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6" r:id="rId2"/>
  </p:sldMasterIdLst>
  <p:notesMasterIdLst>
    <p:notesMasterId r:id="rId11"/>
  </p:notesMasterIdLst>
  <p:sldIdLst>
    <p:sldId id="256" r:id="rId3"/>
    <p:sldId id="266" r:id="rId4"/>
    <p:sldId id="257" r:id="rId5"/>
    <p:sldId id="264" r:id="rId6"/>
    <p:sldId id="259" r:id="rId7"/>
    <p:sldId id="267" r:id="rId8"/>
    <p:sldId id="268" r:id="rId9"/>
    <p:sldId id="269" r:id="rId10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12"/>
      <p:bold r:id="rId13"/>
      <p:italic r:id="rId14"/>
      <p:boldItalic r:id="rId15"/>
    </p:embeddedFont>
    <p:embeddedFont>
      <p:font typeface="Proxima Nova" panose="02000506030000020004" pitchFamily="2" charset="0"/>
      <p:regular r:id="rId16"/>
      <p:bold r:id="rId17"/>
      <p:italic r:id="rId18"/>
      <p:boldItalic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9"/>
    <p:restoredTop sz="91731"/>
  </p:normalViewPr>
  <p:slideViewPr>
    <p:cSldViewPr snapToGrid="0">
      <p:cViewPr varScale="1">
        <p:scale>
          <a:sx n="165" d="100"/>
          <a:sy n="165" d="100"/>
        </p:scale>
        <p:origin x="129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74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6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d339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d339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49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29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872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3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832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14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1160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178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7/19/21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994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1667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0114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46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492100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0265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1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>
    <p:fade/>
  </p:transition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4.xml"/><Relationship Id="rId1" Type="http://schemas.openxmlformats.org/officeDocument/2006/relationships/video" Target="https://www.youtube.com/embed/7VrPjVSPmKw?start=449&amp;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Recursion</a:t>
            </a:r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4294967295"/>
          </p:nvPr>
        </p:nvSpPr>
        <p:spPr>
          <a:xfrm>
            <a:off x="0" y="4541838"/>
            <a:ext cx="6927850" cy="765175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9A9A9C"/>
              </a:solidFill>
            </a:endParaRPr>
          </a:p>
        </p:txBody>
      </p:sp>
      <p:pic>
        <p:nvPicPr>
          <p:cNvPr id="1026" name="Picture 2" descr="How to Think Recursively | Solving Recursion Problems in 4 Steps | by Jack  Chen | The Startup | Medium">
            <a:extLst>
              <a:ext uri="{FF2B5EF4-FFF2-40B4-BE49-F238E27FC236}">
                <a16:creationId xmlns:a16="http://schemas.microsoft.com/office/drawing/2014/main" id="{8E7B264E-8826-4546-BE0B-20F3B934F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340" y="835367"/>
            <a:ext cx="3180198" cy="324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Recursion?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2" y="1646400"/>
            <a:ext cx="5347200" cy="92535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The simple answer, it’s a function or method that calls itself.</a:t>
            </a:r>
          </a:p>
          <a:p>
            <a:pPr lvl="1" fontAlgn="base"/>
            <a:r>
              <a:rPr lang="en-US" dirty="0">
                <a:solidFill>
                  <a:schemeClr val="tx1"/>
                </a:solidFill>
              </a:rPr>
              <a:t>Recursion can be thought like a loop</a:t>
            </a:r>
          </a:p>
          <a:p>
            <a:pPr lvl="1" fontAlgn="base"/>
            <a:r>
              <a:rPr lang="en-US" dirty="0">
                <a:solidFill>
                  <a:schemeClr val="tx1"/>
                </a:solidFill>
              </a:rPr>
              <a:t>Where the loop ending condition is called a </a:t>
            </a:r>
            <a:r>
              <a:rPr lang="en-US" b="1" dirty="0">
                <a:solidFill>
                  <a:schemeClr val="tx1"/>
                </a:solidFill>
              </a:rPr>
              <a:t>base case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1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For Loop vs Recursion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67A4EE-8950-3A4C-B968-7980238AA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169243"/>
            <a:ext cx="3228044" cy="3477013"/>
          </a:xfrm>
        </p:spPr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2308E21-CA65-0043-B695-5546537E1F4D}"/>
              </a:ext>
            </a:extLst>
          </p:cNvPr>
          <p:cNvSpPr txBox="1">
            <a:spLocks/>
          </p:cNvSpPr>
          <p:nvPr/>
        </p:nvSpPr>
        <p:spPr>
          <a:xfrm>
            <a:off x="4107848" y="1169243"/>
            <a:ext cx="3228044" cy="34770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500" tIns="60500" rIns="60500" bIns="60500" rtlCol="0" anchor="t" anchorCtr="0">
            <a:noAutofit/>
          </a:bodyPr>
          <a:lstStyle>
            <a:lvl1pPr marL="457200" marR="0" lvl="0" indent="-30480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defTabSz="6858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kern="1200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kern="1200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kern="1200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For Recursion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EDC8EB0-4019-1947-832A-4BBFCC1BD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20" y="1561737"/>
            <a:ext cx="2995962" cy="2692024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E7491E8-3EB1-FD4F-8928-15655CCCC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071" y="1614017"/>
            <a:ext cx="2879597" cy="2587464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88BE6AB-A6C8-E04A-AEC1-BC2B9E158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071" y="4242749"/>
            <a:ext cx="3228045" cy="807012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799AC1F4-C3DE-7B4F-9B0D-0FF4006E4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20" y="4336488"/>
            <a:ext cx="3228045" cy="8070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207818" y="524457"/>
            <a:ext cx="8728363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Recursion Is A Loop!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207818" y="1432509"/>
            <a:ext cx="4154955" cy="2881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fontAlgn="base"/>
            <a:r>
              <a:rPr lang="en-US" dirty="0"/>
              <a:t>You have already been doing it! </a:t>
            </a:r>
          </a:p>
          <a:p>
            <a:pPr lvl="1" fontAlgn="base"/>
            <a:r>
              <a:rPr lang="en-US" dirty="0"/>
              <a:t>How? </a:t>
            </a:r>
          </a:p>
          <a:p>
            <a:pPr lvl="1" fontAlgn="base"/>
            <a:r>
              <a:rPr lang="en-US" dirty="0"/>
              <a:t>All the menus</a:t>
            </a:r>
          </a:p>
          <a:p>
            <a:pPr fontAlgn="base"/>
            <a:r>
              <a:rPr lang="en-US" dirty="0"/>
              <a:t>Recursion is simply a function/method calling itself</a:t>
            </a:r>
          </a:p>
          <a:p>
            <a:pPr lvl="1" fontAlgn="base"/>
            <a:r>
              <a:rPr lang="en-US" dirty="0"/>
              <a:t>However, to be useful, you always need</a:t>
            </a:r>
          </a:p>
          <a:p>
            <a:pPr lvl="1" fontAlgn="base"/>
            <a:r>
              <a:rPr lang="en-US" b="1" dirty="0"/>
              <a:t>Base Case</a:t>
            </a:r>
          </a:p>
          <a:p>
            <a:pPr lvl="1" fontAlgn="base"/>
            <a:r>
              <a:rPr lang="en-US" dirty="0"/>
              <a:t>And method call</a:t>
            </a:r>
          </a:p>
        </p:txBody>
      </p:sp>
    </p:spTree>
    <p:extLst>
      <p:ext uri="{BB962C8B-B14F-4D97-AF65-F5344CB8AC3E}">
        <p14:creationId xmlns:p14="http://schemas.microsoft.com/office/powerpoint/2010/main" val="77391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147314" y="157276"/>
            <a:ext cx="8996686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Recursion Function Breakdown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ADFE9-9FE1-E742-BC8A-9D6EF4592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3958" y="1271068"/>
            <a:ext cx="3064379" cy="1333800"/>
          </a:xfrm>
        </p:spPr>
        <p:txBody>
          <a:bodyPr/>
          <a:lstStyle/>
          <a:p>
            <a:r>
              <a:rPr lang="en-US" b="1" dirty="0"/>
              <a:t>Always write the base case first!</a:t>
            </a:r>
          </a:p>
          <a:p>
            <a:r>
              <a:rPr lang="en-US" b="1" dirty="0"/>
              <a:t>Includes a simple return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EF24B-F375-6B4C-84AE-BC16C39B5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8" y="1271068"/>
            <a:ext cx="4116108" cy="3698532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2BCC38F7-A735-DF41-8BA3-4F81F8BA8599}"/>
              </a:ext>
            </a:extLst>
          </p:cNvPr>
          <p:cNvSpPr/>
          <p:nvPr/>
        </p:nvSpPr>
        <p:spPr>
          <a:xfrm>
            <a:off x="3731793" y="2234627"/>
            <a:ext cx="1932166" cy="4691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Recursive Call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D5477CDF-6811-3847-A3AF-8324C07841C4}"/>
              </a:ext>
            </a:extLst>
          </p:cNvPr>
          <p:cNvSpPr/>
          <p:nvPr/>
        </p:nvSpPr>
        <p:spPr>
          <a:xfrm>
            <a:off x="2295036" y="1468841"/>
            <a:ext cx="1932166" cy="4691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108365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433D-A41C-A44F-9441-E3F2FB14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I Just Use A Loop?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485D0-3206-F441-88FA-F50F9448302B}"/>
              </a:ext>
            </a:extLst>
          </p:cNvPr>
          <p:cNvSpPr txBox="1"/>
          <p:nvPr/>
        </p:nvSpPr>
        <p:spPr>
          <a:xfrm>
            <a:off x="573437" y="1169243"/>
            <a:ext cx="7857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Google Shape;193;p40">
            <a:extLst>
              <a:ext uri="{FF2B5EF4-FFF2-40B4-BE49-F238E27FC236}">
                <a16:creationId xmlns:a16="http://schemas.microsoft.com/office/drawing/2014/main" id="{66205697-DDCC-F946-B0A4-555D175927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323131"/>
            <a:ext cx="3200400" cy="2842714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fontAlgn="base"/>
            <a:r>
              <a:rPr lang="en-US" dirty="0"/>
              <a:t>Fibonacci sequence</a:t>
            </a:r>
          </a:p>
          <a:p>
            <a:pPr lvl="1" fontAlgn="base"/>
            <a:r>
              <a:rPr lang="en-US" dirty="0"/>
              <a:t>Simplicity</a:t>
            </a:r>
          </a:p>
          <a:p>
            <a:pPr lvl="1" fontAlgn="base"/>
            <a:r>
              <a:rPr lang="en-US" dirty="0"/>
              <a:t>Some solutions to problems are naturally recursive 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0835932-74E6-2548-99A3-E6D64FB5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395" y="1841243"/>
            <a:ext cx="2875411" cy="2324602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687536B-4EBE-4843-B159-03A88D4FB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009" y="1477020"/>
            <a:ext cx="2783218" cy="298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904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E20D-9289-384D-ACC2-59879817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Tracing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52E25-B714-AB45-81B2-E1A57E501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nline Media 5" descr="The Future of Ray Tracing">
            <a:hlinkClick r:id="" action="ppaction://media"/>
            <a:extLst>
              <a:ext uri="{FF2B5EF4-FFF2-40B4-BE49-F238E27FC236}">
                <a16:creationId xmlns:a16="http://schemas.microsoft.com/office/drawing/2014/main" id="{0B45743B-C9DB-0348-981C-43EF8A404C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56789" y="1169243"/>
            <a:ext cx="6430397" cy="36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730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274A-15C0-0D40-A6CD-EF0613E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Tracing (The Whole Picture)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E7934-B3FC-3D41-98BA-63A7BCB08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271067"/>
            <a:ext cx="8312700" cy="3078295"/>
          </a:xfrm>
        </p:spPr>
        <p:txBody>
          <a:bodyPr/>
          <a:lstStyle/>
          <a:p>
            <a:pPr fontAlgn="base"/>
            <a:r>
              <a:rPr lang="en-US" dirty="0"/>
              <a:t>Recursive by nature</a:t>
            </a:r>
          </a:p>
          <a:p>
            <a:pPr lvl="1" fontAlgn="base"/>
            <a:r>
              <a:rPr lang="en-US" dirty="0"/>
              <a:t>Point of light to each polygon</a:t>
            </a:r>
          </a:p>
          <a:p>
            <a:pPr lvl="1" fontAlgn="base"/>
            <a:r>
              <a:rPr lang="en-US" dirty="0"/>
              <a:t>Light bounces to next polygon</a:t>
            </a:r>
          </a:p>
          <a:p>
            <a:pPr lvl="1" fontAlgn="base"/>
            <a:r>
              <a:rPr lang="en-US" dirty="0"/>
              <a:t>We can recursively calculate the color moving backwards</a:t>
            </a:r>
          </a:p>
          <a:p>
            <a:pPr fontAlgn="base"/>
            <a:r>
              <a:rPr lang="en-US" dirty="0"/>
              <a:t>But be careful with recursion</a:t>
            </a:r>
          </a:p>
          <a:p>
            <a:pPr fontAlgn="base"/>
            <a:r>
              <a:rPr lang="en-US" dirty="0"/>
              <a:t>What makes up the ray tracer</a:t>
            </a:r>
          </a:p>
          <a:p>
            <a:pPr lvl="1" fontAlgn="base"/>
            <a:r>
              <a:rPr lang="en-US" dirty="0"/>
              <a:t>Matrices </a:t>
            </a:r>
          </a:p>
          <a:p>
            <a:pPr lvl="2" fontAlgn="base"/>
            <a:r>
              <a:rPr lang="en-US" dirty="0"/>
              <a:t>Matrices are </a:t>
            </a:r>
            <a:r>
              <a:rPr lang="en-US" b="1" dirty="0"/>
              <a:t>incredibly important</a:t>
            </a:r>
            <a:r>
              <a:rPr lang="en-US" dirty="0"/>
              <a:t> for Artificial Intelligence, Dynamic Programming and Graphics</a:t>
            </a:r>
          </a:p>
          <a:p>
            <a:pPr lvl="1" fontAlgn="base"/>
            <a:r>
              <a:rPr lang="en-US" dirty="0"/>
              <a:t>Strong Object-Oriented design (Not the scope of this class)</a:t>
            </a:r>
          </a:p>
          <a:p>
            <a:pPr lvl="2" fontAlgn="base"/>
            <a:r>
              <a:rPr lang="en-US" dirty="0"/>
              <a:t>Inheritance</a:t>
            </a:r>
          </a:p>
          <a:p>
            <a:pPr lvl="2" fontAlgn="base"/>
            <a:r>
              <a:rPr lang="en-US" dirty="0"/>
              <a:t>Objects - makes your life easier! </a:t>
            </a:r>
          </a:p>
          <a:p>
            <a:pPr marL="152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4334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195</Words>
  <Application>Microsoft Macintosh PowerPoint</Application>
  <PresentationFormat>On-screen Show (16:9)</PresentationFormat>
  <Paragraphs>38</Paragraphs>
  <Slides>8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Gill Sans MT</vt:lpstr>
      <vt:lpstr>Source Sans Pro</vt:lpstr>
      <vt:lpstr>Arial</vt:lpstr>
      <vt:lpstr>Proxima Nova</vt:lpstr>
      <vt:lpstr>Simple Light</vt:lpstr>
      <vt:lpstr>Parcel</vt:lpstr>
      <vt:lpstr>PowerPoint Presentation</vt:lpstr>
      <vt:lpstr>What Is Recursion?</vt:lpstr>
      <vt:lpstr>Example For Loop vs Recursion</vt:lpstr>
      <vt:lpstr> Recursion Is A Loop!</vt:lpstr>
      <vt:lpstr>Recursion Function Breakdown</vt:lpstr>
      <vt:lpstr>Why Don’t I Just Use A Loop?</vt:lpstr>
      <vt:lpstr>Ray Tracing</vt:lpstr>
      <vt:lpstr>Ray Tracing (The Whole Picture)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Ernst,Matthew</cp:lastModifiedBy>
  <cp:revision>24</cp:revision>
  <dcterms:modified xsi:type="dcterms:W3CDTF">2021-07-19T19:35:09Z</dcterms:modified>
</cp:coreProperties>
</file>