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11"/>
  </p:notesMasterIdLst>
  <p:sldIdLst>
    <p:sldId id="256" r:id="rId3"/>
    <p:sldId id="266" r:id="rId4"/>
    <p:sldId id="257" r:id="rId5"/>
    <p:sldId id="269" r:id="rId6"/>
    <p:sldId id="264" r:id="rId7"/>
    <p:sldId id="259" r:id="rId8"/>
    <p:sldId id="267" r:id="rId9"/>
    <p:sldId id="268" r:id="rId10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2"/>
      <p:bold r:id="rId13"/>
      <p:italic r:id="rId14"/>
      <p:boldItalic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4694"/>
  </p:normalViewPr>
  <p:slideViewPr>
    <p:cSldViewPr snapToGrid="0">
      <p:cViewPr varScale="1">
        <p:scale>
          <a:sx n="161" d="100"/>
          <a:sy n="161" d="100"/>
        </p:scale>
        <p:origin x="109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Namespaces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9A9A9C"/>
              </a:solidFill>
            </a:endParaRPr>
          </a:p>
        </p:txBody>
      </p:sp>
      <p:pic>
        <p:nvPicPr>
          <p:cNvPr id="1026" name="Picture 2" descr="made at imgflip.com">
            <a:extLst>
              <a:ext uri="{FF2B5EF4-FFF2-40B4-BE49-F238E27FC236}">
                <a16:creationId xmlns:a16="http://schemas.microsoft.com/office/drawing/2014/main" id="{DFB3690B-7D27-BE43-BA47-7742B8D1F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35" y="1216870"/>
            <a:ext cx="4851390" cy="22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Namespace?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672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dirty="0"/>
              <a:t>Namespaces provide a method for preventing name conflicts in large projects.</a:t>
            </a:r>
          </a:p>
          <a:p>
            <a:r>
              <a:rPr lang="en-US" dirty="0"/>
              <a:t>Symbols declared inside a namespace block are placed in a named scope that prevents them from being mistaken for identically-named symbols in other scopes.</a:t>
            </a:r>
          </a:p>
          <a:p>
            <a:r>
              <a:rPr lang="en-US" dirty="0"/>
              <a:t>Multiple namespace blocks with the same name are allowed. All declarations within those blocks are declared in the named scope.</a:t>
            </a:r>
          </a:p>
          <a:p>
            <a:pPr marL="1524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7DA0B-1A76-494D-B43C-9E7AFA9C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271067"/>
            <a:ext cx="4665245" cy="3245273"/>
          </a:xfrm>
        </p:spPr>
        <p:txBody>
          <a:bodyPr/>
          <a:lstStyle/>
          <a:p>
            <a:r>
              <a:rPr lang="en-US" dirty="0"/>
              <a:t>Namespaces contain symbols:</a:t>
            </a:r>
          </a:p>
          <a:p>
            <a:pPr lvl="1"/>
            <a:r>
              <a:rPr lang="en-US" dirty="0"/>
              <a:t>functions (std::exit())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classes (std::</a:t>
            </a:r>
            <a:r>
              <a:rPr lang="en-US" dirty="0" err="1"/>
              <a:t>runtime_error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typedefs (std::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/>
              <a:t>scalars (?)</a:t>
            </a:r>
          </a:p>
          <a:p>
            <a:pPr lvl="2"/>
            <a:r>
              <a:rPr lang="en-US" dirty="0"/>
              <a:t>objects (std::</a:t>
            </a:r>
            <a:r>
              <a:rPr lang="en-US" dirty="0" err="1"/>
              <a:t>cout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constants (std::</a:t>
            </a:r>
            <a:r>
              <a:rPr lang="en-US" dirty="0" err="1"/>
              <a:t>nothrow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templates (std::vector&lt;&gt;)</a:t>
            </a:r>
          </a:p>
          <a:p>
            <a:pPr lvl="1"/>
            <a:r>
              <a:rPr lang="en-US" dirty="0"/>
              <a:t>namespaces (std::</a:t>
            </a:r>
            <a:r>
              <a:rPr lang="en-US" dirty="0" err="1"/>
              <a:t>regex_constants</a:t>
            </a:r>
            <a:r>
              <a:rPr lang="en-US" dirty="0"/>
              <a:t>)</a:t>
            </a:r>
          </a:p>
          <a:p>
            <a:r>
              <a:rPr lang="en-US" sz="1100" dirty="0"/>
              <a:t>This is great for organization! You put your stuff in your namespace, I put my stuff in my namespace</a:t>
            </a:r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7A093F5-EEF6-8641-B286-9C46AF9B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86" y="1650134"/>
            <a:ext cx="4115352" cy="2483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7CB7-00FE-1648-9BA6-F98B346E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Namespaces (std &amp; global)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9A006-3CF1-D24C-8DF2-A956168EF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271068"/>
            <a:ext cx="3583868" cy="1333800"/>
          </a:xfrm>
        </p:spPr>
        <p:txBody>
          <a:bodyPr/>
          <a:lstStyle/>
          <a:p>
            <a:r>
              <a:rPr lang="en-US" b="1" dirty="0"/>
              <a:t>std</a:t>
            </a:r>
          </a:p>
          <a:p>
            <a:pPr lvl="1"/>
            <a:r>
              <a:rPr lang="en-US" dirty="0"/>
              <a:t>The built in standardized C++ namespace</a:t>
            </a:r>
          </a:p>
          <a:p>
            <a:pPr lvl="2"/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r>
              <a:rPr lang="en-US" dirty="0"/>
              <a:t>, string,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4B7112-B782-EC47-9751-D82DE1004206}"/>
              </a:ext>
            </a:extLst>
          </p:cNvPr>
          <p:cNvSpPr txBox="1">
            <a:spLocks/>
          </p:cNvSpPr>
          <p:nvPr/>
        </p:nvSpPr>
        <p:spPr>
          <a:xfrm>
            <a:off x="4217686" y="1271068"/>
            <a:ext cx="3583868" cy="13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global</a:t>
            </a:r>
          </a:p>
          <a:p>
            <a:pPr lvl="1"/>
            <a:r>
              <a:rPr lang="en-US" dirty="0"/>
              <a:t>The global namespace has a zero-length name, referred to by ::.</a:t>
            </a:r>
          </a:p>
          <a:p>
            <a:pPr lvl="1"/>
            <a:r>
              <a:rPr lang="en-US" dirty="0"/>
              <a:t>It’s reserved for your stuff.</a:t>
            </a:r>
          </a:p>
          <a:p>
            <a:pPr lvl="1"/>
            <a:r>
              <a:rPr lang="en-US" dirty="0"/>
              <a:t>It’s considered poor form for a library or header unnecessarily pollute the global namespace, because that’s not </a:t>
            </a:r>
            <a:r>
              <a:rPr lang="en-US" i="1" dirty="0"/>
              <a:t>your stuff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Certain things </a:t>
            </a:r>
            <a:r>
              <a:rPr lang="en-US" i="1" dirty="0"/>
              <a:t>must</a:t>
            </a:r>
            <a:r>
              <a:rPr lang="en-US" dirty="0"/>
              <a:t> go there, for instance, main().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7CB181-AED5-6A45-8BD1-BD197A3396B6}"/>
              </a:ext>
            </a:extLst>
          </p:cNvPr>
          <p:cNvSpPr txBox="1">
            <a:spLocks/>
          </p:cNvSpPr>
          <p:nvPr/>
        </p:nvSpPr>
        <p:spPr>
          <a:xfrm>
            <a:off x="565146" y="3809700"/>
            <a:ext cx="7305079" cy="13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PLEASE DO NOT PUT ANY OF YOUR STUFF IN THESE NAMESPACES. </a:t>
            </a:r>
            <a:r>
              <a:rPr lang="en-US" dirty="0"/>
              <a:t>More on this later….</a:t>
            </a:r>
          </a:p>
        </p:txBody>
      </p:sp>
    </p:spTree>
    <p:extLst>
      <p:ext uri="{BB962C8B-B14F-4D97-AF65-F5344CB8AC3E}">
        <p14:creationId xmlns:p14="http://schemas.microsoft.com/office/powerpoint/2010/main" val="33914321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07818" y="524457"/>
            <a:ext cx="8728363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lvl="0"/>
            <a:r>
              <a:rPr lang="en-US" dirty="0"/>
              <a:t>Intricacies </a:t>
            </a:r>
            <a:r>
              <a:rPr lang="en" dirty="0"/>
              <a:t>of Namespace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207818" y="1432509"/>
            <a:ext cx="4084782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namespace you define is </a:t>
            </a:r>
            <a:r>
              <a:rPr lang="en-US" b="1" i="1" dirty="0">
                <a:solidFill>
                  <a:schemeClr val="tx1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👍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D636F7-08C8-464E-AC88-F60D8BC8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2218281"/>
            <a:ext cx="3510732" cy="1896519"/>
          </a:xfrm>
          <a:prstGeom prst="rect">
            <a:avLst/>
          </a:prstGeom>
        </p:spPr>
      </p:pic>
      <p:sp>
        <p:nvSpPr>
          <p:cNvPr id="6" name="Google Shape;193;p40">
            <a:extLst>
              <a:ext uri="{FF2B5EF4-FFF2-40B4-BE49-F238E27FC236}">
                <a16:creationId xmlns:a16="http://schemas.microsoft.com/office/drawing/2014/main" id="{562B6473-13B6-E940-BAAF-8231B3E90DBD}"/>
              </a:ext>
            </a:extLst>
          </p:cNvPr>
          <p:cNvSpPr txBox="1">
            <a:spLocks/>
          </p:cNvSpPr>
          <p:nvPr/>
        </p:nvSpPr>
        <p:spPr>
          <a:xfrm>
            <a:off x="4571999" y="1432509"/>
            <a:ext cx="4084782" cy="288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std </a:t>
            </a:r>
            <a:r>
              <a:rPr lang="en-US" dirty="0">
                <a:solidFill>
                  <a:schemeClr val="tx1"/>
                </a:solidFill>
              </a:rPr>
              <a:t>namespace is </a:t>
            </a:r>
            <a:r>
              <a:rPr lang="en-US" b="1" i="1" dirty="0">
                <a:solidFill>
                  <a:schemeClr val="tx1"/>
                </a:solidFill>
              </a:rPr>
              <a:t>“closed” </a:t>
            </a:r>
            <a:r>
              <a:rPr lang="en-US" dirty="0">
                <a:solidFill>
                  <a:schemeClr val="tx1"/>
                </a:solidFill>
              </a:rPr>
              <a:t>👎</a:t>
            </a:r>
            <a:endParaRPr lang="en-US" b="1" i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Okay, technically it’s not. But C++ standards would want you ostracized if you did do this. This becomes implementation defined behavior! AH! BAD NEWS! Who knows what you meant by evil? Only </a:t>
            </a:r>
            <a:r>
              <a:rPr lang="en-US" b="1" dirty="0">
                <a:solidFill>
                  <a:schemeClr val="tx1"/>
                </a:solidFill>
              </a:rPr>
              <a:t>YOU!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F4E023FA-840D-3C42-8938-E4F39B81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314" y="2846917"/>
            <a:ext cx="3904152" cy="12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147314" y="219775"/>
            <a:ext cx="8996686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This is </a:t>
            </a:r>
            <a:r>
              <a:rPr lang="en" sz="2800" dirty="0" err="1"/>
              <a:t>Wack</a:t>
            </a:r>
            <a:r>
              <a:rPr lang="en" sz="2800" dirty="0"/>
              <a:t>. Where The Heck Would I Use This?</a:t>
            </a:r>
            <a:endParaRPr sz="2800"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4013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tx1"/>
                </a:solidFill>
              </a:rPr>
              <a:t>When there’s </a:t>
            </a:r>
            <a:r>
              <a:rPr lang="en-US" b="1" dirty="0">
                <a:solidFill>
                  <a:schemeClr val="tx1"/>
                </a:solidFill>
              </a:rPr>
              <a:t>ambiguity!</a:t>
            </a:r>
          </a:p>
          <a:p>
            <a:pPr lvl="1" indent="-304800">
              <a:buSzPts val="1200"/>
              <a:buChar char="●"/>
            </a:pPr>
            <a:r>
              <a:rPr lang="en-US" dirty="0">
                <a:solidFill>
                  <a:schemeClr val="tx1"/>
                </a:solidFill>
              </a:rPr>
              <a:t>How does the compiler know which one to use?</a:t>
            </a: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D45D89-D427-A541-BA58-3C5FEFAB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44" y="2483651"/>
            <a:ext cx="7492215" cy="12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33D-A41C-A44F-9441-E3F2FB1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0A42E4E-6001-0D43-A22C-E90B2F37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5" y="2044700"/>
            <a:ext cx="3289300" cy="1054100"/>
          </a:xfrm>
          <a:prstGeom prst="rect">
            <a:avLst/>
          </a:prstGeom>
        </p:spPr>
      </p:pic>
      <p:sp>
        <p:nvSpPr>
          <p:cNvPr id="7" name="Google Shape;193;p40">
            <a:extLst>
              <a:ext uri="{FF2B5EF4-FFF2-40B4-BE49-F238E27FC236}">
                <a16:creationId xmlns:a16="http://schemas.microsoft.com/office/drawing/2014/main" id="{67203D70-22D3-1E4E-8D6C-7C2058EBF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38" y="1463520"/>
            <a:ext cx="4013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tx1"/>
                </a:solidFill>
              </a:rPr>
              <a:t>Solution 1: Dismantle the ambiguity</a:t>
            </a: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AA001FC-F62F-BD4B-96D2-FD6778D8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15" y="2044700"/>
            <a:ext cx="2794000" cy="1054100"/>
          </a:xfrm>
          <a:prstGeom prst="rect">
            <a:avLst/>
          </a:prstGeom>
        </p:spPr>
      </p:pic>
      <p:sp>
        <p:nvSpPr>
          <p:cNvPr id="9" name="Google Shape;193;p40">
            <a:extLst>
              <a:ext uri="{FF2B5EF4-FFF2-40B4-BE49-F238E27FC236}">
                <a16:creationId xmlns:a16="http://schemas.microsoft.com/office/drawing/2014/main" id="{1A572C74-1D79-5A41-8AD4-F492DAE1AB1B}"/>
              </a:ext>
            </a:extLst>
          </p:cNvPr>
          <p:cNvSpPr txBox="1">
            <a:spLocks/>
          </p:cNvSpPr>
          <p:nvPr/>
        </p:nvSpPr>
        <p:spPr>
          <a:xfrm>
            <a:off x="4571988" y="1463520"/>
            <a:ext cx="4013200" cy="288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</a:rPr>
              <a:t>Solution 2: Only bring in the functions you need</a:t>
            </a:r>
          </a:p>
          <a:p>
            <a:pPr>
              <a:buFont typeface="Arial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Arial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Arial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Arial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Arial"/>
              <a:buChar char="●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Arial"/>
              <a:buChar char="●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904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2A73-5C48-A240-A201-797375A5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7AE4E-E736-FF41-BB9B-9B960C10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53" y="2853740"/>
            <a:ext cx="3631576" cy="1333800"/>
          </a:xfrm>
        </p:spPr>
        <p:txBody>
          <a:bodyPr/>
          <a:lstStyle/>
          <a:p>
            <a:r>
              <a:rPr lang="en-US" dirty="0"/>
              <a:t>Solution 1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1B82C1B-695F-9F42-B2C8-A3DF0C4B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36" y="1271068"/>
            <a:ext cx="6416703" cy="158267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E37DAF9-4795-AC49-AC36-CA71333A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53" y="3479411"/>
            <a:ext cx="4071277" cy="116684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BCC8842-B723-614E-A222-4BDC40201933}"/>
              </a:ext>
            </a:extLst>
          </p:cNvPr>
          <p:cNvSpPr txBox="1">
            <a:spLocks/>
          </p:cNvSpPr>
          <p:nvPr/>
        </p:nvSpPr>
        <p:spPr>
          <a:xfrm>
            <a:off x="4729974" y="2853740"/>
            <a:ext cx="3631576" cy="13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Solution 2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9070A07-1931-AE45-AA79-AF1C8E94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772" y="3414287"/>
            <a:ext cx="3770824" cy="11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323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344</Words>
  <Application>Microsoft Macintosh PowerPoint</Application>
  <PresentationFormat>On-screen Show (16:9)</PresentationFormat>
  <Paragraphs>53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Source Sans Pro</vt:lpstr>
      <vt:lpstr>Gill Sans MT</vt:lpstr>
      <vt:lpstr>Proxima Nova</vt:lpstr>
      <vt:lpstr>Arial</vt:lpstr>
      <vt:lpstr>Simple Light</vt:lpstr>
      <vt:lpstr>Parcel</vt:lpstr>
      <vt:lpstr>PowerPoint Presentation</vt:lpstr>
      <vt:lpstr>What Is A Namespace?</vt:lpstr>
      <vt:lpstr>Overview</vt:lpstr>
      <vt:lpstr>Built in Namespaces (std &amp; global)</vt:lpstr>
      <vt:lpstr>Intricacies of Namespace</vt:lpstr>
      <vt:lpstr>This is Wack. Where The Heck Would I Use This?</vt:lpstr>
      <vt:lpstr>Solutions</vt:lpstr>
      <vt:lpstr>Real World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22</cp:revision>
  <dcterms:modified xsi:type="dcterms:W3CDTF">2021-07-14T20:34:29Z</dcterms:modified>
</cp:coreProperties>
</file>