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5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Lobster" pitchFamily="2" charset="77"/>
      <p:regular r:id="rId29"/>
    </p:embeddedFont>
    <p:embeddedFont>
      <p:font typeface="Pinyon Script" panose="020105010801010D0002" pitchFamily="2" charset="77"/>
      <p:regular r:id="rId30"/>
    </p:embeddedFont>
    <p:embeddedFont>
      <p:font typeface="Proxima Nova" panose="02000506030000020004" pitchFamily="2" charset="0"/>
      <p:regular r:id="rId31"/>
      <p:bold r:id="rId32"/>
      <p:italic r:id="rId33"/>
      <p:boldItalic r:id="rId34"/>
    </p:embeddedFont>
    <p:embeddedFont>
      <p:font typeface="Source Sans Pro" panose="020B050303040302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e5d56cf0d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e5d56cf0d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2c4f0008c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2c4f0008c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42c4f0008c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42c4f0008c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2c4f0008c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2c4f0008c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2c4f000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2c4f000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42c4f0008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42c4f0008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42c4f0008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42c4f0008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2c4f0008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42c4f0008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2c4f0008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2c4f0008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2c4f0008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2c4f0008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2c4f0008c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2c4f0008c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2c4f0008c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2c4f0008c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2c4f0008c_0_5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2c4f0008c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2c4f0008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2c4f0008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2c4f0008c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2c4f0008c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2c4f0008c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2c4f0008c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42c4f0008c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42c4f0008c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2c4f0008c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2c4f0008c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9D67-D8DB-CD45-8D17-CEB970322E90}"/>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6D571FB-D5F6-AB43-9954-EE46AAFB9EE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38CFB96-DA55-7542-A7A6-2999B242902B}"/>
              </a:ext>
            </a:extLst>
          </p:cNvPr>
          <p:cNvSpPr>
            <a:spLocks noGrp="1"/>
          </p:cNvSpPr>
          <p:nvPr>
            <p:ph type="dt" sz="half" idx="10"/>
          </p:nvPr>
        </p:nvSpPr>
        <p:spPr/>
        <p:txBody>
          <a:bodyPr/>
          <a:lstStyle/>
          <a:p>
            <a:fld id="{C47C06C9-76A5-9C4B-A029-CD9EB798681B}" type="datetimeFigureOut">
              <a:rPr lang="en-US" smtClean="0"/>
              <a:t>6/2/21</a:t>
            </a:fld>
            <a:endParaRPr lang="en-US"/>
          </a:p>
        </p:txBody>
      </p:sp>
      <p:sp>
        <p:nvSpPr>
          <p:cNvPr id="5" name="Footer Placeholder 4">
            <a:extLst>
              <a:ext uri="{FF2B5EF4-FFF2-40B4-BE49-F238E27FC236}">
                <a16:creationId xmlns:a16="http://schemas.microsoft.com/office/drawing/2014/main" id="{01E8BF68-4FDE-FD47-80E3-D1262824E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1141F-526A-5D4F-A400-289D3E095B0A}"/>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17791471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30CC-55C9-044C-AB46-E5D3C24CD6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E4BB68-DF59-4F45-8610-207273A3FF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C132D-5B89-1D43-A92D-C550969E814A}"/>
              </a:ext>
            </a:extLst>
          </p:cNvPr>
          <p:cNvSpPr>
            <a:spLocks noGrp="1"/>
          </p:cNvSpPr>
          <p:nvPr>
            <p:ph type="dt" sz="half" idx="10"/>
          </p:nvPr>
        </p:nvSpPr>
        <p:spPr/>
        <p:txBody>
          <a:bodyPr/>
          <a:lstStyle/>
          <a:p>
            <a:fld id="{C47C06C9-76A5-9C4B-A029-CD9EB798681B}" type="datetimeFigureOut">
              <a:rPr lang="en-US" smtClean="0"/>
              <a:t>6/2/21</a:t>
            </a:fld>
            <a:endParaRPr lang="en-US"/>
          </a:p>
        </p:txBody>
      </p:sp>
      <p:sp>
        <p:nvSpPr>
          <p:cNvPr id="5" name="Footer Placeholder 4">
            <a:extLst>
              <a:ext uri="{FF2B5EF4-FFF2-40B4-BE49-F238E27FC236}">
                <a16:creationId xmlns:a16="http://schemas.microsoft.com/office/drawing/2014/main" id="{35F3D4B6-8ACB-D249-BB26-35E0807CB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93898-748E-CD40-AA16-2797B309BFBA}"/>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26850817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4868D-A77B-3F49-AF68-3FCA25D9E3A6}"/>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CB6DB5-EEAB-464B-9905-DC0028C9F5B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510614-C9EA-0642-B43C-2C8E9568C77F}"/>
              </a:ext>
            </a:extLst>
          </p:cNvPr>
          <p:cNvSpPr>
            <a:spLocks noGrp="1"/>
          </p:cNvSpPr>
          <p:nvPr>
            <p:ph type="dt" sz="half" idx="10"/>
          </p:nvPr>
        </p:nvSpPr>
        <p:spPr/>
        <p:txBody>
          <a:bodyPr/>
          <a:lstStyle/>
          <a:p>
            <a:fld id="{C47C06C9-76A5-9C4B-A029-CD9EB798681B}" type="datetimeFigureOut">
              <a:rPr lang="en-US" smtClean="0"/>
              <a:t>6/2/21</a:t>
            </a:fld>
            <a:endParaRPr lang="en-US"/>
          </a:p>
        </p:txBody>
      </p:sp>
      <p:sp>
        <p:nvSpPr>
          <p:cNvPr id="5" name="Footer Placeholder 4">
            <a:extLst>
              <a:ext uri="{FF2B5EF4-FFF2-40B4-BE49-F238E27FC236}">
                <a16:creationId xmlns:a16="http://schemas.microsoft.com/office/drawing/2014/main" id="{4ABFF8C2-E7B8-6D44-8C54-CF982DB08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76C2-0BA4-FC49-A003-DCCFC097D10A}"/>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25642682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Green Ram CSU">
  <p:cSld name="Title Green Ram CSU">
    <p:bg>
      <p:bgPr>
        <a:solidFill>
          <a:schemeClr val="dk2"/>
        </a:solidFill>
        <a:effectLst/>
      </p:bgPr>
    </p:bg>
    <p:spTree>
      <p:nvGrpSpPr>
        <p:cNvPr id="1" name="Shape 28"/>
        <p:cNvGrpSpPr/>
        <p:nvPr/>
      </p:nvGrpSpPr>
      <p:grpSpPr>
        <a:xfrm>
          <a:off x="0" y="0"/>
          <a:ext cx="0" cy="0"/>
          <a:chOff x="0" y="0"/>
          <a:chExt cx="0" cy="0"/>
        </a:xfrm>
      </p:grpSpPr>
      <p:sp>
        <p:nvSpPr>
          <p:cNvPr id="30" name="Google Shape;30;p5"/>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5"/>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059376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8"/>
        <p:cNvGrpSpPr/>
        <p:nvPr/>
      </p:nvGrpSpPr>
      <p:grpSpPr>
        <a:xfrm>
          <a:off x="0" y="0"/>
          <a:ext cx="0" cy="0"/>
          <a:chOff x="0" y="0"/>
          <a:chExt cx="0" cy="0"/>
        </a:xfrm>
      </p:grpSpPr>
      <p:sp>
        <p:nvSpPr>
          <p:cNvPr id="14" name="Google Shape;14;p2"/>
          <p:cNvSpPr txBox="1">
            <a:spLocks noGrp="1"/>
          </p:cNvSpPr>
          <p:nvPr>
            <p:ph type="title"/>
          </p:nvPr>
        </p:nvSpPr>
        <p:spPr>
          <a:xfrm>
            <a:off x="415638" y="599068"/>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a:spcBef>
                <a:spcPts val="0"/>
              </a:spcBef>
              <a:spcAft>
                <a:spcPts val="0"/>
              </a:spcAft>
              <a:buSzPts val="900"/>
              <a:buNone/>
              <a:defRPr sz="1200"/>
            </a:lvl2pPr>
            <a:lvl3pPr lvl="2">
              <a:spcBef>
                <a:spcPts val="0"/>
              </a:spcBef>
              <a:spcAft>
                <a:spcPts val="0"/>
              </a:spcAft>
              <a:buSzPts val="900"/>
              <a:buNone/>
              <a:defRPr sz="1200"/>
            </a:lvl3pPr>
            <a:lvl4pPr lvl="3">
              <a:spcBef>
                <a:spcPts val="0"/>
              </a:spcBef>
              <a:spcAft>
                <a:spcPts val="0"/>
              </a:spcAft>
              <a:buSzPts val="900"/>
              <a:buNone/>
              <a:defRPr sz="1200"/>
            </a:lvl4pPr>
            <a:lvl5pPr lvl="4">
              <a:spcBef>
                <a:spcPts val="0"/>
              </a:spcBef>
              <a:spcAft>
                <a:spcPts val="0"/>
              </a:spcAft>
              <a:buSzPts val="900"/>
              <a:buNone/>
              <a:defRPr sz="1200"/>
            </a:lvl5pPr>
            <a:lvl6pPr lvl="5">
              <a:spcBef>
                <a:spcPts val="0"/>
              </a:spcBef>
              <a:spcAft>
                <a:spcPts val="0"/>
              </a:spcAft>
              <a:buSzPts val="900"/>
              <a:buNone/>
              <a:defRPr sz="1200"/>
            </a:lvl6pPr>
            <a:lvl7pPr lvl="6">
              <a:spcBef>
                <a:spcPts val="0"/>
              </a:spcBef>
              <a:spcAft>
                <a:spcPts val="0"/>
              </a:spcAft>
              <a:buSzPts val="900"/>
              <a:buNone/>
              <a:defRPr sz="1200"/>
            </a:lvl7pPr>
            <a:lvl8pPr lvl="7">
              <a:spcBef>
                <a:spcPts val="0"/>
              </a:spcBef>
              <a:spcAft>
                <a:spcPts val="0"/>
              </a:spcAft>
              <a:buSzPts val="900"/>
              <a:buNone/>
              <a:defRPr sz="1200"/>
            </a:lvl8pPr>
            <a:lvl9pPr lvl="8">
              <a:spcBef>
                <a:spcPts val="0"/>
              </a:spcBef>
              <a:spcAft>
                <a:spcPts val="0"/>
              </a:spcAft>
              <a:buSzPts val="900"/>
              <a:buNone/>
              <a:defRPr sz="1200"/>
            </a:lvl9pPr>
          </a:lstStyle>
          <a:p>
            <a:endParaRPr/>
          </a:p>
        </p:txBody>
      </p:sp>
      <p:sp>
        <p:nvSpPr>
          <p:cNvPr id="15" name="Google Shape;15;p2"/>
          <p:cNvSpPr txBox="1">
            <a:spLocks noGrp="1"/>
          </p:cNvSpPr>
          <p:nvPr>
            <p:ph type="body" idx="1"/>
          </p:nvPr>
        </p:nvSpPr>
        <p:spPr>
          <a:xfrm>
            <a:off x="415638" y="1646393"/>
            <a:ext cx="8312700" cy="13338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chemeClr val="dk1"/>
              </a:buClr>
              <a:buSzPts val="1100"/>
              <a:buFont typeface="Arial"/>
              <a:buChar char="»"/>
              <a:defRPr sz="1100" b="0" i="0" u="none" strike="noStrike" cap="none">
                <a:solidFill>
                  <a:schemeClr val="dk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28920891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659A-8E12-0247-AAB9-E2D5F5BF74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7C3CF-5832-874D-994F-4615CACEFC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7368B-28A9-5644-8F1A-E7B0FE796E49}"/>
              </a:ext>
            </a:extLst>
          </p:cNvPr>
          <p:cNvSpPr>
            <a:spLocks noGrp="1"/>
          </p:cNvSpPr>
          <p:nvPr>
            <p:ph type="dt" sz="half" idx="10"/>
          </p:nvPr>
        </p:nvSpPr>
        <p:spPr/>
        <p:txBody>
          <a:bodyPr/>
          <a:lstStyle/>
          <a:p>
            <a:fld id="{C47C06C9-76A5-9C4B-A029-CD9EB798681B}" type="datetimeFigureOut">
              <a:rPr lang="en-US" smtClean="0"/>
              <a:t>6/2/21</a:t>
            </a:fld>
            <a:endParaRPr lang="en-US"/>
          </a:p>
        </p:txBody>
      </p:sp>
      <p:sp>
        <p:nvSpPr>
          <p:cNvPr id="5" name="Footer Placeholder 4">
            <a:extLst>
              <a:ext uri="{FF2B5EF4-FFF2-40B4-BE49-F238E27FC236}">
                <a16:creationId xmlns:a16="http://schemas.microsoft.com/office/drawing/2014/main" id="{EAD86F5B-1C41-9F4B-9376-068B79FA1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D0FD1-65C9-D341-8371-FF6295BCB8FE}"/>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21784416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753C-F44D-0240-90BD-3EE345F6223C}"/>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50EA825-CF78-F145-A2BA-F27B55CB3A6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698407-5568-9641-870F-F86E911041D2}"/>
              </a:ext>
            </a:extLst>
          </p:cNvPr>
          <p:cNvSpPr>
            <a:spLocks noGrp="1"/>
          </p:cNvSpPr>
          <p:nvPr>
            <p:ph type="dt" sz="half" idx="10"/>
          </p:nvPr>
        </p:nvSpPr>
        <p:spPr/>
        <p:txBody>
          <a:bodyPr/>
          <a:lstStyle/>
          <a:p>
            <a:fld id="{C47C06C9-76A5-9C4B-A029-CD9EB798681B}" type="datetimeFigureOut">
              <a:rPr lang="en-US" smtClean="0"/>
              <a:t>6/2/21</a:t>
            </a:fld>
            <a:endParaRPr lang="en-US"/>
          </a:p>
        </p:txBody>
      </p:sp>
      <p:sp>
        <p:nvSpPr>
          <p:cNvPr id="5" name="Footer Placeholder 4">
            <a:extLst>
              <a:ext uri="{FF2B5EF4-FFF2-40B4-BE49-F238E27FC236}">
                <a16:creationId xmlns:a16="http://schemas.microsoft.com/office/drawing/2014/main" id="{836604DD-9865-0848-B497-3A000FCB7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EEF75-6147-AA48-A90B-28493066635C}"/>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5163927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709A-DFA5-C948-BF97-3365F209EE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67EAA5-D73E-2549-8CD8-6A0B024A571B}"/>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C72186-7CC6-C44C-A0F1-C7404419FCC5}"/>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9D2724-39DB-6F4B-B4AE-5D234CFAE970}"/>
              </a:ext>
            </a:extLst>
          </p:cNvPr>
          <p:cNvSpPr>
            <a:spLocks noGrp="1"/>
          </p:cNvSpPr>
          <p:nvPr>
            <p:ph type="dt" sz="half" idx="10"/>
          </p:nvPr>
        </p:nvSpPr>
        <p:spPr/>
        <p:txBody>
          <a:bodyPr/>
          <a:lstStyle/>
          <a:p>
            <a:fld id="{C47C06C9-76A5-9C4B-A029-CD9EB798681B}" type="datetimeFigureOut">
              <a:rPr lang="en-US" smtClean="0"/>
              <a:t>6/2/21</a:t>
            </a:fld>
            <a:endParaRPr lang="en-US"/>
          </a:p>
        </p:txBody>
      </p:sp>
      <p:sp>
        <p:nvSpPr>
          <p:cNvPr id="6" name="Footer Placeholder 5">
            <a:extLst>
              <a:ext uri="{FF2B5EF4-FFF2-40B4-BE49-F238E27FC236}">
                <a16:creationId xmlns:a16="http://schemas.microsoft.com/office/drawing/2014/main" id="{334E3A3F-728C-8645-A2C8-6F306E830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BEDFE-CBDB-7D48-ACB3-D7728D4F2F5A}"/>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39682645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696D-8FA9-C948-8419-DDB8A7541F65}"/>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056BF4-D1DF-2C43-853F-6B28A5D4D8F7}"/>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4B607C4-97C5-8145-85BB-2F8170F46093}"/>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D5DC6D-4E6E-7445-A7A7-6EFA2626A251}"/>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FADCE43-97DC-D145-B9AC-1F4454DFE54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B34852-6183-C64D-A530-495756002513}"/>
              </a:ext>
            </a:extLst>
          </p:cNvPr>
          <p:cNvSpPr>
            <a:spLocks noGrp="1"/>
          </p:cNvSpPr>
          <p:nvPr>
            <p:ph type="dt" sz="half" idx="10"/>
          </p:nvPr>
        </p:nvSpPr>
        <p:spPr/>
        <p:txBody>
          <a:bodyPr/>
          <a:lstStyle/>
          <a:p>
            <a:fld id="{C47C06C9-76A5-9C4B-A029-CD9EB798681B}" type="datetimeFigureOut">
              <a:rPr lang="en-US" smtClean="0"/>
              <a:t>6/2/21</a:t>
            </a:fld>
            <a:endParaRPr lang="en-US"/>
          </a:p>
        </p:txBody>
      </p:sp>
      <p:sp>
        <p:nvSpPr>
          <p:cNvPr id="8" name="Footer Placeholder 7">
            <a:extLst>
              <a:ext uri="{FF2B5EF4-FFF2-40B4-BE49-F238E27FC236}">
                <a16:creationId xmlns:a16="http://schemas.microsoft.com/office/drawing/2014/main" id="{4632A9FC-3B09-B44C-999A-CF95A384A9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B8F464-B2D4-B749-90C1-59BC9184A7F9}"/>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39773298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ED7C-5644-FA43-9B68-D65782362A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699F26-0FE2-8B4B-A004-29F50FD4EC9E}"/>
              </a:ext>
            </a:extLst>
          </p:cNvPr>
          <p:cNvSpPr>
            <a:spLocks noGrp="1"/>
          </p:cNvSpPr>
          <p:nvPr>
            <p:ph type="dt" sz="half" idx="10"/>
          </p:nvPr>
        </p:nvSpPr>
        <p:spPr/>
        <p:txBody>
          <a:bodyPr/>
          <a:lstStyle/>
          <a:p>
            <a:fld id="{C47C06C9-76A5-9C4B-A029-CD9EB798681B}" type="datetimeFigureOut">
              <a:rPr lang="en-US" smtClean="0"/>
              <a:t>6/2/21</a:t>
            </a:fld>
            <a:endParaRPr lang="en-US"/>
          </a:p>
        </p:txBody>
      </p:sp>
      <p:sp>
        <p:nvSpPr>
          <p:cNvPr id="4" name="Footer Placeholder 3">
            <a:extLst>
              <a:ext uri="{FF2B5EF4-FFF2-40B4-BE49-F238E27FC236}">
                <a16:creationId xmlns:a16="http://schemas.microsoft.com/office/drawing/2014/main" id="{89F02608-C616-EF4C-98E6-58C7D97286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97DD36-43A8-ED40-9E7A-AB36D8095A0E}"/>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198484995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AC54B8-103A-8A4E-BFEE-27CC0223BBA5}"/>
              </a:ext>
            </a:extLst>
          </p:cNvPr>
          <p:cNvSpPr>
            <a:spLocks noGrp="1"/>
          </p:cNvSpPr>
          <p:nvPr>
            <p:ph type="dt" sz="half" idx="10"/>
          </p:nvPr>
        </p:nvSpPr>
        <p:spPr/>
        <p:txBody>
          <a:bodyPr/>
          <a:lstStyle/>
          <a:p>
            <a:fld id="{C47C06C9-76A5-9C4B-A029-CD9EB798681B}" type="datetimeFigureOut">
              <a:rPr lang="en-US" smtClean="0"/>
              <a:t>6/2/21</a:t>
            </a:fld>
            <a:endParaRPr lang="en-US"/>
          </a:p>
        </p:txBody>
      </p:sp>
      <p:sp>
        <p:nvSpPr>
          <p:cNvPr id="3" name="Footer Placeholder 2">
            <a:extLst>
              <a:ext uri="{FF2B5EF4-FFF2-40B4-BE49-F238E27FC236}">
                <a16:creationId xmlns:a16="http://schemas.microsoft.com/office/drawing/2014/main" id="{F79861C6-0A1B-E34B-81FB-564D5AA009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F960B4-FF78-7F4D-AB17-8F20216CBB5D}"/>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67516064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3DC5-554C-744F-BDB9-BDFC57FE623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A87EBF8-95EF-5040-8050-83F18521F95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F7972E-1DC8-FC42-829F-8FF9D17B3AA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6A84F89-A4E7-4A4E-8D4F-3A480727ABD8}"/>
              </a:ext>
            </a:extLst>
          </p:cNvPr>
          <p:cNvSpPr>
            <a:spLocks noGrp="1"/>
          </p:cNvSpPr>
          <p:nvPr>
            <p:ph type="dt" sz="half" idx="10"/>
          </p:nvPr>
        </p:nvSpPr>
        <p:spPr/>
        <p:txBody>
          <a:bodyPr/>
          <a:lstStyle/>
          <a:p>
            <a:fld id="{C47C06C9-76A5-9C4B-A029-CD9EB798681B}" type="datetimeFigureOut">
              <a:rPr lang="en-US" smtClean="0"/>
              <a:t>6/2/21</a:t>
            </a:fld>
            <a:endParaRPr lang="en-US"/>
          </a:p>
        </p:txBody>
      </p:sp>
      <p:sp>
        <p:nvSpPr>
          <p:cNvPr id="6" name="Footer Placeholder 5">
            <a:extLst>
              <a:ext uri="{FF2B5EF4-FFF2-40B4-BE49-F238E27FC236}">
                <a16:creationId xmlns:a16="http://schemas.microsoft.com/office/drawing/2014/main" id="{291D4E6F-CA9B-BF42-9798-5E4A5E6D4D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7598B-4B92-2445-ACD0-7579A10FB186}"/>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8120428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935-4CF4-2F4E-9FCB-6B91647E634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2AD8CB4-1464-1642-A6BB-D3152F54357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D950297-6694-0541-8091-AAAF18B35A3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23BAE87-2D8A-1446-966C-154E3F2ADBE8}"/>
              </a:ext>
            </a:extLst>
          </p:cNvPr>
          <p:cNvSpPr>
            <a:spLocks noGrp="1"/>
          </p:cNvSpPr>
          <p:nvPr>
            <p:ph type="dt" sz="half" idx="10"/>
          </p:nvPr>
        </p:nvSpPr>
        <p:spPr/>
        <p:txBody>
          <a:bodyPr/>
          <a:lstStyle/>
          <a:p>
            <a:fld id="{C47C06C9-76A5-9C4B-A029-CD9EB798681B}" type="datetimeFigureOut">
              <a:rPr lang="en-US" smtClean="0"/>
              <a:t>6/2/21</a:t>
            </a:fld>
            <a:endParaRPr lang="en-US"/>
          </a:p>
        </p:txBody>
      </p:sp>
      <p:sp>
        <p:nvSpPr>
          <p:cNvPr id="6" name="Footer Placeholder 5">
            <a:extLst>
              <a:ext uri="{FF2B5EF4-FFF2-40B4-BE49-F238E27FC236}">
                <a16:creationId xmlns:a16="http://schemas.microsoft.com/office/drawing/2014/main" id="{BA779136-3A68-2448-8029-B8E7B510711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77C60A-0850-C141-AF34-444427CB7940}"/>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264930872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78CCE4-6CA1-D549-890A-FF9AD6FB53F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5D7065-D48D-D64B-874E-201B2FAF280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0F55A-4A50-6841-8262-7374380DD38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47C06C9-76A5-9C4B-A029-CD9EB798681B}" type="datetimeFigureOut">
              <a:rPr lang="en-US" smtClean="0"/>
              <a:t>6/2/21</a:t>
            </a:fld>
            <a:endParaRPr lang="en-US"/>
          </a:p>
        </p:txBody>
      </p:sp>
      <p:sp>
        <p:nvSpPr>
          <p:cNvPr id="5" name="Footer Placeholder 4">
            <a:extLst>
              <a:ext uri="{FF2B5EF4-FFF2-40B4-BE49-F238E27FC236}">
                <a16:creationId xmlns:a16="http://schemas.microsoft.com/office/drawing/2014/main" id="{9DA027F6-BDB2-204F-88A2-115508F2D79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260C-6AAB-0F4D-8635-598ACED5EF2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B291F22-A112-9349-8738-6D7C739308F8}" type="slidenum">
              <a:rPr lang="en-US" smtClean="0"/>
              <a:t>‹#›</a:t>
            </a:fld>
            <a:endParaRPr lang="en-US"/>
          </a:p>
        </p:txBody>
      </p:sp>
    </p:spTree>
    <p:extLst>
      <p:ext uri="{BB962C8B-B14F-4D97-AF65-F5344CB8AC3E}">
        <p14:creationId xmlns:p14="http://schemas.microsoft.com/office/powerpoint/2010/main" val="3950432222"/>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Lst>
  <p:transition>
    <p:fade/>
  </p:transition>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watermark.silverchair.com/433.pdf?token=AQECAHi208BE49Ooan9kkhW_Ercy7Dm3ZL_9Cf3qfKAc485ysgAAAagwggGkBgkqhkiG9w0BBwagggGVMIIBkQIBADCCAYoGCSqGSIb3DQEHATAeBglghkgBZQMEAS4wEQQMZ-dayWxfGRTMQJ3uAgEQgIIBW6fwrZN5WsCDj8T62RPL3ab1_ywmExXjxvc0hKqXkkZdIT1uTJ3XRIVTMsbqviVMTPWMCaGm--1Zg4-W-oEkuvwWoDGt4yRSvJW67BFcsNTBcR3A8Br-M30T3BPnlhlY2ilVL-8LI87DKHtPp4KRwazMGwLrqnIfCrezidvFa9ImTaM2eVUfPhgg4mq5Nhorvi9FC_iOQTpJdA3IJWBa_FyTkK3fhjtH423dpXPqqzSGYQUXr8fqpUS0bWWbxOCso00yTZQErOQSWUcURsoqtcww6-e-Pm5B3U3LiMxpb2MLKJR0aL1TiY4UlXo09yfTZnwO1sBGNCnbN7LL-tNay76aP3REZ4mYA8P93iK8ADqSfLcSBL53G5wUXrRQZhOf9mhUeknQYQP3w2w7XHk0cTwf3DTxNyXuQUdYmCE1JtPztaLezC35PI1QtRxYrqD5y4PXEVyuOVJbqieQ"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hyperlink" Target="https://commons.wikimedia.org/wiki/File:Bombe-rebuild.jpg"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hyperlink" Target="https://commons.wikimedia.org/wiki/File:Alan_Turing_Aged_16.jp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hyperlink" Target="https://commons.wikimedia.org/wiki/File:Colossus.jp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ReFhu8KYbmU"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hyperlink" Target="https://en.wikipedia.org/wiki/Joseph_Marie_Jacqua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body" idx="1"/>
          </p:nvPr>
        </p:nvSpPr>
        <p:spPr>
          <a:prstGeom prst="rect">
            <a:avLst/>
          </a:prstGeom>
        </p:spPr>
        <p:txBody>
          <a:bodyPr spcFirstLastPara="1" wrap="square" lIns="60500" tIns="60500" rIns="60500" bIns="60500" anchor="t" anchorCtr="0">
            <a:noAutofit/>
          </a:bodyPr>
          <a:lstStyle/>
          <a:p>
            <a:pPr marL="0" lvl="0" indent="0" algn="l" rtl="0">
              <a:spcBef>
                <a:spcPts val="0"/>
              </a:spcBef>
              <a:spcAft>
                <a:spcPts val="0"/>
              </a:spcAft>
              <a:buNone/>
            </a:pPr>
            <a:r>
              <a:rPr lang="en"/>
              <a:t>CSC 119</a:t>
            </a:r>
            <a:r>
              <a:rPr lang="en" dirty="0"/>
              <a:t>: CS is Problem Solving</a:t>
            </a:r>
            <a:endParaRPr dirty="0"/>
          </a:p>
        </p:txBody>
      </p:sp>
      <p:sp>
        <p:nvSpPr>
          <p:cNvPr id="141" name="Google Shape;141;p27"/>
          <p:cNvSpPr txBox="1">
            <a:spLocks noGrp="1"/>
          </p:cNvSpPr>
          <p:nvPr>
            <p:ph type="body" idx="2"/>
          </p:nvPr>
        </p:nvSpPr>
        <p:spPr>
          <a:xfrm>
            <a:off x="415625" y="3553232"/>
            <a:ext cx="8312700" cy="765300"/>
          </a:xfrm>
          <a:prstGeom prst="rect">
            <a:avLst/>
          </a:prstGeom>
        </p:spPr>
        <p:txBody>
          <a:bodyPr spcFirstLastPara="1" wrap="square" lIns="60500" tIns="60500" rIns="60500" bIns="60500" anchor="t" anchorCtr="0">
            <a:noAutofit/>
          </a:bodyPr>
          <a:lstStyle/>
          <a:p>
            <a:pPr marL="0" lvl="0" indent="0" algn="l" rtl="0">
              <a:spcBef>
                <a:spcPts val="400"/>
              </a:spcBef>
              <a:spcAft>
                <a:spcPts val="0"/>
              </a:spcAft>
              <a:buNone/>
            </a:pPr>
            <a:r>
              <a:rPr lang="en" dirty="0"/>
              <a:t>Summer 2021: Introduction to Programming: C++</a:t>
            </a:r>
            <a:endParaRPr dirty="0"/>
          </a:p>
          <a:p>
            <a:pPr marL="0" lvl="0" indent="0" algn="l" rtl="0">
              <a:spcBef>
                <a:spcPts val="400"/>
              </a:spcBef>
              <a:spcAft>
                <a:spcPts val="400"/>
              </a:spcAft>
              <a:buNone/>
            </a:pPr>
            <a:endParaRPr dirty="0"/>
          </a:p>
        </p:txBody>
      </p:sp>
      <p:sp>
        <p:nvSpPr>
          <p:cNvPr id="142" name="Google Shape;142;p27"/>
          <p:cNvSpPr txBox="1">
            <a:spLocks noGrp="1"/>
          </p:cNvSpPr>
          <p:nvPr>
            <p:ph type="body" idx="4294967295"/>
          </p:nvPr>
        </p:nvSpPr>
        <p:spPr>
          <a:xfrm>
            <a:off x="0" y="4541838"/>
            <a:ext cx="9144000" cy="765175"/>
          </a:xfrm>
          <a:prstGeom prst="rect">
            <a:avLst/>
          </a:prstGeom>
        </p:spPr>
        <p:txBody>
          <a:bodyPr spcFirstLastPara="1" wrap="square" lIns="60500" tIns="60500" rIns="60500" bIns="60500" anchor="t" anchorCtr="0">
            <a:noAutofit/>
          </a:bodyPr>
          <a:lstStyle/>
          <a:p>
            <a:pPr marL="0" lvl="0" indent="0" algn="ctr" rtl="0">
              <a:lnSpc>
                <a:spcPct val="110000"/>
              </a:lnSpc>
              <a:spcBef>
                <a:spcPts val="0"/>
              </a:spcBef>
              <a:spcAft>
                <a:spcPts val="0"/>
              </a:spcAft>
              <a:buNone/>
            </a:pPr>
            <a:r>
              <a:rPr lang="en" sz="800" dirty="0">
                <a:solidFill>
                  <a:srgbClr val="9A9A9C"/>
                </a:solidFill>
              </a:rPr>
              <a:t>© 2018</a:t>
            </a:r>
            <a:endParaRPr sz="800" dirty="0">
              <a:solidFill>
                <a:srgbClr val="9A9A9C"/>
              </a:solidFill>
            </a:endParaRPr>
          </a:p>
          <a:p>
            <a:pPr marL="0" lvl="0" indent="0" algn="ctr" rtl="0">
              <a:lnSpc>
                <a:spcPct val="110000"/>
              </a:lnSpc>
              <a:spcBef>
                <a:spcPts val="0"/>
              </a:spcBef>
              <a:spcAft>
                <a:spcPts val="0"/>
              </a:spcAft>
              <a:buNone/>
            </a:pPr>
            <a:r>
              <a:rPr lang="en" sz="800" dirty="0">
                <a:solidFill>
                  <a:srgbClr val="9A9A9C"/>
                </a:solidFill>
              </a:rPr>
              <a:t> Colorado State University </a:t>
            </a:r>
            <a:endParaRPr sz="800" dirty="0">
              <a:solidFill>
                <a:srgbClr val="9A9A9C"/>
              </a:solidFill>
            </a:endParaRPr>
          </a:p>
          <a:p>
            <a:pPr marL="0" lvl="0" indent="0" algn="ctr" rtl="0">
              <a:lnSpc>
                <a:spcPct val="110000"/>
              </a:lnSpc>
              <a:spcBef>
                <a:spcPts val="0"/>
              </a:spcBef>
              <a:spcAft>
                <a:spcPts val="0"/>
              </a:spcAft>
              <a:buNone/>
            </a:pPr>
            <a:r>
              <a:rPr lang="en" sz="800" dirty="0">
                <a:solidFill>
                  <a:srgbClr val="9A9A9C"/>
                </a:solidFill>
              </a:rPr>
              <a:t>Computer Science Department</a:t>
            </a:r>
            <a:endParaRPr sz="800" dirty="0">
              <a:solidFill>
                <a:srgbClr val="9A9A9C"/>
              </a:solidFill>
            </a:endParaRPr>
          </a:p>
          <a:p>
            <a:pPr marL="0" lvl="0" indent="0" algn="ctr" rtl="0">
              <a:lnSpc>
                <a:spcPct val="110000"/>
              </a:lnSpc>
              <a:spcBef>
                <a:spcPts val="0"/>
              </a:spcBef>
              <a:spcAft>
                <a:spcPts val="0"/>
              </a:spcAft>
              <a:buNone/>
            </a:pPr>
            <a:r>
              <a:rPr lang="en" sz="800" dirty="0">
                <a:solidFill>
                  <a:srgbClr val="9A9A9C"/>
                </a:solidFill>
              </a:rPr>
              <a:t>Slides Originally Created by Albert </a:t>
            </a:r>
            <a:r>
              <a:rPr lang="en" sz="800" dirty="0" err="1">
                <a:solidFill>
                  <a:srgbClr val="9A9A9C"/>
                </a:solidFill>
              </a:rPr>
              <a:t>Lionelle</a:t>
            </a:r>
            <a:r>
              <a:rPr lang="en" sz="800" dirty="0">
                <a:solidFill>
                  <a:srgbClr val="9A9A9C"/>
                </a:solidFill>
              </a:rPr>
              <a:t> (</a:t>
            </a:r>
            <a:r>
              <a:rPr lang="en" sz="800" dirty="0" err="1">
                <a:solidFill>
                  <a:srgbClr val="9A9A9C"/>
                </a:solidFill>
              </a:rPr>
              <a:t>Albert.Lionelle@colostate.edu</a:t>
            </a:r>
            <a:r>
              <a:rPr lang="en" sz="800" dirty="0">
                <a:solidFill>
                  <a:srgbClr val="9A9A9C"/>
                </a:solidFill>
              </a:rPr>
              <a:t>)</a:t>
            </a:r>
            <a:endParaRPr sz="800" dirty="0">
              <a:solidFill>
                <a:srgbClr val="9A9A9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Analytical Engine</a:t>
            </a:r>
            <a:endParaRPr/>
          </a:p>
        </p:txBody>
      </p:sp>
      <p:sp>
        <p:nvSpPr>
          <p:cNvPr id="223" name="Google Shape;223;p36"/>
          <p:cNvSpPr txBox="1">
            <a:spLocks noGrp="1"/>
          </p:cNvSpPr>
          <p:nvPr>
            <p:ph type="body" idx="1"/>
          </p:nvPr>
        </p:nvSpPr>
        <p:spPr>
          <a:xfrm>
            <a:off x="415644" y="1646405"/>
            <a:ext cx="4232100" cy="2340300"/>
          </a:xfrm>
          <a:prstGeom prst="rect">
            <a:avLst/>
          </a:prstGeom>
        </p:spPr>
        <p:txBody>
          <a:bodyPr spcFirstLastPara="1" wrap="square" lIns="60500" tIns="60500" rIns="60500" bIns="60500" anchor="t" anchorCtr="0">
            <a:noAutofit/>
          </a:bodyPr>
          <a:lstStyle/>
          <a:p>
            <a:pPr marL="457200" lvl="0" indent="-311150" algn="l" rtl="0">
              <a:spcBef>
                <a:spcPts val="400"/>
              </a:spcBef>
              <a:spcAft>
                <a:spcPts val="0"/>
              </a:spcAft>
              <a:buSzPts val="1300"/>
              <a:buChar char="•"/>
            </a:pPr>
            <a:r>
              <a:rPr lang="en" sz="1300"/>
              <a:t>Charles Babbage</a:t>
            </a:r>
            <a:endParaRPr sz="1300"/>
          </a:p>
          <a:p>
            <a:pPr marL="914400" lvl="1" indent="-304800" algn="l" rtl="0">
              <a:spcBef>
                <a:spcPts val="0"/>
              </a:spcBef>
              <a:spcAft>
                <a:spcPts val="0"/>
              </a:spcAft>
              <a:buSzPts val="1200"/>
              <a:buChar char="–"/>
            </a:pPr>
            <a:r>
              <a:rPr lang="en" sz="1200"/>
              <a:t>Polymath</a:t>
            </a:r>
            <a:endParaRPr sz="1200"/>
          </a:p>
          <a:p>
            <a:pPr marL="914400" lvl="1" indent="-304800" algn="l" rtl="0">
              <a:spcBef>
                <a:spcPts val="0"/>
              </a:spcBef>
              <a:spcAft>
                <a:spcPts val="0"/>
              </a:spcAft>
              <a:buSzPts val="1200"/>
              <a:buChar char="–"/>
            </a:pPr>
            <a:r>
              <a:rPr lang="en" sz="1200"/>
              <a:t>“Father of the computer”</a:t>
            </a:r>
            <a:endParaRPr sz="1200"/>
          </a:p>
          <a:p>
            <a:pPr marL="914400" lvl="1" indent="-304800" algn="l" rtl="0">
              <a:spcBef>
                <a:spcPts val="0"/>
              </a:spcBef>
              <a:spcAft>
                <a:spcPts val="0"/>
              </a:spcAft>
              <a:buSzPts val="1200"/>
              <a:buChar char="–"/>
            </a:pPr>
            <a:r>
              <a:rPr lang="en" sz="1200"/>
              <a:t>Mainly Theory</a:t>
            </a:r>
            <a:endParaRPr sz="1200"/>
          </a:p>
          <a:p>
            <a:pPr marL="457200" lvl="0" indent="-311150" algn="l" rtl="0">
              <a:spcBef>
                <a:spcPts val="0"/>
              </a:spcBef>
              <a:spcAft>
                <a:spcPts val="0"/>
              </a:spcAft>
              <a:buSzPts val="1300"/>
              <a:buChar char="•"/>
            </a:pPr>
            <a:r>
              <a:rPr lang="en" sz="1300"/>
              <a:t>Purpose?</a:t>
            </a:r>
            <a:endParaRPr sz="1300"/>
          </a:p>
          <a:p>
            <a:pPr marL="914400" lvl="1" indent="-304800" algn="l" rtl="0">
              <a:spcBef>
                <a:spcPts val="0"/>
              </a:spcBef>
              <a:spcAft>
                <a:spcPts val="0"/>
              </a:spcAft>
              <a:buSzPts val="1200"/>
              <a:buChar char="–"/>
            </a:pPr>
            <a:r>
              <a:rPr lang="en" sz="1200"/>
              <a:t>Algorithm Development and solving</a:t>
            </a:r>
            <a:endParaRPr sz="1200"/>
          </a:p>
          <a:p>
            <a:pPr marL="457200" lvl="0" indent="-304800" algn="l" rtl="0">
              <a:spcBef>
                <a:spcPts val="0"/>
              </a:spcBef>
              <a:spcAft>
                <a:spcPts val="0"/>
              </a:spcAft>
              <a:buSzPts val="1200"/>
              <a:buChar char="•"/>
            </a:pPr>
            <a:r>
              <a:rPr lang="en" b="1"/>
              <a:t>1837</a:t>
            </a:r>
            <a:endParaRPr sz="1200" b="1"/>
          </a:p>
        </p:txBody>
      </p:sp>
      <p:pic>
        <p:nvPicPr>
          <p:cNvPr id="224" name="Google Shape;224;p36"/>
          <p:cNvPicPr preferRelativeResize="0"/>
          <p:nvPr/>
        </p:nvPicPr>
        <p:blipFill>
          <a:blip r:embed="rId3">
            <a:alphaModFix/>
          </a:blip>
          <a:stretch>
            <a:fillRect/>
          </a:stretch>
        </p:blipFill>
        <p:spPr>
          <a:xfrm>
            <a:off x="4916275" y="599075"/>
            <a:ext cx="4017725" cy="3854100"/>
          </a:xfrm>
          <a:prstGeom prst="rect">
            <a:avLst/>
          </a:prstGeom>
          <a:noFill/>
          <a:ln>
            <a:noFill/>
          </a:ln>
        </p:spPr>
      </p:pic>
      <p:sp>
        <p:nvSpPr>
          <p:cNvPr id="225" name="Google Shape;225;p36"/>
          <p:cNvSpPr txBox="1"/>
          <p:nvPr/>
        </p:nvSpPr>
        <p:spPr>
          <a:xfrm>
            <a:off x="4978325" y="4399850"/>
            <a:ext cx="4017600" cy="37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Bruno Barral (ByB) [CC BY-SA 2.5  (https://creativecommons.org/licenses/by-sa/2.5)], from Wikimedia Commons</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415650" y="599077"/>
            <a:ext cx="8312700" cy="907500"/>
          </a:xfrm>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Enchantress of Numbers </a:t>
            </a:r>
            <a:endParaRPr/>
          </a:p>
        </p:txBody>
      </p:sp>
      <p:pic>
        <p:nvPicPr>
          <p:cNvPr id="231" name="Google Shape;231;p37" descr="Ada Lovelace portrait.jpg"/>
          <p:cNvPicPr preferRelativeResize="0"/>
          <p:nvPr/>
        </p:nvPicPr>
        <p:blipFill>
          <a:blip r:embed="rId3">
            <a:alphaModFix/>
          </a:blip>
          <a:stretch>
            <a:fillRect/>
          </a:stretch>
        </p:blipFill>
        <p:spPr>
          <a:xfrm>
            <a:off x="490975" y="1506575"/>
            <a:ext cx="2118075" cy="3042325"/>
          </a:xfrm>
          <a:prstGeom prst="rect">
            <a:avLst/>
          </a:prstGeom>
          <a:noFill/>
          <a:ln>
            <a:noFill/>
          </a:ln>
        </p:spPr>
      </p:pic>
      <p:sp>
        <p:nvSpPr>
          <p:cNvPr id="232" name="Google Shape;232;p37"/>
          <p:cNvSpPr txBox="1"/>
          <p:nvPr/>
        </p:nvSpPr>
        <p:spPr>
          <a:xfrm>
            <a:off x="3202075" y="1603250"/>
            <a:ext cx="5427900" cy="2851500"/>
          </a:xfrm>
          <a:prstGeom prst="rect">
            <a:avLst/>
          </a:prstGeom>
          <a:noFill/>
          <a:ln>
            <a:noFill/>
          </a:ln>
        </p:spPr>
        <p:txBody>
          <a:bodyPr spcFirstLastPara="1" wrap="square" lIns="91425" tIns="91425" rIns="91425" bIns="91425" anchor="ctr" anchorCtr="0">
            <a:noAutofit/>
          </a:bodyPr>
          <a:lstStyle/>
          <a:p>
            <a:pPr marL="139700" lvl="0" indent="-190500" algn="l" rtl="0">
              <a:lnSpc>
                <a:spcPct val="115000"/>
              </a:lnSpc>
              <a:spcBef>
                <a:spcPts val="0"/>
              </a:spcBef>
              <a:spcAft>
                <a:spcPts val="0"/>
              </a:spcAft>
              <a:buNone/>
            </a:pPr>
            <a:r>
              <a:rPr lang="en" sz="1800">
                <a:solidFill>
                  <a:schemeClr val="dk1"/>
                </a:solidFill>
                <a:latin typeface="Proxima Nova"/>
                <a:ea typeface="Proxima Nova"/>
                <a:cs typeface="Proxima Nova"/>
                <a:sym typeface="Proxima Nova"/>
              </a:rPr>
              <a:t>She walks in beauty, like the night </a:t>
            </a:r>
            <a:endParaRPr sz="1800">
              <a:solidFill>
                <a:schemeClr val="dk1"/>
              </a:solidFill>
              <a:latin typeface="Proxima Nova"/>
              <a:ea typeface="Proxima Nova"/>
              <a:cs typeface="Proxima Nova"/>
              <a:sym typeface="Proxima Nova"/>
            </a:endParaRPr>
          </a:p>
          <a:p>
            <a:pPr marL="139700" lvl="0" indent="-190500" algn="l" rtl="0">
              <a:lnSpc>
                <a:spcPct val="115000"/>
              </a:lnSpc>
              <a:spcBef>
                <a:spcPts val="0"/>
              </a:spcBef>
              <a:spcAft>
                <a:spcPts val="0"/>
              </a:spcAft>
              <a:buNone/>
            </a:pPr>
            <a:r>
              <a:rPr lang="en" sz="1800">
                <a:solidFill>
                  <a:schemeClr val="dk1"/>
                </a:solidFill>
                <a:latin typeface="Proxima Nova"/>
                <a:ea typeface="Proxima Nova"/>
                <a:cs typeface="Proxima Nova"/>
                <a:sym typeface="Proxima Nova"/>
              </a:rPr>
              <a:t>Of cloudless climes and starry skies; </a:t>
            </a:r>
            <a:endParaRPr sz="1800">
              <a:solidFill>
                <a:schemeClr val="dk1"/>
              </a:solidFill>
              <a:latin typeface="Proxima Nova"/>
              <a:ea typeface="Proxima Nova"/>
              <a:cs typeface="Proxima Nova"/>
              <a:sym typeface="Proxima Nova"/>
            </a:endParaRPr>
          </a:p>
          <a:p>
            <a:pPr marL="139700" lvl="0" indent="-190500" algn="l" rtl="0">
              <a:lnSpc>
                <a:spcPct val="115000"/>
              </a:lnSpc>
              <a:spcBef>
                <a:spcPts val="0"/>
              </a:spcBef>
              <a:spcAft>
                <a:spcPts val="0"/>
              </a:spcAft>
              <a:buNone/>
            </a:pPr>
            <a:r>
              <a:rPr lang="en" sz="1800">
                <a:solidFill>
                  <a:schemeClr val="dk1"/>
                </a:solidFill>
                <a:latin typeface="Proxima Nova"/>
                <a:ea typeface="Proxima Nova"/>
                <a:cs typeface="Proxima Nova"/>
                <a:sym typeface="Proxima Nova"/>
              </a:rPr>
              <a:t>And all that’s best of dark and bright </a:t>
            </a:r>
            <a:endParaRPr sz="1800">
              <a:solidFill>
                <a:schemeClr val="dk1"/>
              </a:solidFill>
              <a:latin typeface="Proxima Nova"/>
              <a:ea typeface="Proxima Nova"/>
              <a:cs typeface="Proxima Nova"/>
              <a:sym typeface="Proxima Nova"/>
            </a:endParaRPr>
          </a:p>
          <a:p>
            <a:pPr marL="139700" lvl="0" indent="-190500" algn="l" rtl="0">
              <a:lnSpc>
                <a:spcPct val="115000"/>
              </a:lnSpc>
              <a:spcBef>
                <a:spcPts val="0"/>
              </a:spcBef>
              <a:spcAft>
                <a:spcPts val="0"/>
              </a:spcAft>
              <a:buNone/>
            </a:pPr>
            <a:r>
              <a:rPr lang="en" sz="1800">
                <a:solidFill>
                  <a:schemeClr val="dk1"/>
                </a:solidFill>
                <a:latin typeface="Proxima Nova"/>
                <a:ea typeface="Proxima Nova"/>
                <a:cs typeface="Proxima Nova"/>
                <a:sym typeface="Proxima Nova"/>
              </a:rPr>
              <a:t>Meet in her aspect and her eyes; </a:t>
            </a:r>
            <a:endParaRPr sz="1800">
              <a:solidFill>
                <a:schemeClr val="dk1"/>
              </a:solidFill>
              <a:latin typeface="Proxima Nova"/>
              <a:ea typeface="Proxima Nova"/>
              <a:cs typeface="Proxima Nova"/>
              <a:sym typeface="Proxima Nova"/>
            </a:endParaRPr>
          </a:p>
          <a:p>
            <a:pPr marL="139700" lvl="0" indent="-190500" algn="l" rtl="0">
              <a:lnSpc>
                <a:spcPct val="115000"/>
              </a:lnSpc>
              <a:spcBef>
                <a:spcPts val="0"/>
              </a:spcBef>
              <a:spcAft>
                <a:spcPts val="0"/>
              </a:spcAft>
              <a:buNone/>
            </a:pPr>
            <a:r>
              <a:rPr lang="en" sz="1800">
                <a:solidFill>
                  <a:schemeClr val="dk1"/>
                </a:solidFill>
                <a:latin typeface="Proxima Nova"/>
                <a:ea typeface="Proxima Nova"/>
                <a:cs typeface="Proxima Nova"/>
                <a:sym typeface="Proxima Nova"/>
              </a:rPr>
              <a:t>Thus mellowed to that tender light </a:t>
            </a:r>
            <a:endParaRPr sz="1800">
              <a:solidFill>
                <a:schemeClr val="dk1"/>
              </a:solidFill>
              <a:latin typeface="Proxima Nova"/>
              <a:ea typeface="Proxima Nova"/>
              <a:cs typeface="Proxima Nova"/>
              <a:sym typeface="Proxima Nova"/>
            </a:endParaRPr>
          </a:p>
          <a:p>
            <a:pPr marL="139700" lvl="0" indent="-190500" algn="l" rtl="0">
              <a:lnSpc>
                <a:spcPct val="115000"/>
              </a:lnSpc>
              <a:spcBef>
                <a:spcPts val="0"/>
              </a:spcBef>
              <a:spcAft>
                <a:spcPts val="0"/>
              </a:spcAft>
              <a:buNone/>
            </a:pPr>
            <a:r>
              <a:rPr lang="en" sz="1800">
                <a:solidFill>
                  <a:schemeClr val="dk1"/>
                </a:solidFill>
                <a:latin typeface="Proxima Nova"/>
                <a:ea typeface="Proxima Nova"/>
                <a:cs typeface="Proxima Nova"/>
                <a:sym typeface="Proxima Nova"/>
              </a:rPr>
              <a:t>Which heaven to gaudy day denies. </a:t>
            </a:r>
            <a:endParaRPr sz="1800">
              <a:solidFill>
                <a:schemeClr val="dk1"/>
              </a:solidFill>
              <a:latin typeface="Proxima Nova"/>
              <a:ea typeface="Proxima Nova"/>
              <a:cs typeface="Proxima Nova"/>
              <a:sym typeface="Proxima Nova"/>
            </a:endParaRPr>
          </a:p>
          <a:p>
            <a:pPr marL="139700" lvl="0" indent="-190500" algn="l" rtl="0">
              <a:lnSpc>
                <a:spcPct val="115000"/>
              </a:lnSpc>
              <a:spcBef>
                <a:spcPts val="0"/>
              </a:spcBef>
              <a:spcAft>
                <a:spcPts val="0"/>
              </a:spcAft>
              <a:buNone/>
            </a:pPr>
            <a:r>
              <a:rPr lang="en" sz="1800">
                <a:solidFill>
                  <a:schemeClr val="dk1"/>
                </a:solidFill>
                <a:latin typeface="Proxima Nova"/>
                <a:ea typeface="Proxima Nova"/>
                <a:cs typeface="Proxima Nova"/>
                <a:sym typeface="Proxima Nova"/>
              </a:rPr>
              <a:t>	</a:t>
            </a:r>
            <a:r>
              <a:rPr lang="en" sz="1200">
                <a:solidFill>
                  <a:schemeClr val="dk1"/>
                </a:solidFill>
                <a:latin typeface="Proxima Nova"/>
                <a:ea typeface="Proxima Nova"/>
                <a:cs typeface="Proxima Nova"/>
                <a:sym typeface="Proxima Nova"/>
              </a:rPr>
              <a:t>Excerpt from “She Walks in Beauty” by Lord Byron</a:t>
            </a:r>
            <a:endParaRPr sz="1200">
              <a:solidFill>
                <a:schemeClr val="dk1"/>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Ada Lovelace </a:t>
            </a:r>
            <a:endParaRPr/>
          </a:p>
        </p:txBody>
      </p:sp>
      <p:sp>
        <p:nvSpPr>
          <p:cNvPr id="238" name="Google Shape;238;p38"/>
          <p:cNvSpPr txBox="1">
            <a:spLocks noGrp="1"/>
          </p:cNvSpPr>
          <p:nvPr>
            <p:ph type="body" idx="1"/>
          </p:nvPr>
        </p:nvSpPr>
        <p:spPr>
          <a:xfrm>
            <a:off x="415650" y="1474175"/>
            <a:ext cx="5513400" cy="3099000"/>
          </a:xfrm>
          <a:prstGeom prst="rect">
            <a:avLst/>
          </a:prstGeom>
        </p:spPr>
        <p:txBody>
          <a:bodyPr spcFirstLastPara="1" wrap="square" lIns="60500" tIns="60500" rIns="60500" bIns="60500" anchor="t" anchorCtr="0">
            <a:noAutofit/>
          </a:bodyPr>
          <a:lstStyle/>
          <a:p>
            <a:pPr marL="457200" lvl="0" indent="-317500" algn="l" rtl="0">
              <a:spcBef>
                <a:spcPts val="400"/>
              </a:spcBef>
              <a:spcAft>
                <a:spcPts val="0"/>
              </a:spcAft>
              <a:buSzPts val="1400"/>
              <a:buAutoNum type="arabicPeriod"/>
            </a:pPr>
            <a:r>
              <a:rPr lang="en" sz="1400"/>
              <a:t>Grew up in a rich but a single mother household</a:t>
            </a:r>
            <a:endParaRPr sz="1400"/>
          </a:p>
          <a:p>
            <a:pPr marL="914400" lvl="1" indent="-311150" algn="l" rtl="0">
              <a:spcBef>
                <a:spcPts val="0"/>
              </a:spcBef>
              <a:spcAft>
                <a:spcPts val="0"/>
              </a:spcAft>
              <a:buSzPts val="1300"/>
              <a:buAutoNum type="alphaLcPeriod"/>
            </a:pPr>
            <a:r>
              <a:rPr lang="en" sz="1300"/>
              <a:t>Father was the famous poet Lord Byron </a:t>
            </a:r>
            <a:endParaRPr sz="1300"/>
          </a:p>
          <a:p>
            <a:pPr marL="914400" lvl="1" indent="-311150" algn="l" rtl="0">
              <a:spcBef>
                <a:spcPts val="0"/>
              </a:spcBef>
              <a:spcAft>
                <a:spcPts val="0"/>
              </a:spcAft>
              <a:buSzPts val="1300"/>
              <a:buAutoNum type="alphaLcPeriod"/>
            </a:pPr>
            <a:r>
              <a:rPr lang="en" sz="1300"/>
              <a:t>Was known as a rebellious child and adult (non-conformist) </a:t>
            </a:r>
            <a:endParaRPr sz="1300"/>
          </a:p>
          <a:p>
            <a:pPr marL="914400" lvl="1" indent="-311150" algn="l" rtl="0">
              <a:spcBef>
                <a:spcPts val="0"/>
              </a:spcBef>
              <a:spcAft>
                <a:spcPts val="0"/>
              </a:spcAft>
              <a:buSzPts val="1300"/>
              <a:buAutoNum type="alphaLcPeriod"/>
            </a:pPr>
            <a:r>
              <a:rPr lang="en" sz="1300"/>
              <a:t>Mother insisted on her becoming a mathematician </a:t>
            </a:r>
            <a:endParaRPr sz="1300"/>
          </a:p>
          <a:p>
            <a:pPr marL="457200" lvl="0" indent="-311150" algn="l" rtl="0">
              <a:spcBef>
                <a:spcPts val="0"/>
              </a:spcBef>
              <a:spcAft>
                <a:spcPts val="0"/>
              </a:spcAft>
              <a:buSzPts val="1300"/>
              <a:buAutoNum type="arabicPeriod"/>
            </a:pPr>
            <a:r>
              <a:rPr lang="en" sz="1400"/>
              <a:t>She was unruly: </a:t>
            </a:r>
            <a:endParaRPr sz="1400"/>
          </a:p>
          <a:p>
            <a:pPr marL="914400" lvl="1" indent="-311150" algn="l" rtl="0">
              <a:spcBef>
                <a:spcPts val="0"/>
              </a:spcBef>
              <a:spcAft>
                <a:spcPts val="0"/>
              </a:spcAft>
              <a:buSzPts val="1300"/>
              <a:buAutoNum type="alphaLcPeriod"/>
            </a:pPr>
            <a:r>
              <a:rPr lang="en" sz="1400"/>
              <a:t>part artist</a:t>
            </a:r>
            <a:endParaRPr sz="1400"/>
          </a:p>
          <a:p>
            <a:pPr marL="914400" lvl="1" indent="-311150" algn="l" rtl="0">
              <a:spcBef>
                <a:spcPts val="0"/>
              </a:spcBef>
              <a:spcAft>
                <a:spcPts val="0"/>
              </a:spcAft>
              <a:buSzPts val="1300"/>
              <a:buAutoNum type="alphaLcPeriod"/>
            </a:pPr>
            <a:r>
              <a:rPr lang="en" sz="1400"/>
              <a:t>part scientist</a:t>
            </a:r>
            <a:endParaRPr sz="1400"/>
          </a:p>
          <a:p>
            <a:pPr marL="914400" lvl="1" indent="-311150" algn="l" rtl="0">
              <a:spcBef>
                <a:spcPts val="0"/>
              </a:spcBef>
              <a:spcAft>
                <a:spcPts val="0"/>
              </a:spcAft>
              <a:buSzPts val="1300"/>
              <a:buAutoNum type="alphaLcPeriod"/>
            </a:pPr>
            <a:r>
              <a:rPr lang="en" sz="1400"/>
              <a:t>part philosopher</a:t>
            </a:r>
            <a:endParaRPr sz="1300"/>
          </a:p>
          <a:p>
            <a:pPr marL="457200" lvl="0" indent="-311150" algn="l" rtl="0">
              <a:spcBef>
                <a:spcPts val="0"/>
              </a:spcBef>
              <a:spcAft>
                <a:spcPts val="0"/>
              </a:spcAft>
              <a:buSzPts val="1300"/>
              <a:buAutoNum type="arabicPeriod"/>
            </a:pPr>
            <a:r>
              <a:rPr lang="en" sz="1400"/>
              <a:t>Wrote the first “Computer Program”</a:t>
            </a:r>
            <a:endParaRPr sz="1400"/>
          </a:p>
          <a:p>
            <a:pPr marL="457200" lvl="0" indent="-317500" algn="l" rtl="0">
              <a:spcBef>
                <a:spcPts val="0"/>
              </a:spcBef>
              <a:spcAft>
                <a:spcPts val="0"/>
              </a:spcAft>
              <a:buSzPts val="1400"/>
              <a:buAutoNum type="arabicPeriod"/>
            </a:pPr>
            <a:r>
              <a:rPr lang="en" sz="1400"/>
              <a:t>Theorized computers could be ‘general purpose’ machines to solve complex problems. </a:t>
            </a:r>
            <a:endParaRPr sz="1400"/>
          </a:p>
          <a:p>
            <a:pPr marL="0" lvl="0" indent="0" algn="l" rtl="0">
              <a:spcBef>
                <a:spcPts val="400"/>
              </a:spcBef>
              <a:spcAft>
                <a:spcPts val="0"/>
              </a:spcAft>
              <a:buNone/>
            </a:pPr>
            <a:endParaRPr sz="1400"/>
          </a:p>
          <a:p>
            <a:pPr marL="457200" lvl="0" indent="0" algn="l" rtl="0">
              <a:spcBef>
                <a:spcPts val="400"/>
              </a:spcBef>
              <a:spcAft>
                <a:spcPts val="400"/>
              </a:spcAft>
              <a:buNone/>
            </a:pPr>
            <a:endParaRPr sz="1400"/>
          </a:p>
        </p:txBody>
      </p:sp>
      <p:pic>
        <p:nvPicPr>
          <p:cNvPr id="239" name="Google Shape;239;p38"/>
          <p:cNvPicPr preferRelativeResize="0"/>
          <p:nvPr/>
        </p:nvPicPr>
        <p:blipFill>
          <a:blip r:embed="rId3">
            <a:alphaModFix/>
          </a:blip>
          <a:stretch>
            <a:fillRect/>
          </a:stretch>
        </p:blipFill>
        <p:spPr>
          <a:xfrm>
            <a:off x="5713749" y="1476763"/>
            <a:ext cx="3118200" cy="2189975"/>
          </a:xfrm>
          <a:prstGeom prst="rect">
            <a:avLst/>
          </a:prstGeom>
          <a:noFill/>
          <a:ln>
            <a:noFill/>
          </a:ln>
        </p:spPr>
      </p:pic>
      <p:sp>
        <p:nvSpPr>
          <p:cNvPr id="240" name="Google Shape;240;p38"/>
          <p:cNvSpPr txBox="1"/>
          <p:nvPr/>
        </p:nvSpPr>
        <p:spPr>
          <a:xfrm>
            <a:off x="6165750" y="3701600"/>
            <a:ext cx="2562600" cy="32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t>By Ada Lovelace (http://www.sophiararebooks.com/pictures/3544a.jpg) [Public domain], via Wikimedia Commons</a:t>
            </a:r>
            <a:endParaRPr sz="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p:nvPr/>
        </p:nvSpPr>
        <p:spPr>
          <a:xfrm>
            <a:off x="867575" y="1187775"/>
            <a:ext cx="7271100" cy="26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b="1">
                <a:solidFill>
                  <a:srgbClr val="222222"/>
                </a:solidFill>
                <a:highlight>
                  <a:srgbClr val="FFFFFF"/>
                </a:highlight>
                <a:latin typeface="Pinyon Script"/>
                <a:ea typeface="Pinyon Script"/>
                <a:cs typeface="Pinyon Script"/>
                <a:sym typeface="Pinyon Script"/>
              </a:rPr>
              <a:t> </a:t>
            </a:r>
            <a:r>
              <a:rPr lang="en" sz="4200">
                <a:solidFill>
                  <a:srgbClr val="222222"/>
                </a:solidFill>
                <a:highlight>
                  <a:srgbClr val="FFFFFF"/>
                </a:highlight>
                <a:latin typeface="Lobster"/>
                <a:ea typeface="Lobster"/>
                <a:cs typeface="Lobster"/>
                <a:sym typeface="Lobster"/>
              </a:rPr>
              <a:t>"I propose to consider the question, 'Can machines think?'"</a:t>
            </a:r>
            <a:endParaRPr sz="4200">
              <a:solidFill>
                <a:srgbClr val="222222"/>
              </a:solidFill>
              <a:highlight>
                <a:srgbClr val="FFFFFF"/>
              </a:highlight>
              <a:latin typeface="Lobster"/>
              <a:ea typeface="Lobster"/>
              <a:cs typeface="Lobster"/>
              <a:sym typeface="Lobster"/>
            </a:endParaRPr>
          </a:p>
          <a:p>
            <a:pPr marL="457200" lvl="0" indent="-317500" algn="r" rtl="0">
              <a:spcBef>
                <a:spcPts val="0"/>
              </a:spcBef>
              <a:spcAft>
                <a:spcPts val="0"/>
              </a:spcAft>
              <a:buClr>
                <a:srgbClr val="222222"/>
              </a:buClr>
              <a:buSzPts val="1400"/>
              <a:buFont typeface="Proxima Nova"/>
              <a:buChar char="-"/>
            </a:pPr>
            <a:r>
              <a:rPr lang="en">
                <a:solidFill>
                  <a:srgbClr val="222222"/>
                </a:solidFill>
                <a:highlight>
                  <a:srgbClr val="FFFFFF"/>
                </a:highlight>
                <a:latin typeface="Proxima Nova"/>
                <a:ea typeface="Proxima Nova"/>
                <a:cs typeface="Proxima Nova"/>
                <a:sym typeface="Proxima Nova"/>
              </a:rPr>
              <a:t>Alan Turing - </a:t>
            </a:r>
            <a:r>
              <a:rPr lang="en" u="sng">
                <a:solidFill>
                  <a:schemeClr val="hlink"/>
                </a:solidFill>
                <a:highlight>
                  <a:srgbClr val="FFFFFF"/>
                </a:highlight>
                <a:latin typeface="Proxima Nova"/>
                <a:ea typeface="Proxima Nova"/>
                <a:cs typeface="Proxima Nova"/>
                <a:sym typeface="Proxima Nova"/>
                <a:hlinkClick r:id="rId3"/>
              </a:rPr>
              <a:t>Computing and Intelligence</a:t>
            </a:r>
            <a:r>
              <a:rPr lang="en">
                <a:solidFill>
                  <a:srgbClr val="222222"/>
                </a:solidFill>
                <a:highlight>
                  <a:srgbClr val="FFFFFF"/>
                </a:highlight>
                <a:latin typeface="Proxima Nova"/>
                <a:ea typeface="Proxima Nova"/>
                <a:cs typeface="Proxima Nova"/>
                <a:sym typeface="Proxima Nova"/>
              </a:rPr>
              <a:t>, 1950.</a:t>
            </a:r>
            <a:endParaRPr>
              <a:solidFill>
                <a:srgbClr val="222222"/>
              </a:solidFill>
              <a:highlight>
                <a:srgbClr val="FFFFFF"/>
              </a:highlight>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1"/>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Alan Turing</a:t>
            </a:r>
            <a:endParaRPr/>
          </a:p>
        </p:txBody>
      </p:sp>
      <p:sp>
        <p:nvSpPr>
          <p:cNvPr id="259" name="Google Shape;259;p41"/>
          <p:cNvSpPr txBox="1">
            <a:spLocks noGrp="1"/>
          </p:cNvSpPr>
          <p:nvPr>
            <p:ph type="body" idx="1"/>
          </p:nvPr>
        </p:nvSpPr>
        <p:spPr>
          <a:xfrm>
            <a:off x="415650" y="1342675"/>
            <a:ext cx="3426600" cy="3139800"/>
          </a:xfrm>
          <a:prstGeom prst="rect">
            <a:avLst/>
          </a:prstGeom>
        </p:spPr>
        <p:txBody>
          <a:bodyPr spcFirstLastPara="1" wrap="square" lIns="60500" tIns="60500" rIns="60500" bIns="60500" anchor="t" anchorCtr="0">
            <a:noAutofit/>
          </a:bodyPr>
          <a:lstStyle/>
          <a:p>
            <a:pPr marL="457200" lvl="0" indent="-304800" algn="l" rtl="0">
              <a:spcBef>
                <a:spcPts val="400"/>
              </a:spcBef>
              <a:spcAft>
                <a:spcPts val="0"/>
              </a:spcAft>
              <a:buSzPts val="1200"/>
              <a:buChar char="•"/>
            </a:pPr>
            <a:r>
              <a:rPr lang="en"/>
              <a:t>Mathematician and Philosopher</a:t>
            </a:r>
            <a:endParaRPr/>
          </a:p>
          <a:p>
            <a:pPr marL="457200" lvl="0" indent="-304800" algn="l" rtl="0">
              <a:spcBef>
                <a:spcPts val="0"/>
              </a:spcBef>
              <a:spcAft>
                <a:spcPts val="0"/>
              </a:spcAft>
              <a:buSzPts val="1200"/>
              <a:buChar char="•"/>
            </a:pPr>
            <a:r>
              <a:rPr lang="en"/>
              <a:t>Enigma Code Breaker - Bombe Machine</a:t>
            </a:r>
            <a:endParaRPr/>
          </a:p>
          <a:p>
            <a:pPr marL="914400" lvl="1" indent="-298450" algn="l" rtl="0">
              <a:spcBef>
                <a:spcPts val="0"/>
              </a:spcBef>
              <a:spcAft>
                <a:spcPts val="0"/>
              </a:spcAft>
              <a:buSzPts val="1100"/>
              <a:buChar char="–"/>
            </a:pPr>
            <a:r>
              <a:rPr lang="en"/>
              <a:t>Series of interlocking wheels</a:t>
            </a:r>
            <a:endParaRPr/>
          </a:p>
          <a:p>
            <a:pPr marL="914400" lvl="1" indent="-298450" algn="l" rtl="0">
              <a:spcBef>
                <a:spcPts val="0"/>
              </a:spcBef>
              <a:spcAft>
                <a:spcPts val="0"/>
              </a:spcAft>
              <a:buSzPts val="1100"/>
              <a:buChar char="–"/>
            </a:pPr>
            <a:r>
              <a:rPr lang="en"/>
              <a:t>Looked at all combinations</a:t>
            </a:r>
            <a:endParaRPr/>
          </a:p>
          <a:p>
            <a:pPr marL="914400" lvl="1" indent="-298450" algn="l" rtl="0">
              <a:spcBef>
                <a:spcPts val="0"/>
              </a:spcBef>
              <a:spcAft>
                <a:spcPts val="0"/>
              </a:spcAft>
              <a:buSzPts val="1100"/>
              <a:buChar char="–"/>
            </a:pPr>
            <a:r>
              <a:rPr lang="en" i="1"/>
              <a:t>Website “Additional Readings” WWII Hero has a great interactive example</a:t>
            </a:r>
            <a:endParaRPr i="1"/>
          </a:p>
          <a:p>
            <a:pPr marL="457200" lvl="0" indent="-304800" algn="l" rtl="0">
              <a:spcBef>
                <a:spcPts val="0"/>
              </a:spcBef>
              <a:spcAft>
                <a:spcPts val="0"/>
              </a:spcAft>
              <a:buSzPts val="1200"/>
              <a:buChar char="•"/>
            </a:pPr>
            <a:r>
              <a:rPr lang="en"/>
              <a:t>Turing Machine</a:t>
            </a:r>
            <a:endParaRPr/>
          </a:p>
          <a:p>
            <a:pPr marL="914400" lvl="1" indent="-298450" algn="l" rtl="0">
              <a:spcBef>
                <a:spcPts val="0"/>
              </a:spcBef>
              <a:spcAft>
                <a:spcPts val="0"/>
              </a:spcAft>
              <a:buSzPts val="1100"/>
              <a:buChar char="–"/>
            </a:pPr>
            <a:r>
              <a:rPr lang="en"/>
              <a:t>Analog theoretical computer</a:t>
            </a:r>
            <a:endParaRPr/>
          </a:p>
          <a:p>
            <a:pPr marL="914400" lvl="1" indent="-298450" algn="l" rtl="0">
              <a:spcBef>
                <a:spcPts val="0"/>
              </a:spcBef>
              <a:spcAft>
                <a:spcPts val="0"/>
              </a:spcAft>
              <a:buSzPts val="1100"/>
              <a:buChar char="–"/>
            </a:pPr>
            <a:r>
              <a:rPr lang="en"/>
              <a:t>We have ‘close approximations’</a:t>
            </a:r>
            <a:endParaRPr/>
          </a:p>
          <a:p>
            <a:pPr marL="457200" lvl="0" indent="-304800" algn="l" rtl="0">
              <a:spcBef>
                <a:spcPts val="0"/>
              </a:spcBef>
              <a:spcAft>
                <a:spcPts val="0"/>
              </a:spcAft>
              <a:buSzPts val="1200"/>
              <a:buChar char="•"/>
            </a:pPr>
            <a:r>
              <a:rPr lang="en"/>
              <a:t>Turing Test</a:t>
            </a:r>
            <a:endParaRPr/>
          </a:p>
          <a:p>
            <a:pPr marL="914400" lvl="1" indent="-298450" algn="l" rtl="0">
              <a:spcBef>
                <a:spcPts val="0"/>
              </a:spcBef>
              <a:spcAft>
                <a:spcPts val="0"/>
              </a:spcAft>
              <a:buSzPts val="1100"/>
              <a:buChar char="–"/>
            </a:pPr>
            <a:r>
              <a:rPr lang="en"/>
              <a:t>Imitation Game</a:t>
            </a:r>
            <a:endParaRPr/>
          </a:p>
          <a:p>
            <a:pPr marL="914400" lvl="1" indent="-298450" algn="l" rtl="0">
              <a:spcBef>
                <a:spcPts val="0"/>
              </a:spcBef>
              <a:spcAft>
                <a:spcPts val="0"/>
              </a:spcAft>
              <a:buSzPts val="1100"/>
              <a:buChar char="–"/>
            </a:pPr>
            <a:r>
              <a:rPr lang="en"/>
              <a:t>Thinking is hard to define</a:t>
            </a:r>
            <a:endParaRPr/>
          </a:p>
          <a:p>
            <a:pPr marL="457200" lvl="0" indent="-304800" algn="l" rtl="0">
              <a:spcBef>
                <a:spcPts val="0"/>
              </a:spcBef>
              <a:spcAft>
                <a:spcPts val="0"/>
              </a:spcAft>
              <a:buSzPts val="1200"/>
              <a:buChar char="•"/>
            </a:pPr>
            <a:r>
              <a:rPr lang="en"/>
              <a:t>Later life</a:t>
            </a:r>
            <a:endParaRPr/>
          </a:p>
          <a:p>
            <a:pPr marL="914400" lvl="1" indent="-298450" algn="l" rtl="0">
              <a:spcBef>
                <a:spcPts val="0"/>
              </a:spcBef>
              <a:spcAft>
                <a:spcPts val="0"/>
              </a:spcAft>
              <a:buSzPts val="1100"/>
              <a:buChar char="–"/>
            </a:pPr>
            <a:r>
              <a:rPr lang="en"/>
              <a:t>Chemical Castration (DES)</a:t>
            </a:r>
            <a:endParaRPr/>
          </a:p>
          <a:p>
            <a:pPr marL="914400" lvl="1" indent="-298450" algn="l" rtl="0">
              <a:spcBef>
                <a:spcPts val="0"/>
              </a:spcBef>
              <a:spcAft>
                <a:spcPts val="0"/>
              </a:spcAft>
              <a:buSzPts val="1100"/>
              <a:buChar char="–"/>
            </a:pPr>
            <a:r>
              <a:rPr lang="en"/>
              <a:t>Died age 41 from Cyanide poisoning</a:t>
            </a:r>
            <a:endParaRPr/>
          </a:p>
          <a:p>
            <a:pPr marL="914400" lvl="1" indent="-298450" algn="l" rtl="0">
              <a:spcBef>
                <a:spcPts val="0"/>
              </a:spcBef>
              <a:spcAft>
                <a:spcPts val="0"/>
              </a:spcAft>
              <a:buSzPts val="1100"/>
              <a:buChar char="–"/>
            </a:pPr>
            <a:r>
              <a:rPr lang="en"/>
              <a:t>Queen pardoned him of ‘crimes’ - 2013</a:t>
            </a:r>
            <a:endParaRPr/>
          </a:p>
          <a:p>
            <a:pPr marL="0" lvl="0" indent="0" algn="l" rtl="0">
              <a:spcBef>
                <a:spcPts val="400"/>
              </a:spcBef>
              <a:spcAft>
                <a:spcPts val="400"/>
              </a:spcAft>
              <a:buNone/>
            </a:pPr>
            <a:endParaRPr/>
          </a:p>
        </p:txBody>
      </p:sp>
      <p:pic>
        <p:nvPicPr>
          <p:cNvPr id="260" name="Google Shape;260;p41" descr="File:Alan Turing Aged 16.jpg"/>
          <p:cNvPicPr preferRelativeResize="0"/>
          <p:nvPr/>
        </p:nvPicPr>
        <p:blipFill>
          <a:blip r:embed="rId3">
            <a:alphaModFix/>
          </a:blip>
          <a:stretch>
            <a:fillRect/>
          </a:stretch>
        </p:blipFill>
        <p:spPr>
          <a:xfrm>
            <a:off x="7157525" y="69425"/>
            <a:ext cx="1839675" cy="2502325"/>
          </a:xfrm>
          <a:prstGeom prst="rect">
            <a:avLst/>
          </a:prstGeom>
          <a:noFill/>
          <a:ln>
            <a:noFill/>
          </a:ln>
        </p:spPr>
      </p:pic>
      <p:sp>
        <p:nvSpPr>
          <p:cNvPr id="261" name="Google Shape;261;p41"/>
          <p:cNvSpPr txBox="1"/>
          <p:nvPr/>
        </p:nvSpPr>
        <p:spPr>
          <a:xfrm>
            <a:off x="7157525" y="2571750"/>
            <a:ext cx="1839600" cy="22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t>See </a:t>
            </a:r>
            <a:r>
              <a:rPr lang="en" sz="800" u="sng">
                <a:solidFill>
                  <a:schemeClr val="hlink"/>
                </a:solidFill>
                <a:hlinkClick r:id="rId4"/>
              </a:rPr>
              <a:t>page</a:t>
            </a:r>
            <a:r>
              <a:rPr lang="en" sz="800"/>
              <a:t> for author [Public domain], via Wikimedia Commons</a:t>
            </a:r>
            <a:endParaRPr sz="800"/>
          </a:p>
        </p:txBody>
      </p:sp>
      <p:pic>
        <p:nvPicPr>
          <p:cNvPr id="262" name="Google Shape;262;p41" descr="File:Bombe-rebuild.jpg"/>
          <p:cNvPicPr preferRelativeResize="0"/>
          <p:nvPr/>
        </p:nvPicPr>
        <p:blipFill>
          <a:blip r:embed="rId5">
            <a:alphaModFix/>
          </a:blip>
          <a:stretch>
            <a:fillRect/>
          </a:stretch>
        </p:blipFill>
        <p:spPr>
          <a:xfrm>
            <a:off x="3935100" y="1804450"/>
            <a:ext cx="3222425" cy="2357875"/>
          </a:xfrm>
          <a:prstGeom prst="rect">
            <a:avLst/>
          </a:prstGeom>
          <a:noFill/>
          <a:ln>
            <a:noFill/>
          </a:ln>
        </p:spPr>
      </p:pic>
      <p:pic>
        <p:nvPicPr>
          <p:cNvPr id="263" name="Google Shape;263;p41" descr="w:en:Creative Commons" title="w:en:Creative Commons"/>
          <p:cNvPicPr preferRelativeResize="0"/>
          <p:nvPr/>
        </p:nvPicPr>
        <p:blipFill>
          <a:blip r:embed="rId6">
            <a:alphaModFix/>
          </a:blip>
          <a:stretch>
            <a:fillRect/>
          </a:stretch>
        </p:blipFill>
        <p:spPr>
          <a:xfrm>
            <a:off x="6598005" y="3938525"/>
            <a:ext cx="559520" cy="223800"/>
          </a:xfrm>
          <a:prstGeom prst="rect">
            <a:avLst/>
          </a:prstGeom>
          <a:noFill/>
          <a:ln>
            <a:noFill/>
          </a:ln>
        </p:spPr>
      </p:pic>
      <p:sp>
        <p:nvSpPr>
          <p:cNvPr id="264" name="Google Shape;264;p41"/>
          <p:cNvSpPr txBox="1"/>
          <p:nvPr/>
        </p:nvSpPr>
        <p:spPr>
          <a:xfrm>
            <a:off x="7105875" y="3728525"/>
            <a:ext cx="1767300" cy="4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t>Replica of Bombe Machine</a:t>
            </a:r>
            <a:endParaRPr sz="700"/>
          </a:p>
          <a:p>
            <a:pPr marL="0" lvl="0" indent="0" algn="l" rtl="0">
              <a:spcBef>
                <a:spcPts val="0"/>
              </a:spcBef>
              <a:spcAft>
                <a:spcPts val="0"/>
              </a:spcAft>
              <a:buNone/>
            </a:pPr>
            <a:r>
              <a:rPr lang="en" sz="700"/>
              <a:t>Photographer: Tom Yates. </a:t>
            </a:r>
            <a:r>
              <a:rPr lang="en" sz="700" u="sng">
                <a:solidFill>
                  <a:schemeClr val="hlink"/>
                </a:solidFill>
                <a:hlinkClick r:id="rId7"/>
              </a:rPr>
              <a:t>Source</a:t>
            </a:r>
            <a:endParaRPr sz="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2"/>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Turing Test - Philosophical A.I. Debate</a:t>
            </a:r>
            <a:endParaRPr/>
          </a:p>
        </p:txBody>
      </p:sp>
      <p:sp>
        <p:nvSpPr>
          <p:cNvPr id="272" name="Google Shape;272;p42"/>
          <p:cNvSpPr txBox="1">
            <a:spLocks noGrp="1"/>
          </p:cNvSpPr>
          <p:nvPr>
            <p:ph type="body" idx="1"/>
          </p:nvPr>
        </p:nvSpPr>
        <p:spPr>
          <a:xfrm>
            <a:off x="5517850" y="1306895"/>
            <a:ext cx="3426600" cy="1770900"/>
          </a:xfrm>
          <a:prstGeom prst="rect">
            <a:avLst/>
          </a:prstGeom>
        </p:spPr>
        <p:txBody>
          <a:bodyPr spcFirstLastPara="1" wrap="square" lIns="60500" tIns="60500" rIns="60500" bIns="60500" anchor="t" anchorCtr="0">
            <a:noAutofit/>
          </a:bodyPr>
          <a:lstStyle/>
          <a:p>
            <a:pPr marL="457200" marR="0" lvl="0" indent="-304800" algn="l" rtl="0">
              <a:lnSpc>
                <a:spcPct val="120000"/>
              </a:lnSpc>
              <a:spcBef>
                <a:spcPts val="400"/>
              </a:spcBef>
              <a:spcAft>
                <a:spcPts val="0"/>
              </a:spcAft>
              <a:buClr>
                <a:schemeClr val="dk1"/>
              </a:buClr>
              <a:buSzPts val="1200"/>
              <a:buFont typeface="Arial"/>
              <a:buChar char="•"/>
            </a:pPr>
            <a:r>
              <a:rPr lang="en"/>
              <a:t>Imitation Game</a:t>
            </a:r>
            <a:endParaRPr/>
          </a:p>
          <a:p>
            <a:pPr marL="914400" marR="0" lvl="1" indent="-298450" algn="l" rtl="0">
              <a:lnSpc>
                <a:spcPct val="120000"/>
              </a:lnSpc>
              <a:spcBef>
                <a:spcPts val="0"/>
              </a:spcBef>
              <a:spcAft>
                <a:spcPts val="0"/>
              </a:spcAft>
              <a:buSzPts val="1100"/>
              <a:buChar char="–"/>
            </a:pPr>
            <a:r>
              <a:rPr lang="en"/>
              <a:t>Easier than determining thinking</a:t>
            </a:r>
            <a:endParaRPr/>
          </a:p>
          <a:p>
            <a:pPr marL="914400" marR="0" lvl="1" indent="-298450" algn="l" rtl="0">
              <a:lnSpc>
                <a:spcPct val="120000"/>
              </a:lnSpc>
              <a:spcBef>
                <a:spcPts val="0"/>
              </a:spcBef>
              <a:spcAft>
                <a:spcPts val="0"/>
              </a:spcAft>
              <a:buSzPts val="1100"/>
              <a:buChar char="–"/>
            </a:pPr>
            <a:r>
              <a:rPr lang="en"/>
              <a:t>Does not determine intelligence</a:t>
            </a:r>
            <a:endParaRPr/>
          </a:p>
          <a:p>
            <a:pPr marL="914400" marR="0" lvl="0" indent="0" algn="l" rtl="0">
              <a:lnSpc>
                <a:spcPct val="120000"/>
              </a:lnSpc>
              <a:spcBef>
                <a:spcPts val="400"/>
              </a:spcBef>
              <a:spcAft>
                <a:spcPts val="0"/>
              </a:spcAft>
              <a:buNone/>
            </a:pPr>
            <a:endParaRPr/>
          </a:p>
          <a:p>
            <a:pPr marL="457200" marR="0" lvl="0" indent="-304800" algn="l" rtl="0">
              <a:lnSpc>
                <a:spcPct val="120000"/>
              </a:lnSpc>
              <a:spcBef>
                <a:spcPts val="400"/>
              </a:spcBef>
              <a:spcAft>
                <a:spcPts val="0"/>
              </a:spcAft>
              <a:buSzPts val="1200"/>
              <a:buChar char="•"/>
            </a:pPr>
            <a:r>
              <a:rPr lang="en"/>
              <a:t>Thinking of modern computing</a:t>
            </a:r>
            <a:endParaRPr/>
          </a:p>
          <a:p>
            <a:pPr marL="914400" marR="0" lvl="1" indent="-298450" algn="l" rtl="0">
              <a:lnSpc>
                <a:spcPct val="120000"/>
              </a:lnSpc>
              <a:spcBef>
                <a:spcPts val="0"/>
              </a:spcBef>
              <a:spcAft>
                <a:spcPts val="0"/>
              </a:spcAft>
              <a:buSzPts val="1100"/>
              <a:buChar char="–"/>
            </a:pPr>
            <a:r>
              <a:rPr lang="en"/>
              <a:t>What is a good way to do this test?</a:t>
            </a:r>
            <a:endParaRPr/>
          </a:p>
          <a:p>
            <a:pPr marL="914400" marR="0" lvl="1" indent="-298450" algn="l" rtl="0">
              <a:lnSpc>
                <a:spcPct val="120000"/>
              </a:lnSpc>
              <a:spcBef>
                <a:spcPts val="0"/>
              </a:spcBef>
              <a:spcAft>
                <a:spcPts val="0"/>
              </a:spcAft>
              <a:buSzPts val="1100"/>
              <a:buChar char="–"/>
            </a:pPr>
            <a:r>
              <a:rPr lang="en"/>
              <a:t>Hint: look at your phones</a:t>
            </a:r>
            <a:endParaRPr/>
          </a:p>
          <a:p>
            <a:pPr marL="0" lvl="0" indent="0" algn="l" rtl="0">
              <a:spcBef>
                <a:spcPts val="400"/>
              </a:spcBef>
              <a:spcAft>
                <a:spcPts val="400"/>
              </a:spcAft>
              <a:buNone/>
            </a:pPr>
            <a:endParaRPr/>
          </a:p>
        </p:txBody>
      </p:sp>
      <p:sp>
        <p:nvSpPr>
          <p:cNvPr id="273" name="Google Shape;273;p42"/>
          <p:cNvSpPr txBox="1">
            <a:spLocks noGrp="1"/>
          </p:cNvSpPr>
          <p:nvPr>
            <p:ph type="body" idx="4294967295"/>
          </p:nvPr>
        </p:nvSpPr>
        <p:spPr>
          <a:xfrm>
            <a:off x="6351588" y="3511550"/>
            <a:ext cx="2792412" cy="909638"/>
          </a:xfrm>
          <a:prstGeom prst="rect">
            <a:avLst/>
          </a:prstGeom>
        </p:spPr>
        <p:txBody>
          <a:bodyPr spcFirstLastPara="1" wrap="square" lIns="60500" tIns="60500" rIns="60500" bIns="60500" anchor="t" anchorCtr="0">
            <a:noAutofit/>
          </a:bodyPr>
          <a:lstStyle/>
          <a:p>
            <a:pPr marL="0" lvl="0" indent="0" algn="ctr" rtl="0">
              <a:spcBef>
                <a:spcPts val="400"/>
              </a:spcBef>
              <a:spcAft>
                <a:spcPts val="0"/>
              </a:spcAft>
              <a:buNone/>
            </a:pPr>
            <a:r>
              <a:rPr lang="en"/>
              <a:t>CHAT BOTS!</a:t>
            </a:r>
            <a:endParaRPr/>
          </a:p>
          <a:p>
            <a:pPr marL="0" lvl="0" indent="0" algn="ctr" rtl="0">
              <a:spcBef>
                <a:spcPts val="400"/>
              </a:spcBef>
              <a:spcAft>
                <a:spcPts val="400"/>
              </a:spcAft>
              <a:buNone/>
            </a:pPr>
            <a:r>
              <a:rPr lang="en"/>
              <a:t>Jabberwacky being a prize winner. </a:t>
            </a:r>
            <a:endParaRPr/>
          </a:p>
        </p:txBody>
      </p:sp>
      <p:pic>
        <p:nvPicPr>
          <p:cNvPr id="270" name="Google Shape;270;p42" descr="File:Turing test diagram.png"/>
          <p:cNvPicPr preferRelativeResize="0"/>
          <p:nvPr/>
        </p:nvPicPr>
        <p:blipFill>
          <a:blip r:embed="rId3">
            <a:alphaModFix/>
          </a:blip>
          <a:stretch>
            <a:fillRect/>
          </a:stretch>
        </p:blipFill>
        <p:spPr>
          <a:xfrm>
            <a:off x="705407" y="1271082"/>
            <a:ext cx="4211799" cy="3211425"/>
          </a:xfrm>
          <a:prstGeom prst="rect">
            <a:avLst/>
          </a:prstGeom>
          <a:noFill/>
          <a:ln>
            <a:noFill/>
          </a:ln>
        </p:spPr>
      </p:pic>
      <p:sp>
        <p:nvSpPr>
          <p:cNvPr id="271" name="Google Shape;271;p42"/>
          <p:cNvSpPr txBox="1"/>
          <p:nvPr/>
        </p:nvSpPr>
        <p:spPr>
          <a:xfrm>
            <a:off x="3217175" y="4482500"/>
            <a:ext cx="2551200" cy="43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t>By Juan Alberto Sánchez Margallo [CC BY 2.5  (https://creativecommons.org/licenses/by/2.5)], via Wikimedia Commons</a:t>
            </a:r>
            <a:endParaRPr sz="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xEl>
                                              <p:pRg st="0" end="0"/>
                                            </p:txEl>
                                          </p:spTgt>
                                        </p:tgtEl>
                                        <p:attrNameLst>
                                          <p:attrName>style.visibility</p:attrName>
                                        </p:attrNameLst>
                                      </p:cBhvr>
                                      <p:to>
                                        <p:strVal val="visible"/>
                                      </p:to>
                                    </p:set>
                                    <p:animEffect transition="in" filter="fade">
                                      <p:cBhvr>
                                        <p:cTn id="7" dur="1000"/>
                                        <p:tgtEl>
                                          <p:spTgt spid="2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3">
                                            <p:txEl>
                                              <p:pRg st="1" end="1"/>
                                            </p:txEl>
                                          </p:spTgt>
                                        </p:tgtEl>
                                        <p:attrNameLst>
                                          <p:attrName>style.visibility</p:attrName>
                                        </p:attrNameLst>
                                      </p:cBhvr>
                                      <p:to>
                                        <p:strVal val="visible"/>
                                      </p:to>
                                    </p:set>
                                    <p:animEffect transition="in" filter="fade">
                                      <p:cBhvr>
                                        <p:cTn id="12" dur="1000"/>
                                        <p:tgtEl>
                                          <p:spTgt spid="2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3"/>
          <p:cNvSpPr txBox="1">
            <a:spLocks noGrp="1"/>
          </p:cNvSpPr>
          <p:nvPr>
            <p:ph type="title"/>
          </p:nvPr>
        </p:nvSpPr>
        <p:spPr>
          <a:xfrm>
            <a:off x="405325" y="402825"/>
            <a:ext cx="8642400" cy="950100"/>
          </a:xfrm>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Famous Tech Based on Chatbots?</a:t>
            </a:r>
            <a:endParaRPr/>
          </a:p>
        </p:txBody>
      </p:sp>
      <p:pic>
        <p:nvPicPr>
          <p:cNvPr id="279" name="Google Shape;279;p43"/>
          <p:cNvPicPr preferRelativeResize="0"/>
          <p:nvPr/>
        </p:nvPicPr>
        <p:blipFill>
          <a:blip r:embed="rId3">
            <a:alphaModFix/>
          </a:blip>
          <a:stretch>
            <a:fillRect/>
          </a:stretch>
        </p:blipFill>
        <p:spPr>
          <a:xfrm>
            <a:off x="1732625" y="1425300"/>
            <a:ext cx="5703750" cy="3279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4"/>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Who Programmed the Bombe?</a:t>
            </a:r>
            <a:endParaRPr/>
          </a:p>
        </p:txBody>
      </p:sp>
      <p:sp>
        <p:nvSpPr>
          <p:cNvPr id="285" name="Google Shape;285;p44"/>
          <p:cNvSpPr txBox="1">
            <a:spLocks noGrp="1"/>
          </p:cNvSpPr>
          <p:nvPr>
            <p:ph type="body" idx="1"/>
          </p:nvPr>
        </p:nvSpPr>
        <p:spPr>
          <a:xfrm>
            <a:off x="415650" y="1646400"/>
            <a:ext cx="4097700" cy="2814600"/>
          </a:xfrm>
          <a:prstGeom prst="rect">
            <a:avLst/>
          </a:prstGeom>
        </p:spPr>
        <p:txBody>
          <a:bodyPr spcFirstLastPara="1" wrap="square" lIns="60500" tIns="60500" rIns="60500" bIns="60500" anchor="t" anchorCtr="0">
            <a:noAutofit/>
          </a:bodyPr>
          <a:lstStyle/>
          <a:p>
            <a:pPr marL="457200" lvl="0" indent="-304800" algn="l" rtl="0">
              <a:spcBef>
                <a:spcPts val="400"/>
              </a:spcBef>
              <a:spcAft>
                <a:spcPts val="0"/>
              </a:spcAft>
              <a:buSzPts val="1200"/>
              <a:buChar char="•"/>
            </a:pPr>
            <a:r>
              <a:rPr lang="en"/>
              <a:t>Jean Valentine</a:t>
            </a:r>
            <a:endParaRPr/>
          </a:p>
          <a:p>
            <a:pPr marL="457200" lvl="0" indent="-304800" algn="l" rtl="0">
              <a:spcBef>
                <a:spcPts val="0"/>
              </a:spcBef>
              <a:spcAft>
                <a:spcPts val="0"/>
              </a:spcAft>
              <a:buSzPts val="1200"/>
              <a:buChar char="•"/>
            </a:pPr>
            <a:r>
              <a:rPr lang="en"/>
              <a:t>Along with many others</a:t>
            </a:r>
            <a:endParaRPr/>
          </a:p>
          <a:p>
            <a:pPr marL="457200" lvl="0" indent="-298450" algn="l" rtl="0">
              <a:spcBef>
                <a:spcPts val="0"/>
              </a:spcBef>
              <a:spcAft>
                <a:spcPts val="0"/>
              </a:spcAft>
              <a:buSzPts val="1100"/>
              <a:buChar char="•"/>
            </a:pPr>
            <a:r>
              <a:rPr lang="en" sz="1100"/>
              <a:t>Colossus machines</a:t>
            </a:r>
            <a:endParaRPr sz="1100"/>
          </a:p>
          <a:p>
            <a:pPr marL="914400" lvl="1" indent="-298450" algn="l" rtl="0">
              <a:spcBef>
                <a:spcPts val="0"/>
              </a:spcBef>
              <a:spcAft>
                <a:spcPts val="0"/>
              </a:spcAft>
              <a:buSzPts val="1100"/>
              <a:buChar char="–"/>
            </a:pPr>
            <a:r>
              <a:rPr lang="en"/>
              <a:t>Call “Wrens”</a:t>
            </a:r>
            <a:endParaRPr sz="1100"/>
          </a:p>
          <a:p>
            <a:pPr marL="914400" lvl="1" indent="-298450" algn="l" rtl="0">
              <a:spcBef>
                <a:spcPts val="0"/>
              </a:spcBef>
              <a:spcAft>
                <a:spcPts val="0"/>
              </a:spcAft>
              <a:buSzPts val="1100"/>
              <a:buChar char="–"/>
            </a:pPr>
            <a:r>
              <a:rPr lang="en"/>
              <a:t>Worked in parallel with the bombe</a:t>
            </a:r>
            <a:endParaRPr/>
          </a:p>
          <a:p>
            <a:pPr marL="914400" lvl="1" indent="-298450" algn="l" rtl="0">
              <a:spcBef>
                <a:spcPts val="0"/>
              </a:spcBef>
              <a:spcAft>
                <a:spcPts val="0"/>
              </a:spcAft>
              <a:buSzPts val="1100"/>
              <a:buChar char="–"/>
            </a:pPr>
            <a:r>
              <a:rPr lang="en"/>
              <a:t>Woman programmed them</a:t>
            </a:r>
            <a:endParaRPr/>
          </a:p>
          <a:p>
            <a:pPr marL="914400" lvl="1" indent="-298450" algn="l" rtl="0">
              <a:spcBef>
                <a:spcPts val="0"/>
              </a:spcBef>
              <a:spcAft>
                <a:spcPts val="0"/>
              </a:spcAft>
              <a:buSzPts val="1100"/>
              <a:buChar char="–"/>
            </a:pPr>
            <a:r>
              <a:rPr lang="en"/>
              <a:t>Considered “unskilled labor”</a:t>
            </a:r>
            <a:endParaRPr/>
          </a:p>
          <a:p>
            <a:pPr marL="1371600" lvl="2" indent="-298450" algn="l" rtl="0">
              <a:spcBef>
                <a:spcPts val="0"/>
              </a:spcBef>
              <a:spcAft>
                <a:spcPts val="0"/>
              </a:spcAft>
              <a:buSzPts val="1100"/>
              <a:buChar char="•"/>
            </a:pPr>
            <a:r>
              <a:rPr lang="en"/>
              <a:t>To the point of morning revelry </a:t>
            </a:r>
            <a:endParaRPr/>
          </a:p>
          <a:p>
            <a:pPr marL="914400" lvl="1" indent="-298450" algn="l" rtl="0">
              <a:spcBef>
                <a:spcPts val="0"/>
              </a:spcBef>
              <a:spcAft>
                <a:spcPts val="0"/>
              </a:spcAft>
              <a:buSzPts val="1100"/>
              <a:buChar char="–"/>
            </a:pPr>
            <a:r>
              <a:rPr lang="en"/>
              <a:t>Mostly lost to history due to security restrictions</a:t>
            </a:r>
            <a:endParaRPr/>
          </a:p>
          <a:p>
            <a:pPr marL="1371600" lvl="2" indent="-298450" algn="l" rtl="0">
              <a:spcBef>
                <a:spcPts val="0"/>
              </a:spcBef>
              <a:spcAft>
                <a:spcPts val="0"/>
              </a:spcAft>
              <a:buSzPts val="1100"/>
              <a:buChar char="•"/>
            </a:pPr>
            <a:r>
              <a:rPr lang="en"/>
              <a:t>Many were not allowed to continue in computing.</a:t>
            </a:r>
            <a:endParaRPr/>
          </a:p>
          <a:p>
            <a:pPr marL="457200" lvl="0" indent="-304800" algn="l" rtl="0">
              <a:spcBef>
                <a:spcPts val="0"/>
              </a:spcBef>
              <a:spcAft>
                <a:spcPts val="0"/>
              </a:spcAft>
              <a:buSzPts val="1200"/>
              <a:buChar char="•"/>
            </a:pPr>
            <a:r>
              <a:rPr lang="en"/>
              <a:t>Cryptographers were men, programmers were women</a:t>
            </a:r>
            <a:endParaRPr/>
          </a:p>
        </p:txBody>
      </p:sp>
      <p:pic>
        <p:nvPicPr>
          <p:cNvPr id="286" name="Google Shape;286;p44" descr="Colossus.jpg"/>
          <p:cNvPicPr preferRelativeResize="0"/>
          <p:nvPr/>
        </p:nvPicPr>
        <p:blipFill>
          <a:blip r:embed="rId3">
            <a:alphaModFix/>
          </a:blip>
          <a:stretch>
            <a:fillRect/>
          </a:stretch>
        </p:blipFill>
        <p:spPr>
          <a:xfrm>
            <a:off x="4644300" y="1567583"/>
            <a:ext cx="4340200" cy="2893467"/>
          </a:xfrm>
          <a:prstGeom prst="rect">
            <a:avLst/>
          </a:prstGeom>
          <a:noFill/>
          <a:ln>
            <a:noFill/>
          </a:ln>
        </p:spPr>
      </p:pic>
      <p:sp>
        <p:nvSpPr>
          <p:cNvPr id="287" name="Google Shape;287;p44"/>
          <p:cNvSpPr txBox="1"/>
          <p:nvPr/>
        </p:nvSpPr>
        <p:spPr>
          <a:xfrm>
            <a:off x="4699400" y="4461000"/>
            <a:ext cx="4513500" cy="22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a:t>See </a:t>
            </a:r>
            <a:r>
              <a:rPr lang="en" sz="600" u="sng">
                <a:solidFill>
                  <a:schemeClr val="hlink"/>
                </a:solidFill>
                <a:hlinkClick r:id="rId4"/>
              </a:rPr>
              <a:t>page</a:t>
            </a:r>
            <a:r>
              <a:rPr lang="en" sz="600"/>
              <a:t> for author [Public domain], via Wikimedia Commons</a:t>
            </a:r>
            <a:endParaRPr sz="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5"/>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World War II - USA</a:t>
            </a:r>
            <a:endParaRPr/>
          </a:p>
        </p:txBody>
      </p:sp>
      <p:sp>
        <p:nvSpPr>
          <p:cNvPr id="293" name="Google Shape;293;p45"/>
          <p:cNvSpPr txBox="1">
            <a:spLocks noGrp="1"/>
          </p:cNvSpPr>
          <p:nvPr>
            <p:ph type="body" idx="1"/>
          </p:nvPr>
        </p:nvSpPr>
        <p:spPr>
          <a:xfrm>
            <a:off x="415650" y="1334300"/>
            <a:ext cx="3555000" cy="3465000"/>
          </a:xfrm>
          <a:prstGeom prst="rect">
            <a:avLst/>
          </a:prstGeom>
        </p:spPr>
        <p:txBody>
          <a:bodyPr spcFirstLastPara="1" wrap="square" lIns="60500" tIns="60500" rIns="60500" bIns="60500" anchor="t" anchorCtr="0">
            <a:noAutofit/>
          </a:bodyPr>
          <a:lstStyle/>
          <a:p>
            <a:pPr marL="457200" marR="0" lvl="0" indent="-304800" algn="l" rtl="0">
              <a:lnSpc>
                <a:spcPct val="120000"/>
              </a:lnSpc>
              <a:spcBef>
                <a:spcPts val="400"/>
              </a:spcBef>
              <a:spcAft>
                <a:spcPts val="0"/>
              </a:spcAft>
              <a:buClr>
                <a:schemeClr val="dk1"/>
              </a:buClr>
              <a:buSzPts val="1200"/>
              <a:buFont typeface="Arial"/>
              <a:buAutoNum type="arabicPeriod"/>
            </a:pPr>
            <a:r>
              <a:rPr lang="en"/>
              <a:t>Electronic Numerical Integrator and Computer (ENIAC) </a:t>
            </a:r>
            <a:endParaRPr/>
          </a:p>
          <a:p>
            <a:pPr marL="457200" lvl="0" indent="-304800" algn="l" rtl="0">
              <a:spcBef>
                <a:spcPts val="0"/>
              </a:spcBef>
              <a:spcAft>
                <a:spcPts val="0"/>
              </a:spcAft>
              <a:buSzPts val="1200"/>
              <a:buAutoNum type="arabicPeriod"/>
            </a:pPr>
            <a:r>
              <a:rPr lang="en"/>
              <a:t>The ‘silent’ programmers</a:t>
            </a:r>
            <a:endParaRPr/>
          </a:p>
          <a:p>
            <a:pPr marL="914400" lvl="1" indent="-298450" algn="l" rtl="0">
              <a:spcBef>
                <a:spcPts val="0"/>
              </a:spcBef>
              <a:spcAft>
                <a:spcPts val="0"/>
              </a:spcAft>
              <a:buSzPts val="1100"/>
              <a:buAutoNum type="alphaLcPeriod"/>
            </a:pPr>
            <a:r>
              <a:rPr lang="en"/>
              <a:t>Jean Jennings (Bartik)</a:t>
            </a:r>
            <a:endParaRPr/>
          </a:p>
          <a:p>
            <a:pPr marL="914400" lvl="1" indent="-298450" algn="l" rtl="0">
              <a:spcBef>
                <a:spcPts val="0"/>
              </a:spcBef>
              <a:spcAft>
                <a:spcPts val="0"/>
              </a:spcAft>
              <a:buSzPts val="1100"/>
              <a:buAutoNum type="alphaLcPeriod"/>
            </a:pPr>
            <a:r>
              <a:rPr lang="en"/>
              <a:t>Betty Snyder (Holberton)</a:t>
            </a:r>
            <a:endParaRPr/>
          </a:p>
          <a:p>
            <a:pPr marL="914400" lvl="1" indent="-298450" algn="l" rtl="0">
              <a:spcBef>
                <a:spcPts val="0"/>
              </a:spcBef>
              <a:spcAft>
                <a:spcPts val="0"/>
              </a:spcAft>
              <a:buSzPts val="1100"/>
              <a:buAutoNum type="alphaLcPeriod"/>
            </a:pPr>
            <a:r>
              <a:rPr lang="en"/>
              <a:t>Frances Bilas (Spence)</a:t>
            </a:r>
            <a:endParaRPr/>
          </a:p>
          <a:p>
            <a:pPr marL="914400" lvl="1" indent="-298450" algn="l" rtl="0">
              <a:spcBef>
                <a:spcPts val="0"/>
              </a:spcBef>
              <a:spcAft>
                <a:spcPts val="0"/>
              </a:spcAft>
              <a:buSzPts val="1100"/>
              <a:buAutoNum type="alphaLcPeriod"/>
            </a:pPr>
            <a:r>
              <a:rPr lang="en"/>
              <a:t>Kay McNulty (Mauchly Antonelli)</a:t>
            </a:r>
            <a:endParaRPr/>
          </a:p>
          <a:p>
            <a:pPr marL="914400" lvl="1" indent="-298450" algn="l" rtl="0">
              <a:spcBef>
                <a:spcPts val="0"/>
              </a:spcBef>
              <a:spcAft>
                <a:spcPts val="0"/>
              </a:spcAft>
              <a:buSzPts val="1100"/>
              <a:buAutoNum type="alphaLcPeriod"/>
            </a:pPr>
            <a:r>
              <a:rPr lang="en"/>
              <a:t>Marlyn Wescoff (Meltzer)</a:t>
            </a:r>
            <a:endParaRPr/>
          </a:p>
          <a:p>
            <a:pPr marL="914400" lvl="1" indent="-298450" algn="l" rtl="0">
              <a:spcBef>
                <a:spcPts val="0"/>
              </a:spcBef>
              <a:spcAft>
                <a:spcPts val="0"/>
              </a:spcAft>
              <a:buSzPts val="1100"/>
              <a:buAutoNum type="alphaLcPeriod"/>
            </a:pPr>
            <a:r>
              <a:rPr lang="en"/>
              <a:t>Ruth Lichterman (Teitelbaum).</a:t>
            </a:r>
            <a:endParaRPr/>
          </a:p>
          <a:p>
            <a:pPr marL="457200" lvl="0" indent="-304800" algn="l" rtl="0">
              <a:spcBef>
                <a:spcPts val="0"/>
              </a:spcBef>
              <a:spcAft>
                <a:spcPts val="0"/>
              </a:spcAft>
              <a:buSzPts val="1200"/>
              <a:buAutoNum type="arabicPeriod"/>
            </a:pPr>
            <a:r>
              <a:rPr lang="en"/>
              <a:t>Was considered “unskilled” labor</a:t>
            </a:r>
            <a:endParaRPr/>
          </a:p>
          <a:p>
            <a:pPr marL="914400" lvl="1" indent="-298450" algn="l" rtl="0">
              <a:spcBef>
                <a:spcPts val="0"/>
              </a:spcBef>
              <a:spcAft>
                <a:spcPts val="0"/>
              </a:spcAft>
              <a:buSzPts val="1100"/>
              <a:buAutoNum type="alphaLcPeriod"/>
            </a:pPr>
            <a:r>
              <a:rPr lang="en"/>
              <a:t>degrees in mathematics.</a:t>
            </a:r>
            <a:endParaRPr/>
          </a:p>
          <a:p>
            <a:pPr marL="457200" lvl="0" indent="-304800" algn="l" rtl="0">
              <a:spcBef>
                <a:spcPts val="0"/>
              </a:spcBef>
              <a:spcAft>
                <a:spcPts val="0"/>
              </a:spcAft>
              <a:buSzPts val="1200"/>
              <a:buAutoNum type="arabicPeriod"/>
            </a:pPr>
            <a:r>
              <a:rPr lang="en"/>
              <a:t>After the war?</a:t>
            </a:r>
            <a:endParaRPr/>
          </a:p>
          <a:p>
            <a:pPr marL="914400" lvl="1" indent="-298450" algn="l" rtl="0">
              <a:spcBef>
                <a:spcPts val="0"/>
              </a:spcBef>
              <a:spcAft>
                <a:spcPts val="0"/>
              </a:spcAft>
              <a:buSzPts val="1100"/>
              <a:buAutoNum type="alphaLcPeriod"/>
            </a:pPr>
            <a:r>
              <a:rPr lang="en"/>
              <a:t>They continued on after, had more, but limited freedom.</a:t>
            </a:r>
            <a:endParaRPr/>
          </a:p>
          <a:p>
            <a:pPr marL="914400" lvl="1" indent="-298450" algn="l" rtl="0">
              <a:spcBef>
                <a:spcPts val="0"/>
              </a:spcBef>
              <a:spcAft>
                <a:spcPts val="0"/>
              </a:spcAft>
              <a:buSzPts val="1100"/>
              <a:buAutoNum type="alphaLcPeriod"/>
            </a:pPr>
            <a:r>
              <a:rPr lang="en"/>
              <a:t>Defined the field</a:t>
            </a:r>
            <a:endParaRPr/>
          </a:p>
          <a:p>
            <a:pPr marL="914400" lvl="1" indent="-298450" algn="l" rtl="0">
              <a:spcBef>
                <a:spcPts val="0"/>
              </a:spcBef>
              <a:spcAft>
                <a:spcPts val="0"/>
              </a:spcAft>
              <a:buSzPts val="1100"/>
              <a:buAutoNum type="alphaLcPeriod"/>
            </a:pPr>
            <a:r>
              <a:rPr lang="en"/>
              <a:t>Changed the world </a:t>
            </a:r>
            <a:endParaRPr/>
          </a:p>
        </p:txBody>
      </p:sp>
      <p:pic>
        <p:nvPicPr>
          <p:cNvPr id="294" name="Google Shape;294;p45"/>
          <p:cNvPicPr preferRelativeResize="0"/>
          <p:nvPr/>
        </p:nvPicPr>
        <p:blipFill>
          <a:blip r:embed="rId3">
            <a:alphaModFix/>
          </a:blip>
          <a:stretch>
            <a:fillRect/>
          </a:stretch>
        </p:blipFill>
        <p:spPr>
          <a:xfrm>
            <a:off x="4110500" y="1097575"/>
            <a:ext cx="4944725" cy="3260425"/>
          </a:xfrm>
          <a:prstGeom prst="rect">
            <a:avLst/>
          </a:prstGeom>
          <a:noFill/>
          <a:ln>
            <a:noFill/>
          </a:ln>
        </p:spPr>
      </p:pic>
      <p:sp>
        <p:nvSpPr>
          <p:cNvPr id="295" name="Google Shape;295;p45"/>
          <p:cNvSpPr txBox="1"/>
          <p:nvPr/>
        </p:nvSpPr>
        <p:spPr>
          <a:xfrm>
            <a:off x="4476350" y="4401025"/>
            <a:ext cx="4078200" cy="24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t>Programmers Betty Jean Jennings (left) and Fran Bilas (right) operate ENIAC's main control panel</a:t>
            </a:r>
            <a:endParaRPr sz="600"/>
          </a:p>
          <a:p>
            <a:pPr marL="0" lvl="0" indent="0" algn="l" rtl="0">
              <a:spcBef>
                <a:spcPts val="0"/>
              </a:spcBef>
              <a:spcAft>
                <a:spcPts val="0"/>
              </a:spcAft>
              <a:buNone/>
            </a:pPr>
            <a:r>
              <a:rPr lang="en" sz="600"/>
              <a:t>By United States Army (Image from http://ftp.arl.army.mil/~mike/comphist/) [Public domain], via Wikimedia Commons</a:t>
            </a:r>
            <a:endParaRPr sz="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4EE-6E6B-D141-86BB-B166ACB659FE}"/>
              </a:ext>
            </a:extLst>
          </p:cNvPr>
          <p:cNvSpPr>
            <a:spLocks noGrp="1"/>
          </p:cNvSpPr>
          <p:nvPr>
            <p:ph type="title"/>
          </p:nvPr>
        </p:nvSpPr>
        <p:spPr/>
        <p:txBody>
          <a:bodyPr/>
          <a:lstStyle/>
          <a:p>
            <a:r>
              <a:rPr lang="en-US" dirty="0"/>
              <a:t>Base 10, Binary, Hex… Oh My!</a:t>
            </a:r>
          </a:p>
        </p:txBody>
      </p:sp>
      <p:sp>
        <p:nvSpPr>
          <p:cNvPr id="3" name="Text Placeholder 2">
            <a:extLst>
              <a:ext uri="{FF2B5EF4-FFF2-40B4-BE49-F238E27FC236}">
                <a16:creationId xmlns:a16="http://schemas.microsoft.com/office/drawing/2014/main" id="{26C0330A-4A1F-0842-B084-7C6EAE8CD937}"/>
              </a:ext>
            </a:extLst>
          </p:cNvPr>
          <p:cNvSpPr>
            <a:spLocks noGrp="1"/>
          </p:cNvSpPr>
          <p:nvPr>
            <p:ph type="body" idx="1"/>
          </p:nvPr>
        </p:nvSpPr>
        <p:spPr>
          <a:xfrm>
            <a:off x="3666838" y="1646393"/>
            <a:ext cx="5061500" cy="1333800"/>
          </a:xfrm>
        </p:spPr>
        <p:txBody>
          <a:bodyPr/>
          <a:lstStyle/>
          <a:p>
            <a:r>
              <a:rPr lang="en-US" dirty="0"/>
              <a:t>Let’s Convert!</a:t>
            </a:r>
          </a:p>
        </p:txBody>
      </p:sp>
      <p:pic>
        <p:nvPicPr>
          <p:cNvPr id="4" name="Picture 3">
            <a:extLst>
              <a:ext uri="{FF2B5EF4-FFF2-40B4-BE49-F238E27FC236}">
                <a16:creationId xmlns:a16="http://schemas.microsoft.com/office/drawing/2014/main" id="{F4509566-ADF2-1A40-AD63-F870CE855584}"/>
              </a:ext>
            </a:extLst>
          </p:cNvPr>
          <p:cNvPicPr>
            <a:picLocks noChangeAspect="1"/>
          </p:cNvPicPr>
          <p:nvPr/>
        </p:nvPicPr>
        <p:blipFill>
          <a:blip r:embed="rId2"/>
          <a:stretch>
            <a:fillRect/>
          </a:stretch>
        </p:blipFill>
        <p:spPr>
          <a:xfrm>
            <a:off x="415638" y="1646393"/>
            <a:ext cx="3251200" cy="2171700"/>
          </a:xfrm>
          <a:prstGeom prst="rect">
            <a:avLst/>
          </a:prstGeom>
        </p:spPr>
      </p:pic>
    </p:spTree>
    <p:extLst>
      <p:ext uri="{BB962C8B-B14F-4D97-AF65-F5344CB8AC3E}">
        <p14:creationId xmlns:p14="http://schemas.microsoft.com/office/powerpoint/2010/main" val="354988586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Welcome Students!</a:t>
            </a:r>
            <a:endParaRPr/>
          </a:p>
        </p:txBody>
      </p:sp>
      <p:sp>
        <p:nvSpPr>
          <p:cNvPr id="148" name="Google Shape;148;p28"/>
          <p:cNvSpPr txBox="1">
            <a:spLocks noGrp="1"/>
          </p:cNvSpPr>
          <p:nvPr>
            <p:ph type="body" idx="1"/>
          </p:nvPr>
        </p:nvSpPr>
        <p:spPr>
          <a:prstGeom prst="rect">
            <a:avLst/>
          </a:prstGeom>
        </p:spPr>
        <p:txBody>
          <a:bodyPr spcFirstLastPara="1" wrap="square" lIns="60500" tIns="60500" rIns="60500" bIns="60500" anchor="t" anchorCtr="0">
            <a:noAutofit/>
          </a:bodyPr>
          <a:lstStyle/>
          <a:p>
            <a:pPr marL="457200" lvl="0" indent="-304800" algn="l" rtl="0">
              <a:spcBef>
                <a:spcPts val="400"/>
              </a:spcBef>
              <a:spcAft>
                <a:spcPts val="0"/>
              </a:spcAft>
              <a:buSzPts val="1200"/>
              <a:buChar char="•"/>
            </a:pPr>
            <a:r>
              <a:rPr lang="en" dirty="0"/>
              <a:t>The following slides</a:t>
            </a:r>
            <a:endParaRPr dirty="0"/>
          </a:p>
          <a:p>
            <a:pPr marL="914400" lvl="1" indent="-298450" algn="l" rtl="0">
              <a:spcBef>
                <a:spcPts val="0"/>
              </a:spcBef>
              <a:spcAft>
                <a:spcPts val="0"/>
              </a:spcAft>
              <a:buSzPts val="1100"/>
              <a:buChar char="–"/>
            </a:pPr>
            <a:r>
              <a:rPr lang="en" dirty="0"/>
              <a:t>Pulled from CSU’s CS 150 - our Introduction to Programming for Non-Majors </a:t>
            </a:r>
            <a:endParaRPr dirty="0"/>
          </a:p>
          <a:p>
            <a:pPr marL="914400" lvl="1" indent="-298450" algn="l" rtl="0">
              <a:spcBef>
                <a:spcPts val="0"/>
              </a:spcBef>
              <a:spcAft>
                <a:spcPts val="0"/>
              </a:spcAft>
              <a:buSzPts val="1100"/>
              <a:buChar char="–"/>
            </a:pPr>
            <a:r>
              <a:rPr lang="en" dirty="0"/>
              <a:t>Focusing on the History of CS, and what is CS in general.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890C5-4B5E-184C-B8CE-2C734C59AC02}"/>
              </a:ext>
            </a:extLst>
          </p:cNvPr>
          <p:cNvSpPr>
            <a:spLocks noGrp="1"/>
          </p:cNvSpPr>
          <p:nvPr>
            <p:ph type="title"/>
          </p:nvPr>
        </p:nvSpPr>
        <p:spPr/>
        <p:txBody>
          <a:bodyPr/>
          <a:lstStyle/>
          <a:p>
            <a:r>
              <a:rPr lang="en-US" dirty="0"/>
              <a:t>Example 137 =&gt; Binary =&gt; Hex</a:t>
            </a:r>
          </a:p>
        </p:txBody>
      </p:sp>
      <p:sp>
        <p:nvSpPr>
          <p:cNvPr id="3" name="Text Placeholder 2">
            <a:extLst>
              <a:ext uri="{FF2B5EF4-FFF2-40B4-BE49-F238E27FC236}">
                <a16:creationId xmlns:a16="http://schemas.microsoft.com/office/drawing/2014/main" id="{1C7CC164-FAD6-3C4A-8960-DFEF18AC1A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26383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Fox, Hen, Grain</a:t>
            </a:r>
            <a:endParaRPr/>
          </a:p>
        </p:txBody>
      </p:sp>
      <p:sp>
        <p:nvSpPr>
          <p:cNvPr id="154" name="Google Shape;154;p29"/>
          <p:cNvSpPr txBox="1">
            <a:spLocks noGrp="1"/>
          </p:cNvSpPr>
          <p:nvPr>
            <p:ph type="body" idx="1"/>
          </p:nvPr>
        </p:nvSpPr>
        <p:spPr>
          <a:prstGeom prst="rect">
            <a:avLst/>
          </a:prstGeom>
        </p:spPr>
        <p:txBody>
          <a:bodyPr spcFirstLastPara="1" wrap="square" lIns="60500" tIns="60500" rIns="60500" bIns="60500" anchor="t" anchorCtr="0">
            <a:noAutofit/>
          </a:bodyPr>
          <a:lstStyle/>
          <a:p>
            <a:pPr marL="0" lvl="0" indent="0" algn="l" rtl="0">
              <a:spcBef>
                <a:spcPts val="400"/>
              </a:spcBef>
              <a:spcAft>
                <a:spcPts val="0"/>
              </a:spcAft>
              <a:buNone/>
            </a:pPr>
            <a:r>
              <a:rPr lang="en"/>
              <a:t>A farmer has a fox, hen and a bag of grain. She needs to cross the river in a rowboat, but can only take one thing at a time. Unfortunately, the fox will eat the hen, and the hen will eat the grain - and so she can’t leave them alone with each other. </a:t>
            </a:r>
            <a:endParaRPr/>
          </a:p>
          <a:p>
            <a:pPr marL="0" lvl="0" indent="0" algn="l" rtl="0">
              <a:spcBef>
                <a:spcPts val="400"/>
              </a:spcBef>
              <a:spcAft>
                <a:spcPts val="0"/>
              </a:spcAft>
              <a:buNone/>
            </a:pPr>
            <a:endParaRPr/>
          </a:p>
          <a:p>
            <a:pPr marL="0" lvl="0" indent="0" algn="l" rtl="0">
              <a:spcBef>
                <a:spcPts val="400"/>
              </a:spcBef>
              <a:spcAft>
                <a:spcPts val="400"/>
              </a:spcAft>
              <a:buNone/>
            </a:pPr>
            <a:r>
              <a:rPr lang="en"/>
              <a:t>In pairs, try to figure out how she can get all three across the river safely!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Solution?</a:t>
            </a:r>
            <a:endParaRPr/>
          </a:p>
        </p:txBody>
      </p:sp>
      <p:sp>
        <p:nvSpPr>
          <p:cNvPr id="160" name="Google Shape;160;p30"/>
          <p:cNvSpPr txBox="1">
            <a:spLocks noGrp="1"/>
          </p:cNvSpPr>
          <p:nvPr>
            <p:ph type="body" idx="1"/>
          </p:nvPr>
        </p:nvSpPr>
        <p:spPr>
          <a:xfrm>
            <a:off x="415650" y="1684232"/>
            <a:ext cx="8312700" cy="2664900"/>
          </a:xfrm>
          <a:prstGeom prst="rect">
            <a:avLst/>
          </a:prstGeom>
        </p:spPr>
        <p:txBody>
          <a:bodyPr spcFirstLastPara="1" wrap="square" lIns="60500" tIns="60500" rIns="60500" bIns="60500" anchor="t" anchorCtr="0">
            <a:noAutofit/>
          </a:bodyPr>
          <a:lstStyle/>
          <a:p>
            <a:pPr marL="0" lvl="0" indent="0" algn="l" rtl="0">
              <a:spcBef>
                <a:spcPts val="400"/>
              </a:spcBef>
              <a:spcAft>
                <a:spcPts val="0"/>
              </a:spcAft>
              <a:buNone/>
            </a:pPr>
            <a:r>
              <a:rPr lang="en"/>
              <a:t>Step 1: Farmer takes the Hen on over</a:t>
            </a:r>
            <a:endParaRPr/>
          </a:p>
          <a:p>
            <a:pPr marL="0" lvl="0" indent="0" algn="l" rtl="0">
              <a:spcBef>
                <a:spcPts val="400"/>
              </a:spcBef>
              <a:spcAft>
                <a:spcPts val="0"/>
              </a:spcAft>
              <a:buNone/>
            </a:pPr>
            <a:r>
              <a:rPr lang="en"/>
              <a:t>Step 2: Farmer goes back for the fox, and takes on over</a:t>
            </a:r>
            <a:endParaRPr/>
          </a:p>
          <a:p>
            <a:pPr marL="0" lvl="0" indent="0" algn="l" rtl="0">
              <a:spcBef>
                <a:spcPts val="400"/>
              </a:spcBef>
              <a:spcAft>
                <a:spcPts val="0"/>
              </a:spcAft>
              <a:buNone/>
            </a:pPr>
            <a:r>
              <a:rPr lang="en"/>
              <a:t>Step 3: Farmer takes the hen on back</a:t>
            </a:r>
            <a:endParaRPr/>
          </a:p>
          <a:p>
            <a:pPr marL="0" lvl="0" indent="0" algn="l" rtl="0">
              <a:spcBef>
                <a:spcPts val="400"/>
              </a:spcBef>
              <a:spcAft>
                <a:spcPts val="0"/>
              </a:spcAft>
              <a:buNone/>
            </a:pPr>
            <a:r>
              <a:rPr lang="en"/>
              <a:t>Step 4: Farmer takes the grain on over</a:t>
            </a:r>
            <a:endParaRPr/>
          </a:p>
          <a:p>
            <a:pPr marL="0" lvl="0" indent="0" algn="l" rtl="0">
              <a:spcBef>
                <a:spcPts val="400"/>
              </a:spcBef>
              <a:spcAft>
                <a:spcPts val="400"/>
              </a:spcAft>
              <a:buNone/>
            </a:pPr>
            <a:r>
              <a:rPr lang="en"/>
              <a:t>Step 5: Farmer goes back for the hen, and takes the hen on over.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animEffect transition="in" filter="fade">
                                      <p:cBhvr>
                                        <p:cTn id="7" dur="1000"/>
                                        <p:tgtEl>
                                          <p:spTgt spid="1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0">
                                            <p:txEl>
                                              <p:pRg st="1" end="1"/>
                                            </p:txEl>
                                          </p:spTgt>
                                        </p:tgtEl>
                                        <p:attrNameLst>
                                          <p:attrName>style.visibility</p:attrName>
                                        </p:attrNameLst>
                                      </p:cBhvr>
                                      <p:to>
                                        <p:strVal val="visible"/>
                                      </p:to>
                                    </p:set>
                                    <p:animEffect transition="in" filter="fade">
                                      <p:cBhvr>
                                        <p:cTn id="12" dur="1000"/>
                                        <p:tgtEl>
                                          <p:spTgt spid="1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0">
                                            <p:txEl>
                                              <p:pRg st="2" end="2"/>
                                            </p:txEl>
                                          </p:spTgt>
                                        </p:tgtEl>
                                        <p:attrNameLst>
                                          <p:attrName>style.visibility</p:attrName>
                                        </p:attrNameLst>
                                      </p:cBhvr>
                                      <p:to>
                                        <p:strVal val="visible"/>
                                      </p:to>
                                    </p:set>
                                    <p:animEffect transition="in" filter="fade">
                                      <p:cBhvr>
                                        <p:cTn id="17" dur="1000"/>
                                        <p:tgtEl>
                                          <p:spTgt spid="1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0">
                                            <p:txEl>
                                              <p:pRg st="3" end="3"/>
                                            </p:txEl>
                                          </p:spTgt>
                                        </p:tgtEl>
                                        <p:attrNameLst>
                                          <p:attrName>style.visibility</p:attrName>
                                        </p:attrNameLst>
                                      </p:cBhvr>
                                      <p:to>
                                        <p:strVal val="visible"/>
                                      </p:to>
                                    </p:set>
                                    <p:animEffect transition="in" filter="fade">
                                      <p:cBhvr>
                                        <p:cTn id="22" dur="1000"/>
                                        <p:tgtEl>
                                          <p:spTgt spid="1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0">
                                            <p:txEl>
                                              <p:pRg st="4" end="4"/>
                                            </p:txEl>
                                          </p:spTgt>
                                        </p:tgtEl>
                                        <p:attrNameLst>
                                          <p:attrName>style.visibility</p:attrName>
                                        </p:attrNameLst>
                                      </p:cBhvr>
                                      <p:to>
                                        <p:strVal val="visible"/>
                                      </p:to>
                                    </p:set>
                                    <p:animEffect transition="in" filter="fade">
                                      <p:cBhvr>
                                        <p:cTn id="27" dur="1000"/>
                                        <p:tgtEl>
                                          <p:spTgt spid="1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Peer Instruction Challenge</a:t>
            </a:r>
            <a:endParaRPr/>
          </a:p>
        </p:txBody>
      </p:sp>
      <p:sp>
        <p:nvSpPr>
          <p:cNvPr id="166" name="Google Shape;166;p31"/>
          <p:cNvSpPr txBox="1">
            <a:spLocks noGrp="1"/>
          </p:cNvSpPr>
          <p:nvPr>
            <p:ph type="body" idx="1"/>
          </p:nvPr>
        </p:nvSpPr>
        <p:spPr>
          <a:xfrm>
            <a:off x="5950527" y="1271075"/>
            <a:ext cx="2700900" cy="2344500"/>
          </a:xfrm>
          <a:prstGeom prst="rect">
            <a:avLst/>
          </a:prstGeom>
        </p:spPr>
        <p:txBody>
          <a:bodyPr spcFirstLastPara="1" wrap="square" lIns="60500" tIns="60500" rIns="60500" bIns="60500" anchor="t" anchorCtr="0">
            <a:noAutofit/>
          </a:bodyPr>
          <a:lstStyle/>
          <a:p>
            <a:pPr marL="0" lvl="0" indent="0" algn="l" rtl="0">
              <a:spcBef>
                <a:spcPts val="400"/>
              </a:spcBef>
              <a:spcAft>
                <a:spcPts val="0"/>
              </a:spcAft>
              <a:buNone/>
            </a:pPr>
            <a:r>
              <a:rPr lang="en"/>
              <a:t>No Programming Required</a:t>
            </a:r>
            <a:endParaRPr/>
          </a:p>
          <a:p>
            <a:pPr marL="0" lvl="0" indent="0" algn="l" rtl="0">
              <a:spcBef>
                <a:spcPts val="400"/>
              </a:spcBef>
              <a:spcAft>
                <a:spcPts val="0"/>
              </a:spcAft>
              <a:buNone/>
            </a:pPr>
            <a:r>
              <a:rPr lang="en"/>
              <a:t>Work with person next to you</a:t>
            </a:r>
            <a:endParaRPr/>
          </a:p>
          <a:p>
            <a:pPr marL="0" lvl="0" indent="0" algn="l" rtl="0">
              <a:spcBef>
                <a:spcPts val="400"/>
              </a:spcBef>
              <a:spcAft>
                <a:spcPts val="0"/>
              </a:spcAft>
              <a:buNone/>
            </a:pPr>
            <a:r>
              <a:rPr lang="en"/>
              <a:t>Write down a solution / agree on a solution.</a:t>
            </a:r>
            <a:endParaRPr/>
          </a:p>
          <a:p>
            <a:pPr marL="0" lvl="0" indent="0" algn="l" rtl="0">
              <a:spcBef>
                <a:spcPts val="400"/>
              </a:spcBef>
              <a:spcAft>
                <a:spcPts val="0"/>
              </a:spcAft>
              <a:buNone/>
            </a:pPr>
            <a:r>
              <a:rPr lang="en"/>
              <a:t>Can you explain how you go there in steps?</a:t>
            </a:r>
            <a:endParaRPr/>
          </a:p>
          <a:p>
            <a:pPr marL="0" lvl="0" indent="0" algn="l" rtl="0">
              <a:spcBef>
                <a:spcPts val="400"/>
              </a:spcBef>
              <a:spcAft>
                <a:spcPts val="0"/>
              </a:spcAft>
              <a:buNone/>
            </a:pPr>
            <a:endParaRPr/>
          </a:p>
          <a:p>
            <a:pPr marL="0" lvl="0" indent="0" algn="l" rtl="0">
              <a:spcBef>
                <a:spcPts val="400"/>
              </a:spcBef>
              <a:spcAft>
                <a:spcPts val="0"/>
              </a:spcAft>
              <a:buNone/>
            </a:pPr>
            <a:endParaRPr/>
          </a:p>
          <a:p>
            <a:pPr marL="0" lvl="0" indent="0" algn="l" rtl="0">
              <a:spcBef>
                <a:spcPts val="400"/>
              </a:spcBef>
              <a:spcAft>
                <a:spcPts val="400"/>
              </a:spcAft>
              <a:buNone/>
            </a:pPr>
            <a:r>
              <a:rPr lang="en"/>
              <a:t>Remember: One guard always tells the truth, one always lies - what is the one question to can ask one guard to find the right path. </a:t>
            </a:r>
            <a:endParaRPr/>
          </a:p>
        </p:txBody>
      </p:sp>
      <p:pic>
        <p:nvPicPr>
          <p:cNvPr id="167" name="Google Shape;167;p31" descr="There is an updated video to this that better explains it here, http://youtu.be/m_fZ1sud35c&#10;&#10;You find yourself in a strange place with 2 doors. One door leads to death and the other to your destination. The doors are guarded by two guards. One of the guard always say truth while other always lies. You don't know which guard is which, nor what door leads to your destination...&#10;&#10;You can ask only one question to go out from there. What should you ask? http://fs.infinitelyfinite.com/2015/07/the-two-door-riddle-videos.html&#10;&#10;Follow me on Twitter, @gFogerlie (https://twitter.com/gfogerlie), Google+ https://plus.google.com/+GarrettFogerlie and Facebook https://www.facebook.com/garrett.fogerlie&#10;&#10;Subscribe: http://www.youtube.com/subscription_center?add_user=GarrettFogerlie&#10;&#10;Have a video request? Let me know: https://www.youtube.com/user/GarrettFogerlie/discussion" title="The Two Door Riddle From Labyrinth">
            <a:hlinkClick r:id="rId3"/>
          </p:cNvPr>
          <p:cNvPicPr preferRelativeResize="0"/>
          <p:nvPr/>
        </p:nvPicPr>
        <p:blipFill>
          <a:blip r:embed="rId4">
            <a:alphaModFix/>
          </a:blip>
          <a:stretch>
            <a:fillRect/>
          </a:stretch>
        </p:blipFill>
        <p:spPr>
          <a:xfrm>
            <a:off x="776500" y="1271068"/>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Solution</a:t>
            </a:r>
            <a:endParaRPr/>
          </a:p>
        </p:txBody>
      </p:sp>
      <p:sp>
        <p:nvSpPr>
          <p:cNvPr id="173" name="Google Shape;173;p32"/>
          <p:cNvSpPr txBox="1">
            <a:spLocks noGrp="1"/>
          </p:cNvSpPr>
          <p:nvPr>
            <p:ph type="body" idx="1"/>
          </p:nvPr>
        </p:nvSpPr>
        <p:spPr>
          <a:xfrm>
            <a:off x="415650" y="1392275"/>
            <a:ext cx="7716300" cy="345900"/>
          </a:xfrm>
          <a:prstGeom prst="rect">
            <a:avLst/>
          </a:prstGeom>
        </p:spPr>
        <p:txBody>
          <a:bodyPr spcFirstLastPara="1" wrap="square" lIns="60500" tIns="60500" rIns="60500" bIns="60500" anchor="t" anchorCtr="0">
            <a:noAutofit/>
          </a:bodyPr>
          <a:lstStyle/>
          <a:p>
            <a:pPr marL="0" lvl="0" indent="0" algn="l" rtl="0">
              <a:spcBef>
                <a:spcPts val="400"/>
              </a:spcBef>
              <a:spcAft>
                <a:spcPts val="0"/>
              </a:spcAft>
              <a:buNone/>
            </a:pPr>
            <a:r>
              <a:rPr lang="en"/>
              <a:t>Assume A lies but leads to life, and B tells the true but leads to death. The answers are Life and Death</a:t>
            </a:r>
            <a:endParaRPr/>
          </a:p>
          <a:p>
            <a:pPr marL="0" lvl="0" indent="0" algn="l" rtl="0">
              <a:spcBef>
                <a:spcPts val="400"/>
              </a:spcBef>
              <a:spcAft>
                <a:spcPts val="0"/>
              </a:spcAft>
              <a:buNone/>
            </a:pPr>
            <a:endParaRPr/>
          </a:p>
          <a:p>
            <a:pPr marL="0" lvl="0" indent="0" algn="l" rtl="0">
              <a:spcBef>
                <a:spcPts val="400"/>
              </a:spcBef>
              <a:spcAft>
                <a:spcPts val="0"/>
              </a:spcAft>
              <a:buNone/>
            </a:pPr>
            <a:endParaRPr/>
          </a:p>
          <a:p>
            <a:pPr marL="0" lvl="0" indent="0" algn="l" rtl="0">
              <a:spcBef>
                <a:spcPts val="400"/>
              </a:spcBef>
              <a:spcAft>
                <a:spcPts val="0"/>
              </a:spcAft>
              <a:buNone/>
            </a:pPr>
            <a:endParaRPr/>
          </a:p>
          <a:p>
            <a:pPr marL="0" lvl="0" indent="0" algn="l" rtl="0">
              <a:spcBef>
                <a:spcPts val="400"/>
              </a:spcBef>
              <a:spcAft>
                <a:spcPts val="400"/>
              </a:spcAft>
              <a:buNone/>
            </a:pPr>
            <a:endParaRPr/>
          </a:p>
        </p:txBody>
      </p:sp>
      <p:cxnSp>
        <p:nvCxnSpPr>
          <p:cNvPr id="174" name="Google Shape;174;p32"/>
          <p:cNvCxnSpPr/>
          <p:nvPr/>
        </p:nvCxnSpPr>
        <p:spPr>
          <a:xfrm rot="10800000">
            <a:off x="6393775" y="3977225"/>
            <a:ext cx="538800" cy="51000"/>
          </a:xfrm>
          <a:prstGeom prst="straightConnector1">
            <a:avLst/>
          </a:prstGeom>
          <a:noFill/>
          <a:ln w="9525" cap="flat" cmpd="sng">
            <a:solidFill>
              <a:schemeClr val="dk2"/>
            </a:solidFill>
            <a:prstDash val="solid"/>
            <a:round/>
            <a:headEnd type="none" w="med" len="med"/>
            <a:tailEnd type="triangle" w="med" len="med"/>
          </a:ln>
        </p:spPr>
      </p:cxnSp>
      <p:cxnSp>
        <p:nvCxnSpPr>
          <p:cNvPr id="175" name="Google Shape;175;p32"/>
          <p:cNvCxnSpPr/>
          <p:nvPr/>
        </p:nvCxnSpPr>
        <p:spPr>
          <a:xfrm flipH="1">
            <a:off x="6393750" y="4028225"/>
            <a:ext cx="549000" cy="132000"/>
          </a:xfrm>
          <a:prstGeom prst="straightConnector1">
            <a:avLst/>
          </a:prstGeom>
          <a:noFill/>
          <a:ln w="9525" cap="flat" cmpd="sng">
            <a:solidFill>
              <a:schemeClr val="dk2"/>
            </a:solidFill>
            <a:prstDash val="solid"/>
            <a:round/>
            <a:headEnd type="none" w="med" len="med"/>
            <a:tailEnd type="triangle" w="med" len="med"/>
          </a:ln>
        </p:spPr>
      </p:cxnSp>
      <p:sp>
        <p:nvSpPr>
          <p:cNvPr id="176" name="Google Shape;176;p32"/>
          <p:cNvSpPr txBox="1"/>
          <p:nvPr/>
        </p:nvSpPr>
        <p:spPr>
          <a:xfrm>
            <a:off x="6942750" y="3794375"/>
            <a:ext cx="16263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Unique Answer!</a:t>
            </a:r>
            <a:endParaRPr/>
          </a:p>
        </p:txBody>
      </p:sp>
      <p:cxnSp>
        <p:nvCxnSpPr>
          <p:cNvPr id="177" name="Google Shape;177;p32"/>
          <p:cNvCxnSpPr/>
          <p:nvPr/>
        </p:nvCxnSpPr>
        <p:spPr>
          <a:xfrm rot="10800000">
            <a:off x="3740575" y="1920975"/>
            <a:ext cx="538800" cy="51000"/>
          </a:xfrm>
          <a:prstGeom prst="straightConnector1">
            <a:avLst/>
          </a:prstGeom>
          <a:noFill/>
          <a:ln w="9525" cap="flat" cmpd="sng">
            <a:solidFill>
              <a:schemeClr val="dk2"/>
            </a:solidFill>
            <a:prstDash val="solid"/>
            <a:round/>
            <a:headEnd type="none" w="med" len="med"/>
            <a:tailEnd type="triangle" w="med" len="med"/>
          </a:ln>
        </p:spPr>
      </p:cxnSp>
      <p:cxnSp>
        <p:nvCxnSpPr>
          <p:cNvPr id="178" name="Google Shape;178;p32"/>
          <p:cNvCxnSpPr/>
          <p:nvPr/>
        </p:nvCxnSpPr>
        <p:spPr>
          <a:xfrm flipH="1">
            <a:off x="3740550" y="1971975"/>
            <a:ext cx="549000" cy="132000"/>
          </a:xfrm>
          <a:prstGeom prst="straightConnector1">
            <a:avLst/>
          </a:prstGeom>
          <a:noFill/>
          <a:ln w="9525" cap="flat" cmpd="sng">
            <a:solidFill>
              <a:schemeClr val="dk2"/>
            </a:solidFill>
            <a:prstDash val="solid"/>
            <a:round/>
            <a:headEnd type="none" w="med" len="med"/>
            <a:tailEnd type="triangle" w="med" len="med"/>
          </a:ln>
        </p:spPr>
      </p:cxnSp>
      <p:sp>
        <p:nvSpPr>
          <p:cNvPr id="179" name="Google Shape;179;p32"/>
          <p:cNvSpPr txBox="1"/>
          <p:nvPr/>
        </p:nvSpPr>
        <p:spPr>
          <a:xfrm>
            <a:off x="4289550" y="1738125"/>
            <a:ext cx="20127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 definitive answer</a:t>
            </a:r>
            <a:endParaRPr/>
          </a:p>
        </p:txBody>
      </p:sp>
      <p:cxnSp>
        <p:nvCxnSpPr>
          <p:cNvPr id="180" name="Google Shape;180;p32"/>
          <p:cNvCxnSpPr/>
          <p:nvPr/>
        </p:nvCxnSpPr>
        <p:spPr>
          <a:xfrm rot="10800000">
            <a:off x="3832075" y="2548725"/>
            <a:ext cx="538800" cy="51000"/>
          </a:xfrm>
          <a:prstGeom prst="straightConnector1">
            <a:avLst/>
          </a:prstGeom>
          <a:noFill/>
          <a:ln w="9525" cap="flat" cmpd="sng">
            <a:solidFill>
              <a:schemeClr val="dk2"/>
            </a:solidFill>
            <a:prstDash val="solid"/>
            <a:round/>
            <a:headEnd type="none" w="med" len="med"/>
            <a:tailEnd type="triangle" w="med" len="med"/>
          </a:ln>
        </p:spPr>
      </p:cxnSp>
      <p:cxnSp>
        <p:nvCxnSpPr>
          <p:cNvPr id="181" name="Google Shape;181;p32"/>
          <p:cNvCxnSpPr/>
          <p:nvPr/>
        </p:nvCxnSpPr>
        <p:spPr>
          <a:xfrm flipH="1">
            <a:off x="3832050" y="2599725"/>
            <a:ext cx="549000" cy="132000"/>
          </a:xfrm>
          <a:prstGeom prst="straightConnector1">
            <a:avLst/>
          </a:prstGeom>
          <a:noFill/>
          <a:ln w="9525" cap="flat" cmpd="sng">
            <a:solidFill>
              <a:schemeClr val="dk2"/>
            </a:solidFill>
            <a:prstDash val="solid"/>
            <a:round/>
            <a:headEnd type="none" w="med" len="med"/>
            <a:tailEnd type="triangle" w="med" len="med"/>
          </a:ln>
        </p:spPr>
      </p:cxnSp>
      <p:sp>
        <p:nvSpPr>
          <p:cNvPr id="182" name="Google Shape;182;p32"/>
          <p:cNvSpPr txBox="1"/>
          <p:nvPr/>
        </p:nvSpPr>
        <p:spPr>
          <a:xfrm>
            <a:off x="4381050" y="2365875"/>
            <a:ext cx="20127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 definitive answer</a:t>
            </a:r>
            <a:endParaRPr/>
          </a:p>
        </p:txBody>
      </p:sp>
      <p:cxnSp>
        <p:nvCxnSpPr>
          <p:cNvPr id="183" name="Google Shape;183;p32"/>
          <p:cNvCxnSpPr/>
          <p:nvPr/>
        </p:nvCxnSpPr>
        <p:spPr>
          <a:xfrm rot="10800000">
            <a:off x="4015075" y="3024100"/>
            <a:ext cx="538800" cy="51000"/>
          </a:xfrm>
          <a:prstGeom prst="straightConnector1">
            <a:avLst/>
          </a:prstGeom>
          <a:noFill/>
          <a:ln w="9525" cap="flat" cmpd="sng">
            <a:solidFill>
              <a:schemeClr val="dk2"/>
            </a:solidFill>
            <a:prstDash val="solid"/>
            <a:round/>
            <a:headEnd type="none" w="med" len="med"/>
            <a:tailEnd type="triangle" w="med" len="med"/>
          </a:ln>
        </p:spPr>
      </p:cxnSp>
      <p:cxnSp>
        <p:nvCxnSpPr>
          <p:cNvPr id="184" name="Google Shape;184;p32"/>
          <p:cNvCxnSpPr/>
          <p:nvPr/>
        </p:nvCxnSpPr>
        <p:spPr>
          <a:xfrm flipH="1">
            <a:off x="4015050" y="3075100"/>
            <a:ext cx="549000" cy="132000"/>
          </a:xfrm>
          <a:prstGeom prst="straightConnector1">
            <a:avLst/>
          </a:prstGeom>
          <a:noFill/>
          <a:ln w="9525" cap="flat" cmpd="sng">
            <a:solidFill>
              <a:schemeClr val="dk2"/>
            </a:solidFill>
            <a:prstDash val="solid"/>
            <a:round/>
            <a:headEnd type="none" w="med" len="med"/>
            <a:tailEnd type="triangle" w="med" len="med"/>
          </a:ln>
        </p:spPr>
      </p:cxnSp>
      <p:sp>
        <p:nvSpPr>
          <p:cNvPr id="185" name="Google Shape;185;p32"/>
          <p:cNvSpPr txBox="1"/>
          <p:nvPr/>
        </p:nvSpPr>
        <p:spPr>
          <a:xfrm>
            <a:off x="4564050" y="2841250"/>
            <a:ext cx="20127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 definitive answer</a:t>
            </a:r>
            <a:endParaRPr/>
          </a:p>
        </p:txBody>
      </p:sp>
      <p:sp>
        <p:nvSpPr>
          <p:cNvPr id="186" name="Google Shape;186;p32"/>
          <p:cNvSpPr txBox="1"/>
          <p:nvPr/>
        </p:nvSpPr>
        <p:spPr>
          <a:xfrm>
            <a:off x="355675" y="1684525"/>
            <a:ext cx="3659400" cy="672000"/>
          </a:xfrm>
          <a:prstGeom prst="rect">
            <a:avLst/>
          </a:prstGeom>
          <a:noFill/>
          <a:ln>
            <a:noFill/>
          </a:ln>
        </p:spPr>
        <p:txBody>
          <a:bodyPr spcFirstLastPara="1" wrap="square" lIns="91425" tIns="91425" rIns="91425" bIns="91425" anchor="ctr" anchorCtr="0">
            <a:noAutofit/>
          </a:bodyPr>
          <a:lstStyle/>
          <a:p>
            <a:pPr marL="0" lvl="0" indent="0" algn="l" rtl="0">
              <a:lnSpc>
                <a:spcPct val="120000"/>
              </a:lnSpc>
              <a:spcBef>
                <a:spcPts val="400"/>
              </a:spcBef>
              <a:spcAft>
                <a:spcPts val="0"/>
              </a:spcAft>
              <a:buNone/>
            </a:pPr>
            <a:r>
              <a:rPr lang="en" sz="1200">
                <a:solidFill>
                  <a:schemeClr val="dk1"/>
                </a:solidFill>
                <a:latin typeface="Proxima Nova"/>
                <a:ea typeface="Proxima Nova"/>
                <a:cs typeface="Proxima Nova"/>
                <a:sym typeface="Proxima Nova"/>
              </a:rPr>
              <a:t>Ask A does it lead to life? Answer is No (false)</a:t>
            </a:r>
            <a:endParaRPr sz="1200">
              <a:solidFill>
                <a:schemeClr val="dk1"/>
              </a:solidFill>
              <a:latin typeface="Proxima Nova"/>
              <a:ea typeface="Proxima Nova"/>
              <a:cs typeface="Proxima Nova"/>
              <a:sym typeface="Proxima Nova"/>
            </a:endParaRPr>
          </a:p>
          <a:p>
            <a:pPr marL="0" lvl="0" indent="0" algn="l" rtl="0">
              <a:lnSpc>
                <a:spcPct val="120000"/>
              </a:lnSpc>
              <a:spcBef>
                <a:spcPts val="400"/>
              </a:spcBef>
              <a:spcAft>
                <a:spcPts val="400"/>
              </a:spcAft>
              <a:buNone/>
            </a:pPr>
            <a:r>
              <a:rPr lang="en" sz="1200">
                <a:solidFill>
                  <a:schemeClr val="dk1"/>
                </a:solidFill>
                <a:latin typeface="Proxima Nova"/>
                <a:ea typeface="Proxima Nova"/>
                <a:cs typeface="Proxima Nova"/>
                <a:sym typeface="Proxima Nova"/>
              </a:rPr>
              <a:t>Ask B does it lead to life? Answer is No  (false)</a:t>
            </a:r>
            <a:endParaRPr sz="1200">
              <a:solidFill>
                <a:schemeClr val="dk1"/>
              </a:solidFill>
              <a:latin typeface="Proxima Nova"/>
              <a:ea typeface="Proxima Nova"/>
              <a:cs typeface="Proxima Nova"/>
              <a:sym typeface="Proxima Nova"/>
            </a:endParaRPr>
          </a:p>
        </p:txBody>
      </p:sp>
      <p:sp>
        <p:nvSpPr>
          <p:cNvPr id="187" name="Google Shape;187;p32"/>
          <p:cNvSpPr txBox="1"/>
          <p:nvPr/>
        </p:nvSpPr>
        <p:spPr>
          <a:xfrm>
            <a:off x="339450" y="2278975"/>
            <a:ext cx="3492600" cy="672000"/>
          </a:xfrm>
          <a:prstGeom prst="rect">
            <a:avLst/>
          </a:prstGeom>
          <a:noFill/>
          <a:ln>
            <a:noFill/>
          </a:ln>
        </p:spPr>
        <p:txBody>
          <a:bodyPr spcFirstLastPara="1" wrap="square" lIns="91425" tIns="91425" rIns="91425" bIns="91425" anchor="ctr" anchorCtr="0">
            <a:noAutofit/>
          </a:bodyPr>
          <a:lstStyle/>
          <a:p>
            <a:pPr marL="0" lvl="0" indent="0" algn="l" rtl="0">
              <a:lnSpc>
                <a:spcPct val="120000"/>
              </a:lnSpc>
              <a:spcBef>
                <a:spcPts val="400"/>
              </a:spcBef>
              <a:spcAft>
                <a:spcPts val="0"/>
              </a:spcAft>
              <a:buNone/>
            </a:pPr>
            <a:r>
              <a:rPr lang="en" sz="1200">
                <a:solidFill>
                  <a:schemeClr val="dk1"/>
                </a:solidFill>
                <a:latin typeface="Proxima Nova"/>
                <a:ea typeface="Proxima Nova"/>
                <a:cs typeface="Proxima Nova"/>
                <a:sym typeface="Proxima Nova"/>
              </a:rPr>
              <a:t>Ask A does it lead to death? Answer is Yes (true)</a:t>
            </a:r>
            <a:endParaRPr sz="1200">
              <a:solidFill>
                <a:schemeClr val="dk1"/>
              </a:solidFill>
              <a:latin typeface="Proxima Nova"/>
              <a:ea typeface="Proxima Nova"/>
              <a:cs typeface="Proxima Nova"/>
              <a:sym typeface="Proxima Nova"/>
            </a:endParaRPr>
          </a:p>
          <a:p>
            <a:pPr marL="0" lvl="0" indent="0" algn="l" rtl="0">
              <a:lnSpc>
                <a:spcPct val="120000"/>
              </a:lnSpc>
              <a:spcBef>
                <a:spcPts val="400"/>
              </a:spcBef>
              <a:spcAft>
                <a:spcPts val="400"/>
              </a:spcAft>
              <a:buNone/>
            </a:pPr>
            <a:r>
              <a:rPr lang="en" sz="1200">
                <a:solidFill>
                  <a:schemeClr val="dk1"/>
                </a:solidFill>
                <a:latin typeface="Proxima Nova"/>
                <a:ea typeface="Proxima Nova"/>
                <a:cs typeface="Proxima Nova"/>
                <a:sym typeface="Proxima Nova"/>
              </a:rPr>
              <a:t>Ask B does it lead to death? Answer is Yes (true) </a:t>
            </a:r>
            <a:endParaRPr/>
          </a:p>
        </p:txBody>
      </p:sp>
      <p:sp>
        <p:nvSpPr>
          <p:cNvPr id="188" name="Google Shape;188;p32"/>
          <p:cNvSpPr txBox="1"/>
          <p:nvPr/>
        </p:nvSpPr>
        <p:spPr>
          <a:xfrm>
            <a:off x="339450" y="2928025"/>
            <a:ext cx="3885300" cy="752100"/>
          </a:xfrm>
          <a:prstGeom prst="rect">
            <a:avLst/>
          </a:prstGeom>
          <a:noFill/>
          <a:ln>
            <a:noFill/>
          </a:ln>
        </p:spPr>
        <p:txBody>
          <a:bodyPr spcFirstLastPara="1" wrap="square" lIns="91425" tIns="91425" rIns="91425" bIns="91425" anchor="ctr" anchorCtr="0">
            <a:noAutofit/>
          </a:bodyPr>
          <a:lstStyle/>
          <a:p>
            <a:pPr marL="0" lvl="0" indent="0" algn="l" rtl="0">
              <a:lnSpc>
                <a:spcPct val="120000"/>
              </a:lnSpc>
              <a:spcBef>
                <a:spcPts val="400"/>
              </a:spcBef>
              <a:spcAft>
                <a:spcPts val="0"/>
              </a:spcAft>
              <a:buNone/>
            </a:pPr>
            <a:r>
              <a:rPr lang="en" sz="1200">
                <a:solidFill>
                  <a:schemeClr val="dk1"/>
                </a:solidFill>
                <a:latin typeface="Proxima Nova"/>
                <a:ea typeface="Proxima Nova"/>
                <a:cs typeface="Proxima Nova"/>
                <a:sym typeface="Proxima Nova"/>
              </a:rPr>
              <a:t>Ask A does B lead to death? Answer is no (false)</a:t>
            </a:r>
            <a:endParaRPr sz="1200">
              <a:solidFill>
                <a:schemeClr val="dk1"/>
              </a:solidFill>
              <a:latin typeface="Proxima Nova"/>
              <a:ea typeface="Proxima Nova"/>
              <a:cs typeface="Proxima Nova"/>
              <a:sym typeface="Proxima Nova"/>
            </a:endParaRPr>
          </a:p>
          <a:p>
            <a:pPr marL="0" lvl="0" indent="0" algn="l" rtl="0">
              <a:lnSpc>
                <a:spcPct val="120000"/>
              </a:lnSpc>
              <a:spcBef>
                <a:spcPts val="400"/>
              </a:spcBef>
              <a:spcAft>
                <a:spcPts val="0"/>
              </a:spcAft>
              <a:buNone/>
            </a:pPr>
            <a:r>
              <a:rPr lang="en" sz="1200">
                <a:solidFill>
                  <a:schemeClr val="dk1"/>
                </a:solidFill>
                <a:latin typeface="Proxima Nova"/>
                <a:ea typeface="Proxima Nova"/>
                <a:cs typeface="Proxima Nova"/>
                <a:sym typeface="Proxima Nova"/>
              </a:rPr>
              <a:t>Ask B does A lead to death? The answer is no (false)</a:t>
            </a:r>
            <a:endParaRPr sz="1200">
              <a:solidFill>
                <a:schemeClr val="dk1"/>
              </a:solidFill>
              <a:latin typeface="Proxima Nova"/>
              <a:ea typeface="Proxima Nova"/>
              <a:cs typeface="Proxima Nova"/>
              <a:sym typeface="Proxima Nova"/>
            </a:endParaRPr>
          </a:p>
          <a:p>
            <a:pPr marL="0" lvl="0" indent="0" algn="l" rtl="0">
              <a:lnSpc>
                <a:spcPct val="120000"/>
              </a:lnSpc>
              <a:spcBef>
                <a:spcPts val="400"/>
              </a:spcBef>
              <a:spcAft>
                <a:spcPts val="400"/>
              </a:spcAft>
              <a:buNone/>
            </a:pPr>
            <a:r>
              <a:rPr lang="en" sz="1200">
                <a:solidFill>
                  <a:schemeClr val="dk1"/>
                </a:solidFill>
                <a:latin typeface="Proxima Nova"/>
                <a:ea typeface="Proxima Nova"/>
                <a:cs typeface="Proxima Nova"/>
                <a:sym typeface="Proxima Nova"/>
              </a:rPr>
              <a:t>(same combination for life) </a:t>
            </a:r>
            <a:endParaRPr/>
          </a:p>
        </p:txBody>
      </p:sp>
      <p:sp>
        <p:nvSpPr>
          <p:cNvPr id="189" name="Google Shape;189;p32"/>
          <p:cNvSpPr txBox="1"/>
          <p:nvPr/>
        </p:nvSpPr>
        <p:spPr>
          <a:xfrm>
            <a:off x="339450" y="3626675"/>
            <a:ext cx="6038100" cy="752100"/>
          </a:xfrm>
          <a:prstGeom prst="rect">
            <a:avLst/>
          </a:prstGeom>
          <a:noFill/>
          <a:ln>
            <a:noFill/>
          </a:ln>
        </p:spPr>
        <p:txBody>
          <a:bodyPr spcFirstLastPara="1" wrap="square" lIns="91425" tIns="91425" rIns="91425" bIns="91425" anchor="ctr" anchorCtr="0">
            <a:noAutofit/>
          </a:bodyPr>
          <a:lstStyle/>
          <a:p>
            <a:pPr marL="0" lvl="0" indent="0" algn="l" rtl="0">
              <a:lnSpc>
                <a:spcPct val="120000"/>
              </a:lnSpc>
              <a:spcBef>
                <a:spcPts val="400"/>
              </a:spcBef>
              <a:spcAft>
                <a:spcPts val="0"/>
              </a:spcAft>
              <a:buNone/>
            </a:pPr>
            <a:r>
              <a:rPr lang="en" sz="1200">
                <a:solidFill>
                  <a:schemeClr val="dk1"/>
                </a:solidFill>
                <a:latin typeface="Proxima Nova"/>
                <a:ea typeface="Proxima Nova"/>
                <a:cs typeface="Proxima Nova"/>
                <a:sym typeface="Proxima Nova"/>
              </a:rPr>
              <a:t>Ask A what would B thinks A would say about leading to life? Answer is no (false)</a:t>
            </a:r>
            <a:endParaRPr sz="1200">
              <a:solidFill>
                <a:schemeClr val="dk1"/>
              </a:solidFill>
              <a:latin typeface="Proxima Nova"/>
              <a:ea typeface="Proxima Nova"/>
              <a:cs typeface="Proxima Nova"/>
              <a:sym typeface="Proxima Nova"/>
            </a:endParaRPr>
          </a:p>
          <a:p>
            <a:pPr marL="0" lvl="0" indent="0" algn="l" rtl="0">
              <a:lnSpc>
                <a:spcPct val="120000"/>
              </a:lnSpc>
              <a:spcBef>
                <a:spcPts val="400"/>
              </a:spcBef>
              <a:spcAft>
                <a:spcPts val="400"/>
              </a:spcAft>
              <a:buNone/>
            </a:pPr>
            <a:r>
              <a:rPr lang="en" sz="1200">
                <a:solidFill>
                  <a:schemeClr val="dk1"/>
                </a:solidFill>
                <a:latin typeface="Proxima Nova"/>
                <a:ea typeface="Proxima Nova"/>
                <a:cs typeface="Proxima Nova"/>
                <a:sym typeface="Proxima Nova"/>
              </a:rPr>
              <a:t>Ask B what A thinks B would say about leading to life? Answer is yes (true)   </a:t>
            </a:r>
            <a:endParaRPr/>
          </a:p>
        </p:txBody>
      </p:sp>
      <p:sp>
        <p:nvSpPr>
          <p:cNvPr id="190" name="Google Shape;190;p32"/>
          <p:cNvSpPr txBox="1"/>
          <p:nvPr/>
        </p:nvSpPr>
        <p:spPr>
          <a:xfrm>
            <a:off x="1110750" y="4452275"/>
            <a:ext cx="6922500" cy="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Don’t stop there! Check solution, when you check it, you find you need to reverse it</a:t>
            </a:r>
            <a:endParaRPr/>
          </a:p>
        </p:txBody>
      </p:sp>
      <p:sp>
        <p:nvSpPr>
          <p:cNvPr id="191" name="Google Shape;191;p32"/>
          <p:cNvSpPr txBox="1"/>
          <p:nvPr/>
        </p:nvSpPr>
        <p:spPr>
          <a:xfrm>
            <a:off x="4193575" y="521300"/>
            <a:ext cx="4534800" cy="7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Reality: Programmers don’t start out thinking like this. A computer science degree helps train you to think like this.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p:cTn id="7" dur="1000"/>
                                        <p:tgtEl>
                                          <p:spTgt spid="1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
                                        </p:tgtEl>
                                        <p:attrNameLst>
                                          <p:attrName>style.visibility</p:attrName>
                                        </p:attrNameLst>
                                      </p:cBhvr>
                                      <p:to>
                                        <p:strVal val="visible"/>
                                      </p:to>
                                    </p:set>
                                    <p:animEffect transition="in" filter="fade">
                                      <p:cBhvr>
                                        <p:cTn id="12" dur="1000"/>
                                        <p:tgtEl>
                                          <p:spTgt spid="177"/>
                                        </p:tgtEl>
                                      </p:cBhvr>
                                    </p:animEffect>
                                  </p:childTnLst>
                                </p:cTn>
                              </p:par>
                              <p:par>
                                <p:cTn id="13" presetID="10" presetClass="entr" presetSubtype="0" fill="hold" nodeType="withEffect">
                                  <p:stCondLst>
                                    <p:cond delay="0"/>
                                  </p:stCondLst>
                                  <p:childTnLst>
                                    <p:set>
                                      <p:cBhvr>
                                        <p:cTn id="14" dur="1" fill="hold">
                                          <p:stCondLst>
                                            <p:cond delay="0"/>
                                          </p:stCondLst>
                                        </p:cTn>
                                        <p:tgtEl>
                                          <p:spTgt spid="178"/>
                                        </p:tgtEl>
                                        <p:attrNameLst>
                                          <p:attrName>style.visibility</p:attrName>
                                        </p:attrNameLst>
                                      </p:cBhvr>
                                      <p:to>
                                        <p:strVal val="visible"/>
                                      </p:to>
                                    </p:set>
                                    <p:animEffect transition="in" filter="fade">
                                      <p:cBhvr>
                                        <p:cTn id="15" dur="1000"/>
                                        <p:tgtEl>
                                          <p:spTgt spid="178"/>
                                        </p:tgtEl>
                                      </p:cBhvr>
                                    </p:animEffect>
                                  </p:childTnLst>
                                </p:cTn>
                              </p:par>
                              <p:par>
                                <p:cTn id="16" presetID="10" presetClass="entr" presetSubtype="0" fill="hold" nodeType="withEffect">
                                  <p:stCondLst>
                                    <p:cond delay="0"/>
                                  </p:stCondLst>
                                  <p:childTnLst>
                                    <p:set>
                                      <p:cBhvr>
                                        <p:cTn id="17" dur="1" fill="hold">
                                          <p:stCondLst>
                                            <p:cond delay="0"/>
                                          </p:stCondLst>
                                        </p:cTn>
                                        <p:tgtEl>
                                          <p:spTgt spid="179"/>
                                        </p:tgtEl>
                                        <p:attrNameLst>
                                          <p:attrName>style.visibility</p:attrName>
                                        </p:attrNameLst>
                                      </p:cBhvr>
                                      <p:to>
                                        <p:strVal val="visible"/>
                                      </p:to>
                                    </p:set>
                                    <p:animEffect transition="in" filter="fade">
                                      <p:cBhvr>
                                        <p:cTn id="18" dur="1000"/>
                                        <p:tgtEl>
                                          <p:spTgt spid="17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87"/>
                                        </p:tgtEl>
                                        <p:attrNameLst>
                                          <p:attrName>style.visibility</p:attrName>
                                        </p:attrNameLst>
                                      </p:cBhvr>
                                      <p:to>
                                        <p:strVal val="visible"/>
                                      </p:to>
                                    </p:set>
                                    <p:animEffect transition="in" filter="fade">
                                      <p:cBhvr>
                                        <p:cTn id="23" dur="1000"/>
                                        <p:tgtEl>
                                          <p:spTgt spid="18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0"/>
                                        </p:tgtEl>
                                        <p:attrNameLst>
                                          <p:attrName>style.visibility</p:attrName>
                                        </p:attrNameLst>
                                      </p:cBhvr>
                                      <p:to>
                                        <p:strVal val="visible"/>
                                      </p:to>
                                    </p:set>
                                    <p:animEffect transition="in" filter="fade">
                                      <p:cBhvr>
                                        <p:cTn id="28" dur="1000"/>
                                        <p:tgtEl>
                                          <p:spTgt spid="180"/>
                                        </p:tgtEl>
                                      </p:cBhvr>
                                    </p:animEffect>
                                  </p:childTnLst>
                                </p:cTn>
                              </p:par>
                              <p:par>
                                <p:cTn id="29" presetID="10" presetClass="entr" presetSubtype="0" fill="hold" nodeType="withEffect">
                                  <p:stCondLst>
                                    <p:cond delay="0"/>
                                  </p:stCondLst>
                                  <p:childTnLst>
                                    <p:set>
                                      <p:cBhvr>
                                        <p:cTn id="30" dur="1" fill="hold">
                                          <p:stCondLst>
                                            <p:cond delay="0"/>
                                          </p:stCondLst>
                                        </p:cTn>
                                        <p:tgtEl>
                                          <p:spTgt spid="181"/>
                                        </p:tgtEl>
                                        <p:attrNameLst>
                                          <p:attrName>style.visibility</p:attrName>
                                        </p:attrNameLst>
                                      </p:cBhvr>
                                      <p:to>
                                        <p:strVal val="visible"/>
                                      </p:to>
                                    </p:set>
                                    <p:animEffect transition="in" filter="fade">
                                      <p:cBhvr>
                                        <p:cTn id="31" dur="1000"/>
                                        <p:tgtEl>
                                          <p:spTgt spid="181"/>
                                        </p:tgtEl>
                                      </p:cBhvr>
                                    </p:animEffect>
                                  </p:childTnLst>
                                </p:cTn>
                              </p:par>
                              <p:par>
                                <p:cTn id="32" presetID="10" presetClass="entr" presetSubtype="0" fill="hold" nodeType="withEffect">
                                  <p:stCondLst>
                                    <p:cond delay="0"/>
                                  </p:stCondLst>
                                  <p:childTnLst>
                                    <p:set>
                                      <p:cBhvr>
                                        <p:cTn id="33" dur="1" fill="hold">
                                          <p:stCondLst>
                                            <p:cond delay="0"/>
                                          </p:stCondLst>
                                        </p:cTn>
                                        <p:tgtEl>
                                          <p:spTgt spid="182"/>
                                        </p:tgtEl>
                                        <p:attrNameLst>
                                          <p:attrName>style.visibility</p:attrName>
                                        </p:attrNameLst>
                                      </p:cBhvr>
                                      <p:to>
                                        <p:strVal val="visible"/>
                                      </p:to>
                                    </p:set>
                                    <p:animEffect transition="in" filter="fade">
                                      <p:cBhvr>
                                        <p:cTn id="34" dur="1000"/>
                                        <p:tgtEl>
                                          <p:spTgt spid="18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8"/>
                                        </p:tgtEl>
                                        <p:attrNameLst>
                                          <p:attrName>style.visibility</p:attrName>
                                        </p:attrNameLst>
                                      </p:cBhvr>
                                      <p:to>
                                        <p:strVal val="visible"/>
                                      </p:to>
                                    </p:set>
                                    <p:animEffect transition="in" filter="fade">
                                      <p:cBhvr>
                                        <p:cTn id="39" dur="1000"/>
                                        <p:tgtEl>
                                          <p:spTgt spid="18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83"/>
                                        </p:tgtEl>
                                        <p:attrNameLst>
                                          <p:attrName>style.visibility</p:attrName>
                                        </p:attrNameLst>
                                      </p:cBhvr>
                                      <p:to>
                                        <p:strVal val="visible"/>
                                      </p:to>
                                    </p:set>
                                    <p:animEffect transition="in" filter="fade">
                                      <p:cBhvr>
                                        <p:cTn id="44" dur="1000"/>
                                        <p:tgtEl>
                                          <p:spTgt spid="183"/>
                                        </p:tgtEl>
                                      </p:cBhvr>
                                    </p:animEffect>
                                  </p:childTnLst>
                                </p:cTn>
                              </p:par>
                              <p:par>
                                <p:cTn id="45" presetID="10" presetClass="entr" presetSubtype="0" fill="hold" nodeType="withEffect">
                                  <p:stCondLst>
                                    <p:cond delay="0"/>
                                  </p:stCondLst>
                                  <p:childTnLst>
                                    <p:set>
                                      <p:cBhvr>
                                        <p:cTn id="46" dur="1" fill="hold">
                                          <p:stCondLst>
                                            <p:cond delay="0"/>
                                          </p:stCondLst>
                                        </p:cTn>
                                        <p:tgtEl>
                                          <p:spTgt spid="184"/>
                                        </p:tgtEl>
                                        <p:attrNameLst>
                                          <p:attrName>style.visibility</p:attrName>
                                        </p:attrNameLst>
                                      </p:cBhvr>
                                      <p:to>
                                        <p:strVal val="visible"/>
                                      </p:to>
                                    </p:set>
                                    <p:animEffect transition="in" filter="fade">
                                      <p:cBhvr>
                                        <p:cTn id="47" dur="1000"/>
                                        <p:tgtEl>
                                          <p:spTgt spid="184"/>
                                        </p:tgtEl>
                                      </p:cBhvr>
                                    </p:animEffect>
                                  </p:childTnLst>
                                </p:cTn>
                              </p:par>
                              <p:par>
                                <p:cTn id="48" presetID="10" presetClass="entr" presetSubtype="0" fill="hold" nodeType="withEffect">
                                  <p:stCondLst>
                                    <p:cond delay="0"/>
                                  </p:stCondLst>
                                  <p:childTnLst>
                                    <p:set>
                                      <p:cBhvr>
                                        <p:cTn id="49" dur="1" fill="hold">
                                          <p:stCondLst>
                                            <p:cond delay="0"/>
                                          </p:stCondLst>
                                        </p:cTn>
                                        <p:tgtEl>
                                          <p:spTgt spid="185"/>
                                        </p:tgtEl>
                                        <p:attrNameLst>
                                          <p:attrName>style.visibility</p:attrName>
                                        </p:attrNameLst>
                                      </p:cBhvr>
                                      <p:to>
                                        <p:strVal val="visible"/>
                                      </p:to>
                                    </p:set>
                                    <p:animEffect transition="in" filter="fade">
                                      <p:cBhvr>
                                        <p:cTn id="50" dur="1000"/>
                                        <p:tgtEl>
                                          <p:spTgt spid="18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89"/>
                                        </p:tgtEl>
                                        <p:attrNameLst>
                                          <p:attrName>style.visibility</p:attrName>
                                        </p:attrNameLst>
                                      </p:cBhvr>
                                      <p:to>
                                        <p:strVal val="visible"/>
                                      </p:to>
                                    </p:set>
                                    <p:animEffect transition="in" filter="fade">
                                      <p:cBhvr>
                                        <p:cTn id="55" dur="1000"/>
                                        <p:tgtEl>
                                          <p:spTgt spid="18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74"/>
                                        </p:tgtEl>
                                        <p:attrNameLst>
                                          <p:attrName>style.visibility</p:attrName>
                                        </p:attrNameLst>
                                      </p:cBhvr>
                                      <p:to>
                                        <p:strVal val="visible"/>
                                      </p:to>
                                    </p:set>
                                    <p:animEffect transition="in" filter="fade">
                                      <p:cBhvr>
                                        <p:cTn id="60" dur="1000"/>
                                        <p:tgtEl>
                                          <p:spTgt spid="174"/>
                                        </p:tgtEl>
                                      </p:cBhvr>
                                    </p:animEffect>
                                  </p:childTnLst>
                                </p:cTn>
                              </p:par>
                              <p:par>
                                <p:cTn id="61" presetID="10" presetClass="entr" presetSubtype="0" fill="hold" nodeType="withEffect">
                                  <p:stCondLst>
                                    <p:cond delay="0"/>
                                  </p:stCondLst>
                                  <p:childTnLst>
                                    <p:set>
                                      <p:cBhvr>
                                        <p:cTn id="62" dur="1" fill="hold">
                                          <p:stCondLst>
                                            <p:cond delay="0"/>
                                          </p:stCondLst>
                                        </p:cTn>
                                        <p:tgtEl>
                                          <p:spTgt spid="175"/>
                                        </p:tgtEl>
                                        <p:attrNameLst>
                                          <p:attrName>style.visibility</p:attrName>
                                        </p:attrNameLst>
                                      </p:cBhvr>
                                      <p:to>
                                        <p:strVal val="visible"/>
                                      </p:to>
                                    </p:set>
                                    <p:animEffect transition="in" filter="fade">
                                      <p:cBhvr>
                                        <p:cTn id="63" dur="1000"/>
                                        <p:tgtEl>
                                          <p:spTgt spid="175"/>
                                        </p:tgtEl>
                                      </p:cBhvr>
                                    </p:animEffect>
                                  </p:childTnLst>
                                </p:cTn>
                              </p:par>
                              <p:par>
                                <p:cTn id="64" presetID="10" presetClass="entr" presetSubtype="0" fill="hold" nodeType="withEffect">
                                  <p:stCondLst>
                                    <p:cond delay="0"/>
                                  </p:stCondLst>
                                  <p:childTnLst>
                                    <p:set>
                                      <p:cBhvr>
                                        <p:cTn id="65" dur="1" fill="hold">
                                          <p:stCondLst>
                                            <p:cond delay="0"/>
                                          </p:stCondLst>
                                        </p:cTn>
                                        <p:tgtEl>
                                          <p:spTgt spid="176"/>
                                        </p:tgtEl>
                                        <p:attrNameLst>
                                          <p:attrName>style.visibility</p:attrName>
                                        </p:attrNameLst>
                                      </p:cBhvr>
                                      <p:to>
                                        <p:strVal val="visible"/>
                                      </p:to>
                                    </p:set>
                                    <p:animEffect transition="in" filter="fade">
                                      <p:cBhvr>
                                        <p:cTn id="66" dur="1000"/>
                                        <p:tgtEl>
                                          <p:spTgt spid="17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90"/>
                                        </p:tgtEl>
                                        <p:attrNameLst>
                                          <p:attrName>style.visibility</p:attrName>
                                        </p:attrNameLst>
                                      </p:cBhvr>
                                      <p:to>
                                        <p:strVal val="visible"/>
                                      </p:to>
                                    </p:set>
                                    <p:animEffect transition="in" filter="fade">
                                      <p:cBhvr>
                                        <p:cTn id="71" dur="1000"/>
                                        <p:tgtEl>
                                          <p:spTgt spid="19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91"/>
                                        </p:tgtEl>
                                        <p:attrNameLst>
                                          <p:attrName>style.visibility</p:attrName>
                                        </p:attrNameLst>
                                      </p:cBhvr>
                                      <p:to>
                                        <p:strVal val="visible"/>
                                      </p:to>
                                    </p:set>
                                    <p:animEffect transition="in" filter="fade">
                                      <p:cBhvr>
                                        <p:cTn id="76" dur="10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Computer Science is….</a:t>
            </a:r>
            <a:endParaRPr/>
          </a:p>
        </p:txBody>
      </p:sp>
      <p:sp>
        <p:nvSpPr>
          <p:cNvPr id="197" name="Google Shape;197;p33"/>
          <p:cNvSpPr txBox="1">
            <a:spLocks noGrp="1"/>
          </p:cNvSpPr>
          <p:nvPr>
            <p:ph type="body" idx="1"/>
          </p:nvPr>
        </p:nvSpPr>
        <p:spPr>
          <a:xfrm>
            <a:off x="415650" y="1646408"/>
            <a:ext cx="8312700" cy="2985600"/>
          </a:xfrm>
          <a:prstGeom prst="rect">
            <a:avLst/>
          </a:prstGeom>
        </p:spPr>
        <p:txBody>
          <a:bodyPr spcFirstLastPara="1" wrap="square" lIns="60500" tIns="60500" rIns="60500" bIns="60500" anchor="t" anchorCtr="0">
            <a:noAutofit/>
          </a:bodyPr>
          <a:lstStyle/>
          <a:p>
            <a:pPr marL="0" lvl="0" indent="0" algn="l" rtl="0">
              <a:spcBef>
                <a:spcPts val="400"/>
              </a:spcBef>
              <a:spcAft>
                <a:spcPts val="0"/>
              </a:spcAft>
              <a:buNone/>
            </a:pPr>
            <a:r>
              <a:rPr lang="en" sz="2400"/>
              <a:t>Solving real world problems using technology as our means to solve them.</a:t>
            </a:r>
            <a:endParaRPr sz="2400"/>
          </a:p>
          <a:p>
            <a:pPr marL="0" lvl="0" indent="0" algn="l" rtl="0">
              <a:spcBef>
                <a:spcPts val="400"/>
              </a:spcBef>
              <a:spcAft>
                <a:spcPts val="0"/>
              </a:spcAft>
              <a:buNone/>
            </a:pPr>
            <a:endParaRPr sz="2400"/>
          </a:p>
          <a:p>
            <a:pPr marL="0" lvl="0" indent="0" algn="l" rtl="0">
              <a:spcBef>
                <a:spcPts val="400"/>
              </a:spcBef>
              <a:spcAft>
                <a:spcPts val="0"/>
              </a:spcAft>
              <a:buNone/>
            </a:pPr>
            <a:r>
              <a:rPr lang="en" sz="1400"/>
              <a:t>Corollary: Computer Sciences seek to improve the world around them by attempting to solve some of the worlds unsolvable problems.  </a:t>
            </a:r>
            <a:endParaRPr sz="1400"/>
          </a:p>
          <a:p>
            <a:pPr marL="0" lvl="0" indent="0" algn="l" rtl="0">
              <a:spcBef>
                <a:spcPts val="400"/>
              </a:spcBef>
              <a:spcAft>
                <a:spcPts val="400"/>
              </a:spcAft>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What does this have to do with programming?</a:t>
            </a:r>
            <a:endParaRPr/>
          </a:p>
        </p:txBody>
      </p:sp>
      <p:sp>
        <p:nvSpPr>
          <p:cNvPr id="203" name="Google Shape;203;p34"/>
          <p:cNvSpPr txBox="1">
            <a:spLocks noGrp="1"/>
          </p:cNvSpPr>
          <p:nvPr>
            <p:ph type="body" idx="1"/>
          </p:nvPr>
        </p:nvSpPr>
        <p:spPr>
          <a:xfrm>
            <a:off x="415650" y="1646406"/>
            <a:ext cx="8312700" cy="2485500"/>
          </a:xfrm>
          <a:prstGeom prst="rect">
            <a:avLst/>
          </a:prstGeom>
        </p:spPr>
        <p:txBody>
          <a:bodyPr spcFirstLastPara="1" wrap="square" lIns="60500" tIns="60500" rIns="60500" bIns="60500" anchor="t" anchorCtr="0">
            <a:noAutofit/>
          </a:bodyPr>
          <a:lstStyle/>
          <a:p>
            <a:pPr marL="457200" lvl="0" indent="-304800" algn="l" rtl="0">
              <a:spcBef>
                <a:spcPts val="400"/>
              </a:spcBef>
              <a:spcAft>
                <a:spcPts val="0"/>
              </a:spcAft>
              <a:buSzPts val="1200"/>
              <a:buChar char="•"/>
            </a:pPr>
            <a:r>
              <a:rPr lang="en"/>
              <a:t>Programming == Problem Solving</a:t>
            </a:r>
            <a:endParaRPr/>
          </a:p>
          <a:p>
            <a:pPr marL="914400" lvl="1" indent="-298450" algn="l" rtl="0">
              <a:spcBef>
                <a:spcPts val="0"/>
              </a:spcBef>
              <a:spcAft>
                <a:spcPts val="0"/>
              </a:spcAft>
              <a:buSzPts val="1100"/>
              <a:buChar char="–"/>
            </a:pPr>
            <a:r>
              <a:rPr lang="en"/>
              <a:t>You look at the problem to solve</a:t>
            </a:r>
            <a:endParaRPr/>
          </a:p>
          <a:p>
            <a:pPr marL="1371600" lvl="2" indent="-298450" algn="l" rtl="0">
              <a:spcBef>
                <a:spcPts val="0"/>
              </a:spcBef>
              <a:spcAft>
                <a:spcPts val="0"/>
              </a:spcAft>
              <a:buSzPts val="1100"/>
              <a:buChar char="•"/>
            </a:pPr>
            <a:r>
              <a:rPr lang="en"/>
              <a:t>Clarify the problem and constraints</a:t>
            </a:r>
            <a:endParaRPr/>
          </a:p>
          <a:p>
            <a:pPr marL="914400" lvl="1" indent="-298450" algn="l" rtl="0">
              <a:spcBef>
                <a:spcPts val="0"/>
              </a:spcBef>
              <a:spcAft>
                <a:spcPts val="0"/>
              </a:spcAft>
              <a:buSzPts val="1100"/>
              <a:buChar char="–"/>
            </a:pPr>
            <a:r>
              <a:rPr lang="en"/>
              <a:t>Break it up into *smaller* parts (Divide)</a:t>
            </a:r>
            <a:endParaRPr/>
          </a:p>
          <a:p>
            <a:pPr marL="914400" lvl="1" indent="-298450" algn="l" rtl="0">
              <a:spcBef>
                <a:spcPts val="0"/>
              </a:spcBef>
              <a:spcAft>
                <a:spcPts val="0"/>
              </a:spcAft>
              <a:buSzPts val="1100"/>
              <a:buChar char="–"/>
            </a:pPr>
            <a:r>
              <a:rPr lang="en"/>
              <a:t>Outline the steps needed</a:t>
            </a:r>
            <a:endParaRPr/>
          </a:p>
          <a:p>
            <a:pPr marL="1371600" lvl="2" indent="-298450" algn="l" rtl="0">
              <a:spcBef>
                <a:spcPts val="0"/>
              </a:spcBef>
              <a:spcAft>
                <a:spcPts val="0"/>
              </a:spcAft>
              <a:buSzPts val="1100"/>
              <a:buChar char="•"/>
            </a:pPr>
            <a:r>
              <a:rPr lang="en"/>
              <a:t>Solve each step (Conquer)</a:t>
            </a:r>
            <a:endParaRPr/>
          </a:p>
          <a:p>
            <a:pPr marL="914400" lvl="1" indent="-298450" algn="l" rtl="0">
              <a:spcBef>
                <a:spcPts val="0"/>
              </a:spcBef>
              <a:spcAft>
                <a:spcPts val="0"/>
              </a:spcAft>
              <a:buSzPts val="1100"/>
              <a:buChar char="–"/>
            </a:pPr>
            <a:r>
              <a:rPr lang="en"/>
              <a:t>Reassemble the pieces (Glue) </a:t>
            </a:r>
            <a:endParaRPr/>
          </a:p>
          <a:p>
            <a:pPr marL="914400" lvl="1" indent="-298450" algn="l" rtl="0">
              <a:spcBef>
                <a:spcPts val="0"/>
              </a:spcBef>
              <a:spcAft>
                <a:spcPts val="0"/>
              </a:spcAft>
              <a:buSzPts val="1100"/>
              <a:buChar char="–"/>
            </a:pPr>
            <a:r>
              <a:rPr lang="en"/>
              <a:t>Completed program</a:t>
            </a:r>
            <a:endParaRPr/>
          </a:p>
          <a:p>
            <a:pPr marL="0" lvl="0" indent="0" algn="l" rtl="0">
              <a:spcBef>
                <a:spcPts val="400"/>
              </a:spcBef>
              <a:spcAft>
                <a:spcPts val="0"/>
              </a:spcAft>
              <a:buNone/>
            </a:pPr>
            <a:endParaRPr/>
          </a:p>
          <a:p>
            <a:pPr marL="457200" lvl="0" indent="-304800" algn="l" rtl="0">
              <a:spcBef>
                <a:spcPts val="400"/>
              </a:spcBef>
              <a:spcAft>
                <a:spcPts val="0"/>
              </a:spcAft>
              <a:buSzPts val="1200"/>
              <a:buChar char="•"/>
            </a:pPr>
            <a:r>
              <a:rPr lang="en"/>
              <a:t>In fact - Most Programming</a:t>
            </a:r>
            <a:endParaRPr/>
          </a:p>
          <a:p>
            <a:pPr marL="914400" lvl="1" indent="-298450" algn="l" rtl="0">
              <a:spcBef>
                <a:spcPts val="0"/>
              </a:spcBef>
              <a:spcAft>
                <a:spcPts val="0"/>
              </a:spcAft>
              <a:buSzPts val="1100"/>
              <a:buChar char="–"/>
            </a:pPr>
            <a:r>
              <a:rPr lang="en"/>
              <a:t>Started on a piece of paper</a:t>
            </a:r>
            <a:endParaRPr/>
          </a:p>
          <a:p>
            <a:pPr marL="914400" lvl="1" indent="-298450" algn="l" rtl="0">
              <a:spcBef>
                <a:spcPts val="0"/>
              </a:spcBef>
              <a:spcAft>
                <a:spcPts val="0"/>
              </a:spcAft>
              <a:buSzPts val="1100"/>
              <a:buChar char="–"/>
            </a:pPr>
            <a:r>
              <a:rPr lang="en"/>
              <a:t>By mathematicians </a:t>
            </a:r>
            <a:endParaRPr/>
          </a:p>
        </p:txBody>
      </p:sp>
      <p:sp>
        <p:nvSpPr>
          <p:cNvPr id="204" name="Google Shape;204;p34"/>
          <p:cNvSpPr/>
          <p:nvPr/>
        </p:nvSpPr>
        <p:spPr>
          <a:xfrm>
            <a:off x="5692275" y="1549575"/>
            <a:ext cx="1556400" cy="106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Divide</a:t>
            </a:r>
            <a:endParaRPr/>
          </a:p>
        </p:txBody>
      </p:sp>
      <p:sp>
        <p:nvSpPr>
          <p:cNvPr id="205" name="Google Shape;205;p34"/>
          <p:cNvSpPr/>
          <p:nvPr/>
        </p:nvSpPr>
        <p:spPr>
          <a:xfrm>
            <a:off x="4949825" y="2745725"/>
            <a:ext cx="889200" cy="67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Conquer</a:t>
            </a:r>
            <a:endParaRPr/>
          </a:p>
        </p:txBody>
      </p:sp>
      <p:sp>
        <p:nvSpPr>
          <p:cNvPr id="206" name="Google Shape;206;p34"/>
          <p:cNvSpPr/>
          <p:nvPr/>
        </p:nvSpPr>
        <p:spPr>
          <a:xfrm>
            <a:off x="6029875" y="2745725"/>
            <a:ext cx="889200" cy="67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Conquer</a:t>
            </a:r>
            <a:endParaRPr/>
          </a:p>
        </p:txBody>
      </p:sp>
      <p:sp>
        <p:nvSpPr>
          <p:cNvPr id="207" name="Google Shape;207;p34"/>
          <p:cNvSpPr/>
          <p:nvPr/>
        </p:nvSpPr>
        <p:spPr>
          <a:xfrm>
            <a:off x="7109925" y="2745725"/>
            <a:ext cx="889200" cy="67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Conquer</a:t>
            </a:r>
            <a:endParaRPr/>
          </a:p>
        </p:txBody>
      </p:sp>
      <p:sp>
        <p:nvSpPr>
          <p:cNvPr id="208" name="Google Shape;208;p34"/>
          <p:cNvSpPr/>
          <p:nvPr/>
        </p:nvSpPr>
        <p:spPr>
          <a:xfrm>
            <a:off x="5696275" y="3548575"/>
            <a:ext cx="1556400" cy="106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Glue</a:t>
            </a:r>
            <a:endParaRPr/>
          </a:p>
        </p:txBody>
      </p:sp>
      <p:pic>
        <p:nvPicPr>
          <p:cNvPr id="209" name="Google Shape;209;p34" descr="Image result for super secret ninja skill"/>
          <p:cNvPicPr preferRelativeResize="0"/>
          <p:nvPr/>
        </p:nvPicPr>
        <p:blipFill>
          <a:blip r:embed="rId3">
            <a:alphaModFix/>
          </a:blip>
          <a:stretch>
            <a:fillRect/>
          </a:stretch>
        </p:blipFill>
        <p:spPr>
          <a:xfrm>
            <a:off x="7714175" y="42275"/>
            <a:ext cx="1429825" cy="142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First Computer?</a:t>
            </a:r>
            <a:endParaRPr/>
          </a:p>
        </p:txBody>
      </p:sp>
      <p:sp>
        <p:nvSpPr>
          <p:cNvPr id="215" name="Google Shape;215;p35"/>
          <p:cNvSpPr txBox="1">
            <a:spLocks noGrp="1"/>
          </p:cNvSpPr>
          <p:nvPr>
            <p:ph type="body" idx="1"/>
          </p:nvPr>
        </p:nvSpPr>
        <p:spPr>
          <a:xfrm>
            <a:off x="415646" y="1646400"/>
            <a:ext cx="5316600" cy="1333800"/>
          </a:xfrm>
          <a:prstGeom prst="rect">
            <a:avLst/>
          </a:prstGeom>
        </p:spPr>
        <p:txBody>
          <a:bodyPr spcFirstLastPara="1" wrap="square" lIns="60500" tIns="60500" rIns="60500" bIns="60500" anchor="t" anchorCtr="0">
            <a:noAutofit/>
          </a:bodyPr>
          <a:lstStyle/>
          <a:p>
            <a:pPr marL="457200" lvl="0" indent="-304800" algn="l" rtl="0">
              <a:spcBef>
                <a:spcPts val="400"/>
              </a:spcBef>
              <a:spcAft>
                <a:spcPts val="0"/>
              </a:spcAft>
              <a:buSzPts val="1200"/>
              <a:buChar char="•"/>
            </a:pPr>
            <a:r>
              <a:rPr lang="en"/>
              <a:t>The industry - Weaving! </a:t>
            </a:r>
            <a:endParaRPr/>
          </a:p>
          <a:p>
            <a:pPr marL="457200" lvl="0" indent="-304800" algn="l" rtl="0">
              <a:spcBef>
                <a:spcPts val="0"/>
              </a:spcBef>
              <a:spcAft>
                <a:spcPts val="0"/>
              </a:spcAft>
              <a:buSzPts val="1200"/>
              <a:buChar char="•"/>
            </a:pPr>
            <a:r>
              <a:rPr lang="en"/>
              <a:t>Jacquard loom / machine</a:t>
            </a:r>
            <a:endParaRPr/>
          </a:p>
          <a:p>
            <a:pPr marL="457200" lvl="0" indent="-304800" algn="l" rtl="0">
              <a:spcBef>
                <a:spcPts val="0"/>
              </a:spcBef>
              <a:spcAft>
                <a:spcPts val="0"/>
              </a:spcAft>
              <a:buSzPts val="1200"/>
              <a:buChar char="•"/>
            </a:pPr>
            <a:r>
              <a:rPr lang="en"/>
              <a:t>Invented by  Joseph Marie Jacquard in </a:t>
            </a:r>
            <a:r>
              <a:rPr lang="en" b="1"/>
              <a:t>1804</a:t>
            </a:r>
            <a:endParaRPr b="1"/>
          </a:p>
          <a:p>
            <a:pPr marL="457200" lvl="0" indent="-304800" algn="l" rtl="0">
              <a:spcBef>
                <a:spcPts val="0"/>
              </a:spcBef>
              <a:spcAft>
                <a:spcPts val="0"/>
              </a:spcAft>
              <a:buSzPts val="1200"/>
              <a:buChar char="•"/>
            </a:pPr>
            <a:r>
              <a:rPr lang="en"/>
              <a:t>Cards set the patterns, colors, etc</a:t>
            </a:r>
            <a:endParaRPr/>
          </a:p>
          <a:p>
            <a:pPr marL="457200" lvl="0" indent="-304800" algn="l" rtl="0">
              <a:spcBef>
                <a:spcPts val="0"/>
              </a:spcBef>
              <a:spcAft>
                <a:spcPts val="0"/>
              </a:spcAft>
              <a:buSzPts val="1200"/>
              <a:buChar char="•"/>
            </a:pPr>
            <a:r>
              <a:rPr lang="en"/>
              <a:t>Very specific use - not general purpose</a:t>
            </a:r>
            <a:endParaRPr/>
          </a:p>
          <a:p>
            <a:pPr marL="0" lvl="0" indent="0" algn="l" rtl="0">
              <a:spcBef>
                <a:spcPts val="400"/>
              </a:spcBef>
              <a:spcAft>
                <a:spcPts val="400"/>
              </a:spcAft>
              <a:buNone/>
            </a:pPr>
            <a:endParaRPr b="1"/>
          </a:p>
        </p:txBody>
      </p:sp>
      <p:pic>
        <p:nvPicPr>
          <p:cNvPr id="216" name="Google Shape;216;p35"/>
          <p:cNvPicPr preferRelativeResize="0"/>
          <p:nvPr/>
        </p:nvPicPr>
        <p:blipFill>
          <a:blip r:embed="rId3">
            <a:alphaModFix/>
          </a:blip>
          <a:stretch>
            <a:fillRect/>
          </a:stretch>
        </p:blipFill>
        <p:spPr>
          <a:xfrm>
            <a:off x="5934350" y="205100"/>
            <a:ext cx="2794000" cy="4216400"/>
          </a:xfrm>
          <a:prstGeom prst="rect">
            <a:avLst/>
          </a:prstGeom>
          <a:noFill/>
          <a:ln>
            <a:noFill/>
          </a:ln>
        </p:spPr>
      </p:pic>
      <p:sp>
        <p:nvSpPr>
          <p:cNvPr id="217" name="Google Shape;217;p35"/>
          <p:cNvSpPr txBox="1"/>
          <p:nvPr/>
        </p:nvSpPr>
        <p:spPr>
          <a:xfrm>
            <a:off x="2071550" y="3656200"/>
            <a:ext cx="3862800" cy="8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r>
              <a:rPr lang="en" sz="950">
                <a:solidFill>
                  <a:srgbClr val="222222"/>
                </a:solidFill>
                <a:highlight>
                  <a:srgbClr val="F8F9FA"/>
                </a:highlight>
              </a:rPr>
              <a:t>This portrait of </a:t>
            </a:r>
            <a:r>
              <a:rPr lang="en" sz="950" u="sng">
                <a:solidFill>
                  <a:srgbClr val="0B0080"/>
                </a:solidFill>
                <a:highlight>
                  <a:srgbClr val="F8F9FA"/>
                </a:highlight>
                <a:hlinkClick r:id="rId4">
                  <a:extLst>
                    <a:ext uri="{A12FA001-AC4F-418D-AE19-62706E023703}">
                      <ahyp:hlinkClr xmlns:ahyp="http://schemas.microsoft.com/office/drawing/2018/hyperlinkcolor" val="tx"/>
                    </a:ext>
                  </a:extLst>
                </a:hlinkClick>
              </a:rPr>
              <a:t>Jacquard</a:t>
            </a:r>
            <a:r>
              <a:rPr lang="en" sz="950">
                <a:solidFill>
                  <a:srgbClr val="222222"/>
                </a:solidFill>
                <a:highlight>
                  <a:srgbClr val="F8F9FA"/>
                </a:highlight>
              </a:rPr>
              <a:t> was woven in silk on a Jacquard loom and required 24,000 punched cards to create (1839). “  - ref: https://en.wikipedia.org/wiki/Jacquard_loom</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TotalTime>
  <Words>1280</Words>
  <Application>Microsoft Macintosh PowerPoint</Application>
  <PresentationFormat>On-screen Show (16:9)</PresentationFormat>
  <Paragraphs>171</Paragraphs>
  <Slides>20</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Lobster</vt:lpstr>
      <vt:lpstr>Calibri</vt:lpstr>
      <vt:lpstr>Arial</vt:lpstr>
      <vt:lpstr>Source Sans Pro</vt:lpstr>
      <vt:lpstr>Calibri Light</vt:lpstr>
      <vt:lpstr>Proxima Nova</vt:lpstr>
      <vt:lpstr>Pinyon Script</vt:lpstr>
      <vt:lpstr>Office Theme</vt:lpstr>
      <vt:lpstr>PowerPoint Presentation</vt:lpstr>
      <vt:lpstr>Welcome Students!</vt:lpstr>
      <vt:lpstr>Fox, Hen, Grain</vt:lpstr>
      <vt:lpstr>Solution?</vt:lpstr>
      <vt:lpstr>Peer Instruction Challenge</vt:lpstr>
      <vt:lpstr>Solution</vt:lpstr>
      <vt:lpstr>Computer Science is….</vt:lpstr>
      <vt:lpstr>What does this have to do with programming?</vt:lpstr>
      <vt:lpstr>First Computer?</vt:lpstr>
      <vt:lpstr>Analytical Engine</vt:lpstr>
      <vt:lpstr>Enchantress of Numbers </vt:lpstr>
      <vt:lpstr>Ada Lovelace </vt:lpstr>
      <vt:lpstr>PowerPoint Presentation</vt:lpstr>
      <vt:lpstr>Alan Turing</vt:lpstr>
      <vt:lpstr>Turing Test - Philosophical A.I. Debate</vt:lpstr>
      <vt:lpstr>Famous Tech Based on Chatbots?</vt:lpstr>
      <vt:lpstr>Who Programmed the Bombe?</vt:lpstr>
      <vt:lpstr>World War II - USA</vt:lpstr>
      <vt:lpstr>Base 10, Binary, Hex… Oh My!</vt:lpstr>
      <vt:lpstr>Example 137 =&gt; Binary =&gt; Hex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Ernst,Matthew</cp:lastModifiedBy>
  <cp:revision>7</cp:revision>
  <dcterms:modified xsi:type="dcterms:W3CDTF">2021-06-03T01:43:40Z</dcterms:modified>
</cp:coreProperties>
</file>