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9" r:id="rId27"/>
    <p:sldId id="270" r:id="rId28"/>
    <p:sldId id="271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8" autoAdjust="0"/>
  </p:normalViewPr>
  <p:slideViewPr>
    <p:cSldViewPr snapToGrid="0">
      <p:cViewPr varScale="1">
        <p:scale>
          <a:sx n="88" d="100"/>
          <a:sy n="88" d="100"/>
        </p:scale>
        <p:origin x="138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f41c485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f41c485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f41c485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f41c485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f41c485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2f41c485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f41c485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f41c485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f41c485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2f41c485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f41c485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f41c485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3d13370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3d13370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f41c485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f41c485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f41c48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f41c48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2f41c485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2f41c485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f41c485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f41c485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f41c485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f41c485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f41c485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f41c485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f41c48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f41c48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f41c485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f41c485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C78D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9629" y="2204125"/>
            <a:ext cx="3940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CS 129.18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9525" y="410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Naive Bayes Classifiers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2"/>
          <p:cNvGrpSpPr/>
          <p:nvPr/>
        </p:nvGrpSpPr>
        <p:grpSpPr>
          <a:xfrm>
            <a:off x="2476823" y="2061550"/>
            <a:ext cx="6541479" cy="1945550"/>
            <a:chOff x="616761" y="2556850"/>
            <a:chExt cx="2241000" cy="1945550"/>
          </a:xfrm>
        </p:grpSpPr>
        <p:sp>
          <p:nvSpPr>
            <p:cNvPr id="133" name="Google Shape;133;p22"/>
            <p:cNvSpPr txBox="1"/>
            <p:nvPr/>
          </p:nvSpPr>
          <p:spPr>
            <a:xfrm>
              <a:off x="616761" y="2556850"/>
              <a:ext cx="22410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P(at least 1 shiny | 2 shinies ) x P(2 shinies)</a:t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4" name="Google Shape;134;p22"/>
            <p:cNvCxnSpPr/>
            <p:nvPr/>
          </p:nvCxnSpPr>
          <p:spPr>
            <a:xfrm>
              <a:off x="763700" y="3158625"/>
              <a:ext cx="19944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2"/>
            <p:cNvSpPr txBox="1"/>
            <p:nvPr/>
          </p:nvSpPr>
          <p:spPr>
            <a:xfrm>
              <a:off x="792175" y="3261900"/>
              <a:ext cx="20601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P(at least 1 shiny)</a:t>
              </a:r>
              <a:endParaRPr sz="2400" i="1" baseline="30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6" name="Google Shape;136;p22"/>
          <p:cNvSpPr txBox="1"/>
          <p:nvPr/>
        </p:nvSpPr>
        <p:spPr>
          <a:xfrm>
            <a:off x="155225" y="2181825"/>
            <a:ext cx="2958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| B) =  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3"/>
          <p:cNvGrpSpPr/>
          <p:nvPr/>
        </p:nvGrpSpPr>
        <p:grpSpPr>
          <a:xfrm>
            <a:off x="2476823" y="2061550"/>
            <a:ext cx="6541479" cy="1945550"/>
            <a:chOff x="616761" y="2556850"/>
            <a:chExt cx="2241000" cy="1945550"/>
          </a:xfrm>
        </p:grpSpPr>
        <p:sp>
          <p:nvSpPr>
            <p:cNvPr id="142" name="Google Shape;142;p23"/>
            <p:cNvSpPr txBox="1"/>
            <p:nvPr/>
          </p:nvSpPr>
          <p:spPr>
            <a:xfrm>
              <a:off x="616761" y="2556850"/>
              <a:ext cx="22410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P(at least 1 shiny | 2 shinies ) x P(2 shinies)</a:t>
              </a:r>
              <a:endPara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" name="Google Shape;143;p23"/>
            <p:cNvCxnSpPr/>
            <p:nvPr/>
          </p:nvCxnSpPr>
          <p:spPr>
            <a:xfrm>
              <a:off x="763700" y="3158625"/>
              <a:ext cx="19944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" name="Google Shape;144;p23"/>
            <p:cNvSpPr txBox="1"/>
            <p:nvPr/>
          </p:nvSpPr>
          <p:spPr>
            <a:xfrm>
              <a:off x="792175" y="3261900"/>
              <a:ext cx="20601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P(at least 1 shiny)</a:t>
              </a:r>
              <a:endParaRPr sz="2400" i="1" baseline="30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5" name="Google Shape;145;p23"/>
          <p:cNvSpPr txBox="1"/>
          <p:nvPr/>
        </p:nvSpPr>
        <p:spPr>
          <a:xfrm>
            <a:off x="155225" y="2181825"/>
            <a:ext cx="2958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| B) =  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382475" y="1514850"/>
            <a:ext cx="31587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P(B | A) is actually 100%!</a:t>
            </a:r>
            <a:endParaRPr sz="18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136400" y="1676725"/>
            <a:ext cx="1208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1/512 * 2 </a:t>
            </a:r>
            <a:endParaRPr sz="18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466750" y="3357000"/>
            <a:ext cx="12084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1/512 </a:t>
            </a:r>
            <a:endParaRPr sz="18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1041150" y="530375"/>
            <a:ext cx="7061700" cy="3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Approximately 1% of women aged 40-50 have breast cancer. A woman with breast cancer has 80% chance of testing positively on a mammogram, while a woman </a:t>
            </a:r>
            <a:r>
              <a:rPr lang="en" sz="2400" b="1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without</a:t>
            </a:r>
            <a:r>
              <a:rPr lang="en" sz="2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a 10% chance of a false positive.</a:t>
            </a:r>
            <a:endParaRPr sz="24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probability that a woman has breast cancer given that she just had a positive test?</a:t>
            </a:r>
            <a:endParaRPr sz="24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1135575" y="362625"/>
            <a:ext cx="6441300" cy="4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P(A) = having breast cancer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P(B) = having a positive test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85;p35">
            <a:extLst>
              <a:ext uri="{FF2B5EF4-FFF2-40B4-BE49-F238E27FC236}">
                <a16:creationId xmlns:a16="http://schemas.microsoft.com/office/drawing/2014/main" id="{17482D50-2CB1-4393-8D3C-261B675C63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24405" y="-2519886"/>
            <a:ext cx="12202500" cy="9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86;p35">
            <a:extLst>
              <a:ext uri="{FF2B5EF4-FFF2-40B4-BE49-F238E27FC236}">
                <a16:creationId xmlns:a16="http://schemas.microsoft.com/office/drawing/2014/main" id="{A243DAB1-C715-4C9E-AE5C-664050B9E9D0}"/>
              </a:ext>
            </a:extLst>
          </p:cNvPr>
          <p:cNvSpPr txBox="1">
            <a:spLocks/>
          </p:cNvSpPr>
          <p:nvPr/>
        </p:nvSpPr>
        <p:spPr>
          <a:xfrm>
            <a:off x="-786205" y="13921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6000">
                <a:solidFill>
                  <a:schemeClr val="bg1"/>
                </a:solidFill>
              </a:rPr>
              <a:t>Bayes Theorem</a:t>
            </a:r>
          </a:p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2000">
                <a:solidFill>
                  <a:schemeClr val="bg1"/>
                </a:solidFill>
              </a:rPr>
              <a:t>By Thomas Bayes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Google Shape;287;p35">
            <a:extLst>
              <a:ext uri="{FF2B5EF4-FFF2-40B4-BE49-F238E27FC236}">
                <a16:creationId xmlns:a16="http://schemas.microsoft.com/office/drawing/2014/main" id="{9058F444-1978-41C1-9845-F352D40F1EAE}"/>
              </a:ext>
            </a:extLst>
          </p:cNvPr>
          <p:cNvSpPr txBox="1"/>
          <p:nvPr/>
        </p:nvSpPr>
        <p:spPr>
          <a:xfrm>
            <a:off x="-1" y="1376979"/>
            <a:ext cx="9068697" cy="404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Calculating the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validity of beliefs (hypothesis) 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available evidence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- used in solving </a:t>
            </a:r>
            <a:r>
              <a:rPr lang="en-US" sz="28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conditional probability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aseline="-25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“How often A happens given that B happens, written </a:t>
            </a:r>
            <a:r>
              <a:rPr lang="en-US" sz="28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P(A|B)</a:t>
            </a:r>
            <a:r>
              <a:rPr lang="en-US" sz="2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when we know how often B happens given that A happens, written </a:t>
            </a:r>
            <a:r>
              <a:rPr lang="en-US" sz="28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P(B|A)</a:t>
            </a:r>
            <a:r>
              <a:rPr lang="en-US" sz="2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, and how likely A and B are on their own”</a:t>
            </a:r>
            <a:endParaRPr sz="2800" i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88;p35">
            <a:extLst>
              <a:ext uri="{FF2B5EF4-FFF2-40B4-BE49-F238E27FC236}">
                <a16:creationId xmlns:a16="http://schemas.microsoft.com/office/drawing/2014/main" id="{CD1E0A13-B28A-4B1C-B1BF-A8BD8E6C5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200" y="2702679"/>
            <a:ext cx="306705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46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93;p36">
            <a:extLst>
              <a:ext uri="{FF2B5EF4-FFF2-40B4-BE49-F238E27FC236}">
                <a16:creationId xmlns:a16="http://schemas.microsoft.com/office/drawing/2014/main" id="{652C2C91-C8A2-4EF7-863C-1EEC8B1D2E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93975"/>
            <a:ext cx="12202500" cy="9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4;p36">
            <a:extLst>
              <a:ext uri="{FF2B5EF4-FFF2-40B4-BE49-F238E27FC236}">
                <a16:creationId xmlns:a16="http://schemas.microsoft.com/office/drawing/2014/main" id="{BFE09DC2-4AE5-4C8F-A05C-C30251930627}"/>
              </a:ext>
            </a:extLst>
          </p:cNvPr>
          <p:cNvSpPr txBox="1">
            <a:spLocks/>
          </p:cNvSpPr>
          <p:nvPr/>
        </p:nvSpPr>
        <p:spPr>
          <a:xfrm>
            <a:off x="-1033637" y="-2373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6000" dirty="0">
                <a:solidFill>
                  <a:schemeClr val="bg1"/>
                </a:solidFill>
              </a:rPr>
              <a:t>Components</a:t>
            </a:r>
          </a:p>
        </p:txBody>
      </p:sp>
      <p:pic>
        <p:nvPicPr>
          <p:cNvPr id="4" name="Google Shape;295;p36">
            <a:extLst>
              <a:ext uri="{FF2B5EF4-FFF2-40B4-BE49-F238E27FC236}">
                <a16:creationId xmlns:a16="http://schemas.microsoft.com/office/drawing/2014/main" id="{BCCDB48F-27A7-4313-B984-34EA6D623E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46" y="1872502"/>
            <a:ext cx="4872759" cy="1938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6;p36">
            <a:extLst>
              <a:ext uri="{FF2B5EF4-FFF2-40B4-BE49-F238E27FC236}">
                <a16:creationId xmlns:a16="http://schemas.microsoft.com/office/drawing/2014/main" id="{6083A116-D446-461B-A571-099AD6C6FCED}"/>
              </a:ext>
            </a:extLst>
          </p:cNvPr>
          <p:cNvSpPr txBox="1"/>
          <p:nvPr/>
        </p:nvSpPr>
        <p:spPr>
          <a:xfrm>
            <a:off x="32729" y="916270"/>
            <a:ext cx="4055178" cy="4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Posterior Probability P(H|E)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Probability of the hypothesis given the evidence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Prior probability P(H)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Probability of hypothesis happening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Likelihood P(E|H)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Likelihood of evidence given that hypothesis is true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Priori probability / marginal probability P(E)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Probability of evidence itself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17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2;p37">
            <a:extLst>
              <a:ext uri="{FF2B5EF4-FFF2-40B4-BE49-F238E27FC236}">
                <a16:creationId xmlns:a16="http://schemas.microsoft.com/office/drawing/2014/main" id="{966F1C3E-E539-460F-AE08-AE82ECC5FC00}"/>
              </a:ext>
            </a:extLst>
          </p:cNvPr>
          <p:cNvSpPr txBox="1">
            <a:spLocks/>
          </p:cNvSpPr>
          <p:nvPr/>
        </p:nvSpPr>
        <p:spPr>
          <a:xfrm>
            <a:off x="-646360" y="-5062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800" dirty="0">
                <a:solidFill>
                  <a:schemeClr val="bg1"/>
                </a:solidFill>
              </a:rPr>
              <a:t>Bayes Theorem Example</a:t>
            </a:r>
          </a:p>
        </p:txBody>
      </p:sp>
      <p:pic>
        <p:nvPicPr>
          <p:cNvPr id="3" name="Google Shape;303;p37">
            <a:extLst>
              <a:ext uri="{FF2B5EF4-FFF2-40B4-BE49-F238E27FC236}">
                <a16:creationId xmlns:a16="http://schemas.microsoft.com/office/drawing/2014/main" id="{00CBA7D4-5704-40E3-AB09-2A773F14E3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06680"/>
            <a:ext cx="5726209" cy="35328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4;p37">
            <a:extLst>
              <a:ext uri="{FF2B5EF4-FFF2-40B4-BE49-F238E27FC236}">
                <a16:creationId xmlns:a16="http://schemas.microsoft.com/office/drawing/2014/main" id="{EF0C642E-A1E3-471F-8FA6-AA4CA3EE77D0}"/>
              </a:ext>
            </a:extLst>
          </p:cNvPr>
          <p:cNvSpPr txBox="1"/>
          <p:nvPr/>
        </p:nvSpPr>
        <p:spPr>
          <a:xfrm>
            <a:off x="5824258" y="1206680"/>
            <a:ext cx="3319742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 the scenario, we get:</a:t>
            </a:r>
            <a:endParaRPr sz="23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P(H|E) = P(H) * P(E|H) / P(E) </a:t>
            </a:r>
            <a:endParaRPr sz="23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3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0.00095</a:t>
            </a:r>
            <a:endParaRPr sz="23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Shows that</a:t>
            </a:r>
            <a:endParaRPr sz="23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P(H|E) != P(E|H)</a:t>
            </a:r>
            <a:endParaRPr sz="23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Importance </a:t>
            </a:r>
            <a:r>
              <a:rPr lang="en-US" sz="23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3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prior probabilities</a:t>
            </a:r>
            <a:r>
              <a:rPr lang="en-US" sz="23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P(H) and P(E)</a:t>
            </a:r>
            <a:endParaRPr sz="23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29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0;p42">
            <a:extLst>
              <a:ext uri="{FF2B5EF4-FFF2-40B4-BE49-F238E27FC236}">
                <a16:creationId xmlns:a16="http://schemas.microsoft.com/office/drawing/2014/main" id="{B574B1A6-8ADB-4167-97ED-FC21730F9881}"/>
              </a:ext>
            </a:extLst>
          </p:cNvPr>
          <p:cNvSpPr txBox="1">
            <a:spLocks/>
          </p:cNvSpPr>
          <p:nvPr/>
        </p:nvSpPr>
        <p:spPr>
          <a:xfrm>
            <a:off x="-194536" y="-162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800">
                <a:solidFill>
                  <a:schemeClr val="bg1"/>
                </a:solidFill>
              </a:rPr>
              <a:t>Classification Problem</a:t>
            </a:r>
            <a:endParaRPr lang="en-US" sz="4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41;p42">
            <a:extLst>
              <a:ext uri="{FF2B5EF4-FFF2-40B4-BE49-F238E27FC236}">
                <a16:creationId xmlns:a16="http://schemas.microsoft.com/office/drawing/2014/main" id="{342A5BF7-314F-4E55-BB58-5F4B7E9DB6B7}"/>
              </a:ext>
            </a:extLst>
          </p:cNvPr>
          <p:cNvSpPr txBox="1"/>
          <p:nvPr/>
        </p:nvSpPr>
        <p:spPr>
          <a:xfrm>
            <a:off x="92705" y="1033846"/>
            <a:ext cx="4812782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 were given a collection of data: In this case 5 instances Katydids of and 5 of Grasshoppers.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Now, decide what type of insect the unlabeled example below is.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342;p42">
            <a:extLst>
              <a:ext uri="{FF2B5EF4-FFF2-40B4-BE49-F238E27FC236}">
                <a16:creationId xmlns:a16="http://schemas.microsoft.com/office/drawing/2014/main" id="{8D2DC791-DB3E-4BB7-AF52-5175DB3DEEE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4300" y="3209625"/>
            <a:ext cx="2320450" cy="15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43;p42">
            <a:extLst>
              <a:ext uri="{FF2B5EF4-FFF2-40B4-BE49-F238E27FC236}">
                <a16:creationId xmlns:a16="http://schemas.microsoft.com/office/drawing/2014/main" id="{319328FE-4FA1-483B-954D-2795754C2B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739" y="1937461"/>
            <a:ext cx="2228850" cy="269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44;p42">
            <a:extLst>
              <a:ext uri="{FF2B5EF4-FFF2-40B4-BE49-F238E27FC236}">
                <a16:creationId xmlns:a16="http://schemas.microsoft.com/office/drawing/2014/main" id="{F07C1687-B926-4E3C-A2A2-B2D5D3CFCF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150" y="1937461"/>
            <a:ext cx="2228850" cy="2694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45;p42">
            <a:extLst>
              <a:ext uri="{FF2B5EF4-FFF2-40B4-BE49-F238E27FC236}">
                <a16:creationId xmlns:a16="http://schemas.microsoft.com/office/drawing/2014/main" id="{4BAFE6A1-46C9-4220-AE26-8EB7BBBCBB18}"/>
              </a:ext>
            </a:extLst>
          </p:cNvPr>
          <p:cNvSpPr txBox="1"/>
          <p:nvPr/>
        </p:nvSpPr>
        <p:spPr>
          <a:xfrm>
            <a:off x="2734750" y="3469638"/>
            <a:ext cx="3025125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Is this Katydid or Grasshopper?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7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1;p43">
            <a:extLst>
              <a:ext uri="{FF2B5EF4-FFF2-40B4-BE49-F238E27FC236}">
                <a16:creationId xmlns:a16="http://schemas.microsoft.com/office/drawing/2014/main" id="{E9D5890F-A8AF-463C-8762-C4EF720A1EBF}"/>
              </a:ext>
            </a:extLst>
          </p:cNvPr>
          <p:cNvSpPr txBox="1">
            <a:spLocks/>
          </p:cNvSpPr>
          <p:nvPr/>
        </p:nvSpPr>
        <p:spPr>
          <a:xfrm>
            <a:off x="-484996" y="-32336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5400" dirty="0">
                <a:solidFill>
                  <a:schemeClr val="bg1"/>
                </a:solidFill>
              </a:rPr>
              <a:t>Features or Attributes</a:t>
            </a:r>
            <a:endParaRPr lang="en-US" sz="5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353;p43">
            <a:extLst>
              <a:ext uri="{FF2B5EF4-FFF2-40B4-BE49-F238E27FC236}">
                <a16:creationId xmlns:a16="http://schemas.microsoft.com/office/drawing/2014/main" id="{67A71C78-5B26-4B71-9F2A-8D1909C758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7392" y="1166484"/>
            <a:ext cx="6810825" cy="3788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57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9;p44">
            <a:extLst>
              <a:ext uri="{FF2B5EF4-FFF2-40B4-BE49-F238E27FC236}">
                <a16:creationId xmlns:a16="http://schemas.microsoft.com/office/drawing/2014/main" id="{6C2E71C6-3CCF-4618-B436-D8AF703E042A}"/>
              </a:ext>
            </a:extLst>
          </p:cNvPr>
          <p:cNvSpPr txBox="1">
            <a:spLocks/>
          </p:cNvSpPr>
          <p:nvPr/>
        </p:nvSpPr>
        <p:spPr>
          <a:xfrm>
            <a:off x="517441" y="148690"/>
            <a:ext cx="8109118" cy="79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800" dirty="0">
                <a:solidFill>
                  <a:schemeClr val="tx1"/>
                </a:solidFill>
              </a:rPr>
              <a:t>Tabulated Observations</a:t>
            </a:r>
            <a:endParaRPr lang="en-US" sz="4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60;p44">
            <a:extLst>
              <a:ext uri="{FF2B5EF4-FFF2-40B4-BE49-F238E27FC236}">
                <a16:creationId xmlns:a16="http://schemas.microsoft.com/office/drawing/2014/main" id="{60665B3C-E58F-4660-9CCC-E599FEEBBBE2}"/>
              </a:ext>
            </a:extLst>
          </p:cNvPr>
          <p:cNvSpPr txBox="1"/>
          <p:nvPr/>
        </p:nvSpPr>
        <p:spPr>
          <a:xfrm>
            <a:off x="328300" y="1690825"/>
            <a:ext cx="66939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361;p44">
            <a:extLst>
              <a:ext uri="{FF2B5EF4-FFF2-40B4-BE49-F238E27FC236}">
                <a16:creationId xmlns:a16="http://schemas.microsoft.com/office/drawing/2014/main" id="{AD37CBD0-CA8C-45E9-B51B-7D84B07E3C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42723" y="1252225"/>
            <a:ext cx="3911968" cy="36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62;p44">
            <a:extLst>
              <a:ext uri="{FF2B5EF4-FFF2-40B4-BE49-F238E27FC236}">
                <a16:creationId xmlns:a16="http://schemas.microsoft.com/office/drawing/2014/main" id="{8CED6B5F-EB79-4D35-B77B-0ADCEF7CC8F6}"/>
              </a:ext>
            </a:extLst>
          </p:cNvPr>
          <p:cNvSpPr txBox="1"/>
          <p:nvPr/>
        </p:nvSpPr>
        <p:spPr>
          <a:xfrm>
            <a:off x="89309" y="1040582"/>
            <a:ext cx="5189273" cy="2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The classification problem can now be expressed as: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Given a training table, predict the class label of a previously unseen instance: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Google Shape;363;p44">
            <a:extLst>
              <a:ext uri="{FF2B5EF4-FFF2-40B4-BE49-F238E27FC236}">
                <a16:creationId xmlns:a16="http://schemas.microsoft.com/office/drawing/2014/main" id="{8763707C-F1D7-45B8-80BE-94946C025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928298"/>
              </p:ext>
            </p:extLst>
          </p:nvPr>
        </p:nvGraphicFramePr>
        <p:xfrm>
          <a:off x="168063" y="3601979"/>
          <a:ext cx="4403936" cy="1108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Insect ID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Abdomen Length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Antennae Length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Insect class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5.1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31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36150" y="1160900"/>
            <a:ext cx="75288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Probability</a:t>
            </a:r>
            <a:endParaRPr sz="3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4147615" y="1928400"/>
            <a:ext cx="3753587" cy="1926300"/>
            <a:chOff x="763700" y="2347500"/>
            <a:chExt cx="2088575" cy="19263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944575" y="2347500"/>
              <a:ext cx="16128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 ∩ B)</a:t>
              </a:r>
              <a:endPara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" name="Google Shape;63;p14"/>
            <p:cNvCxnSpPr/>
            <p:nvPr/>
          </p:nvCxnSpPr>
          <p:spPr>
            <a:xfrm>
              <a:off x="763700" y="3158625"/>
              <a:ext cx="19944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Google Shape;64;p14"/>
            <p:cNvSpPr txBox="1"/>
            <p:nvPr/>
          </p:nvSpPr>
          <p:spPr>
            <a:xfrm>
              <a:off x="792175" y="3033300"/>
              <a:ext cx="20601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P(B)</a:t>
              </a:r>
              <a:endParaRPr sz="3600" i="1" baseline="30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5" name="Google Shape;65;p14"/>
          <p:cNvSpPr txBox="1"/>
          <p:nvPr/>
        </p:nvSpPr>
        <p:spPr>
          <a:xfrm>
            <a:off x="1020775" y="2271300"/>
            <a:ext cx="2958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| B) = 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44725" y="3931300"/>
            <a:ext cx="70617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A happening, given B happened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8;p45">
            <a:extLst>
              <a:ext uri="{FF2B5EF4-FFF2-40B4-BE49-F238E27FC236}">
                <a16:creationId xmlns:a16="http://schemas.microsoft.com/office/drawing/2014/main" id="{982D9412-F7B3-4D62-8B7A-9180944192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93975"/>
            <a:ext cx="12202500" cy="91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69;p45">
            <a:extLst>
              <a:ext uri="{FF2B5EF4-FFF2-40B4-BE49-F238E27FC236}">
                <a16:creationId xmlns:a16="http://schemas.microsoft.com/office/drawing/2014/main" id="{BB7AE0C1-9356-43E6-A26D-3F3F6DE238F9}"/>
              </a:ext>
            </a:extLst>
          </p:cNvPr>
          <p:cNvSpPr txBox="1">
            <a:spLocks/>
          </p:cNvSpPr>
          <p:nvPr/>
        </p:nvSpPr>
        <p:spPr>
          <a:xfrm>
            <a:off x="-452723" y="-3368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800" dirty="0"/>
              <a:t>Plotting observations</a:t>
            </a:r>
            <a:endParaRPr lang="en-US"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70;p45">
            <a:extLst>
              <a:ext uri="{FF2B5EF4-FFF2-40B4-BE49-F238E27FC236}">
                <a16:creationId xmlns:a16="http://schemas.microsoft.com/office/drawing/2014/main" id="{A0002428-E243-4888-8E8B-0C00594CAB19}"/>
              </a:ext>
            </a:extLst>
          </p:cNvPr>
          <p:cNvSpPr txBox="1"/>
          <p:nvPr/>
        </p:nvSpPr>
        <p:spPr>
          <a:xfrm>
            <a:off x="328300" y="1690825"/>
            <a:ext cx="66939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71;p45">
            <a:extLst>
              <a:ext uri="{FF2B5EF4-FFF2-40B4-BE49-F238E27FC236}">
                <a16:creationId xmlns:a16="http://schemas.microsoft.com/office/drawing/2014/main" id="{4AF9EB53-D759-403A-82C4-585403E97105}"/>
              </a:ext>
            </a:extLst>
          </p:cNvPr>
          <p:cNvSpPr txBox="1"/>
          <p:nvPr/>
        </p:nvSpPr>
        <p:spPr>
          <a:xfrm>
            <a:off x="85063" y="1190768"/>
            <a:ext cx="4486938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We can leave the histograms as they are, or we can summarize them with two normal distributions.</a:t>
            </a:r>
            <a:endParaRPr sz="2000" dirty="0"/>
          </a:p>
        </p:txBody>
      </p:sp>
      <p:pic>
        <p:nvPicPr>
          <p:cNvPr id="6" name="Google Shape;372;p45">
            <a:extLst>
              <a:ext uri="{FF2B5EF4-FFF2-40B4-BE49-F238E27FC236}">
                <a16:creationId xmlns:a16="http://schemas.microsoft.com/office/drawing/2014/main" id="{FAD0D2AD-032C-4641-8ECF-2DA55A912F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23" y="977320"/>
            <a:ext cx="4374178" cy="3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73;p45">
            <a:extLst>
              <a:ext uri="{FF2B5EF4-FFF2-40B4-BE49-F238E27FC236}">
                <a16:creationId xmlns:a16="http://schemas.microsoft.com/office/drawing/2014/main" id="{82794B80-2E5A-4E84-8383-007745E7F9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624" y="4166180"/>
            <a:ext cx="1553175" cy="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74;p45">
            <a:extLst>
              <a:ext uri="{FF2B5EF4-FFF2-40B4-BE49-F238E27FC236}">
                <a16:creationId xmlns:a16="http://schemas.microsoft.com/office/drawing/2014/main" id="{D43B87D0-2735-4CE7-8E45-785EEB5063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62" y="2779268"/>
            <a:ext cx="4572999" cy="17424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375;p45">
            <a:extLst>
              <a:ext uri="{FF2B5EF4-FFF2-40B4-BE49-F238E27FC236}">
                <a16:creationId xmlns:a16="http://schemas.microsoft.com/office/drawing/2014/main" id="{021685CA-DE85-489D-9B0B-84FA62D63F88}"/>
              </a:ext>
            </a:extLst>
          </p:cNvPr>
          <p:cNvCxnSpPr/>
          <p:nvPr/>
        </p:nvCxnSpPr>
        <p:spPr>
          <a:xfrm rot="10800000" flipH="1">
            <a:off x="383025" y="5607325"/>
            <a:ext cx="5818500" cy="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94828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1;p46">
            <a:extLst>
              <a:ext uri="{FF2B5EF4-FFF2-40B4-BE49-F238E27FC236}">
                <a16:creationId xmlns:a16="http://schemas.microsoft.com/office/drawing/2014/main" id="{72E45B40-1D00-4EDE-8597-E041F78E19B8}"/>
              </a:ext>
            </a:extLst>
          </p:cNvPr>
          <p:cNvSpPr txBox="1">
            <a:spLocks/>
          </p:cNvSpPr>
          <p:nvPr/>
        </p:nvSpPr>
        <p:spPr>
          <a:xfrm>
            <a:off x="278801" y="-320675"/>
            <a:ext cx="853546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800" dirty="0"/>
              <a:t>Most Probable Classification</a:t>
            </a:r>
            <a:endParaRPr lang="en-US"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4;p46">
            <a:extLst>
              <a:ext uri="{FF2B5EF4-FFF2-40B4-BE49-F238E27FC236}">
                <a16:creationId xmlns:a16="http://schemas.microsoft.com/office/drawing/2014/main" id="{7C2D1A3D-0FDA-4D9C-958B-82EC05CB669D}"/>
              </a:ext>
            </a:extLst>
          </p:cNvPr>
          <p:cNvSpPr txBox="1"/>
          <p:nvPr/>
        </p:nvSpPr>
        <p:spPr>
          <a:xfrm>
            <a:off x="235872" y="1005025"/>
            <a:ext cx="4723404" cy="44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We want to classify an insect we have found. Its antennae are 3 units long. How can we classify it?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We can just ask ourselves, give the distributions of antennae lengths we have seen, is it more probable that our insect is a Grasshopper or a Katydid.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There is a formal way to discuss the most probable classification…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="1" baseline="-25000" dirty="0" err="1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| d) = probability of class </a:t>
            </a: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="1" baseline="-25000" dirty="0" err="1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, given that we have observed d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385;p46">
            <a:extLst>
              <a:ext uri="{FF2B5EF4-FFF2-40B4-BE49-F238E27FC236}">
                <a16:creationId xmlns:a16="http://schemas.microsoft.com/office/drawing/2014/main" id="{29630816-C22D-402F-9E06-6621D56BECF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9321" y="1840075"/>
            <a:ext cx="3789864" cy="229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27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6;p51">
            <a:extLst>
              <a:ext uri="{FF2B5EF4-FFF2-40B4-BE49-F238E27FC236}">
                <a16:creationId xmlns:a16="http://schemas.microsoft.com/office/drawing/2014/main" id="{97EA5A28-C7FC-4968-92CC-B91D879E7E16}"/>
              </a:ext>
            </a:extLst>
          </p:cNvPr>
          <p:cNvSpPr txBox="1"/>
          <p:nvPr/>
        </p:nvSpPr>
        <p:spPr>
          <a:xfrm>
            <a:off x="-23039" y="-14745"/>
            <a:ext cx="8994293" cy="5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Bayesian classifiers use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Bayes theorem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p(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1" baseline="-25000" dirty="0" err="1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| d)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is the probability of instance d being in class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This is what we are trying to compute (Posterior Probability)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p(d |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is the probability of generating instance d given class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We can imagine that being in class </a:t>
            </a:r>
            <a:r>
              <a:rPr lang="en-US" sz="18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aseline="-250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causes you to have feature d with some probability (Likelihood)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is the probability of occurrence of class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This is just how frequent the class </a:t>
            </a:r>
            <a:r>
              <a:rPr lang="en-US" sz="18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aseline="-250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, is in our database (Prior Probability)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p(d)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is the probability of instance d occurring</a:t>
            </a:r>
            <a:endParaRPr sz="180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This can actually be ignored, since it is the same for all classes (Evidence)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`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27;p51">
            <a:extLst>
              <a:ext uri="{FF2B5EF4-FFF2-40B4-BE49-F238E27FC236}">
                <a16:creationId xmlns:a16="http://schemas.microsoft.com/office/drawing/2014/main" id="{1521DE5C-05E4-4AFD-BF9B-52EA916F6C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8887" y="850739"/>
            <a:ext cx="5126225" cy="14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56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3;p52">
            <a:extLst>
              <a:ext uri="{FF2B5EF4-FFF2-40B4-BE49-F238E27FC236}">
                <a16:creationId xmlns:a16="http://schemas.microsoft.com/office/drawing/2014/main" id="{1ECC1FAB-B4BF-419D-9B1D-51DF2A37EC22}"/>
              </a:ext>
            </a:extLst>
          </p:cNvPr>
          <p:cNvSpPr txBox="1"/>
          <p:nvPr/>
        </p:nvSpPr>
        <p:spPr>
          <a:xfrm>
            <a:off x="0" y="227501"/>
            <a:ext cx="9144000" cy="5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Consider each attribute and class label as random variables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Given a record with attributes (A</a:t>
            </a:r>
            <a:r>
              <a:rPr lang="en-US" sz="4400" baseline="-25000" dirty="0">
                <a:solidFill>
                  <a:schemeClr val="dk1"/>
                </a:solidFill>
              </a:rPr>
              <a:t>1</a:t>
            </a:r>
            <a:r>
              <a:rPr lang="en-US" sz="2400" dirty="0">
                <a:solidFill>
                  <a:schemeClr val="dk1"/>
                </a:solidFill>
              </a:rPr>
              <a:t>, A</a:t>
            </a:r>
            <a:r>
              <a:rPr lang="en-US" sz="4400" baseline="-25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,…,A</a:t>
            </a:r>
            <a:r>
              <a:rPr lang="en-US" sz="4400" baseline="-25000" dirty="0">
                <a:solidFill>
                  <a:schemeClr val="dk1"/>
                </a:solidFill>
              </a:rPr>
              <a:t>n</a:t>
            </a:r>
            <a:r>
              <a:rPr lang="en-US" sz="2400" dirty="0">
                <a:solidFill>
                  <a:schemeClr val="dk1"/>
                </a:solidFill>
              </a:rPr>
              <a:t>)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Goal is to predict class C</a:t>
            </a:r>
            <a:endParaRPr sz="2000" dirty="0">
              <a:solidFill>
                <a:schemeClr val="dk1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Specifically, we want to find the value of C that maximizes P(C| A</a:t>
            </a:r>
            <a:r>
              <a:rPr lang="en-US" sz="3600" baseline="-25000" dirty="0">
                <a:solidFill>
                  <a:schemeClr val="dk1"/>
                </a:solidFill>
              </a:rPr>
              <a:t>1</a:t>
            </a:r>
            <a:r>
              <a:rPr lang="en-US" sz="2000" dirty="0">
                <a:solidFill>
                  <a:schemeClr val="dk1"/>
                </a:solidFill>
              </a:rPr>
              <a:t>, A</a:t>
            </a:r>
            <a:r>
              <a:rPr lang="en-US" sz="3600" baseline="-25000" dirty="0">
                <a:solidFill>
                  <a:schemeClr val="dk1"/>
                </a:solidFill>
              </a:rPr>
              <a:t>2</a:t>
            </a:r>
            <a:r>
              <a:rPr lang="en-US" sz="2000" dirty="0">
                <a:solidFill>
                  <a:schemeClr val="dk1"/>
                </a:solidFill>
              </a:rPr>
              <a:t>,…,A</a:t>
            </a:r>
            <a:r>
              <a:rPr lang="en-US" sz="3600" baseline="-25000" dirty="0">
                <a:solidFill>
                  <a:schemeClr val="dk1"/>
                </a:solidFill>
              </a:rPr>
              <a:t>n 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Can we estimate P(C| A</a:t>
            </a:r>
            <a:r>
              <a:rPr lang="en-US" sz="4400" baseline="-25000" dirty="0">
                <a:solidFill>
                  <a:schemeClr val="dk1"/>
                </a:solidFill>
              </a:rPr>
              <a:t>1</a:t>
            </a:r>
            <a:r>
              <a:rPr lang="en-US" sz="2400" dirty="0">
                <a:solidFill>
                  <a:schemeClr val="dk1"/>
                </a:solidFill>
              </a:rPr>
              <a:t>, A</a:t>
            </a:r>
            <a:r>
              <a:rPr lang="en-US" sz="4400" baseline="-25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,…,A</a:t>
            </a:r>
            <a:r>
              <a:rPr lang="en-US" sz="4400" baseline="-25000" dirty="0">
                <a:solidFill>
                  <a:schemeClr val="dk1"/>
                </a:solidFill>
              </a:rPr>
              <a:t>n </a:t>
            </a:r>
            <a:r>
              <a:rPr lang="en-US" sz="2400" dirty="0">
                <a:solidFill>
                  <a:schemeClr val="dk1"/>
                </a:solidFill>
              </a:rPr>
              <a:t>) directly from data?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Google Shape;434;p52">
            <a:extLst>
              <a:ext uri="{FF2B5EF4-FFF2-40B4-BE49-F238E27FC236}">
                <a16:creationId xmlns:a16="http://schemas.microsoft.com/office/drawing/2014/main" id="{41047AE8-B75A-4FCE-8D3C-CC549D078EBF}"/>
              </a:ext>
            </a:extLst>
          </p:cNvPr>
          <p:cNvSpPr txBox="1">
            <a:spLocks/>
          </p:cNvSpPr>
          <p:nvPr/>
        </p:nvSpPr>
        <p:spPr>
          <a:xfrm>
            <a:off x="-335283" y="-33348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800" dirty="0"/>
              <a:t>Bayes Classifiers</a:t>
            </a:r>
            <a:endParaRPr lang="en-US"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602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7;p54">
            <a:extLst>
              <a:ext uri="{FF2B5EF4-FFF2-40B4-BE49-F238E27FC236}">
                <a16:creationId xmlns:a16="http://schemas.microsoft.com/office/drawing/2014/main" id="{5589EB73-9C08-436F-AF33-1D169DB01250}"/>
              </a:ext>
            </a:extLst>
          </p:cNvPr>
          <p:cNvSpPr txBox="1"/>
          <p:nvPr/>
        </p:nvSpPr>
        <p:spPr>
          <a:xfrm>
            <a:off x="0" y="1014300"/>
            <a:ext cx="12192000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Assume independence among attributes Ai when class is given:    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P(A</a:t>
            </a:r>
            <a:r>
              <a:rPr lang="en-US" sz="2400" baseline="-25000" dirty="0">
                <a:solidFill>
                  <a:schemeClr val="dk1"/>
                </a:solidFill>
              </a:rPr>
              <a:t>1</a:t>
            </a:r>
            <a:r>
              <a:rPr lang="en-US" sz="2400" dirty="0">
                <a:solidFill>
                  <a:schemeClr val="dk1"/>
                </a:solidFill>
              </a:rPr>
              <a:t>, A</a:t>
            </a:r>
            <a:r>
              <a:rPr lang="en-US" sz="2400" baseline="-25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, …, A</a:t>
            </a:r>
            <a:r>
              <a:rPr lang="en-US" sz="2400" baseline="-25000" dirty="0">
                <a:solidFill>
                  <a:schemeClr val="dk1"/>
                </a:solidFill>
              </a:rPr>
              <a:t>n</a:t>
            </a:r>
            <a:r>
              <a:rPr lang="en-US" sz="2400" dirty="0">
                <a:solidFill>
                  <a:schemeClr val="dk1"/>
                </a:solidFill>
              </a:rPr>
              <a:t> |C) = P(A</a:t>
            </a:r>
            <a:r>
              <a:rPr lang="en-US" sz="2400" baseline="-25000" dirty="0">
                <a:solidFill>
                  <a:schemeClr val="dk1"/>
                </a:solidFill>
              </a:rPr>
              <a:t>1</a:t>
            </a:r>
            <a:r>
              <a:rPr lang="en-US" sz="2400" dirty="0">
                <a:solidFill>
                  <a:schemeClr val="dk1"/>
                </a:solidFill>
              </a:rPr>
              <a:t>| </a:t>
            </a:r>
            <a:r>
              <a:rPr lang="en-US" sz="2400" dirty="0" err="1">
                <a:solidFill>
                  <a:schemeClr val="dk1"/>
                </a:solidFill>
              </a:rPr>
              <a:t>C</a:t>
            </a:r>
            <a:r>
              <a:rPr lang="en-US" sz="2400" baseline="-25000" dirty="0" err="1">
                <a:solidFill>
                  <a:schemeClr val="dk1"/>
                </a:solidFill>
              </a:rPr>
              <a:t>j</a:t>
            </a:r>
            <a:r>
              <a:rPr lang="en-US" sz="2400" dirty="0">
                <a:solidFill>
                  <a:schemeClr val="dk1"/>
                </a:solidFill>
              </a:rPr>
              <a:t>) P(A</a:t>
            </a:r>
            <a:r>
              <a:rPr lang="en-US" sz="2400" baseline="-250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| </a:t>
            </a:r>
            <a:r>
              <a:rPr lang="en-US" sz="2400" dirty="0" err="1">
                <a:solidFill>
                  <a:schemeClr val="dk1"/>
                </a:solidFill>
              </a:rPr>
              <a:t>C</a:t>
            </a:r>
            <a:r>
              <a:rPr lang="en-US" sz="2400" baseline="-25000" dirty="0" err="1">
                <a:solidFill>
                  <a:schemeClr val="dk1"/>
                </a:solidFill>
              </a:rPr>
              <a:t>j</a:t>
            </a:r>
            <a:r>
              <a:rPr lang="en-US" sz="2400" dirty="0">
                <a:solidFill>
                  <a:schemeClr val="dk1"/>
                </a:solidFill>
              </a:rPr>
              <a:t>)… P(A</a:t>
            </a:r>
            <a:r>
              <a:rPr lang="en-US" sz="2400" baseline="-25000" dirty="0">
                <a:solidFill>
                  <a:schemeClr val="dk1"/>
                </a:solidFill>
              </a:rPr>
              <a:t>n</a:t>
            </a:r>
            <a:r>
              <a:rPr lang="en-US" sz="2400" dirty="0">
                <a:solidFill>
                  <a:schemeClr val="dk1"/>
                </a:solidFill>
              </a:rPr>
              <a:t>| </a:t>
            </a:r>
            <a:r>
              <a:rPr lang="en-US" sz="2400" dirty="0" err="1">
                <a:solidFill>
                  <a:schemeClr val="dk1"/>
                </a:solidFill>
              </a:rPr>
              <a:t>C</a:t>
            </a:r>
            <a:r>
              <a:rPr lang="en-US" sz="2400" baseline="-25000" dirty="0" err="1">
                <a:solidFill>
                  <a:schemeClr val="dk1"/>
                </a:solidFill>
              </a:rPr>
              <a:t>j</a:t>
            </a:r>
            <a:r>
              <a:rPr lang="en-US" sz="2400" dirty="0">
                <a:solidFill>
                  <a:schemeClr val="dk1"/>
                </a:solidFill>
              </a:rPr>
              <a:t>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Able to estimate P(A</a:t>
            </a:r>
            <a:r>
              <a:rPr lang="en-US" sz="2400" baseline="-25000" dirty="0">
                <a:solidFill>
                  <a:schemeClr val="dk1"/>
                </a:solidFill>
              </a:rPr>
              <a:t>i</a:t>
            </a:r>
            <a:r>
              <a:rPr lang="en-US" sz="2400" dirty="0">
                <a:solidFill>
                  <a:schemeClr val="dk1"/>
                </a:solidFill>
              </a:rPr>
              <a:t>| </a:t>
            </a:r>
            <a:r>
              <a:rPr lang="en-US" sz="2400" dirty="0" err="1">
                <a:solidFill>
                  <a:schemeClr val="dk1"/>
                </a:solidFill>
              </a:rPr>
              <a:t>C</a:t>
            </a:r>
            <a:r>
              <a:rPr lang="en-US" sz="2400" baseline="-25000" dirty="0" err="1">
                <a:solidFill>
                  <a:schemeClr val="dk1"/>
                </a:solidFill>
              </a:rPr>
              <a:t>j</a:t>
            </a:r>
            <a:r>
              <a:rPr lang="en-US" sz="2400" dirty="0">
                <a:solidFill>
                  <a:schemeClr val="dk1"/>
                </a:solidFill>
              </a:rPr>
              <a:t>) for all A</a:t>
            </a:r>
            <a:r>
              <a:rPr lang="en-US" sz="2400" baseline="-25000" dirty="0">
                <a:solidFill>
                  <a:schemeClr val="dk1"/>
                </a:solidFill>
              </a:rPr>
              <a:t>i</a:t>
            </a:r>
            <a:r>
              <a:rPr lang="en-US" sz="2400" dirty="0">
                <a:solidFill>
                  <a:schemeClr val="dk1"/>
                </a:solidFill>
              </a:rPr>
              <a:t> and </a:t>
            </a:r>
            <a:r>
              <a:rPr lang="en-US" sz="2400" dirty="0" err="1">
                <a:solidFill>
                  <a:schemeClr val="dk1"/>
                </a:solidFill>
              </a:rPr>
              <a:t>C</a:t>
            </a:r>
            <a:r>
              <a:rPr lang="en-US" sz="2400" baseline="-25000" dirty="0" err="1">
                <a:solidFill>
                  <a:schemeClr val="dk1"/>
                </a:solidFill>
              </a:rPr>
              <a:t>j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New point is classified to </a:t>
            </a:r>
            <a:r>
              <a:rPr lang="en-US" sz="2400" dirty="0" err="1">
                <a:solidFill>
                  <a:schemeClr val="dk1"/>
                </a:solidFill>
              </a:rPr>
              <a:t>C</a:t>
            </a:r>
            <a:r>
              <a:rPr lang="en-US" sz="2400" baseline="-25000" dirty="0" err="1">
                <a:solidFill>
                  <a:schemeClr val="dk1"/>
                </a:solidFill>
              </a:rPr>
              <a:t>j</a:t>
            </a:r>
            <a:r>
              <a:rPr lang="en-US" sz="2400" dirty="0">
                <a:solidFill>
                  <a:schemeClr val="dk1"/>
                </a:solidFill>
              </a:rPr>
              <a:t> if  P(</a:t>
            </a:r>
            <a:r>
              <a:rPr lang="en-US" sz="2400" dirty="0" err="1">
                <a:solidFill>
                  <a:schemeClr val="dk1"/>
                </a:solidFill>
              </a:rPr>
              <a:t>C</a:t>
            </a:r>
            <a:r>
              <a:rPr lang="en-US" sz="2400" baseline="-25000" dirty="0" err="1">
                <a:solidFill>
                  <a:schemeClr val="dk1"/>
                </a:solidFill>
              </a:rPr>
              <a:t>j</a:t>
            </a:r>
            <a:r>
              <a:rPr lang="en-US" sz="2400" dirty="0">
                <a:solidFill>
                  <a:schemeClr val="dk1"/>
                </a:solidFill>
              </a:rPr>
              <a:t>)  P(A</a:t>
            </a:r>
            <a:r>
              <a:rPr lang="en-US" sz="2400" baseline="-25000" dirty="0">
                <a:solidFill>
                  <a:schemeClr val="dk1"/>
                </a:solidFill>
              </a:rPr>
              <a:t>i</a:t>
            </a:r>
            <a:r>
              <a:rPr lang="en-US" sz="2400" dirty="0">
                <a:solidFill>
                  <a:schemeClr val="dk1"/>
                </a:solidFill>
              </a:rPr>
              <a:t>| </a:t>
            </a:r>
            <a:r>
              <a:rPr lang="en-US" sz="2400" dirty="0" err="1">
                <a:solidFill>
                  <a:schemeClr val="dk1"/>
                </a:solidFill>
              </a:rPr>
              <a:t>C</a:t>
            </a:r>
            <a:r>
              <a:rPr lang="en-US" sz="2400" baseline="-25000" dirty="0" err="1">
                <a:solidFill>
                  <a:schemeClr val="dk1"/>
                </a:solidFill>
              </a:rPr>
              <a:t>j</a:t>
            </a:r>
            <a:r>
              <a:rPr lang="en-US" sz="2400" dirty="0">
                <a:solidFill>
                  <a:schemeClr val="dk1"/>
                </a:solidFill>
              </a:rPr>
              <a:t>)  is the maximum.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" name="Google Shape;448;p54">
            <a:extLst>
              <a:ext uri="{FF2B5EF4-FFF2-40B4-BE49-F238E27FC236}">
                <a16:creationId xmlns:a16="http://schemas.microsoft.com/office/drawing/2014/main" id="{8FD63E5F-0188-48F6-9AF7-96392F3263E1}"/>
              </a:ext>
            </a:extLst>
          </p:cNvPr>
          <p:cNvSpPr txBox="1">
            <a:spLocks/>
          </p:cNvSpPr>
          <p:nvPr/>
        </p:nvSpPr>
        <p:spPr>
          <a:xfrm>
            <a:off x="-489859" y="-20110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5400" dirty="0"/>
              <a:t>Naive Bayes Classifiers</a:t>
            </a:r>
            <a:endParaRPr lang="en-US"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94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4;p55">
            <a:extLst>
              <a:ext uri="{FF2B5EF4-FFF2-40B4-BE49-F238E27FC236}">
                <a16:creationId xmlns:a16="http://schemas.microsoft.com/office/drawing/2014/main" id="{B00C3718-4596-41CC-AEDD-462203A3317B}"/>
              </a:ext>
            </a:extLst>
          </p:cNvPr>
          <p:cNvSpPr txBox="1"/>
          <p:nvPr/>
        </p:nvSpPr>
        <p:spPr>
          <a:xfrm>
            <a:off x="0" y="1032250"/>
            <a:ext cx="8806543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To simplify the task, </a:t>
            </a:r>
            <a:r>
              <a:rPr lang="en-US" sz="2000" b="1" dirty="0">
                <a:solidFill>
                  <a:srgbClr val="333399"/>
                </a:solidFill>
              </a:rPr>
              <a:t>naïve Bayesian classifiers</a:t>
            </a:r>
            <a:r>
              <a:rPr lang="en-US" sz="2000" dirty="0">
                <a:solidFill>
                  <a:schemeClr val="dk1"/>
                </a:solidFill>
              </a:rPr>
              <a:t> assume attributes have independent distributions, and thereby estimate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i="1" dirty="0">
                <a:solidFill>
                  <a:schemeClr val="dk1"/>
                </a:solidFill>
              </a:rPr>
              <a:t>p</a:t>
            </a:r>
            <a:r>
              <a:rPr lang="en-US" sz="2800" dirty="0">
                <a:solidFill>
                  <a:schemeClr val="dk1"/>
                </a:solidFill>
              </a:rPr>
              <a:t>(</a:t>
            </a:r>
            <a:r>
              <a:rPr lang="en-US" sz="2800" i="1" dirty="0" err="1">
                <a:solidFill>
                  <a:schemeClr val="dk1"/>
                </a:solidFill>
              </a:rPr>
              <a:t>d</a:t>
            </a:r>
            <a:r>
              <a:rPr lang="en-US" sz="2800" dirty="0" err="1">
                <a:solidFill>
                  <a:schemeClr val="dk1"/>
                </a:solidFill>
              </a:rPr>
              <a:t>|</a:t>
            </a:r>
            <a:r>
              <a:rPr lang="en-US" sz="2800" i="1" dirty="0" err="1">
                <a:solidFill>
                  <a:schemeClr val="dk1"/>
                </a:solidFill>
              </a:rPr>
              <a:t>c</a:t>
            </a:r>
            <a:r>
              <a:rPr lang="en-US" sz="2800" i="1" baseline="-25000" dirty="0" err="1">
                <a:solidFill>
                  <a:schemeClr val="dk1"/>
                </a:solidFill>
              </a:rPr>
              <a:t>j</a:t>
            </a:r>
            <a:r>
              <a:rPr lang="en-US" sz="2800" dirty="0">
                <a:solidFill>
                  <a:schemeClr val="dk1"/>
                </a:solidFill>
              </a:rPr>
              <a:t>) = </a:t>
            </a:r>
            <a:r>
              <a:rPr lang="en-US" sz="2800" i="1" dirty="0">
                <a:solidFill>
                  <a:schemeClr val="dk1"/>
                </a:solidFill>
              </a:rPr>
              <a:t>p</a:t>
            </a:r>
            <a:r>
              <a:rPr lang="en-US" sz="2800" dirty="0">
                <a:solidFill>
                  <a:schemeClr val="dk1"/>
                </a:solidFill>
              </a:rPr>
              <a:t>(</a:t>
            </a:r>
            <a:r>
              <a:rPr lang="en-US" sz="2800" i="1" dirty="0">
                <a:solidFill>
                  <a:schemeClr val="dk1"/>
                </a:solidFill>
              </a:rPr>
              <a:t>d</a:t>
            </a:r>
            <a:r>
              <a:rPr lang="en-US" sz="2800" baseline="-25000" dirty="0">
                <a:solidFill>
                  <a:schemeClr val="dk1"/>
                </a:solidFill>
              </a:rPr>
              <a:t>1</a:t>
            </a:r>
            <a:r>
              <a:rPr lang="en-US" sz="2800" dirty="0">
                <a:solidFill>
                  <a:schemeClr val="dk1"/>
                </a:solidFill>
              </a:rPr>
              <a:t>|</a:t>
            </a:r>
            <a:r>
              <a:rPr lang="en-US" sz="2800" i="1" dirty="0">
                <a:solidFill>
                  <a:schemeClr val="dk1"/>
                </a:solidFill>
              </a:rPr>
              <a:t>c</a:t>
            </a:r>
            <a:r>
              <a:rPr lang="en-US" sz="2800" i="1" baseline="-25000" dirty="0">
                <a:solidFill>
                  <a:schemeClr val="dk1"/>
                </a:solidFill>
              </a:rPr>
              <a:t>j</a:t>
            </a:r>
            <a:r>
              <a:rPr lang="en-US" sz="2800" dirty="0">
                <a:solidFill>
                  <a:schemeClr val="dk1"/>
                </a:solidFill>
              </a:rPr>
              <a:t>) * </a:t>
            </a:r>
            <a:r>
              <a:rPr lang="en-US" sz="2800" i="1" dirty="0">
                <a:solidFill>
                  <a:schemeClr val="dk1"/>
                </a:solidFill>
              </a:rPr>
              <a:t>p</a:t>
            </a:r>
            <a:r>
              <a:rPr lang="en-US" sz="2800" dirty="0">
                <a:solidFill>
                  <a:schemeClr val="dk1"/>
                </a:solidFill>
              </a:rPr>
              <a:t>(</a:t>
            </a:r>
            <a:r>
              <a:rPr lang="en-US" sz="2800" i="1" dirty="0">
                <a:solidFill>
                  <a:schemeClr val="dk1"/>
                </a:solidFill>
              </a:rPr>
              <a:t>d</a:t>
            </a:r>
            <a:r>
              <a:rPr lang="en-US" sz="2800" baseline="-25000" dirty="0">
                <a:solidFill>
                  <a:schemeClr val="dk1"/>
                </a:solidFill>
              </a:rPr>
              <a:t>2</a:t>
            </a:r>
            <a:r>
              <a:rPr lang="en-US" sz="2800" dirty="0">
                <a:solidFill>
                  <a:schemeClr val="dk1"/>
                </a:solidFill>
              </a:rPr>
              <a:t>|</a:t>
            </a:r>
            <a:r>
              <a:rPr lang="en-US" sz="2800" i="1" dirty="0">
                <a:solidFill>
                  <a:schemeClr val="dk1"/>
                </a:solidFill>
              </a:rPr>
              <a:t>c</a:t>
            </a:r>
            <a:r>
              <a:rPr lang="en-US" sz="2800" i="1" baseline="-25000" dirty="0">
                <a:solidFill>
                  <a:schemeClr val="dk1"/>
                </a:solidFill>
              </a:rPr>
              <a:t>j</a:t>
            </a:r>
            <a:r>
              <a:rPr lang="en-US" sz="2800" dirty="0">
                <a:solidFill>
                  <a:schemeClr val="dk1"/>
                </a:solidFill>
              </a:rPr>
              <a:t>) * ….* </a:t>
            </a:r>
            <a:r>
              <a:rPr lang="en-US" sz="2800" i="1" dirty="0">
                <a:solidFill>
                  <a:schemeClr val="dk1"/>
                </a:solidFill>
              </a:rPr>
              <a:t>p</a:t>
            </a:r>
            <a:r>
              <a:rPr lang="en-US" sz="2800" dirty="0">
                <a:solidFill>
                  <a:schemeClr val="dk1"/>
                </a:solidFill>
              </a:rPr>
              <a:t>(</a:t>
            </a:r>
            <a:r>
              <a:rPr lang="en-US" sz="2800" i="1" dirty="0" err="1">
                <a:solidFill>
                  <a:schemeClr val="dk1"/>
                </a:solidFill>
              </a:rPr>
              <a:t>d</a:t>
            </a:r>
            <a:r>
              <a:rPr lang="en-US" sz="2800" i="1" baseline="-25000" dirty="0" err="1">
                <a:solidFill>
                  <a:schemeClr val="dk1"/>
                </a:solidFill>
              </a:rPr>
              <a:t>n</a:t>
            </a:r>
            <a:r>
              <a:rPr lang="en-US" sz="2800" dirty="0" err="1">
                <a:solidFill>
                  <a:schemeClr val="dk1"/>
                </a:solidFill>
              </a:rPr>
              <a:t>|</a:t>
            </a:r>
            <a:r>
              <a:rPr lang="en-US" sz="2800" i="1" dirty="0" err="1">
                <a:solidFill>
                  <a:schemeClr val="dk1"/>
                </a:solidFill>
              </a:rPr>
              <a:t>c</a:t>
            </a:r>
            <a:r>
              <a:rPr lang="en-US" sz="2800" i="1" baseline="-25000" dirty="0" err="1">
                <a:solidFill>
                  <a:schemeClr val="dk1"/>
                </a:solidFill>
              </a:rPr>
              <a:t>j</a:t>
            </a:r>
            <a:r>
              <a:rPr lang="en-US" sz="2800" dirty="0">
                <a:solidFill>
                  <a:schemeClr val="dk1"/>
                </a:solidFill>
              </a:rPr>
              <a:t>)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" name="Google Shape;455;p55">
            <a:extLst>
              <a:ext uri="{FF2B5EF4-FFF2-40B4-BE49-F238E27FC236}">
                <a16:creationId xmlns:a16="http://schemas.microsoft.com/office/drawing/2014/main" id="{6FAAFE6C-07EC-4B66-88D0-DE197F928D46}"/>
              </a:ext>
            </a:extLst>
          </p:cNvPr>
          <p:cNvSpPr txBox="1">
            <a:spLocks/>
          </p:cNvSpPr>
          <p:nvPr/>
        </p:nvSpPr>
        <p:spPr>
          <a:xfrm>
            <a:off x="-685802" y="-222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Font typeface="Calibri"/>
              <a:buNone/>
            </a:pPr>
            <a:r>
              <a:rPr lang="en-US" sz="4400"/>
              <a:t>Naive Bayes Classifiers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56;p55">
            <a:extLst>
              <a:ext uri="{FF2B5EF4-FFF2-40B4-BE49-F238E27FC236}">
                <a16:creationId xmlns:a16="http://schemas.microsoft.com/office/drawing/2014/main" id="{D3BD2A97-F6D5-4B79-B7D1-2B4E2AC28B6D}"/>
              </a:ext>
            </a:extLst>
          </p:cNvPr>
          <p:cNvSpPr txBox="1"/>
          <p:nvPr/>
        </p:nvSpPr>
        <p:spPr>
          <a:xfrm>
            <a:off x="137150" y="3617575"/>
            <a:ext cx="3154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The probability of class </a:t>
            </a:r>
            <a:r>
              <a:rPr lang="en-US" sz="1600" i="1">
                <a:solidFill>
                  <a:schemeClr val="dk1"/>
                </a:solidFill>
              </a:rPr>
              <a:t>c</a:t>
            </a:r>
            <a:r>
              <a:rPr lang="en-US" sz="1600" i="1" baseline="-25000">
                <a:solidFill>
                  <a:schemeClr val="dk1"/>
                </a:solidFill>
              </a:rPr>
              <a:t>j</a:t>
            </a:r>
            <a:r>
              <a:rPr lang="en-US" sz="1600">
                <a:solidFill>
                  <a:schemeClr val="dk1"/>
                </a:solidFill>
              </a:rPr>
              <a:t> generating instance </a:t>
            </a:r>
            <a:r>
              <a:rPr lang="en-US" sz="1600" i="1">
                <a:solidFill>
                  <a:schemeClr val="dk1"/>
                </a:solidFill>
              </a:rPr>
              <a:t>d</a:t>
            </a:r>
            <a:r>
              <a:rPr lang="en-US" sz="1600">
                <a:solidFill>
                  <a:schemeClr val="dk1"/>
                </a:solidFill>
              </a:rPr>
              <a:t>, equals….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" name="Google Shape;457;p55">
            <a:extLst>
              <a:ext uri="{FF2B5EF4-FFF2-40B4-BE49-F238E27FC236}">
                <a16:creationId xmlns:a16="http://schemas.microsoft.com/office/drawing/2014/main" id="{4E324B1B-1D06-4B3F-9E38-B1EF2D6BB609}"/>
              </a:ext>
            </a:extLst>
          </p:cNvPr>
          <p:cNvSpPr txBox="1"/>
          <p:nvPr/>
        </p:nvSpPr>
        <p:spPr>
          <a:xfrm>
            <a:off x="3282670" y="3740122"/>
            <a:ext cx="2902021" cy="17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probability of class </a:t>
            </a:r>
            <a:r>
              <a:rPr lang="en-US" sz="1600" i="1" dirty="0" err="1">
                <a:solidFill>
                  <a:schemeClr val="dk1"/>
                </a:solidFill>
              </a:rPr>
              <a:t>c</a:t>
            </a:r>
            <a:r>
              <a:rPr lang="en-US" sz="1600" i="1" baseline="-25000" dirty="0" err="1">
                <a:solidFill>
                  <a:schemeClr val="dk1"/>
                </a:solidFill>
              </a:rPr>
              <a:t>j</a:t>
            </a:r>
            <a:r>
              <a:rPr lang="en-US" sz="1600" dirty="0">
                <a:solidFill>
                  <a:schemeClr val="dk1"/>
                </a:solidFill>
              </a:rPr>
              <a:t> generating the observed value for feature 1, multiplied by..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" name="Google Shape;458;p55">
            <a:extLst>
              <a:ext uri="{FF2B5EF4-FFF2-40B4-BE49-F238E27FC236}">
                <a16:creationId xmlns:a16="http://schemas.microsoft.com/office/drawing/2014/main" id="{EBAC0C0F-149B-4867-8A0B-2F65D43DB6F2}"/>
              </a:ext>
            </a:extLst>
          </p:cNvPr>
          <p:cNvSpPr txBox="1"/>
          <p:nvPr/>
        </p:nvSpPr>
        <p:spPr>
          <a:xfrm>
            <a:off x="6836229" y="3497832"/>
            <a:ext cx="2307771" cy="20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probability of class </a:t>
            </a:r>
            <a:r>
              <a:rPr lang="en-US" sz="1600" i="1" dirty="0" err="1">
                <a:solidFill>
                  <a:schemeClr val="dk1"/>
                </a:solidFill>
              </a:rPr>
              <a:t>c</a:t>
            </a:r>
            <a:r>
              <a:rPr lang="en-US" sz="1600" i="1" baseline="-25000" dirty="0" err="1">
                <a:solidFill>
                  <a:schemeClr val="dk1"/>
                </a:solidFill>
              </a:rPr>
              <a:t>j</a:t>
            </a:r>
            <a:r>
              <a:rPr lang="en-US" sz="1600" dirty="0">
                <a:solidFill>
                  <a:schemeClr val="dk1"/>
                </a:solidFill>
              </a:rPr>
              <a:t> generating the observed value for feature 2, multiplied by..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7" name="Google Shape;459;p55">
            <a:extLst>
              <a:ext uri="{FF2B5EF4-FFF2-40B4-BE49-F238E27FC236}">
                <a16:creationId xmlns:a16="http://schemas.microsoft.com/office/drawing/2014/main" id="{37630F43-F9A9-4663-AAB8-CAB8D174A5AE}"/>
              </a:ext>
            </a:extLst>
          </p:cNvPr>
          <p:cNvCxnSpPr/>
          <p:nvPr/>
        </p:nvCxnSpPr>
        <p:spPr>
          <a:xfrm rot="10800000">
            <a:off x="994375" y="3175225"/>
            <a:ext cx="291600" cy="857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460;p55">
            <a:extLst>
              <a:ext uri="{FF2B5EF4-FFF2-40B4-BE49-F238E27FC236}">
                <a16:creationId xmlns:a16="http://schemas.microsoft.com/office/drawing/2014/main" id="{2C528D97-31F4-45B1-8425-94CC15E748DE}"/>
              </a:ext>
            </a:extLst>
          </p:cNvPr>
          <p:cNvCxnSpPr/>
          <p:nvPr/>
        </p:nvCxnSpPr>
        <p:spPr>
          <a:xfrm rot="10800000">
            <a:off x="3257675" y="3329625"/>
            <a:ext cx="1268700" cy="548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461;p55">
            <a:extLst>
              <a:ext uri="{FF2B5EF4-FFF2-40B4-BE49-F238E27FC236}">
                <a16:creationId xmlns:a16="http://schemas.microsoft.com/office/drawing/2014/main" id="{C505136F-503D-43D4-AAD2-E2B2B2D82275}"/>
              </a:ext>
            </a:extLst>
          </p:cNvPr>
          <p:cNvCxnSpPr>
            <a:cxnSpLocks/>
          </p:cNvCxnSpPr>
          <p:nvPr/>
        </p:nvCxnSpPr>
        <p:spPr>
          <a:xfrm flipH="1" flipV="1">
            <a:off x="5829450" y="2917371"/>
            <a:ext cx="1757893" cy="960955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8933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2761550" y="2204125"/>
            <a:ext cx="5868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Spam Detection</a:t>
            </a:r>
            <a:endParaRPr b="1"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1"/>
          </p:nvPr>
        </p:nvSpPr>
        <p:spPr>
          <a:xfrm>
            <a:off x="109525" y="410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NBC for Spam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736150" y="1541900"/>
            <a:ext cx="75288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 Theorem</a:t>
            </a:r>
            <a:endParaRPr sz="3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0" name="Google Shape;170;p27"/>
          <p:cNvGrpSpPr/>
          <p:nvPr/>
        </p:nvGrpSpPr>
        <p:grpSpPr>
          <a:xfrm>
            <a:off x="3909825" y="2309400"/>
            <a:ext cx="4213535" cy="1926300"/>
            <a:chOff x="631389" y="2347500"/>
            <a:chExt cx="2344500" cy="1926300"/>
          </a:xfrm>
        </p:grpSpPr>
        <p:sp>
          <p:nvSpPr>
            <p:cNvPr id="171" name="Google Shape;171;p27"/>
            <p:cNvSpPr txBox="1"/>
            <p:nvPr/>
          </p:nvSpPr>
          <p:spPr>
            <a:xfrm>
              <a:off x="631389" y="2347500"/>
              <a:ext cx="23445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P(words|spam) x P(spam)</a:t>
              </a:r>
              <a:endParaRPr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2" name="Google Shape;172;p27"/>
            <p:cNvCxnSpPr/>
            <p:nvPr/>
          </p:nvCxnSpPr>
          <p:spPr>
            <a:xfrm>
              <a:off x="763700" y="3158625"/>
              <a:ext cx="19944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27"/>
            <p:cNvSpPr txBox="1"/>
            <p:nvPr/>
          </p:nvSpPr>
          <p:spPr>
            <a:xfrm>
              <a:off x="792175" y="3033300"/>
              <a:ext cx="20601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P(words)</a:t>
              </a:r>
              <a:endParaRPr sz="3600" i="1" baseline="30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4" name="Google Shape;174;p27"/>
          <p:cNvSpPr txBox="1"/>
          <p:nvPr/>
        </p:nvSpPr>
        <p:spPr>
          <a:xfrm>
            <a:off x="455500" y="2794625"/>
            <a:ext cx="33342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P(spam | words) =  </a:t>
            </a:r>
            <a:endParaRPr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807600" y="2184825"/>
            <a:ext cx="59667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736150" y="1160900"/>
            <a:ext cx="75288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Probability</a:t>
            </a:r>
            <a:endParaRPr sz="3600" b="1">
              <a:solidFill>
                <a:srgbClr val="C9DA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C9DA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4147615" y="1928400"/>
            <a:ext cx="3753587" cy="1926300"/>
            <a:chOff x="763700" y="2347500"/>
            <a:chExt cx="2088575" cy="19263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944575" y="2347500"/>
              <a:ext cx="16128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 ∩ B)</a:t>
              </a:r>
              <a:endPara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763700" y="3158625"/>
              <a:ext cx="19944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" name="Google Shape;75;p15"/>
            <p:cNvSpPr txBox="1"/>
            <p:nvPr/>
          </p:nvSpPr>
          <p:spPr>
            <a:xfrm>
              <a:off x="792175" y="3033300"/>
              <a:ext cx="20601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P(B)</a:t>
              </a:r>
              <a:endParaRPr sz="3600" i="1" baseline="30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6" name="Google Shape;76;p15"/>
          <p:cNvSpPr txBox="1"/>
          <p:nvPr/>
        </p:nvSpPr>
        <p:spPr>
          <a:xfrm>
            <a:off x="1020775" y="2271300"/>
            <a:ext cx="2958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| B) = 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944725" y="3931300"/>
            <a:ext cx="70617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A happening, given B happened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935250" y="1619600"/>
            <a:ext cx="31587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A and B occurs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1565275" y="516650"/>
            <a:ext cx="3273000" cy="3273000"/>
          </a:xfrm>
          <a:prstGeom prst="ellipse">
            <a:avLst/>
          </a:prstGeom>
          <a:solidFill>
            <a:srgbClr val="A4C2F4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208325" y="516650"/>
            <a:ext cx="3273000" cy="32730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7275" y="1532550"/>
            <a:ext cx="14409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P(B)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366675" y="1532550"/>
            <a:ext cx="14409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P(A)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992450" y="3960350"/>
            <a:ext cx="70617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Ratio of the intersection of A and B, with probability of B happening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041150" y="754000"/>
            <a:ext cx="7061700" cy="3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percentage of adults who are male and alcoholic are 2.25%. What is the probability of being an alcoholic, given being a man?</a:t>
            </a: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Assume: 50% probability of being a man</a:t>
            </a:r>
            <a:endParaRPr sz="30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135575" y="362625"/>
            <a:ext cx="6441300" cy="4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P(A) = % of being alcoholic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P(B) = % of being man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P(A∩B) = 0.0225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9"/>
          <p:cNvGrpSpPr/>
          <p:nvPr/>
        </p:nvGrpSpPr>
        <p:grpSpPr>
          <a:xfrm>
            <a:off x="4128615" y="552375"/>
            <a:ext cx="3753587" cy="1926300"/>
            <a:chOff x="763700" y="2347500"/>
            <a:chExt cx="2088575" cy="1926300"/>
          </a:xfrm>
        </p:grpSpPr>
        <p:sp>
          <p:nvSpPr>
            <p:cNvPr id="103" name="Google Shape;103;p19"/>
            <p:cNvSpPr txBox="1"/>
            <p:nvPr/>
          </p:nvSpPr>
          <p:spPr>
            <a:xfrm>
              <a:off x="944575" y="2347500"/>
              <a:ext cx="16128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 ∩ B)</a:t>
              </a:r>
              <a:endPara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" name="Google Shape;104;p19"/>
            <p:cNvCxnSpPr/>
            <p:nvPr/>
          </p:nvCxnSpPr>
          <p:spPr>
            <a:xfrm>
              <a:off x="763700" y="3158625"/>
              <a:ext cx="19944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9"/>
            <p:cNvSpPr txBox="1"/>
            <p:nvPr/>
          </p:nvSpPr>
          <p:spPr>
            <a:xfrm>
              <a:off x="792175" y="3033300"/>
              <a:ext cx="20601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P(B)</a:t>
              </a:r>
              <a:endParaRPr sz="3600" i="1" baseline="30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6" name="Google Shape;106;p19"/>
          <p:cNvSpPr txBox="1"/>
          <p:nvPr/>
        </p:nvSpPr>
        <p:spPr>
          <a:xfrm>
            <a:off x="1001775" y="895275"/>
            <a:ext cx="2958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| B) = 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4182427" y="2611375"/>
            <a:ext cx="3753587" cy="1926300"/>
            <a:chOff x="763700" y="2347500"/>
            <a:chExt cx="2088575" cy="1926300"/>
          </a:xfrm>
        </p:grpSpPr>
        <p:sp>
          <p:nvSpPr>
            <p:cNvPr id="108" name="Google Shape;108;p19"/>
            <p:cNvSpPr txBox="1"/>
            <p:nvPr/>
          </p:nvSpPr>
          <p:spPr>
            <a:xfrm>
              <a:off x="944575" y="2347500"/>
              <a:ext cx="16128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P(B ∩ A)</a:t>
              </a:r>
              <a:endPara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Google Shape;109;p19"/>
            <p:cNvCxnSpPr/>
            <p:nvPr/>
          </p:nvCxnSpPr>
          <p:spPr>
            <a:xfrm>
              <a:off x="763700" y="3158625"/>
              <a:ext cx="19944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19"/>
            <p:cNvSpPr txBox="1"/>
            <p:nvPr/>
          </p:nvSpPr>
          <p:spPr>
            <a:xfrm>
              <a:off x="792175" y="3033300"/>
              <a:ext cx="20601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P(A)</a:t>
              </a:r>
              <a:endParaRPr sz="3600" i="1" baseline="30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1" name="Google Shape;111;p19"/>
          <p:cNvSpPr txBox="1"/>
          <p:nvPr/>
        </p:nvSpPr>
        <p:spPr>
          <a:xfrm>
            <a:off x="1055588" y="2954275"/>
            <a:ext cx="2958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P(B | A) = 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944725" y="4159900"/>
            <a:ext cx="70617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P(B ∩ A) is actually P(B | A) x P(A)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736150" y="1541900"/>
            <a:ext cx="75288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 Theorem</a:t>
            </a:r>
            <a:endParaRPr sz="3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4147615" y="2309400"/>
            <a:ext cx="3753587" cy="1926300"/>
            <a:chOff x="763700" y="2347500"/>
            <a:chExt cx="2088575" cy="1926300"/>
          </a:xfrm>
        </p:grpSpPr>
        <p:sp>
          <p:nvSpPr>
            <p:cNvPr id="119" name="Google Shape;119;p20"/>
            <p:cNvSpPr txBox="1"/>
            <p:nvPr/>
          </p:nvSpPr>
          <p:spPr>
            <a:xfrm>
              <a:off x="944575" y="2347500"/>
              <a:ext cx="16128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P(B|A) x P(A)</a:t>
              </a:r>
              <a:endPara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" name="Google Shape;120;p20"/>
            <p:cNvCxnSpPr/>
            <p:nvPr/>
          </p:nvCxnSpPr>
          <p:spPr>
            <a:xfrm>
              <a:off x="763700" y="3158625"/>
              <a:ext cx="19944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Google Shape;121;p20"/>
            <p:cNvSpPr txBox="1"/>
            <p:nvPr/>
          </p:nvSpPr>
          <p:spPr>
            <a:xfrm>
              <a:off x="792175" y="3033300"/>
              <a:ext cx="20601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P(B)</a:t>
              </a:r>
              <a:endParaRPr sz="3600" i="1" baseline="30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2" name="Google Shape;122;p20"/>
          <p:cNvSpPr txBox="1"/>
          <p:nvPr/>
        </p:nvSpPr>
        <p:spPr>
          <a:xfrm>
            <a:off x="1020775" y="2652300"/>
            <a:ext cx="2958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 | B) =  </a:t>
            </a: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041150" y="754000"/>
            <a:ext cx="7061700" cy="3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friend tells you that she has 2 Charmanders, and at least one of them is shiny. What is the probability that all of them are shiny?</a:t>
            </a: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Given: 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Pokemon has 0.002% or 1/512 chance of being shiny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1192</Words>
  <Application>Microsoft Office PowerPoint</Application>
  <PresentationFormat>On-screen Show (16:9)</PresentationFormat>
  <Paragraphs>146</Paragraphs>
  <Slides>28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Times New Roman</vt:lpstr>
      <vt:lpstr>Calibri</vt:lpstr>
      <vt:lpstr>Helvetica Neue</vt:lpstr>
      <vt:lpstr>Arial</vt:lpstr>
      <vt:lpstr>Simple Light</vt:lpstr>
      <vt:lpstr>CS 129.18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Spam Detection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129.18</dc:title>
  <cp:lastModifiedBy>Hadrian Lim</cp:lastModifiedBy>
  <cp:revision>12</cp:revision>
  <dcterms:modified xsi:type="dcterms:W3CDTF">2019-09-19T02:06:58Z</dcterms:modified>
</cp:coreProperties>
</file>