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9"/>
  </p:notesMasterIdLst>
  <p:sldIdLst>
    <p:sldId id="355" r:id="rId2"/>
    <p:sldId id="356" r:id="rId3"/>
    <p:sldId id="357" r:id="rId4"/>
    <p:sldId id="35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8" r:id="rId22"/>
    <p:sldId id="339" r:id="rId23"/>
    <p:sldId id="340" r:id="rId24"/>
    <p:sldId id="341" r:id="rId25"/>
    <p:sldId id="342" r:id="rId26"/>
    <p:sldId id="359" r:id="rId27"/>
    <p:sldId id="345" r:id="rId28"/>
    <p:sldId id="362" r:id="rId29"/>
    <p:sldId id="363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6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B4134-200C-4294-AB8C-7A6A36FD1367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97289-2EB6-49AC-945B-CCDE192BF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01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66713" y="720725"/>
            <a:ext cx="6824662" cy="38401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84725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3D19-A3DF-445B-9091-5082B561ECE0}" type="datetimeFigureOut">
              <a:rPr lang="en-PH" smtClean="0"/>
              <a:t>01/10/2019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F591-A14C-4647-9777-EB9A184F0448}" type="slidenum">
              <a:rPr lang="en-PH" smtClean="0"/>
              <a:t>‹#›</a:t>
            </a:fld>
            <a:endParaRPr lang="en-PH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93975"/>
            <a:ext cx="12202633" cy="9151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465"/>
          <a:stretch/>
        </p:blipFill>
        <p:spPr>
          <a:xfrm>
            <a:off x="-21773" y="-17814"/>
            <a:ext cx="12852029" cy="242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17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3D19-A3DF-445B-9091-5082B561ECE0}" type="datetimeFigureOut">
              <a:rPr lang="en-PH" smtClean="0"/>
              <a:t>01/10/2019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F591-A14C-4647-9777-EB9A184F0448}" type="slidenum">
              <a:rPr lang="en-PH" smtClean="0"/>
              <a:t>‹#›</a:t>
            </a:fld>
            <a:endParaRPr lang="en-PH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93975"/>
            <a:ext cx="12202633" cy="915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0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3D19-A3DF-445B-9091-5082B561ECE0}" type="datetimeFigureOut">
              <a:rPr lang="en-PH" smtClean="0"/>
              <a:t>01/10/2019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F591-A14C-4647-9777-EB9A184F04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65429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534" y="333375"/>
            <a:ext cx="9554633" cy="647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07534" y="1196975"/>
            <a:ext cx="5270500" cy="4935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1234" y="1196975"/>
            <a:ext cx="5272617" cy="4935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17A1CC-C97C-4225-ABA5-90003560F2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673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3D19-A3DF-445B-9091-5082B561ECE0}" type="datetimeFigureOut">
              <a:rPr lang="en-PH" smtClean="0"/>
              <a:t>01/10/2019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F591-A14C-4647-9777-EB9A184F0448}" type="slidenum">
              <a:rPr lang="en-PH" smtClean="0"/>
              <a:t>‹#›</a:t>
            </a:fld>
            <a:endParaRPr lang="en-PH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93975"/>
            <a:ext cx="12202633" cy="915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1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3D19-A3DF-445B-9091-5082B561ECE0}" type="datetimeFigureOut">
              <a:rPr lang="en-PH" smtClean="0"/>
              <a:t>01/10/2019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F591-A14C-4647-9777-EB9A184F0448}" type="slidenum">
              <a:rPr lang="en-PH" smtClean="0"/>
              <a:t>‹#›</a:t>
            </a:fld>
            <a:endParaRPr lang="en-PH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93975"/>
            <a:ext cx="12202633" cy="915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0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3D19-A3DF-445B-9091-5082B561ECE0}" type="datetimeFigureOut">
              <a:rPr lang="en-PH" smtClean="0"/>
              <a:t>01/10/2019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F591-A14C-4647-9777-EB9A184F0448}" type="slidenum">
              <a:rPr lang="en-PH" smtClean="0"/>
              <a:t>‹#›</a:t>
            </a:fld>
            <a:endParaRPr lang="en-PH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93975"/>
            <a:ext cx="12202633" cy="915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02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3D19-A3DF-445B-9091-5082B561ECE0}" type="datetimeFigureOut">
              <a:rPr lang="en-PH" smtClean="0"/>
              <a:t>01/10/2019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F591-A14C-4647-9777-EB9A184F0448}" type="slidenum">
              <a:rPr lang="en-PH" smtClean="0"/>
              <a:t>‹#›</a:t>
            </a:fld>
            <a:endParaRPr lang="en-PH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93975"/>
            <a:ext cx="12202633" cy="915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334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3D19-A3DF-445B-9091-5082B561ECE0}" type="datetimeFigureOut">
              <a:rPr lang="en-PH" smtClean="0"/>
              <a:t>01/10/2019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F591-A14C-4647-9777-EB9A184F0448}" type="slidenum">
              <a:rPr lang="en-PH" smtClean="0"/>
              <a:t>‹#›</a:t>
            </a:fld>
            <a:endParaRPr lang="en-PH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93975"/>
            <a:ext cx="12202633" cy="915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4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3D19-A3DF-445B-9091-5082B561ECE0}" type="datetimeFigureOut">
              <a:rPr lang="en-PH" smtClean="0"/>
              <a:t>01/10/2019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F591-A14C-4647-9777-EB9A184F0448}" type="slidenum">
              <a:rPr lang="en-PH" smtClean="0"/>
              <a:t>‹#›</a:t>
            </a:fld>
            <a:endParaRPr lang="en-PH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93975"/>
            <a:ext cx="12202633" cy="915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3D19-A3DF-445B-9091-5082B561ECE0}" type="datetimeFigureOut">
              <a:rPr lang="en-PH" smtClean="0"/>
              <a:t>01/10/2019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F591-A14C-4647-9777-EB9A184F0448}" type="slidenum">
              <a:rPr lang="en-PH" smtClean="0"/>
              <a:t>‹#›</a:t>
            </a:fld>
            <a:endParaRPr lang="en-PH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93975"/>
            <a:ext cx="12202633" cy="915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9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3D19-A3DF-445B-9091-5082B561ECE0}" type="datetimeFigureOut">
              <a:rPr lang="en-PH" smtClean="0"/>
              <a:t>01/10/2019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F591-A14C-4647-9777-EB9A184F0448}" type="slidenum">
              <a:rPr lang="en-PH" smtClean="0"/>
              <a:t>‹#›</a:t>
            </a:fld>
            <a:endParaRPr lang="en-PH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93975"/>
            <a:ext cx="12202633" cy="915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98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33D19-A3DF-445B-9091-5082B561ECE0}" type="datetimeFigureOut">
              <a:rPr lang="en-PH" smtClean="0"/>
              <a:t>01/10/2019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0F591-A14C-4647-9777-EB9A184F0448}" type="slidenum">
              <a:rPr lang="en-PH" smtClean="0"/>
              <a:t>‹#›</a:t>
            </a:fld>
            <a:endParaRPr lang="en-PH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93975"/>
            <a:ext cx="12202633" cy="915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3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revoledu.com/kardi/tutorial/" TargetMode="External"/><Relationship Id="rId2" Type="http://schemas.openxmlformats.org/officeDocument/2006/relationships/hyperlink" Target="http://people.revoledu.com/kard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465"/>
          <a:stretch/>
        </p:blipFill>
        <p:spPr>
          <a:xfrm>
            <a:off x="-21773" y="-17814"/>
            <a:ext cx="12852029" cy="2423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82764"/>
            <a:ext cx="9144000" cy="2387600"/>
          </a:xfrm>
        </p:spPr>
        <p:txBody>
          <a:bodyPr/>
          <a:lstStyle/>
          <a:p>
            <a:r>
              <a:rPr lang="en-PH" dirty="0"/>
              <a:t>Re-Introduction to 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417680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z="3600"/>
              <a:t>Data </a:t>
            </a:r>
            <a:r>
              <a:rPr lang="de-AT" altLang="en-US" sz="3600">
                <a:sym typeface="Wingdings" panose="05000000000000000000" pitchFamily="2" charset="2"/>
              </a:rPr>
              <a:t> Histogram of Fish Length</a:t>
            </a:r>
            <a:endParaRPr lang="en-US" altLang="en-US" sz="3600"/>
          </a:p>
        </p:txBody>
      </p:sp>
      <p:pic>
        <p:nvPicPr>
          <p:cNvPr id="2355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320007"/>
            <a:ext cx="10515600" cy="4351338"/>
          </a:xfrm>
        </p:spPr>
      </p:pic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10074853" y="4936981"/>
            <a:ext cx="1008063" cy="647700"/>
          </a:xfrm>
          <a:prstGeom prst="ellips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043130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mtClean="0"/>
              <a:t>Feature Selection</a:t>
            </a:r>
            <a:endParaRPr lang="en-US" alt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/>
              <a:t>The </a:t>
            </a:r>
            <a:r>
              <a:rPr lang="en-US" altLang="en-US" sz="3600" dirty="0" smtClean="0">
                <a:solidFill>
                  <a:srgbClr val="FF0000"/>
                </a:solidFill>
              </a:rPr>
              <a:t>length</a:t>
            </a:r>
            <a:r>
              <a:rPr lang="en-US" altLang="en-US" sz="3600" dirty="0" smtClean="0"/>
              <a:t> is a poor feature alone!</a:t>
            </a:r>
          </a:p>
          <a:p>
            <a:endParaRPr lang="en-US" altLang="en-US" sz="3600" dirty="0" smtClean="0"/>
          </a:p>
          <a:p>
            <a:r>
              <a:rPr lang="en-US" altLang="en-US" sz="3600" dirty="0" smtClean="0"/>
              <a:t>Select the </a:t>
            </a:r>
            <a:r>
              <a:rPr lang="en-US" altLang="en-US" sz="3600" dirty="0" smtClean="0">
                <a:solidFill>
                  <a:srgbClr val="FF0000"/>
                </a:solidFill>
              </a:rPr>
              <a:t>lightness</a:t>
            </a:r>
            <a:r>
              <a:rPr lang="en-US" altLang="en-US" sz="3600" dirty="0" smtClean="0"/>
              <a:t> as a possible feature.</a:t>
            </a:r>
          </a:p>
        </p:txBody>
      </p:sp>
    </p:spTree>
    <p:extLst>
      <p:ext uri="{BB962C8B-B14F-4D97-AF65-F5344CB8AC3E}">
        <p14:creationId xmlns:p14="http://schemas.microsoft.com/office/powerpoint/2010/main" val="3145017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z="3600"/>
              <a:t>Data </a:t>
            </a:r>
            <a:r>
              <a:rPr lang="de-AT" altLang="en-US" sz="3600">
                <a:sym typeface="Wingdings" panose="05000000000000000000" pitchFamily="2" charset="2"/>
              </a:rPr>
              <a:t> Histogram of Lightness</a:t>
            </a:r>
            <a:endParaRPr lang="en-US" altLang="en-US" sz="3600">
              <a:sym typeface="Wingdings" panose="05000000000000000000" pitchFamily="2" charset="2"/>
            </a:endParaRPr>
          </a:p>
        </p:txBody>
      </p:sp>
      <p:pic>
        <p:nvPicPr>
          <p:cNvPr id="2560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326716"/>
            <a:ext cx="10515600" cy="4351338"/>
          </a:xfrm>
        </p:spPr>
      </p:pic>
      <p:sp>
        <p:nvSpPr>
          <p:cNvPr id="25604" name="Oval 5"/>
          <p:cNvSpPr>
            <a:spLocks noChangeArrowheads="1"/>
          </p:cNvSpPr>
          <p:nvPr/>
        </p:nvSpPr>
        <p:spPr bwMode="auto">
          <a:xfrm>
            <a:off x="9663836" y="4938567"/>
            <a:ext cx="1439863" cy="647700"/>
          </a:xfrm>
          <a:prstGeom prst="ellips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756035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Threshold Decision Boundary</a:t>
            </a:r>
            <a:endParaRPr lang="en-US" alt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Move our decision boundary toward smaller values of lightness in order to minimize the cost (reduce the number of sea bass that are classified salmon!)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Task of decision theory</a:t>
            </a:r>
          </a:p>
        </p:txBody>
      </p:sp>
      <p:sp>
        <p:nvSpPr>
          <p:cNvPr id="26627" name="AutoShape 3"/>
          <p:cNvSpPr>
            <a:spLocks noChangeArrowheads="1"/>
          </p:cNvSpPr>
          <p:nvPr/>
        </p:nvSpPr>
        <p:spPr bwMode="auto">
          <a:xfrm>
            <a:off x="2905991" y="3186545"/>
            <a:ext cx="609600" cy="1219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9227830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z="3600"/>
              <a:t>Feature Selection</a:t>
            </a:r>
            <a:endParaRPr lang="en-US" altLang="en-US" sz="3600"/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382000" cy="3657600"/>
          </a:xfrm>
        </p:spPr>
        <p:txBody>
          <a:bodyPr>
            <a:normAutofit/>
          </a:bodyPr>
          <a:lstStyle/>
          <a:p>
            <a:r>
              <a:rPr lang="en-US" altLang="en-US" sz="3200" dirty="0" smtClean="0"/>
              <a:t>Adopt the </a:t>
            </a:r>
            <a:r>
              <a:rPr lang="en-US" altLang="en-US" sz="3200" dirty="0" smtClean="0">
                <a:solidFill>
                  <a:schemeClr val="hlink"/>
                </a:solidFill>
              </a:rPr>
              <a:t>lightness</a:t>
            </a:r>
            <a:r>
              <a:rPr lang="en-US" altLang="en-US" sz="3200" dirty="0" smtClean="0"/>
              <a:t> and add the </a:t>
            </a:r>
            <a:r>
              <a:rPr lang="en-US" altLang="en-US" sz="3200" dirty="0" smtClean="0">
                <a:solidFill>
                  <a:schemeClr val="hlink"/>
                </a:solidFill>
              </a:rPr>
              <a:t>width</a:t>
            </a:r>
            <a:r>
              <a:rPr lang="en-US" altLang="en-US" sz="3200" dirty="0" smtClean="0"/>
              <a:t> of the fish</a:t>
            </a:r>
          </a:p>
          <a:p>
            <a:pPr algn="ctr"/>
            <a:endParaRPr lang="en-US" altLang="en-US" sz="3200" dirty="0" smtClean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3200" dirty="0" smtClean="0"/>
              <a:t>Fish		        </a:t>
            </a:r>
            <a:r>
              <a:rPr lang="en-US" altLang="en-US" sz="3200" i="1" dirty="0" err="1" smtClean="0"/>
              <a:t>x</a:t>
            </a:r>
            <a:r>
              <a:rPr lang="en-US" altLang="en-US" sz="3200" i="1" baseline="30000" dirty="0" err="1" smtClean="0"/>
              <a:t>T</a:t>
            </a:r>
            <a:r>
              <a:rPr lang="en-US" altLang="en-US" sz="3200" i="1" dirty="0" smtClean="0"/>
              <a:t> = </a:t>
            </a:r>
            <a:r>
              <a:rPr lang="en-US" altLang="en-US" sz="3200" b="1" i="1" dirty="0" smtClean="0"/>
              <a:t>[</a:t>
            </a:r>
            <a:r>
              <a:rPr lang="en-US" altLang="en-US" sz="3200" i="1" dirty="0" smtClean="0"/>
              <a:t>x</a:t>
            </a:r>
            <a:r>
              <a:rPr lang="en-US" altLang="en-US" sz="3200" i="1" baseline="-25000" dirty="0" smtClean="0"/>
              <a:t>1</a:t>
            </a:r>
            <a:r>
              <a:rPr lang="en-US" altLang="en-US" sz="3200" i="1" dirty="0" smtClean="0"/>
              <a:t>, x</a:t>
            </a:r>
            <a:r>
              <a:rPr lang="en-US" altLang="en-US" sz="3200" i="1" baseline="-25000" dirty="0" smtClean="0"/>
              <a:t>2</a:t>
            </a:r>
            <a:r>
              <a:rPr lang="en-US" altLang="en-US" sz="3200" b="1" i="1" dirty="0" smtClean="0"/>
              <a:t>]</a:t>
            </a:r>
          </a:p>
        </p:txBody>
      </p:sp>
      <p:sp>
        <p:nvSpPr>
          <p:cNvPr id="27651" name="AutoShape 3"/>
          <p:cNvSpPr>
            <a:spLocks noChangeArrowheads="1"/>
          </p:cNvSpPr>
          <p:nvPr/>
        </p:nvSpPr>
        <p:spPr bwMode="auto">
          <a:xfrm>
            <a:off x="4876800" y="2743200"/>
            <a:ext cx="1600200" cy="381000"/>
          </a:xfrm>
          <a:prstGeom prst="rightArrow">
            <a:avLst>
              <a:gd name="adj1" fmla="val 50000"/>
              <a:gd name="adj2" fmla="val 105000"/>
            </a:avLst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096001" y="4508500"/>
            <a:ext cx="162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Lightness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8543925" y="4508501"/>
            <a:ext cx="88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Width</a:t>
            </a:r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 flipH="1">
            <a:off x="7391400" y="3789363"/>
            <a:ext cx="304800" cy="609600"/>
          </a:xfrm>
          <a:prstGeom prst="line">
            <a:avLst/>
          </a:prstGeom>
          <a:noFill/>
          <a:ln w="38100" cap="sq">
            <a:solidFill>
              <a:srgbClr val="FF66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8472488" y="3789363"/>
            <a:ext cx="457200" cy="609600"/>
          </a:xfrm>
          <a:prstGeom prst="line">
            <a:avLst/>
          </a:prstGeom>
          <a:noFill/>
          <a:ln w="38100" cap="sq">
            <a:solidFill>
              <a:srgbClr val="FF66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87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de-AT" altLang="en-US" smtClean="0"/>
              <a:t>Salmon or Sea Bass?</a:t>
            </a:r>
            <a:endParaRPr lang="en-US" altLang="en-US" smtClean="0"/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14438"/>
            <a:ext cx="7974013" cy="5000625"/>
          </a:xfrm>
          <a:noFill/>
        </p:spPr>
      </p:pic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689" y="1143001"/>
            <a:ext cx="17240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7896226" y="4221163"/>
            <a:ext cx="1439863" cy="647700"/>
          </a:xfrm>
          <a:prstGeom prst="ellips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2711451" y="1052513"/>
            <a:ext cx="1439863" cy="647700"/>
          </a:xfrm>
          <a:prstGeom prst="ellips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1704109" y="4748645"/>
            <a:ext cx="1631373" cy="498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4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z="3600" dirty="0" smtClean="0"/>
              <a:t>Optimal </a:t>
            </a:r>
            <a:r>
              <a:rPr lang="de-AT" altLang="en-US" sz="3600" dirty="0"/>
              <a:t>Classifier</a:t>
            </a:r>
            <a:endParaRPr lang="en-US" altLang="en-US" sz="3600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xfrm>
            <a:off x="1919289" y="1268414"/>
            <a:ext cx="8353425" cy="5208587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We might add other features that are not correlated with the ones we already have. A precaution should be taken not to reduce the performance by adding such “noisy features”</a:t>
            </a:r>
          </a:p>
          <a:p>
            <a:endParaRPr lang="en-US" altLang="en-US" sz="3200" dirty="0"/>
          </a:p>
          <a:p>
            <a:r>
              <a:rPr lang="en-US" altLang="en-US" sz="3200" dirty="0"/>
              <a:t>Ideally, the “</a:t>
            </a:r>
            <a:r>
              <a:rPr lang="en-US" altLang="en-US" sz="3200" dirty="0">
                <a:solidFill>
                  <a:schemeClr val="hlink"/>
                </a:solidFill>
              </a:rPr>
              <a:t>best decision boundary”</a:t>
            </a:r>
            <a:r>
              <a:rPr lang="en-US" altLang="en-US" sz="3200" dirty="0"/>
              <a:t> should be the one which provides an </a:t>
            </a:r>
            <a:r>
              <a:rPr lang="en-US" altLang="en-US" sz="3200" dirty="0">
                <a:solidFill>
                  <a:srgbClr val="008000"/>
                </a:solidFill>
              </a:rPr>
              <a:t>optimal performance</a:t>
            </a:r>
            <a:r>
              <a:rPr lang="en-US" altLang="en-US" sz="3200" dirty="0"/>
              <a:t> such as in the following figure:</a:t>
            </a:r>
          </a:p>
        </p:txBody>
      </p:sp>
    </p:spTree>
    <p:extLst>
      <p:ext uri="{BB962C8B-B14F-4D97-AF65-F5344CB8AC3E}">
        <p14:creationId xmlns:p14="http://schemas.microsoft.com/office/powerpoint/2010/main" val="4255171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b="1" smtClean="0"/>
          </a:p>
          <a:p>
            <a:pPr>
              <a:buFont typeface="Wingdings" panose="05000000000000000000" pitchFamily="2" charset="2"/>
              <a:buNone/>
            </a:pPr>
            <a:endParaRPr lang="en-US" altLang="en-US" b="1" smtClean="0"/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1471613"/>
            <a:ext cx="7488237" cy="433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Oval 5"/>
          <p:cNvSpPr>
            <a:spLocks noChangeArrowheads="1"/>
          </p:cNvSpPr>
          <p:nvPr/>
        </p:nvSpPr>
        <p:spPr bwMode="auto">
          <a:xfrm>
            <a:off x="4656138" y="3284538"/>
            <a:ext cx="647700" cy="647700"/>
          </a:xfrm>
          <a:prstGeom prst="ellips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4074120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z="3600"/>
              <a:t>But ....</a:t>
            </a:r>
            <a:endParaRPr lang="en-US" altLang="en-US" sz="36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50" y="1600200"/>
            <a:ext cx="8286750" cy="4800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 smtClean="0"/>
              <a:t>However, our satisfaction is premature because the central aim of designing a classifier is to </a:t>
            </a:r>
            <a:r>
              <a:rPr lang="en-US" altLang="en-US" sz="3200" dirty="0" smtClean="0">
                <a:solidFill>
                  <a:srgbClr val="F6082A"/>
                </a:solidFill>
              </a:rPr>
              <a:t>correctly classify novel input</a:t>
            </a:r>
            <a:r>
              <a:rPr lang="en-US" altLang="en-US" sz="3200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3200" dirty="0" smtClean="0"/>
              <a:t>(see ? in the picture) </a:t>
            </a:r>
            <a:br>
              <a:rPr lang="en-US" altLang="en-US" sz="3200" dirty="0" smtClean="0"/>
            </a:b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smtClean="0"/>
              <a:t>           </a:t>
            </a:r>
          </a:p>
          <a:p>
            <a:pPr>
              <a:lnSpc>
                <a:spcPct val="90000"/>
              </a:lnSpc>
            </a:pPr>
            <a:endParaRPr lang="en-US" altLang="en-US" sz="3200" dirty="0" smtClean="0"/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200" dirty="0" smtClean="0"/>
              <a:t>Issue of generalization!</a:t>
            </a:r>
          </a:p>
        </p:txBody>
      </p:sp>
      <p:sp>
        <p:nvSpPr>
          <p:cNvPr id="31748" name="AutoShape 3"/>
          <p:cNvSpPr>
            <a:spLocks noChangeArrowheads="1"/>
          </p:cNvSpPr>
          <p:nvPr/>
        </p:nvSpPr>
        <p:spPr bwMode="auto">
          <a:xfrm>
            <a:off x="5880100" y="3860800"/>
            <a:ext cx="457200" cy="887845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501778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en-US" smtClean="0"/>
              <a:t>Overfitting and underfitting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919288" y="1700213"/>
            <a:ext cx="7467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cs-CZ" altLang="en-US" sz="2800" u="sng">
                <a:solidFill>
                  <a:srgbClr val="FF0000"/>
                </a:solidFill>
                <a:latin typeface="Times New Roman" panose="02020603050405020304" pitchFamily="18" charset="0"/>
              </a:rPr>
              <a:t>Problem:</a:t>
            </a:r>
            <a:r>
              <a:rPr lang="cs-CZ" altLang="en-US" sz="2800">
                <a:latin typeface="Times New Roman" panose="02020603050405020304" pitchFamily="18" charset="0"/>
              </a:rPr>
              <a:t> how rich class of classifications q(</a:t>
            </a:r>
            <a:r>
              <a:rPr lang="cs-CZ" altLang="en-US" sz="2800" b="1">
                <a:latin typeface="Times New Roman" panose="02020603050405020304" pitchFamily="18" charset="0"/>
              </a:rPr>
              <a:t>x</a:t>
            </a:r>
            <a:r>
              <a:rPr lang="cs-CZ" altLang="en-US" sz="2800">
                <a:latin typeface="Times New Roman" panose="02020603050405020304" pitchFamily="18" charset="0"/>
              </a:rPr>
              <a:t>;</a:t>
            </a:r>
            <a:r>
              <a:rPr lang="cs-CZ" altLang="en-US" sz="2800" b="1">
                <a:latin typeface="Times New Roman" panose="02020603050405020304" pitchFamily="18" charset="0"/>
              </a:rPr>
              <a:t>θ</a:t>
            </a:r>
            <a:r>
              <a:rPr lang="cs-CZ" altLang="en-US" sz="2800">
                <a:latin typeface="Times New Roman" panose="02020603050405020304" pitchFamily="18" charset="0"/>
              </a:rPr>
              <a:t>) to use.</a:t>
            </a: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995488" y="2614613"/>
          <a:ext cx="22860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2" name="Rastrový obraz" r:id="rId3" imgW="2828571" imgH="2029108" progId="Obraz programu Malování">
                  <p:embed/>
                </p:oleObj>
              </mc:Choice>
              <mc:Fallback>
                <p:oleObj name="Rastrový obraz" r:id="rId3" imgW="2828571" imgH="2029108" progId="Obraz programu Malování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2614613"/>
                        <a:ext cx="22860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7634288" y="2462214"/>
          <a:ext cx="236220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3" name="Rastrový obraz" r:id="rId5" imgW="2819794" imgH="2010056" progId="Obraz programu Malování">
                  <p:embed/>
                </p:oleObj>
              </mc:Choice>
              <mc:Fallback>
                <p:oleObj name="Rastrový obraz" r:id="rId5" imgW="2819794" imgH="2010056" progId="Obraz programu Malování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4288" y="2462214"/>
                        <a:ext cx="2362200" cy="200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4738689" y="2538414"/>
          <a:ext cx="2433637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4" name="Rastrový obraz" r:id="rId7" imgW="2734057" imgH="2085714" progId="Obraz programu Malování">
                  <p:embed/>
                </p:oleObj>
              </mc:Choice>
              <mc:Fallback>
                <p:oleObj name="Rastrový obraz" r:id="rId7" imgW="2734057" imgH="2085714" progId="Obraz programu Malování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689" y="2538414"/>
                        <a:ext cx="2433637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2147888" y="4519613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cs-CZ" altLang="en-US" sz="2800">
                <a:latin typeface="Times New Roman" panose="02020603050405020304" pitchFamily="18" charset="0"/>
              </a:rPr>
              <a:t>underfitting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8015288" y="4519613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cs-CZ" altLang="en-US" sz="2800">
                <a:latin typeface="Times New Roman" panose="02020603050405020304" pitchFamily="18" charset="0"/>
              </a:rPr>
              <a:t>overfitting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5272088" y="4519613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cs-CZ" altLang="en-US" sz="2800">
                <a:latin typeface="Times New Roman" panose="02020603050405020304" pitchFamily="18" charset="0"/>
              </a:rPr>
              <a:t>good fit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1919288" y="5434013"/>
            <a:ext cx="8534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cs-CZ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Problem of generalization</a:t>
            </a:r>
            <a:r>
              <a:rPr lang="cs-CZ" altLang="en-US" sz="2800">
                <a:latin typeface="Times New Roman" panose="02020603050405020304" pitchFamily="18" charset="0"/>
              </a:rPr>
              <a:t>: a small </a:t>
            </a:r>
            <a:r>
              <a:rPr lang="cs-CZ" altLang="en-US" sz="2800">
                <a:solidFill>
                  <a:srgbClr val="008000"/>
                </a:solidFill>
                <a:latin typeface="Times New Roman" panose="02020603050405020304" pitchFamily="18" charset="0"/>
              </a:rPr>
              <a:t>emprical risk</a:t>
            </a:r>
            <a:r>
              <a:rPr lang="cs-CZ" altLang="en-US" sz="2800">
                <a:latin typeface="Times New Roman" panose="02020603050405020304" pitchFamily="18" charset="0"/>
              </a:rPr>
              <a:t> R</a:t>
            </a:r>
            <a:r>
              <a:rPr lang="cs-CZ" altLang="en-US" sz="2800" baseline="-25000">
                <a:latin typeface="Times New Roman" panose="02020603050405020304" pitchFamily="18" charset="0"/>
              </a:rPr>
              <a:t>emp </a:t>
            </a:r>
            <a:r>
              <a:rPr lang="cs-CZ" altLang="en-US" sz="2800">
                <a:latin typeface="Times New Roman" panose="02020603050405020304" pitchFamily="18" charset="0"/>
              </a:rPr>
              <a:t>does not imply small true </a:t>
            </a:r>
            <a:r>
              <a:rPr lang="cs-CZ" altLang="en-US" sz="2800">
                <a:solidFill>
                  <a:srgbClr val="008000"/>
                </a:solidFill>
                <a:latin typeface="Times New Roman" panose="02020603050405020304" pitchFamily="18" charset="0"/>
              </a:rPr>
              <a:t>expected risk</a:t>
            </a:r>
            <a:r>
              <a:rPr lang="cs-CZ" altLang="en-US" sz="2800">
                <a:latin typeface="Times New Roman" panose="02020603050405020304" pitchFamily="18" charset="0"/>
              </a:rPr>
              <a:t> R.</a:t>
            </a:r>
          </a:p>
        </p:txBody>
      </p:sp>
    </p:spTree>
    <p:extLst>
      <p:ext uri="{BB962C8B-B14F-4D97-AF65-F5344CB8AC3E}">
        <p14:creationId xmlns:p14="http://schemas.microsoft.com/office/powerpoint/2010/main" val="12965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z="3600" dirty="0" smtClean="0"/>
              <a:t>Supervised Learning</a:t>
            </a:r>
            <a:endParaRPr lang="en-US" altLang="en-US" sz="36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Supervised Learning = Pattern Recognition = Classifier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With such a wide variety of algorithms to choose from, which one is best?</a:t>
            </a:r>
          </a:p>
          <a:p>
            <a:r>
              <a:rPr lang="en-US" altLang="en-US" dirty="0" smtClean="0"/>
              <a:t>Are there any reasons to prefer one algorithm over another?</a:t>
            </a:r>
          </a:p>
          <a:p>
            <a:r>
              <a:rPr lang="de-AT" altLang="en-US" dirty="0" smtClean="0"/>
              <a:t>Occam‘s razor gives a </a:t>
            </a:r>
            <a:r>
              <a:rPr lang="de-AT" altLang="en-US" dirty="0" smtClean="0">
                <a:solidFill>
                  <a:srgbClr val="008000"/>
                </a:solidFill>
              </a:rPr>
              <a:t>principle</a:t>
            </a:r>
            <a:r>
              <a:rPr lang="de-AT" altLang="en-US" dirty="0" smtClean="0"/>
              <a:t> to select among </a:t>
            </a:r>
            <a:r>
              <a:rPr lang="de-AT" altLang="en-US" dirty="0" smtClean="0">
                <a:solidFill>
                  <a:srgbClr val="F6082A"/>
                </a:solidFill>
              </a:rPr>
              <a:t>equally-best </a:t>
            </a:r>
            <a:r>
              <a:rPr lang="de-AT" altLang="en-US" dirty="0" smtClean="0"/>
              <a:t>algorithms.</a:t>
            </a:r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570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de-AT" altLang="en-US" smtClean="0"/>
              <a:t>Overfitting Problem</a:t>
            </a:r>
            <a:endParaRPr lang="en-US" altLang="en-US" smtClean="0"/>
          </a:p>
        </p:txBody>
      </p:sp>
      <p:pic>
        <p:nvPicPr>
          <p:cNvPr id="33795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16038"/>
            <a:ext cx="8896350" cy="5184775"/>
          </a:xfrm>
          <a:noFill/>
        </p:spPr>
      </p:pic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6" y="1143001"/>
            <a:ext cx="17240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49482" y="4499263"/>
            <a:ext cx="1631373" cy="498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9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z="3600"/>
              <a:t>Example: Function Approximation</a:t>
            </a:r>
            <a:endParaRPr lang="en-US" altLang="en-US" sz="360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1341439"/>
            <a:ext cx="444817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10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z="3600"/>
              <a:t>Example: Function Approximation</a:t>
            </a:r>
            <a:endParaRPr lang="en-US" altLang="en-US" sz="360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341438"/>
            <a:ext cx="440055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742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z="3600"/>
              <a:t>Example: Function Approximation</a:t>
            </a:r>
            <a:endParaRPr lang="en-US" altLang="en-US" sz="360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1341438"/>
            <a:ext cx="442912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996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z="3600"/>
              <a:t>Example: Function Approximation</a:t>
            </a:r>
            <a:endParaRPr lang="en-US" altLang="en-US" sz="360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341438"/>
            <a:ext cx="440055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524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z="3600"/>
              <a:t>Example: Function Approximation</a:t>
            </a:r>
            <a:endParaRPr lang="en-US" altLang="en-US" sz="360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341438"/>
            <a:ext cx="436245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353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de-AT" altLang="en-US" smtClean="0"/>
              <a:t>Non-Linear Decision Boundary</a:t>
            </a:r>
            <a:endParaRPr lang="en-US" altLang="en-US" smtClean="0"/>
          </a:p>
        </p:txBody>
      </p:sp>
      <p:pic>
        <p:nvPicPr>
          <p:cNvPr id="35843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32138" y="1677988"/>
            <a:ext cx="9059862" cy="4465637"/>
          </a:xfrm>
          <a:noFill/>
        </p:spPr>
      </p:pic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9" y="1143001"/>
            <a:ext cx="17240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8183564" y="4941888"/>
            <a:ext cx="1728787" cy="431800"/>
          </a:xfrm>
          <a:prstGeom prst="ellips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" name="Rectangle 5"/>
          <p:cNvSpPr/>
          <p:nvPr/>
        </p:nvSpPr>
        <p:spPr>
          <a:xfrm>
            <a:off x="1319645" y="4870739"/>
            <a:ext cx="1631373" cy="498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0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Overfitting &amp; Underfitting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Overfitting = unnecessary increase in model complexity</a:t>
            </a:r>
          </a:p>
          <a:p>
            <a:pPr lvl="1"/>
            <a:r>
              <a:rPr lang="en-US" altLang="en-US" smtClean="0"/>
              <a:t>By increasing number of parameters</a:t>
            </a:r>
          </a:p>
          <a:p>
            <a:pPr lvl="1"/>
            <a:r>
              <a:rPr lang="en-US" altLang="en-US" smtClean="0"/>
              <a:t>By increasing degree of freedoms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altLang="en-US" smtClean="0">
                <a:solidFill>
                  <a:srgbClr val="FF0000"/>
                </a:solidFill>
                <a:sym typeface="Wingdings" panose="05000000000000000000" pitchFamily="2" charset="2"/>
              </a:rPr>
              <a:t>increase model variance</a:t>
            </a:r>
            <a:endParaRPr lang="en-US" altLang="en-US" smtClean="0"/>
          </a:p>
          <a:p>
            <a:r>
              <a:rPr lang="en-US" altLang="en-US" smtClean="0"/>
              <a:t>Underfitting = too simple model that will not fit the data</a:t>
            </a:r>
          </a:p>
        </p:txBody>
      </p:sp>
      <p:pic>
        <p:nvPicPr>
          <p:cNvPr id="64514" name="Picture 2" descr="https://images-na.ssl-images-amazon.com/images/I/51tFAwb2twL._SX337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5130" y="0"/>
            <a:ext cx="2406869" cy="354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51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Discussion: 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Why overfitting is bad?</a:t>
            </a:r>
          </a:p>
          <a:p>
            <a:r>
              <a:rPr lang="en-US" sz="4000" dirty="0" smtClean="0"/>
              <a:t>How do you overcome overfitting?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1847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Overfitting</a:t>
            </a:r>
          </a:p>
        </p:txBody>
      </p:sp>
      <p:pic>
        <p:nvPicPr>
          <p:cNvPr id="3481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3750" y="1477964"/>
            <a:ext cx="7983538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148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Occam’s razor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79651" y="1196975"/>
            <a:ext cx="5040313" cy="4935538"/>
          </a:xfrm>
        </p:spPr>
        <p:txBody>
          <a:bodyPr/>
          <a:lstStyle/>
          <a:p>
            <a:r>
              <a:rPr lang="en-US" altLang="en-US" i="1"/>
              <a:t>Pluralitas non est ponenda sine necessitate</a:t>
            </a:r>
            <a:r>
              <a:rPr lang="en-US" altLang="en-US"/>
              <a:t> </a:t>
            </a:r>
          </a:p>
          <a:p>
            <a:endParaRPr lang="en-US" altLang="en-US"/>
          </a:p>
          <a:p>
            <a:r>
              <a:rPr lang="en-US" altLang="en-US"/>
              <a:t>= Plurality should not be posited without necessity.</a:t>
            </a:r>
          </a:p>
          <a:p>
            <a:endParaRPr lang="en-US" altLang="en-US"/>
          </a:p>
          <a:p>
            <a:r>
              <a:rPr lang="en-US" altLang="en-US"/>
              <a:t>Prefer the simplest hypothesis consistent with data.</a:t>
            </a:r>
          </a:p>
        </p:txBody>
      </p:sp>
      <p:pic>
        <p:nvPicPr>
          <p:cNvPr id="1536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19964" y="1196975"/>
            <a:ext cx="3019425" cy="4935538"/>
          </a:xfrm>
        </p:spPr>
      </p:pic>
    </p:spTree>
    <p:extLst>
      <p:ext uri="{BB962C8B-B14F-4D97-AF65-F5344CB8AC3E}">
        <p14:creationId xmlns:p14="http://schemas.microsoft.com/office/powerpoint/2010/main" val="124125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 smtClean="0"/>
              <a:t>Overcoming Overfitting</a:t>
            </a:r>
            <a:endParaRPr lang="en-US" alt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AT" altLang="en-US" b="1" dirty="0" smtClean="0"/>
              <a:t>Model selection</a:t>
            </a:r>
            <a:r>
              <a:rPr lang="de-AT" altLang="en-US" dirty="0" smtClean="0"/>
              <a:t>: find model (or model parameters) with the right complexity without overfitting or underfitting</a:t>
            </a:r>
          </a:p>
          <a:p>
            <a:r>
              <a:rPr lang="de-AT" altLang="en-US" dirty="0" smtClean="0"/>
              <a:t>To measure model performance, compute misclassification error, accuracy etc. based on</a:t>
            </a:r>
          </a:p>
          <a:p>
            <a:pPr lvl="1"/>
            <a:r>
              <a:rPr lang="de-AT" altLang="en-US" dirty="0" smtClean="0"/>
              <a:t>All data as training sample</a:t>
            </a:r>
          </a:p>
          <a:p>
            <a:pPr lvl="1"/>
            <a:r>
              <a:rPr lang="de-AT" altLang="en-US" dirty="0" smtClean="0"/>
              <a:t>Hold out method</a:t>
            </a:r>
          </a:p>
          <a:p>
            <a:pPr lvl="1"/>
            <a:r>
              <a:rPr lang="de-AT" altLang="en-US" dirty="0" smtClean="0"/>
              <a:t>Cross Validation</a:t>
            </a:r>
          </a:p>
          <a:p>
            <a:pPr lvl="1"/>
            <a:r>
              <a:rPr lang="de-AT" altLang="en-US" dirty="0" smtClean="0"/>
              <a:t>K-Fold Validation</a:t>
            </a:r>
          </a:p>
          <a:p>
            <a:pPr lvl="1"/>
            <a:r>
              <a:rPr lang="de-AT" altLang="en-US" dirty="0" smtClean="0"/>
              <a:t>Leave One Out</a:t>
            </a:r>
          </a:p>
        </p:txBody>
      </p:sp>
    </p:spTree>
    <p:extLst>
      <p:ext uri="{BB962C8B-B14F-4D97-AF65-F5344CB8AC3E}">
        <p14:creationId xmlns:p14="http://schemas.microsoft.com/office/powerpoint/2010/main" val="133635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z="3600"/>
              <a:t>All data as training sample</a:t>
            </a:r>
            <a:endParaRPr lang="en-US" altLang="en-US" sz="360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AT" altLang="en-US" smtClean="0"/>
              <a:t>We can use all of our data as training sample, and even if we get 100% correctly classified, we never know if the model is robust enough to predict previously unseen record</a:t>
            </a:r>
          </a:p>
          <a:p>
            <a:endParaRPr lang="de-AT" altLang="en-US" smtClean="0"/>
          </a:p>
          <a:p>
            <a:r>
              <a:rPr lang="de-AT" altLang="en-US" smtClean="0"/>
              <a:t>Worst scenario of training without testing</a:t>
            </a:r>
          </a:p>
          <a:p>
            <a:r>
              <a:rPr lang="de-AT" altLang="en-US" smtClean="0"/>
              <a:t>Susceptible to overfitting</a:t>
            </a:r>
          </a:p>
          <a:p>
            <a:endParaRPr lang="en-US" altLang="en-US" smtClean="0"/>
          </a:p>
        </p:txBody>
      </p:sp>
      <p:sp>
        <p:nvSpPr>
          <p:cNvPr id="2" name="Rectangle 1"/>
          <p:cNvSpPr/>
          <p:nvPr/>
        </p:nvSpPr>
        <p:spPr>
          <a:xfrm>
            <a:off x="8312727" y="3304309"/>
            <a:ext cx="1257300" cy="16729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85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z="3600"/>
              <a:t>Hold out method</a:t>
            </a:r>
            <a:endParaRPr lang="en-US" altLang="en-US" sz="360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AT" altLang="en-US" smtClean="0"/>
              <a:t>Partition data into two parts:</a:t>
            </a:r>
          </a:p>
          <a:p>
            <a:pPr lvl="1"/>
            <a:r>
              <a:rPr lang="de-AT" altLang="en-US" smtClean="0"/>
              <a:t>Training data set</a:t>
            </a:r>
          </a:p>
          <a:p>
            <a:pPr lvl="1"/>
            <a:r>
              <a:rPr lang="de-AT" altLang="en-US" smtClean="0"/>
              <a:t>Test data set</a:t>
            </a:r>
          </a:p>
          <a:p>
            <a:pPr lvl="1"/>
            <a:r>
              <a:rPr lang="de-AT" altLang="en-US" smtClean="0"/>
              <a:t>Composition: 50-50, 60-40, or 75-25</a:t>
            </a:r>
          </a:p>
          <a:p>
            <a:r>
              <a:rPr lang="de-AT" altLang="en-US" smtClean="0"/>
              <a:t>Calibrate the model using training data</a:t>
            </a:r>
          </a:p>
          <a:p>
            <a:r>
              <a:rPr lang="de-AT" altLang="en-US" smtClean="0"/>
              <a:t>Test using test data set</a:t>
            </a:r>
          </a:p>
          <a:p>
            <a:endParaRPr lang="de-AT" altLang="en-US" smtClean="0"/>
          </a:p>
          <a:p>
            <a:r>
              <a:rPr lang="de-AT" altLang="en-US" smtClean="0"/>
              <a:t>Training data + test data = total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8437417" y="3304309"/>
            <a:ext cx="1132609" cy="16729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sample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37417" y="2171699"/>
            <a:ext cx="1132609" cy="11326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 sample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82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z="3600"/>
              <a:t>Limitation of Hold Out Method</a:t>
            </a:r>
            <a:endParaRPr lang="en-US" altLang="en-US" sz="360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AT" altLang="en-US"/>
              <a:t>Training sample is not enough to produce good model (some classes are not included)</a:t>
            </a:r>
          </a:p>
          <a:p>
            <a:r>
              <a:rPr lang="de-AT" altLang="en-US"/>
              <a:t>Smaller training set size, larger the variance </a:t>
            </a:r>
            <a:r>
              <a:rPr lang="de-AT" altLang="en-US">
                <a:sym typeface="Wingdings" panose="05000000000000000000" pitchFamily="2" charset="2"/>
              </a:rPr>
              <a:t> model is not </a:t>
            </a:r>
            <a:r>
              <a:rPr lang="de-AT" altLang="en-US">
                <a:solidFill>
                  <a:schemeClr val="hlink"/>
                </a:solidFill>
                <a:sym typeface="Wingdings" panose="05000000000000000000" pitchFamily="2" charset="2"/>
              </a:rPr>
              <a:t>accurate</a:t>
            </a:r>
          </a:p>
          <a:p>
            <a:r>
              <a:rPr lang="de-AT" altLang="en-US">
                <a:sym typeface="Wingdings" panose="05000000000000000000" pitchFamily="2" charset="2"/>
              </a:rPr>
              <a:t>If training set is large then test set is small, then testing is not </a:t>
            </a:r>
            <a:r>
              <a:rPr lang="de-AT" altLang="en-US">
                <a:solidFill>
                  <a:schemeClr val="hlink"/>
                </a:solidFill>
                <a:sym typeface="Wingdings" panose="05000000000000000000" pitchFamily="2" charset="2"/>
              </a:rPr>
              <a:t>reliable</a:t>
            </a:r>
            <a:endParaRPr lang="en-US" altLang="en-US">
              <a:solidFill>
                <a:schemeClr val="hlink"/>
              </a:solidFill>
            </a:endParaRPr>
          </a:p>
          <a:p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1330035" y="4001293"/>
            <a:ext cx="1132609" cy="9759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sample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62644" y="4001293"/>
            <a:ext cx="2130138" cy="97595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 sample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25391" y="4001293"/>
            <a:ext cx="2826327" cy="9759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sample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551718" y="4001292"/>
            <a:ext cx="945573" cy="97595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 sample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62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z="3600"/>
              <a:t>Cross Validation</a:t>
            </a:r>
            <a:endParaRPr lang="en-US" altLang="en-US" sz="360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AT" altLang="en-US" dirty="0" smtClean="0"/>
              <a:t>Each record is used the same number of times for training and exactly one for testing</a:t>
            </a:r>
          </a:p>
          <a:p>
            <a:endParaRPr lang="de-AT" altLang="en-US" dirty="0" smtClean="0"/>
          </a:p>
          <a:p>
            <a:r>
              <a:rPr lang="de-AT" altLang="en-US" dirty="0" smtClean="0"/>
              <a:t>Two folds cross validation:</a:t>
            </a:r>
          </a:p>
          <a:p>
            <a:pPr lvl="1"/>
            <a:r>
              <a:rPr lang="de-AT" altLang="en-US" dirty="0" smtClean="0"/>
              <a:t>Divide data into 2 of equal size</a:t>
            </a:r>
          </a:p>
          <a:p>
            <a:pPr lvl="1"/>
            <a:r>
              <a:rPr lang="de-AT" altLang="en-US" dirty="0" smtClean="0"/>
              <a:t>First data for training set, second for testing</a:t>
            </a:r>
          </a:p>
          <a:p>
            <a:pPr lvl="1"/>
            <a:r>
              <a:rPr lang="de-AT" altLang="en-US" dirty="0" smtClean="0"/>
              <a:t>Then swap and run again</a:t>
            </a:r>
          </a:p>
          <a:p>
            <a:pPr lvl="1"/>
            <a:r>
              <a:rPr lang="de-AT" altLang="en-US" dirty="0" smtClean="0"/>
              <a:t>Total error is the summation of both runs</a:t>
            </a:r>
            <a:endParaRPr lang="en-US" alt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8437417" y="2517773"/>
            <a:ext cx="1132609" cy="2889218"/>
            <a:chOff x="8437417" y="2517773"/>
            <a:chExt cx="1132609" cy="2889218"/>
          </a:xfrm>
        </p:grpSpPr>
        <p:sp>
          <p:nvSpPr>
            <p:cNvPr id="4" name="Rectangle 3"/>
            <p:cNvSpPr/>
            <p:nvPr/>
          </p:nvSpPr>
          <p:spPr>
            <a:xfrm>
              <a:off x="8437417" y="3941329"/>
              <a:ext cx="1132609" cy="14656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training sample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437417" y="2517773"/>
              <a:ext cx="1132609" cy="142355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test sample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215994" y="2496720"/>
            <a:ext cx="1132609" cy="2889218"/>
            <a:chOff x="8437417" y="2517773"/>
            <a:chExt cx="1132609" cy="2889218"/>
          </a:xfrm>
        </p:grpSpPr>
        <p:sp>
          <p:nvSpPr>
            <p:cNvPr id="10" name="Rectangle 9"/>
            <p:cNvSpPr/>
            <p:nvPr/>
          </p:nvSpPr>
          <p:spPr>
            <a:xfrm>
              <a:off x="8437417" y="3941329"/>
              <a:ext cx="1132609" cy="14656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sample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437417" y="2517773"/>
              <a:ext cx="1132609" cy="142355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Training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sample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Straight Arrow Connector 7"/>
          <p:cNvCxnSpPr>
            <a:endCxn id="10" idx="1"/>
          </p:cNvCxnSpPr>
          <p:nvPr/>
        </p:nvCxnSpPr>
        <p:spPr>
          <a:xfrm>
            <a:off x="9570026" y="3208498"/>
            <a:ext cx="645968" cy="144460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1" idx="1"/>
          </p:cNvCxnSpPr>
          <p:nvPr/>
        </p:nvCxnSpPr>
        <p:spPr>
          <a:xfrm flipV="1">
            <a:off x="9564829" y="3208498"/>
            <a:ext cx="651165" cy="144460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62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096000" y="4197926"/>
            <a:ext cx="1132609" cy="17560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training sample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648197" y="4197926"/>
            <a:ext cx="1132609" cy="17560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training sample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38498" y="4176618"/>
            <a:ext cx="1132609" cy="17560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training sample</a:t>
            </a:r>
            <a:endParaRPr lang="en-US" dirty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z="3600"/>
              <a:t>K-fold cross validation</a:t>
            </a:r>
            <a:endParaRPr lang="en-US" altLang="en-US" sz="360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AT" altLang="en-US" dirty="0" smtClean="0"/>
              <a:t>Divide data into K equal size partition</a:t>
            </a:r>
          </a:p>
          <a:p>
            <a:r>
              <a:rPr lang="de-AT" altLang="en-US" dirty="0" smtClean="0"/>
              <a:t>(K-1) partition is used for training and 1 for testing</a:t>
            </a:r>
          </a:p>
          <a:p>
            <a:r>
              <a:rPr lang="de-AT" altLang="en-US" dirty="0" smtClean="0"/>
              <a:t>Repeat the procedure K times so that each partition is used for testing exactly once</a:t>
            </a:r>
          </a:p>
          <a:p>
            <a:r>
              <a:rPr lang="de-AT" altLang="en-US" dirty="0" smtClean="0"/>
              <a:t>Total error is the sum up of errors for all k runs</a:t>
            </a:r>
            <a:endParaRPr lang="en-US" alt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828798" y="4679553"/>
            <a:ext cx="1132609" cy="12744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sample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28799" y="4197926"/>
            <a:ext cx="1132609" cy="4816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 sample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38495" y="4813836"/>
            <a:ext cx="1132609" cy="4816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 sample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48200" y="5161180"/>
            <a:ext cx="1132609" cy="4816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 sample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96000" y="5472364"/>
            <a:ext cx="1132609" cy="4816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 sample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7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z="3600"/>
              <a:t>Leave one out method</a:t>
            </a:r>
            <a:endParaRPr lang="en-US" altLang="en-US" sz="360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AT" altLang="en-US"/>
              <a:t>Leave one out = K fold cross validation with K=N</a:t>
            </a:r>
          </a:p>
          <a:p>
            <a:r>
              <a:rPr lang="de-AT" altLang="en-US"/>
              <a:t>Each test contain only one record</a:t>
            </a:r>
          </a:p>
          <a:p>
            <a:r>
              <a:rPr lang="de-AT" altLang="en-US"/>
              <a:t>Advantages: </a:t>
            </a:r>
          </a:p>
          <a:p>
            <a:pPr lvl="1"/>
            <a:r>
              <a:rPr lang="de-AT" altLang="en-US"/>
              <a:t>utilizing most data for training</a:t>
            </a:r>
          </a:p>
          <a:p>
            <a:pPr lvl="1"/>
            <a:r>
              <a:rPr lang="de-AT" altLang="en-US"/>
              <a:t>Effectively cover  the entire data set</a:t>
            </a:r>
          </a:p>
          <a:p>
            <a:r>
              <a:rPr lang="de-AT" altLang="en-US"/>
              <a:t>Disadvantages:</a:t>
            </a:r>
          </a:p>
          <a:p>
            <a:pPr lvl="1"/>
            <a:r>
              <a:rPr lang="de-AT" altLang="en-US"/>
              <a:t>Computationally very expensive to repeat run N times</a:t>
            </a:r>
          </a:p>
          <a:p>
            <a:pPr lvl="1"/>
            <a:r>
              <a:rPr lang="de-AT" altLang="en-US"/>
              <a:t>Variance tends to be high because only 1 test data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10896600" y="69560"/>
            <a:ext cx="1132609" cy="17560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training sample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48797" y="69560"/>
            <a:ext cx="1132609" cy="17560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training sample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039098" y="48252"/>
            <a:ext cx="1132609" cy="17560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training sample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29398" y="551187"/>
            <a:ext cx="1132609" cy="12744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sample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29399" y="69560"/>
            <a:ext cx="1132609" cy="4816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 sample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39095" y="685470"/>
            <a:ext cx="1132609" cy="4816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 sample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48800" y="1032814"/>
            <a:ext cx="1132609" cy="4816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 sample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896600" y="1343998"/>
            <a:ext cx="1132609" cy="4816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 sample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47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Permission is granted to use, modify and distribute this slide as long as the copy right page remain intact and unmodified.</a:t>
            </a:r>
          </a:p>
          <a:p>
            <a:endParaRPr lang="en-US" dirty="0"/>
          </a:p>
          <a:p>
            <a:r>
              <a:rPr lang="en-US" dirty="0" smtClean="0"/>
              <a:t>Copyright © 2017 </a:t>
            </a:r>
            <a:r>
              <a:rPr lang="en-US" dirty="0">
                <a:hlinkClick r:id="rId2"/>
              </a:rPr>
              <a:t>Kardi Teknomo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people.revoledu.com/kardi/tutorial/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Occam’s razor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992314" y="1196975"/>
            <a:ext cx="8347075" cy="5111750"/>
          </a:xfrm>
        </p:spPr>
        <p:txBody>
          <a:bodyPr/>
          <a:lstStyle/>
          <a:p>
            <a:r>
              <a:rPr lang="en-US" altLang="en-US" smtClean="0"/>
              <a:t>If two theories explain the facts </a:t>
            </a:r>
            <a:r>
              <a:rPr lang="en-US" altLang="en-US" b="1" smtClean="0">
                <a:solidFill>
                  <a:srgbClr val="008000"/>
                </a:solidFill>
              </a:rPr>
              <a:t>equally well</a:t>
            </a:r>
            <a:r>
              <a:rPr lang="en-US" altLang="en-US" smtClean="0"/>
              <a:t>, then the </a:t>
            </a:r>
            <a:r>
              <a:rPr lang="en-US" altLang="en-US" smtClean="0">
                <a:solidFill>
                  <a:srgbClr val="F6082A"/>
                </a:solidFill>
              </a:rPr>
              <a:t>simpler theory is to be preferred</a:t>
            </a:r>
            <a:r>
              <a:rPr lang="en-US" altLang="en-US" smtClean="0"/>
              <a:t>.</a:t>
            </a:r>
          </a:p>
          <a:p>
            <a:pPr>
              <a:lnSpc>
                <a:spcPct val="40000"/>
              </a:lnSpc>
            </a:pPr>
            <a:endParaRPr lang="en-US" altLang="en-US" smtClean="0"/>
          </a:p>
          <a:p>
            <a:r>
              <a:rPr lang="en-US" altLang="en-US" smtClean="0"/>
              <a:t>There are fewer short hypotheses than long hypotheses.</a:t>
            </a:r>
          </a:p>
          <a:p>
            <a:pPr lvl="1"/>
            <a:r>
              <a:rPr lang="en-US" altLang="en-US" smtClean="0"/>
              <a:t>A short hypothesis that fits the data is unlikely to be a coincidence.</a:t>
            </a:r>
          </a:p>
          <a:p>
            <a:pPr lvl="1"/>
            <a:r>
              <a:rPr lang="en-US" altLang="en-US" smtClean="0"/>
              <a:t>A long hypothesis that fits the data may be a coincidence.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2053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Supervised Learning Example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 smtClean="0"/>
              <a:t>“Sorting incoming Fish on a conveyor according to species using optical sensing”</a:t>
            </a:r>
          </a:p>
          <a:p>
            <a:endParaRPr lang="en-US" altLang="en-US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/>
              <a:t>					Sea bass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/>
              <a:t>		Species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/>
              <a:t>					Salmon</a:t>
            </a:r>
          </a:p>
          <a:p>
            <a:endParaRPr lang="en-US" altLang="en-US" dirty="0" smtClean="0"/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987" y="370407"/>
            <a:ext cx="3341977" cy="489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Line 4"/>
          <p:cNvSpPr>
            <a:spLocks noChangeShapeType="1"/>
          </p:cNvSpPr>
          <p:nvPr/>
        </p:nvSpPr>
        <p:spPr bwMode="auto">
          <a:xfrm flipV="1">
            <a:off x="3127664" y="3370263"/>
            <a:ext cx="1219200" cy="457200"/>
          </a:xfrm>
          <a:prstGeom prst="line">
            <a:avLst/>
          </a:prstGeom>
          <a:noFill/>
          <a:ln w="381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3127664" y="4067248"/>
            <a:ext cx="1219200" cy="381000"/>
          </a:xfrm>
          <a:prstGeom prst="line">
            <a:avLst/>
          </a:prstGeom>
          <a:noFill/>
          <a:ln w="381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8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z="3600"/>
              <a:t>The System</a:t>
            </a:r>
            <a:endParaRPr lang="en-US" altLang="en-US" sz="3600"/>
          </a:p>
        </p:txBody>
      </p:sp>
      <p:pic>
        <p:nvPicPr>
          <p:cNvPr id="19459" name="Picture 2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1" t="3346" b="3142"/>
          <a:stretch>
            <a:fillRect/>
          </a:stretch>
        </p:blipFill>
        <p:spPr>
          <a:xfrm>
            <a:off x="0" y="1412875"/>
            <a:ext cx="7507288" cy="4348163"/>
          </a:xfrm>
          <a:noFill/>
        </p:spPr>
      </p:pic>
    </p:spTree>
    <p:extLst>
      <p:ext uri="{BB962C8B-B14F-4D97-AF65-F5344CB8AC3E}">
        <p14:creationId xmlns:p14="http://schemas.microsoft.com/office/powerpoint/2010/main" val="35358072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Problem Analysis (hypothesis)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xfrm>
            <a:off x="2135188" y="1268414"/>
            <a:ext cx="7993062" cy="5337175"/>
          </a:xfrm>
        </p:spPr>
        <p:txBody>
          <a:bodyPr/>
          <a:lstStyle/>
          <a:p>
            <a:r>
              <a:rPr lang="en-US" altLang="en-US"/>
              <a:t>Set up a camera and take some sample images to extract features</a:t>
            </a:r>
          </a:p>
          <a:p>
            <a:pPr lvl="1"/>
            <a:r>
              <a:rPr lang="en-US" altLang="en-US"/>
              <a:t>Length</a:t>
            </a:r>
          </a:p>
          <a:p>
            <a:pPr lvl="1"/>
            <a:r>
              <a:rPr lang="en-US" altLang="en-US"/>
              <a:t>Lightness</a:t>
            </a:r>
          </a:p>
          <a:p>
            <a:pPr lvl="1"/>
            <a:r>
              <a:rPr lang="en-US" altLang="en-US"/>
              <a:t>Width</a:t>
            </a:r>
          </a:p>
          <a:p>
            <a:pPr lvl="1"/>
            <a:r>
              <a:rPr lang="en-US" altLang="en-US"/>
              <a:t>Number and shape of fins</a:t>
            </a:r>
          </a:p>
          <a:p>
            <a:pPr lvl="1"/>
            <a:r>
              <a:rPr lang="en-US" altLang="en-US"/>
              <a:t>Position of the mouth, etc…</a:t>
            </a:r>
          </a:p>
          <a:p>
            <a:pPr lvl="2"/>
            <a:endParaRPr lang="en-US" altLang="en-US"/>
          </a:p>
          <a:p>
            <a:r>
              <a:rPr lang="en-US" altLang="en-US"/>
              <a:t>This is the set of all suggested features to explore for use in our classifier!</a:t>
            </a:r>
          </a:p>
          <a:p>
            <a:pPr lvl="2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4954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Preprocessing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1992313" y="1341439"/>
            <a:ext cx="7632700" cy="4910137"/>
          </a:xfrm>
        </p:spPr>
        <p:txBody>
          <a:bodyPr/>
          <a:lstStyle/>
          <a:p>
            <a:r>
              <a:rPr lang="en-US" altLang="en-US"/>
              <a:t>Use a </a:t>
            </a:r>
            <a:r>
              <a:rPr lang="en-US" altLang="en-US">
                <a:solidFill>
                  <a:srgbClr val="008000"/>
                </a:solidFill>
              </a:rPr>
              <a:t>segmentation</a:t>
            </a:r>
            <a:r>
              <a:rPr lang="en-US" altLang="en-US"/>
              <a:t> operation to isolate fishes from one another and from the background</a:t>
            </a:r>
          </a:p>
          <a:p>
            <a:pPr lvl="1"/>
            <a:endParaRPr lang="en-US" altLang="en-US"/>
          </a:p>
          <a:p>
            <a:r>
              <a:rPr lang="en-US" altLang="en-US"/>
              <a:t>Information from a single fish is sent to a </a:t>
            </a:r>
            <a:r>
              <a:rPr lang="en-US" altLang="en-US">
                <a:solidFill>
                  <a:schemeClr val="hlink"/>
                </a:solidFill>
              </a:rPr>
              <a:t>feature extractor</a:t>
            </a:r>
            <a:r>
              <a:rPr lang="en-US" altLang="en-US"/>
              <a:t> whose purpose is to reduce the data by measuring certain features</a:t>
            </a:r>
          </a:p>
          <a:p>
            <a:endParaRPr lang="en-US" altLang="en-US"/>
          </a:p>
          <a:p>
            <a:r>
              <a:rPr lang="en-US" altLang="en-US"/>
              <a:t>The features are passed to a classifier 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475" y="1171576"/>
            <a:ext cx="2422641" cy="2434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5955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Classification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/>
              <a:t>Select the </a:t>
            </a:r>
            <a:r>
              <a:rPr lang="en-US" altLang="en-US" sz="3600" dirty="0" smtClean="0">
                <a:solidFill>
                  <a:schemeClr val="hlink"/>
                </a:solidFill>
              </a:rPr>
              <a:t>length</a:t>
            </a:r>
            <a:r>
              <a:rPr lang="en-US" altLang="en-US" sz="3600" dirty="0" smtClean="0"/>
              <a:t> of the fish as a possible feature for discrimination</a:t>
            </a:r>
          </a:p>
        </p:txBody>
      </p:sp>
    </p:spTree>
    <p:extLst>
      <p:ext uri="{BB962C8B-B14F-4D97-AF65-F5344CB8AC3E}">
        <p14:creationId xmlns:p14="http://schemas.microsoft.com/office/powerpoint/2010/main" val="10582383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</TotalTime>
  <Words>966</Words>
  <Application>Microsoft Office PowerPoint</Application>
  <PresentationFormat>Widescreen</PresentationFormat>
  <Paragraphs>173</Paragraphs>
  <Slides>37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Rastrový obraz</vt:lpstr>
      <vt:lpstr>Re-Introduction to Supervised Learning</vt:lpstr>
      <vt:lpstr>Supervised Learning</vt:lpstr>
      <vt:lpstr>Occam’s razor</vt:lpstr>
      <vt:lpstr>Occam’s razor</vt:lpstr>
      <vt:lpstr>Supervised Learning Example</vt:lpstr>
      <vt:lpstr>The System</vt:lpstr>
      <vt:lpstr>Problem Analysis (hypothesis)</vt:lpstr>
      <vt:lpstr>Preprocessing</vt:lpstr>
      <vt:lpstr>Classification</vt:lpstr>
      <vt:lpstr>Data  Histogram of Fish Length</vt:lpstr>
      <vt:lpstr>Feature Selection</vt:lpstr>
      <vt:lpstr>Data  Histogram of Lightness</vt:lpstr>
      <vt:lpstr>Threshold Decision Boundary</vt:lpstr>
      <vt:lpstr>Feature Selection</vt:lpstr>
      <vt:lpstr>Salmon or Sea Bass?</vt:lpstr>
      <vt:lpstr>Optimal Classifier</vt:lpstr>
      <vt:lpstr>PowerPoint Presentation</vt:lpstr>
      <vt:lpstr>But ....</vt:lpstr>
      <vt:lpstr>Overfitting and underfitting</vt:lpstr>
      <vt:lpstr>Overfitting Problem</vt:lpstr>
      <vt:lpstr>Example: Function Approximation</vt:lpstr>
      <vt:lpstr>Example: Function Approximation</vt:lpstr>
      <vt:lpstr>Example: Function Approximation</vt:lpstr>
      <vt:lpstr>Example: Function Approximation</vt:lpstr>
      <vt:lpstr>Example: Function Approximation</vt:lpstr>
      <vt:lpstr>Non-Linear Decision Boundary</vt:lpstr>
      <vt:lpstr>Overfitting &amp; Underfitting</vt:lpstr>
      <vt:lpstr>Discussion: Overfitting</vt:lpstr>
      <vt:lpstr>Overfitting</vt:lpstr>
      <vt:lpstr>Overcoming Overfitting</vt:lpstr>
      <vt:lpstr>All data as training sample</vt:lpstr>
      <vt:lpstr>Hold out method</vt:lpstr>
      <vt:lpstr>Limitation of Hold Out Method</vt:lpstr>
      <vt:lpstr>Cross Validation</vt:lpstr>
      <vt:lpstr>K-fold cross validation</vt:lpstr>
      <vt:lpstr>Leave one out method</vt:lpstr>
      <vt:lpstr>Copy right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Jachin Jane O. Aberilla</dc:creator>
  <cp:lastModifiedBy>PC</cp:lastModifiedBy>
  <cp:revision>44</cp:revision>
  <dcterms:created xsi:type="dcterms:W3CDTF">2017-05-24T11:14:22Z</dcterms:created>
  <dcterms:modified xsi:type="dcterms:W3CDTF">2019-09-30T17:14:13Z</dcterms:modified>
</cp:coreProperties>
</file>