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ackerearth.com/practice/machine-learning/machine-learning-algorithms/ml-decision-tree/tutoria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ackerearth.com/practice/machine-learning/machine-learning-algorithms/ml-decision-tree/tutoria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dnuggets.com/2018/12/guide-decision-trees-machine-learning-data-science.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dnuggets.com/2018/12/guide-decision-trees-machine-learning-data-scienc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29d9812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29d9812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429d981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29d981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https://www.hackerearth.com/practice/machine-learning/machine-learning-algorithms/ml-decision-tree/tutorial/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29d9812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29d9812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https://www.hackerearth.com/practice/machine-learning/machine-learning-algorithms/ml-decision-tree/tutorial/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29d9812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29d9812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https://www.kdnuggets.com/2018/12/guide-decision-trees-machine-learning-data-science.html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29d9812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29d9812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https://www.kdnuggets.com/2018/12/guide-decision-trees-machine-learning-data-science.html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29d9812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9d981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29d9812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29d9812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Trees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CS129.18 </a:t>
            </a:r>
            <a:endParaRPr/>
          </a:p>
          <a:p>
            <a:pPr indent="0" lvl="0" marL="0" rtl="0" algn="l">
              <a:spcBef>
                <a:spcPts val="0"/>
              </a:spcBef>
              <a:spcAft>
                <a:spcPts val="0"/>
              </a:spcAft>
              <a:buNone/>
            </a:pPr>
            <a:r>
              <a:rPr lang="en"/>
              <a:t>CSCI214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Hadrian Paulo Lim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Decision Tree?</a:t>
            </a:r>
            <a:endParaRPr/>
          </a:p>
        </p:txBody>
      </p:sp>
      <p:pic>
        <p:nvPicPr>
          <p:cNvPr id="74" name="Google Shape;74;p14"/>
          <p:cNvPicPr preferRelativeResize="0"/>
          <p:nvPr/>
        </p:nvPicPr>
        <p:blipFill rotWithShape="1">
          <a:blip r:embed="rId3">
            <a:alphaModFix/>
          </a:blip>
          <a:srcRect b="20524" l="12205" r="10592" t="14358"/>
          <a:stretch/>
        </p:blipFill>
        <p:spPr>
          <a:xfrm>
            <a:off x="254390" y="771300"/>
            <a:ext cx="8514324" cy="403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What is a Decision Tree?</a:t>
            </a:r>
            <a:endParaRPr b="1" sz="2400"/>
          </a:p>
        </p:txBody>
      </p:sp>
      <p:sp>
        <p:nvSpPr>
          <p:cNvPr id="80" name="Google Shape;80;p15"/>
          <p:cNvSpPr txBox="1"/>
          <p:nvPr/>
        </p:nvSpPr>
        <p:spPr>
          <a:xfrm>
            <a:off x="179250" y="822875"/>
            <a:ext cx="8883300" cy="41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a:t>
            </a:r>
            <a:r>
              <a:rPr b="1" lang="en" sz="2400">
                <a:latin typeface="Roboto"/>
                <a:ea typeface="Roboto"/>
                <a:cs typeface="Roboto"/>
                <a:sym typeface="Roboto"/>
              </a:rPr>
              <a:t> decision tree</a:t>
            </a:r>
            <a:r>
              <a:rPr lang="en" sz="2400">
                <a:latin typeface="Roboto"/>
                <a:ea typeface="Roboto"/>
                <a:cs typeface="Roboto"/>
                <a:sym typeface="Roboto"/>
              </a:rPr>
              <a:t> is a </a:t>
            </a:r>
            <a:r>
              <a:rPr b="1" lang="en" sz="2400">
                <a:latin typeface="Roboto"/>
                <a:ea typeface="Roboto"/>
                <a:cs typeface="Roboto"/>
                <a:sym typeface="Roboto"/>
              </a:rPr>
              <a:t>tree-like graph with:</a:t>
            </a:r>
            <a:endParaRPr b="1"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b="1" lang="en" sz="2400">
                <a:latin typeface="Roboto"/>
                <a:ea typeface="Roboto"/>
                <a:cs typeface="Roboto"/>
                <a:sym typeface="Roboto"/>
              </a:rPr>
              <a:t>Nodes</a:t>
            </a:r>
            <a:r>
              <a:rPr lang="en" sz="2400">
                <a:latin typeface="Roboto"/>
                <a:ea typeface="Roboto"/>
                <a:cs typeface="Roboto"/>
                <a:sym typeface="Roboto"/>
              </a:rPr>
              <a:t> representing an attribute </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b="1" lang="en" sz="2400">
                <a:latin typeface="Roboto"/>
                <a:ea typeface="Roboto"/>
                <a:cs typeface="Roboto"/>
                <a:sym typeface="Roboto"/>
              </a:rPr>
              <a:t>Edges </a:t>
            </a:r>
            <a:r>
              <a:rPr lang="en" sz="2400">
                <a:latin typeface="Roboto"/>
                <a:ea typeface="Roboto"/>
                <a:cs typeface="Roboto"/>
                <a:sym typeface="Roboto"/>
              </a:rPr>
              <a:t>representing the answers to the question, which </a:t>
            </a:r>
            <a:r>
              <a:rPr lang="en" sz="2400">
                <a:latin typeface="Roboto"/>
                <a:ea typeface="Roboto"/>
                <a:cs typeface="Roboto"/>
                <a:sym typeface="Roboto"/>
              </a:rPr>
              <a:t>is commonly a </a:t>
            </a:r>
            <a:r>
              <a:rPr b="1" lang="en" sz="2400">
                <a:latin typeface="Roboto"/>
                <a:ea typeface="Roboto"/>
                <a:cs typeface="Roboto"/>
                <a:sym typeface="Roboto"/>
              </a:rPr>
              <a:t>binary decision</a:t>
            </a:r>
            <a:r>
              <a:rPr lang="en" sz="2400">
                <a:latin typeface="Roboto"/>
                <a:ea typeface="Roboto"/>
                <a:cs typeface="Roboto"/>
                <a:sym typeface="Roboto"/>
              </a:rPr>
              <a:t>; and </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b="1" lang="en" sz="2400">
                <a:latin typeface="Roboto"/>
                <a:ea typeface="Roboto"/>
                <a:cs typeface="Roboto"/>
                <a:sym typeface="Roboto"/>
              </a:rPr>
              <a:t>Leaves </a:t>
            </a:r>
            <a:r>
              <a:rPr lang="en" sz="2400">
                <a:latin typeface="Roboto"/>
                <a:ea typeface="Roboto"/>
                <a:cs typeface="Roboto"/>
                <a:sym typeface="Roboto"/>
              </a:rPr>
              <a:t>representing the actual output or class label. </a:t>
            </a:r>
            <a:endParaRPr sz="2400">
              <a:latin typeface="Roboto"/>
              <a:ea typeface="Roboto"/>
              <a:cs typeface="Roboto"/>
              <a:sym typeface="Roboto"/>
            </a:endParaRPr>
          </a:p>
          <a:p>
            <a:pPr indent="0" lvl="0" marL="91440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They are used in non-linear decision making with simple linear decision surface.</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What is a Decision Tree?</a:t>
            </a:r>
            <a:endParaRPr b="1" sz="2400"/>
          </a:p>
        </p:txBody>
      </p:sp>
      <p:sp>
        <p:nvSpPr>
          <p:cNvPr id="86" name="Google Shape;86;p16"/>
          <p:cNvSpPr txBox="1"/>
          <p:nvPr/>
        </p:nvSpPr>
        <p:spPr>
          <a:xfrm>
            <a:off x="179250" y="822875"/>
            <a:ext cx="8883300" cy="41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Two types of Decision Tree models: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b="1" lang="en" sz="2400">
                <a:latin typeface="Roboto"/>
                <a:ea typeface="Roboto"/>
                <a:cs typeface="Roboto"/>
                <a:sym typeface="Roboto"/>
              </a:rPr>
              <a:t>Classification Tree</a:t>
            </a:r>
            <a:endParaRPr b="1" sz="2400">
              <a:latin typeface="Roboto"/>
              <a:ea typeface="Roboto"/>
              <a:cs typeface="Roboto"/>
              <a:sym typeface="Roboto"/>
            </a:endParaRPr>
          </a:p>
          <a:p>
            <a:pPr indent="0" lvl="0" marL="914400" rtl="0" algn="l">
              <a:spcBef>
                <a:spcPts val="0"/>
              </a:spcBef>
              <a:spcAft>
                <a:spcPts val="0"/>
              </a:spcAft>
              <a:buNone/>
            </a:pPr>
            <a:r>
              <a:rPr lang="en" sz="2400">
                <a:latin typeface="Roboto"/>
                <a:ea typeface="Roboto"/>
                <a:cs typeface="Roboto"/>
                <a:sym typeface="Roboto"/>
              </a:rPr>
              <a:t>when the predicted outcome is the class (discrete) to which the data belongs.</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b="1" lang="en" sz="2400">
                <a:latin typeface="Roboto"/>
                <a:ea typeface="Roboto"/>
                <a:cs typeface="Roboto"/>
                <a:sym typeface="Roboto"/>
              </a:rPr>
              <a:t>Regression Tree </a:t>
            </a:r>
            <a:endParaRPr b="1" sz="2400">
              <a:latin typeface="Roboto"/>
              <a:ea typeface="Roboto"/>
              <a:cs typeface="Roboto"/>
              <a:sym typeface="Roboto"/>
            </a:endParaRPr>
          </a:p>
          <a:p>
            <a:pPr indent="0" lvl="0" marL="914400" rtl="0" algn="l">
              <a:spcBef>
                <a:spcPts val="0"/>
              </a:spcBef>
              <a:spcAft>
                <a:spcPts val="0"/>
              </a:spcAft>
              <a:buNone/>
            </a:pPr>
            <a:r>
              <a:rPr lang="en" sz="2400">
                <a:latin typeface="Roboto"/>
                <a:ea typeface="Roboto"/>
                <a:cs typeface="Roboto"/>
                <a:sym typeface="Roboto"/>
              </a:rPr>
              <a:t>when the predicted outcome can be considered a real number (e.g. the price of a house, or a patient's length of stay in a hospital).</a:t>
            </a:r>
            <a:endParaRPr sz="2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How is a Decision Tree Generated from a Dataset?</a:t>
            </a:r>
            <a:endParaRPr b="1"/>
          </a:p>
        </p:txBody>
      </p:sp>
      <p:pic>
        <p:nvPicPr>
          <p:cNvPr id="92" name="Google Shape;92;p17"/>
          <p:cNvPicPr preferRelativeResize="0"/>
          <p:nvPr/>
        </p:nvPicPr>
        <p:blipFill>
          <a:blip r:embed="rId3">
            <a:alphaModFix/>
          </a:blip>
          <a:stretch>
            <a:fillRect/>
          </a:stretch>
        </p:blipFill>
        <p:spPr>
          <a:xfrm>
            <a:off x="1060100" y="1025525"/>
            <a:ext cx="7109100" cy="3092450"/>
          </a:xfrm>
          <a:prstGeom prst="rect">
            <a:avLst/>
          </a:prstGeom>
          <a:noFill/>
          <a:ln>
            <a:noFill/>
          </a:ln>
        </p:spPr>
      </p:pic>
      <p:sp>
        <p:nvSpPr>
          <p:cNvPr id="93" name="Google Shape;93;p17"/>
          <p:cNvSpPr txBox="1"/>
          <p:nvPr/>
        </p:nvSpPr>
        <p:spPr>
          <a:xfrm>
            <a:off x="3032400" y="4303625"/>
            <a:ext cx="29583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Gini Coefficient</a:t>
            </a:r>
            <a:endParaRPr b="1" sz="3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nvSpPr>
        <p:spPr>
          <a:xfrm>
            <a:off x="327875" y="807375"/>
            <a:ext cx="8488500" cy="41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After generating a deep tree, such that the Gini coefficient for all nodes ≃ 0 or some threshold value, </a:t>
            </a:r>
            <a:r>
              <a:rPr b="1" lang="en" sz="2400">
                <a:latin typeface="Roboto"/>
                <a:ea typeface="Roboto"/>
                <a:cs typeface="Roboto"/>
                <a:sym typeface="Roboto"/>
              </a:rPr>
              <a:t>pruning</a:t>
            </a:r>
            <a:r>
              <a:rPr lang="en" sz="2400">
                <a:latin typeface="Roboto"/>
                <a:ea typeface="Roboto"/>
                <a:cs typeface="Roboto"/>
                <a:sym typeface="Roboto"/>
              </a:rPr>
              <a:t> the tree is initiated.</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	</a:t>
            </a:r>
            <a:r>
              <a:rPr b="1" lang="en" sz="2400">
                <a:latin typeface="Roboto"/>
                <a:ea typeface="Roboto"/>
                <a:cs typeface="Roboto"/>
                <a:sym typeface="Roboto"/>
              </a:rPr>
              <a:t>Pruning</a:t>
            </a:r>
            <a:r>
              <a:rPr lang="en" sz="2400">
                <a:latin typeface="Roboto"/>
                <a:ea typeface="Roboto"/>
                <a:cs typeface="Roboto"/>
                <a:sym typeface="Roboto"/>
              </a:rPr>
              <a:t> is simply removing </a:t>
            </a:r>
            <a:r>
              <a:rPr b="1" lang="en" sz="2400">
                <a:latin typeface="Roboto"/>
                <a:ea typeface="Roboto"/>
                <a:cs typeface="Roboto"/>
                <a:sym typeface="Roboto"/>
              </a:rPr>
              <a:t>sub-trees</a:t>
            </a:r>
            <a:r>
              <a:rPr lang="en" sz="2400">
                <a:latin typeface="Roboto"/>
                <a:ea typeface="Roboto"/>
                <a:cs typeface="Roboto"/>
                <a:sym typeface="Roboto"/>
              </a:rPr>
              <a:t> or nodes that generally do not affect the </a:t>
            </a:r>
            <a:r>
              <a:rPr b="1" lang="en" sz="2400">
                <a:latin typeface="Roboto"/>
                <a:ea typeface="Roboto"/>
                <a:cs typeface="Roboto"/>
                <a:sym typeface="Roboto"/>
              </a:rPr>
              <a:t>value </a:t>
            </a:r>
            <a:r>
              <a:rPr lang="en" sz="2400">
                <a:latin typeface="Roboto"/>
                <a:ea typeface="Roboto"/>
                <a:cs typeface="Roboto"/>
                <a:sym typeface="Roboto"/>
              </a:rPr>
              <a:t>of the </a:t>
            </a:r>
            <a:r>
              <a:rPr b="1" lang="en" sz="2400">
                <a:latin typeface="Roboto"/>
                <a:ea typeface="Roboto"/>
                <a:cs typeface="Roboto"/>
                <a:sym typeface="Roboto"/>
              </a:rPr>
              <a:t>loss or cost function</a:t>
            </a:r>
            <a:r>
              <a:rPr lang="en" sz="2400">
                <a:latin typeface="Roboto"/>
                <a:ea typeface="Roboto"/>
                <a:cs typeface="Roboto"/>
                <a:sym typeface="Roboto"/>
              </a:rPr>
              <a:t>. </a:t>
            </a:r>
            <a:endParaRPr sz="2400">
              <a:latin typeface="Roboto"/>
              <a:ea typeface="Roboto"/>
              <a:cs typeface="Roboto"/>
              <a:sym typeface="Roboto"/>
            </a:endParaRPr>
          </a:p>
        </p:txBody>
      </p:sp>
      <p:sp>
        <p:nvSpPr>
          <p:cNvPr id="99" name="Google Shape;99;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How is a Decision Tree Generated from a Dataset?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Decision Trees Pros and Cons</a:t>
            </a:r>
            <a:endParaRPr b="1" sz="2400"/>
          </a:p>
        </p:txBody>
      </p:sp>
      <p:sp>
        <p:nvSpPr>
          <p:cNvPr id="105" name="Google Shape;105;p19"/>
          <p:cNvSpPr txBox="1"/>
          <p:nvPr/>
        </p:nvSpPr>
        <p:spPr>
          <a:xfrm>
            <a:off x="277450" y="790575"/>
            <a:ext cx="8580900" cy="41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Pros</a:t>
            </a:r>
            <a:endParaRPr b="1" sz="2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Simple to understand and to interpret. Trees can be visualised.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Requires little data preparation. Other techniques often require data normalisation, dummy variables need to be created and blank values to be removed. Note however that this module does not support missing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cost of using the tree (i.e., predicting data) is logarithmic in the number of data points used to train the tree.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Able to handle both numerical and categorical data. Other techniques are usually specialised in analysing datasets that have only one type of variable. See algorithms for more information.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Uses a white box model. If a given situation is observable in a model, the explanation for the condition is easily explained by boolean logic.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Decision Trees Pros and Cons</a:t>
            </a:r>
            <a:endParaRPr b="1" sz="2400"/>
          </a:p>
        </p:txBody>
      </p:sp>
      <p:sp>
        <p:nvSpPr>
          <p:cNvPr id="111" name="Google Shape;111;p20"/>
          <p:cNvSpPr txBox="1"/>
          <p:nvPr/>
        </p:nvSpPr>
        <p:spPr>
          <a:xfrm>
            <a:off x="277450" y="790575"/>
            <a:ext cx="8580900" cy="41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Cons</a:t>
            </a:r>
            <a:endParaRPr b="1" sz="2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Decision Trees easily overfit.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Regression Trees cannot generate values that are higher or lower than what it has seen from the data.</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Decision trees can be unstable because small variations in the data might result in a completely different tree being generated.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Practical decision-tree learning algorithms are based on heuristic algorithms such as the greedy algorithm where locally optimal decisions are made at each node.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There are concepts that are hard to learn because decision trees do not express them easily, such as XOR, parity or multiplexer problems.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Decision tree learners create biased trees if some classes dominate. It is recommended to balance the dataset prior to fitting.</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