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6"/>
  </p:notesMasterIdLst>
  <p:handoutMasterIdLst>
    <p:handoutMasterId r:id="rId27"/>
  </p:handoutMasterIdLst>
  <p:sldIdLst>
    <p:sldId id="343" r:id="rId2"/>
    <p:sldId id="409" r:id="rId3"/>
    <p:sldId id="406" r:id="rId4"/>
    <p:sldId id="410" r:id="rId5"/>
    <p:sldId id="407" r:id="rId6"/>
    <p:sldId id="423" r:id="rId7"/>
    <p:sldId id="440" r:id="rId8"/>
    <p:sldId id="477" r:id="rId9"/>
    <p:sldId id="478" r:id="rId10"/>
    <p:sldId id="441" r:id="rId11"/>
    <p:sldId id="439" r:id="rId12"/>
    <p:sldId id="480" r:id="rId13"/>
    <p:sldId id="481" r:id="rId14"/>
    <p:sldId id="482" r:id="rId15"/>
    <p:sldId id="424" r:id="rId16"/>
    <p:sldId id="425" r:id="rId17"/>
    <p:sldId id="479" r:id="rId18"/>
    <p:sldId id="427" r:id="rId19"/>
    <p:sldId id="428" r:id="rId20"/>
    <p:sldId id="429" r:id="rId21"/>
    <p:sldId id="430" r:id="rId22"/>
    <p:sldId id="474" r:id="rId23"/>
    <p:sldId id="475" r:id="rId24"/>
    <p:sldId id="431" r:id="rId25"/>
  </p:sldIdLst>
  <p:sldSz cx="14630400" cy="8229600"/>
  <p:notesSz cx="6845300" cy="9396413"/>
  <p:defaultTextStyle>
    <a:defPPr>
      <a:defRPr lang="en-US"/>
    </a:defPPr>
    <a:lvl1pPr algn="l" rtl="0" eaLnBrk="0" fontAlgn="base" hangingPunct="0">
      <a:spcBef>
        <a:spcPct val="0"/>
      </a:spcBef>
      <a:spcAft>
        <a:spcPct val="0"/>
      </a:spcAft>
      <a:defRPr kern="1200">
        <a:solidFill>
          <a:schemeClr val="tx1"/>
        </a:solidFill>
        <a:latin typeface="Comic Sans MS" charset="0"/>
        <a:ea typeface="ＭＳ Ｐゴシック" charset="-128"/>
        <a:cs typeface="+mn-cs"/>
      </a:defRPr>
    </a:lvl1pPr>
    <a:lvl2pPr marL="653110" algn="l" rtl="0" eaLnBrk="0" fontAlgn="base" hangingPunct="0">
      <a:spcBef>
        <a:spcPct val="0"/>
      </a:spcBef>
      <a:spcAft>
        <a:spcPct val="0"/>
      </a:spcAft>
      <a:defRPr kern="1200">
        <a:solidFill>
          <a:schemeClr val="tx1"/>
        </a:solidFill>
        <a:latin typeface="Comic Sans MS" charset="0"/>
        <a:ea typeface="ＭＳ Ｐゴシック" charset="-128"/>
        <a:cs typeface="+mn-cs"/>
      </a:defRPr>
    </a:lvl2pPr>
    <a:lvl3pPr marL="1306220" algn="l" rtl="0" eaLnBrk="0" fontAlgn="base" hangingPunct="0">
      <a:spcBef>
        <a:spcPct val="0"/>
      </a:spcBef>
      <a:spcAft>
        <a:spcPct val="0"/>
      </a:spcAft>
      <a:defRPr kern="1200">
        <a:solidFill>
          <a:schemeClr val="tx1"/>
        </a:solidFill>
        <a:latin typeface="Comic Sans MS" charset="0"/>
        <a:ea typeface="ＭＳ Ｐゴシック" charset="-128"/>
        <a:cs typeface="+mn-cs"/>
      </a:defRPr>
    </a:lvl3pPr>
    <a:lvl4pPr marL="1959331" algn="l" rtl="0" eaLnBrk="0" fontAlgn="base" hangingPunct="0">
      <a:spcBef>
        <a:spcPct val="0"/>
      </a:spcBef>
      <a:spcAft>
        <a:spcPct val="0"/>
      </a:spcAft>
      <a:defRPr kern="1200">
        <a:solidFill>
          <a:schemeClr val="tx1"/>
        </a:solidFill>
        <a:latin typeface="Comic Sans MS" charset="0"/>
        <a:ea typeface="ＭＳ Ｐゴシック" charset="-128"/>
        <a:cs typeface="+mn-cs"/>
      </a:defRPr>
    </a:lvl4pPr>
    <a:lvl5pPr marL="2612441" algn="l" rtl="0" eaLnBrk="0" fontAlgn="base" hangingPunct="0">
      <a:spcBef>
        <a:spcPct val="0"/>
      </a:spcBef>
      <a:spcAft>
        <a:spcPct val="0"/>
      </a:spcAft>
      <a:defRPr kern="1200">
        <a:solidFill>
          <a:schemeClr val="tx1"/>
        </a:solidFill>
        <a:latin typeface="Comic Sans MS" charset="0"/>
        <a:ea typeface="ＭＳ Ｐゴシック" charset="-128"/>
        <a:cs typeface="+mn-cs"/>
      </a:defRPr>
    </a:lvl5pPr>
    <a:lvl6pPr marL="3265551" algn="l" defTabSz="1306220" rtl="0" eaLnBrk="1" latinLnBrk="0" hangingPunct="1">
      <a:defRPr kern="1200">
        <a:solidFill>
          <a:schemeClr val="tx1"/>
        </a:solidFill>
        <a:latin typeface="Comic Sans MS" charset="0"/>
        <a:ea typeface="ＭＳ Ｐゴシック" charset="-128"/>
        <a:cs typeface="+mn-cs"/>
      </a:defRPr>
    </a:lvl6pPr>
    <a:lvl7pPr marL="3918661" algn="l" defTabSz="1306220" rtl="0" eaLnBrk="1" latinLnBrk="0" hangingPunct="1">
      <a:defRPr kern="1200">
        <a:solidFill>
          <a:schemeClr val="tx1"/>
        </a:solidFill>
        <a:latin typeface="Comic Sans MS" charset="0"/>
        <a:ea typeface="ＭＳ Ｐゴシック" charset="-128"/>
        <a:cs typeface="+mn-cs"/>
      </a:defRPr>
    </a:lvl7pPr>
    <a:lvl8pPr marL="4571771" algn="l" defTabSz="1306220" rtl="0" eaLnBrk="1" latinLnBrk="0" hangingPunct="1">
      <a:defRPr kern="1200">
        <a:solidFill>
          <a:schemeClr val="tx1"/>
        </a:solidFill>
        <a:latin typeface="Comic Sans MS" charset="0"/>
        <a:ea typeface="ＭＳ Ｐゴシック" charset="-128"/>
        <a:cs typeface="+mn-cs"/>
      </a:defRPr>
    </a:lvl8pPr>
    <a:lvl9pPr marL="5224882" algn="l" defTabSz="1306220" rtl="0" eaLnBrk="1" latinLnBrk="0" hangingPunct="1">
      <a:defRPr kern="1200">
        <a:solidFill>
          <a:schemeClr val="tx1"/>
        </a:solidFill>
        <a:latin typeface="Comic Sans MS" charset="0"/>
        <a:ea typeface="ＭＳ Ｐゴシック" charset="-128"/>
        <a:cs typeface="+mn-cs"/>
      </a:defRPr>
    </a:lvl9pPr>
  </p:defaultTextStyle>
  <p:extLst>
    <p:ext uri="{EFAFB233-063F-42B5-8137-9DF3F51BA10A}">
      <p15:sldGuideLst xmlns:p15="http://schemas.microsoft.com/office/powerpoint/2012/main">
        <p15:guide id="1" orient="horz" pos="230"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FF6700"/>
    <a:srgbClr val="FF3300"/>
    <a:srgbClr val="00FF00"/>
    <a:srgbClr val="FF0000"/>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2"/>
    <p:restoredTop sz="95257"/>
  </p:normalViewPr>
  <p:slideViewPr>
    <p:cSldViewPr snapToObjects="1">
      <p:cViewPr>
        <p:scale>
          <a:sx n="67" d="100"/>
          <a:sy n="67" d="100"/>
        </p:scale>
        <p:origin x="424" y="544"/>
      </p:cViewPr>
      <p:guideLst>
        <p:guide orient="horz" pos="230"/>
        <p:guide pos="46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7038" cy="469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0232" tIns="45115" rIns="90232" bIns="45115" numCol="1" anchor="t" anchorCtr="0" compatLnSpc="1">
            <a:prstTxWarp prst="textNoShape">
              <a:avLst/>
            </a:prstTxWarp>
          </a:bodyPr>
          <a:lstStyle>
            <a:lvl1pPr defTabSz="903288">
              <a:defRPr sz="1100">
                <a:latin typeface="Times New Roman" charset="0"/>
                <a:ea typeface="ＭＳ Ｐゴシック" charset="0"/>
                <a:cs typeface="+mn-cs"/>
              </a:defRPr>
            </a:lvl1pPr>
          </a:lstStyle>
          <a:p>
            <a:pPr>
              <a:defRPr/>
            </a:pPr>
            <a:endParaRPr lang="en-US"/>
          </a:p>
        </p:txBody>
      </p:sp>
      <p:sp>
        <p:nvSpPr>
          <p:cNvPr id="6147" name="Rectangle 3"/>
          <p:cNvSpPr>
            <a:spLocks noGrp="1" noChangeArrowheads="1"/>
          </p:cNvSpPr>
          <p:nvPr>
            <p:ph type="dt" sz="quarter" idx="1"/>
          </p:nvPr>
        </p:nvSpPr>
        <p:spPr bwMode="auto">
          <a:xfrm>
            <a:off x="3878263" y="0"/>
            <a:ext cx="2967037" cy="469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0232" tIns="45115" rIns="90232" bIns="45115" numCol="1" anchor="t" anchorCtr="0" compatLnSpc="1">
            <a:prstTxWarp prst="textNoShape">
              <a:avLst/>
            </a:prstTxWarp>
          </a:bodyPr>
          <a:lstStyle>
            <a:lvl1pPr algn="r" defTabSz="903288">
              <a:defRPr sz="1100">
                <a:latin typeface="Times New Roman" charset="0"/>
                <a:ea typeface="ＭＳ Ｐゴシック" charset="0"/>
                <a:cs typeface="+mn-cs"/>
              </a:defRPr>
            </a:lvl1pPr>
          </a:lstStyle>
          <a:p>
            <a:pPr>
              <a:defRPr/>
            </a:pPr>
            <a:endParaRPr lang="en-US"/>
          </a:p>
        </p:txBody>
      </p:sp>
      <p:sp>
        <p:nvSpPr>
          <p:cNvPr id="6148" name="Rectangle 4"/>
          <p:cNvSpPr>
            <a:spLocks noGrp="1" noChangeArrowheads="1"/>
          </p:cNvSpPr>
          <p:nvPr>
            <p:ph type="ftr" sz="quarter" idx="2"/>
          </p:nvPr>
        </p:nvSpPr>
        <p:spPr bwMode="auto">
          <a:xfrm>
            <a:off x="0" y="8926513"/>
            <a:ext cx="2967038" cy="469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0232" tIns="45115" rIns="90232" bIns="45115" numCol="1" anchor="b" anchorCtr="0" compatLnSpc="1">
            <a:prstTxWarp prst="textNoShape">
              <a:avLst/>
            </a:prstTxWarp>
          </a:bodyPr>
          <a:lstStyle>
            <a:lvl1pPr defTabSz="903288">
              <a:defRPr sz="1100">
                <a:latin typeface="Times New Roman" charset="0"/>
                <a:ea typeface="ＭＳ Ｐゴシック" charset="0"/>
                <a:cs typeface="+mn-cs"/>
              </a:defRPr>
            </a:lvl1pPr>
          </a:lstStyle>
          <a:p>
            <a:pPr>
              <a:defRPr/>
            </a:pPr>
            <a:endParaRPr lang="en-US"/>
          </a:p>
        </p:txBody>
      </p:sp>
      <p:sp>
        <p:nvSpPr>
          <p:cNvPr id="6149" name="Rectangle 5"/>
          <p:cNvSpPr>
            <a:spLocks noGrp="1" noChangeArrowheads="1"/>
          </p:cNvSpPr>
          <p:nvPr>
            <p:ph type="sldNum" sz="quarter" idx="3"/>
          </p:nvPr>
        </p:nvSpPr>
        <p:spPr bwMode="auto">
          <a:xfrm>
            <a:off x="3878263" y="8926513"/>
            <a:ext cx="2967037" cy="469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0232" tIns="45115" rIns="90232" bIns="45115" numCol="1" anchor="b" anchorCtr="0" compatLnSpc="1">
            <a:prstTxWarp prst="textNoShape">
              <a:avLst/>
            </a:prstTxWarp>
          </a:bodyPr>
          <a:lstStyle>
            <a:lvl1pPr algn="r" defTabSz="903288">
              <a:defRPr sz="1100">
                <a:latin typeface="Times New Roman" charset="0"/>
              </a:defRPr>
            </a:lvl1pPr>
          </a:lstStyle>
          <a:p>
            <a:pPr>
              <a:defRPr/>
            </a:pPr>
            <a:fld id="{87E46249-D6AC-6045-9DBA-59969042032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7038" cy="469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0232" tIns="45115" rIns="90232" bIns="45115" numCol="1" anchor="t" anchorCtr="0" compatLnSpc="1">
            <a:prstTxWarp prst="textNoShape">
              <a:avLst/>
            </a:prstTxWarp>
          </a:bodyPr>
          <a:lstStyle>
            <a:lvl1pPr defTabSz="903288">
              <a:defRPr sz="1100">
                <a:latin typeface="Times New Roman" charset="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3878263" y="0"/>
            <a:ext cx="2967037" cy="469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0232" tIns="45115" rIns="90232" bIns="45115" numCol="1" anchor="t" anchorCtr="0" compatLnSpc="1">
            <a:prstTxWarp prst="textNoShape">
              <a:avLst/>
            </a:prstTxWarp>
          </a:bodyPr>
          <a:lstStyle>
            <a:lvl1pPr algn="r" defTabSz="903288">
              <a:defRPr sz="1100">
                <a:latin typeface="Times New Roman" charset="0"/>
                <a:ea typeface="ＭＳ Ｐゴシック"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12813" y="4464050"/>
            <a:ext cx="5019675" cy="4227513"/>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0232" tIns="45115" rIns="90232" bIns="45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926513"/>
            <a:ext cx="2967038" cy="469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0232" tIns="45115" rIns="90232" bIns="45115" numCol="1" anchor="b" anchorCtr="0" compatLnSpc="1">
            <a:prstTxWarp prst="textNoShape">
              <a:avLst/>
            </a:prstTxWarp>
          </a:bodyPr>
          <a:lstStyle>
            <a:lvl1pPr defTabSz="903288">
              <a:defRPr sz="1100">
                <a:latin typeface="Times New Roman" charset="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3878263" y="8926513"/>
            <a:ext cx="2967037" cy="469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0232" tIns="45115" rIns="90232" bIns="45115" numCol="1" anchor="b" anchorCtr="0" compatLnSpc="1">
            <a:prstTxWarp prst="textNoShape">
              <a:avLst/>
            </a:prstTxWarp>
          </a:bodyPr>
          <a:lstStyle>
            <a:lvl1pPr algn="r" defTabSz="903288">
              <a:defRPr sz="1100">
                <a:latin typeface="Times New Roman" charset="0"/>
              </a:defRPr>
            </a:lvl1pPr>
          </a:lstStyle>
          <a:p>
            <a:pPr>
              <a:defRPr/>
            </a:pPr>
            <a:fld id="{87D80DA7-1BC8-494F-9EA7-6F0E0478673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714" kern="1200">
        <a:solidFill>
          <a:schemeClr val="tx1"/>
        </a:solidFill>
        <a:latin typeface="Times New Roman" charset="0"/>
        <a:ea typeface="ＭＳ Ｐゴシック" charset="0"/>
        <a:cs typeface="ＭＳ Ｐゴシック" charset="0"/>
      </a:defRPr>
    </a:lvl1pPr>
    <a:lvl2pPr marL="653110" algn="l" rtl="0" eaLnBrk="0" fontAlgn="base" hangingPunct="0">
      <a:spcBef>
        <a:spcPct val="30000"/>
      </a:spcBef>
      <a:spcAft>
        <a:spcPct val="0"/>
      </a:spcAft>
      <a:defRPr sz="1714" kern="1200">
        <a:solidFill>
          <a:schemeClr val="tx1"/>
        </a:solidFill>
        <a:latin typeface="Times New Roman" charset="0"/>
        <a:ea typeface="ＭＳ Ｐゴシック" charset="0"/>
        <a:cs typeface="+mn-cs"/>
      </a:defRPr>
    </a:lvl2pPr>
    <a:lvl3pPr marL="1306220" algn="l" rtl="0" eaLnBrk="0" fontAlgn="base" hangingPunct="0">
      <a:spcBef>
        <a:spcPct val="30000"/>
      </a:spcBef>
      <a:spcAft>
        <a:spcPct val="0"/>
      </a:spcAft>
      <a:defRPr sz="1714" kern="1200">
        <a:solidFill>
          <a:schemeClr val="tx1"/>
        </a:solidFill>
        <a:latin typeface="Times New Roman" charset="0"/>
        <a:ea typeface="ＭＳ Ｐゴシック" charset="0"/>
        <a:cs typeface="+mn-cs"/>
      </a:defRPr>
    </a:lvl3pPr>
    <a:lvl4pPr marL="1959331" algn="l" rtl="0" eaLnBrk="0" fontAlgn="base" hangingPunct="0">
      <a:spcBef>
        <a:spcPct val="30000"/>
      </a:spcBef>
      <a:spcAft>
        <a:spcPct val="0"/>
      </a:spcAft>
      <a:defRPr sz="1714" kern="1200">
        <a:solidFill>
          <a:schemeClr val="tx1"/>
        </a:solidFill>
        <a:latin typeface="Times New Roman" charset="0"/>
        <a:ea typeface="ＭＳ Ｐゴシック" charset="0"/>
        <a:cs typeface="+mn-cs"/>
      </a:defRPr>
    </a:lvl4pPr>
    <a:lvl5pPr marL="2612441" algn="l" rtl="0" eaLnBrk="0" fontAlgn="base" hangingPunct="0">
      <a:spcBef>
        <a:spcPct val="30000"/>
      </a:spcBef>
      <a:spcAft>
        <a:spcPct val="0"/>
      </a:spcAft>
      <a:defRPr sz="1714" kern="1200">
        <a:solidFill>
          <a:schemeClr val="tx1"/>
        </a:solidFill>
        <a:latin typeface="Times New Roman" charset="0"/>
        <a:ea typeface="ＭＳ Ｐゴシック" charset="0"/>
        <a:cs typeface="+mn-cs"/>
      </a:defRPr>
    </a:lvl5pPr>
    <a:lvl6pPr marL="3265551" algn="l" defTabSz="653110" rtl="0" eaLnBrk="1" latinLnBrk="0" hangingPunct="1">
      <a:defRPr sz="1714" kern="1200">
        <a:solidFill>
          <a:schemeClr val="tx1"/>
        </a:solidFill>
        <a:latin typeface="+mn-lt"/>
        <a:ea typeface="+mn-ea"/>
        <a:cs typeface="+mn-cs"/>
      </a:defRPr>
    </a:lvl6pPr>
    <a:lvl7pPr marL="3918661" algn="l" defTabSz="653110" rtl="0" eaLnBrk="1" latinLnBrk="0" hangingPunct="1">
      <a:defRPr sz="1714" kern="1200">
        <a:solidFill>
          <a:schemeClr val="tx1"/>
        </a:solidFill>
        <a:latin typeface="+mn-lt"/>
        <a:ea typeface="+mn-ea"/>
        <a:cs typeface="+mn-cs"/>
      </a:defRPr>
    </a:lvl7pPr>
    <a:lvl8pPr marL="4571771" algn="l" defTabSz="653110" rtl="0" eaLnBrk="1" latinLnBrk="0" hangingPunct="1">
      <a:defRPr sz="1714" kern="1200">
        <a:solidFill>
          <a:schemeClr val="tx1"/>
        </a:solidFill>
        <a:latin typeface="+mn-lt"/>
        <a:ea typeface="+mn-ea"/>
        <a:cs typeface="+mn-cs"/>
      </a:defRPr>
    </a:lvl8pPr>
    <a:lvl9pPr marL="5224882" algn="l" defTabSz="653110" rtl="0" eaLnBrk="1" latinLnBrk="0" hangingPunct="1">
      <a:defRPr sz="1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0164E-DAE3-9644-A2DF-BA83867AA814}" type="slidenum">
              <a:rPr lang="en-US"/>
              <a:pPr/>
              <a:t>1</a:t>
            </a:fld>
            <a:endParaRPr lang="en-US"/>
          </a:p>
        </p:txBody>
      </p:sp>
      <p:sp>
        <p:nvSpPr>
          <p:cNvPr id="5122" name="Rectangle 2"/>
          <p:cNvSpPr>
            <a:spLocks noGrp="1" noRot="1" noChangeAspect="1" noChangeArrowheads="1" noTextEdit="1"/>
          </p:cNvSpPr>
          <p:nvPr>
            <p:ph type="sldImg"/>
          </p:nvPr>
        </p:nvSpPr>
        <p:spPr>
          <a:xfrm>
            <a:off x="290513" y="704850"/>
            <a:ext cx="6264275" cy="3524250"/>
          </a:xfrm>
          <a:ln/>
          <a:extLst>
            <a:ext uri="{FAA26D3D-D897-4be2-8F04-BA451C77F1D7}">
              <ma14:placeholderFlag xmlns:ma14="http://schemas.microsoft.com/office/mac/drawingml/2011/main" xmlns="" val="1"/>
            </a:ext>
          </a:extLst>
        </p:spPr>
      </p:sp>
      <p:sp>
        <p:nvSpPr>
          <p:cNvPr id="5123" name="Rectangle 3"/>
          <p:cNvSpPr>
            <a:spLocks noGrp="1" noChangeArrowheads="1"/>
          </p:cNvSpPr>
          <p:nvPr>
            <p:ph type="body" idx="1"/>
          </p:nvPr>
        </p:nvSpPr>
        <p:spPr/>
        <p:txBody>
          <a:bodyPr/>
          <a:lstStyle/>
          <a:p>
            <a:r>
              <a:rPr lang="en-US" sz="2000" dirty="0"/>
              <a:t>You will remember from an earlier video that if a network is carrying only one  flow, AIMD will keep the bottleneck link  full all the time, and therefore we say the throughput is equal to the data rate of the bottleneck link. Nice and simple.</a:t>
            </a:r>
          </a:p>
          <a:p>
            <a:endParaRPr lang="en-US" sz="2000" dirty="0"/>
          </a:p>
          <a:p>
            <a:r>
              <a:rPr lang="en-US" sz="2000" dirty="0"/>
              <a:t>Things get quite a bit more complicated if the network is carrying lots of AIMD flows, all sharing a bottleneck link. In this video, I </a:t>
            </a:r>
            <a:r>
              <a:rPr lang="en-US" sz="2000"/>
              <a:t>am going to </a:t>
            </a:r>
            <a:r>
              <a:rPr lang="en-US" sz="2000" dirty="0"/>
              <a:t>derive a throughput formula for AIMD with multiple flows sharing the network. This video contains more equations than most of the videos, so keep your wits about you and keep a close eye on the assumptions I am making as I go along.</a:t>
            </a:r>
          </a:p>
        </p:txBody>
      </p:sp>
    </p:spTree>
    <p:extLst>
      <p:ext uri="{BB962C8B-B14F-4D97-AF65-F5344CB8AC3E}">
        <p14:creationId xmlns:p14="http://schemas.microsoft.com/office/powerpoint/2010/main" val="189046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D80DA7-1BC8-494F-9EA7-6F0E0478673A}" type="slidenum">
              <a:rPr lang="en-US" altLang="en-US" smtClean="0"/>
              <a:pPr>
                <a:defRPr/>
              </a:pPr>
              <a:t>14</a:t>
            </a:fld>
            <a:endParaRPr lang="en-US" altLang="en-US"/>
          </a:p>
        </p:txBody>
      </p:sp>
    </p:spTree>
    <p:extLst>
      <p:ext uri="{BB962C8B-B14F-4D97-AF65-F5344CB8AC3E}">
        <p14:creationId xmlns:p14="http://schemas.microsoft.com/office/powerpoint/2010/main" val="2339649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a:solidFill>
                  <a:schemeClr val="tx1"/>
                </a:solidFill>
                <a:latin typeface="Comic Sans MS" charset="0"/>
                <a:ea typeface="ＭＳ Ｐゴシック" charset="-128"/>
              </a:defRPr>
            </a:lvl1pPr>
            <a:lvl2pPr marL="742950" indent="-285750" defTabSz="903288">
              <a:defRPr>
                <a:solidFill>
                  <a:schemeClr val="tx1"/>
                </a:solidFill>
                <a:latin typeface="Comic Sans MS" charset="0"/>
                <a:ea typeface="ＭＳ Ｐゴシック" charset="-128"/>
              </a:defRPr>
            </a:lvl2pPr>
            <a:lvl3pPr marL="1143000" indent="-228600" defTabSz="903288">
              <a:defRPr>
                <a:solidFill>
                  <a:schemeClr val="tx1"/>
                </a:solidFill>
                <a:latin typeface="Comic Sans MS" charset="0"/>
                <a:ea typeface="ＭＳ Ｐゴシック" charset="-128"/>
              </a:defRPr>
            </a:lvl3pPr>
            <a:lvl4pPr marL="1600200" indent="-228600" defTabSz="903288">
              <a:defRPr>
                <a:solidFill>
                  <a:schemeClr val="tx1"/>
                </a:solidFill>
                <a:latin typeface="Comic Sans MS" charset="0"/>
                <a:ea typeface="ＭＳ Ｐゴシック" charset="-128"/>
              </a:defRPr>
            </a:lvl4pPr>
            <a:lvl5pPr marL="2057400" indent="-228600" defTabSz="903288">
              <a:defRPr>
                <a:solidFill>
                  <a:schemeClr val="tx1"/>
                </a:solidFill>
                <a:latin typeface="Comic Sans MS" charset="0"/>
                <a:ea typeface="ＭＳ Ｐゴシック" charset="-128"/>
              </a:defRPr>
            </a:lvl5pPr>
            <a:lvl6pPr marL="2514600" indent="-228600" defTabSz="903288" eaLnBrk="0" fontAlgn="base" hangingPunct="0">
              <a:spcBef>
                <a:spcPct val="0"/>
              </a:spcBef>
              <a:spcAft>
                <a:spcPct val="0"/>
              </a:spcAft>
              <a:defRPr>
                <a:solidFill>
                  <a:schemeClr val="tx1"/>
                </a:solidFill>
                <a:latin typeface="Comic Sans MS" charset="0"/>
                <a:ea typeface="ＭＳ Ｐゴシック" charset="-128"/>
              </a:defRPr>
            </a:lvl6pPr>
            <a:lvl7pPr marL="2971800" indent="-228600" defTabSz="903288" eaLnBrk="0" fontAlgn="base" hangingPunct="0">
              <a:spcBef>
                <a:spcPct val="0"/>
              </a:spcBef>
              <a:spcAft>
                <a:spcPct val="0"/>
              </a:spcAft>
              <a:defRPr>
                <a:solidFill>
                  <a:schemeClr val="tx1"/>
                </a:solidFill>
                <a:latin typeface="Comic Sans MS" charset="0"/>
                <a:ea typeface="ＭＳ Ｐゴシック" charset="-128"/>
              </a:defRPr>
            </a:lvl7pPr>
            <a:lvl8pPr marL="3429000" indent="-228600" defTabSz="903288" eaLnBrk="0" fontAlgn="base" hangingPunct="0">
              <a:spcBef>
                <a:spcPct val="0"/>
              </a:spcBef>
              <a:spcAft>
                <a:spcPct val="0"/>
              </a:spcAft>
              <a:defRPr>
                <a:solidFill>
                  <a:schemeClr val="tx1"/>
                </a:solidFill>
                <a:latin typeface="Comic Sans MS" charset="0"/>
                <a:ea typeface="ＭＳ Ｐゴシック" charset="-128"/>
              </a:defRPr>
            </a:lvl8pPr>
            <a:lvl9pPr marL="3886200" indent="-228600" defTabSz="903288" eaLnBrk="0" fontAlgn="base" hangingPunct="0">
              <a:spcBef>
                <a:spcPct val="0"/>
              </a:spcBef>
              <a:spcAft>
                <a:spcPct val="0"/>
              </a:spcAft>
              <a:defRPr>
                <a:solidFill>
                  <a:schemeClr val="tx1"/>
                </a:solidFill>
                <a:latin typeface="Comic Sans MS" charset="0"/>
                <a:ea typeface="ＭＳ Ｐゴシック" charset="-128"/>
              </a:defRPr>
            </a:lvl9pPr>
          </a:lstStyle>
          <a:p>
            <a:fld id="{77E44639-0CF3-6C40-8AD9-5DB928195FC9}" type="slidenum">
              <a:rPr lang="en-US" altLang="en-US">
                <a:latin typeface="Times New Roman" charset="0"/>
              </a:rPr>
              <a:pPr/>
              <a:t>15</a:t>
            </a:fld>
            <a:endParaRPr lang="en-US" altLang="en-US">
              <a:latin typeface="Times New Roman" charset="0"/>
            </a:endParaRPr>
          </a:p>
        </p:txBody>
      </p:sp>
      <p:sp>
        <p:nvSpPr>
          <p:cNvPr id="45058" name="Rectangle 2"/>
          <p:cNvSpPr>
            <a:spLocks noGrp="1" noRot="1" noChangeAspect="1" noChangeArrowheads="1" noTextEdit="1"/>
          </p:cNvSpPr>
          <p:nvPr>
            <p:ph type="sldImg"/>
          </p:nvPr>
        </p:nvSpPr>
        <p:spPr>
          <a:xfrm>
            <a:off x="290513" y="704850"/>
            <a:ext cx="6264275" cy="3524250"/>
          </a:xfrm>
          <a:ln/>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a:solidFill>
                  <a:schemeClr val="tx1"/>
                </a:solidFill>
                <a:latin typeface="Comic Sans MS" charset="0"/>
                <a:ea typeface="ＭＳ Ｐゴシック" charset="-128"/>
              </a:defRPr>
            </a:lvl1pPr>
            <a:lvl2pPr marL="742950" indent="-285750" defTabSz="903288">
              <a:defRPr>
                <a:solidFill>
                  <a:schemeClr val="tx1"/>
                </a:solidFill>
                <a:latin typeface="Comic Sans MS" charset="0"/>
                <a:ea typeface="ＭＳ Ｐゴシック" charset="-128"/>
              </a:defRPr>
            </a:lvl2pPr>
            <a:lvl3pPr marL="1143000" indent="-228600" defTabSz="903288">
              <a:defRPr>
                <a:solidFill>
                  <a:schemeClr val="tx1"/>
                </a:solidFill>
                <a:latin typeface="Comic Sans MS" charset="0"/>
                <a:ea typeface="ＭＳ Ｐゴシック" charset="-128"/>
              </a:defRPr>
            </a:lvl3pPr>
            <a:lvl4pPr marL="1600200" indent="-228600" defTabSz="903288">
              <a:defRPr>
                <a:solidFill>
                  <a:schemeClr val="tx1"/>
                </a:solidFill>
                <a:latin typeface="Comic Sans MS" charset="0"/>
                <a:ea typeface="ＭＳ Ｐゴシック" charset="-128"/>
              </a:defRPr>
            </a:lvl4pPr>
            <a:lvl5pPr marL="2057400" indent="-228600" defTabSz="903288">
              <a:defRPr>
                <a:solidFill>
                  <a:schemeClr val="tx1"/>
                </a:solidFill>
                <a:latin typeface="Comic Sans MS" charset="0"/>
                <a:ea typeface="ＭＳ Ｐゴシック" charset="-128"/>
              </a:defRPr>
            </a:lvl5pPr>
            <a:lvl6pPr marL="2514600" indent="-228600" defTabSz="903288" eaLnBrk="0" fontAlgn="base" hangingPunct="0">
              <a:spcBef>
                <a:spcPct val="0"/>
              </a:spcBef>
              <a:spcAft>
                <a:spcPct val="0"/>
              </a:spcAft>
              <a:defRPr>
                <a:solidFill>
                  <a:schemeClr val="tx1"/>
                </a:solidFill>
                <a:latin typeface="Comic Sans MS" charset="0"/>
                <a:ea typeface="ＭＳ Ｐゴシック" charset="-128"/>
              </a:defRPr>
            </a:lvl6pPr>
            <a:lvl7pPr marL="2971800" indent="-228600" defTabSz="903288" eaLnBrk="0" fontAlgn="base" hangingPunct="0">
              <a:spcBef>
                <a:spcPct val="0"/>
              </a:spcBef>
              <a:spcAft>
                <a:spcPct val="0"/>
              </a:spcAft>
              <a:defRPr>
                <a:solidFill>
                  <a:schemeClr val="tx1"/>
                </a:solidFill>
                <a:latin typeface="Comic Sans MS" charset="0"/>
                <a:ea typeface="ＭＳ Ｐゴシック" charset="-128"/>
              </a:defRPr>
            </a:lvl7pPr>
            <a:lvl8pPr marL="3429000" indent="-228600" defTabSz="903288" eaLnBrk="0" fontAlgn="base" hangingPunct="0">
              <a:spcBef>
                <a:spcPct val="0"/>
              </a:spcBef>
              <a:spcAft>
                <a:spcPct val="0"/>
              </a:spcAft>
              <a:defRPr>
                <a:solidFill>
                  <a:schemeClr val="tx1"/>
                </a:solidFill>
                <a:latin typeface="Comic Sans MS" charset="0"/>
                <a:ea typeface="ＭＳ Ｐゴシック" charset="-128"/>
              </a:defRPr>
            </a:lvl8pPr>
            <a:lvl9pPr marL="3886200" indent="-228600" defTabSz="903288" eaLnBrk="0" fontAlgn="base" hangingPunct="0">
              <a:spcBef>
                <a:spcPct val="0"/>
              </a:spcBef>
              <a:spcAft>
                <a:spcPct val="0"/>
              </a:spcAft>
              <a:defRPr>
                <a:solidFill>
                  <a:schemeClr val="tx1"/>
                </a:solidFill>
                <a:latin typeface="Comic Sans MS" charset="0"/>
                <a:ea typeface="ＭＳ Ｐゴシック" charset="-128"/>
              </a:defRPr>
            </a:lvl9pPr>
          </a:lstStyle>
          <a:p>
            <a:fld id="{DC0FEE8A-E2F5-A64C-93FA-5861317DEC24}" type="slidenum">
              <a:rPr lang="en-US" altLang="en-US">
                <a:latin typeface="Times New Roman" charset="0"/>
              </a:rPr>
              <a:pPr/>
              <a:t>16</a:t>
            </a:fld>
            <a:endParaRPr lang="en-US" altLang="en-US">
              <a:latin typeface="Times New Roman" charset="0"/>
            </a:endParaRPr>
          </a:p>
        </p:txBody>
      </p:sp>
      <p:sp>
        <p:nvSpPr>
          <p:cNvPr id="47106" name="Rectangle 2"/>
          <p:cNvSpPr>
            <a:spLocks noGrp="1" noRot="1" noChangeAspect="1" noChangeArrowheads="1" noTextEdit="1"/>
          </p:cNvSpPr>
          <p:nvPr>
            <p:ph type="sldImg"/>
          </p:nvPr>
        </p:nvSpPr>
        <p:spPr>
          <a:xfrm>
            <a:off x="290513" y="704850"/>
            <a:ext cx="6264275" cy="3524250"/>
          </a:xfrm>
          <a:ln/>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xfrm>
            <a:off x="290513" y="704850"/>
            <a:ext cx="6264275" cy="3524250"/>
          </a:xfrm>
          <a:ln/>
        </p:spPr>
      </p:sp>
      <p:sp>
        <p:nvSpPr>
          <p:cNvPr id="5325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
        <p:nvSpPr>
          <p:cNvPr id="5325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a:solidFill>
                  <a:schemeClr val="tx1"/>
                </a:solidFill>
                <a:latin typeface="Comic Sans MS" charset="0"/>
                <a:ea typeface="ＭＳ Ｐゴシック" charset="-128"/>
              </a:defRPr>
            </a:lvl1pPr>
            <a:lvl2pPr marL="742950" indent="-285750" defTabSz="903288">
              <a:defRPr>
                <a:solidFill>
                  <a:schemeClr val="tx1"/>
                </a:solidFill>
                <a:latin typeface="Comic Sans MS" charset="0"/>
                <a:ea typeface="ＭＳ Ｐゴシック" charset="-128"/>
              </a:defRPr>
            </a:lvl2pPr>
            <a:lvl3pPr marL="1143000" indent="-228600" defTabSz="903288">
              <a:defRPr>
                <a:solidFill>
                  <a:schemeClr val="tx1"/>
                </a:solidFill>
                <a:latin typeface="Comic Sans MS" charset="0"/>
                <a:ea typeface="ＭＳ Ｐゴシック" charset="-128"/>
              </a:defRPr>
            </a:lvl3pPr>
            <a:lvl4pPr marL="1600200" indent="-228600" defTabSz="903288">
              <a:defRPr>
                <a:solidFill>
                  <a:schemeClr val="tx1"/>
                </a:solidFill>
                <a:latin typeface="Comic Sans MS" charset="0"/>
                <a:ea typeface="ＭＳ Ｐゴシック" charset="-128"/>
              </a:defRPr>
            </a:lvl4pPr>
            <a:lvl5pPr marL="2057400" indent="-228600" defTabSz="903288">
              <a:defRPr>
                <a:solidFill>
                  <a:schemeClr val="tx1"/>
                </a:solidFill>
                <a:latin typeface="Comic Sans MS" charset="0"/>
                <a:ea typeface="ＭＳ Ｐゴシック" charset="-128"/>
              </a:defRPr>
            </a:lvl5pPr>
            <a:lvl6pPr marL="2514600" indent="-228600" defTabSz="903288" eaLnBrk="0" fontAlgn="base" hangingPunct="0">
              <a:spcBef>
                <a:spcPct val="0"/>
              </a:spcBef>
              <a:spcAft>
                <a:spcPct val="0"/>
              </a:spcAft>
              <a:defRPr>
                <a:solidFill>
                  <a:schemeClr val="tx1"/>
                </a:solidFill>
                <a:latin typeface="Comic Sans MS" charset="0"/>
                <a:ea typeface="ＭＳ Ｐゴシック" charset="-128"/>
              </a:defRPr>
            </a:lvl6pPr>
            <a:lvl7pPr marL="2971800" indent="-228600" defTabSz="903288" eaLnBrk="0" fontAlgn="base" hangingPunct="0">
              <a:spcBef>
                <a:spcPct val="0"/>
              </a:spcBef>
              <a:spcAft>
                <a:spcPct val="0"/>
              </a:spcAft>
              <a:defRPr>
                <a:solidFill>
                  <a:schemeClr val="tx1"/>
                </a:solidFill>
                <a:latin typeface="Comic Sans MS" charset="0"/>
                <a:ea typeface="ＭＳ Ｐゴシック" charset="-128"/>
              </a:defRPr>
            </a:lvl7pPr>
            <a:lvl8pPr marL="3429000" indent="-228600" defTabSz="903288" eaLnBrk="0" fontAlgn="base" hangingPunct="0">
              <a:spcBef>
                <a:spcPct val="0"/>
              </a:spcBef>
              <a:spcAft>
                <a:spcPct val="0"/>
              </a:spcAft>
              <a:defRPr>
                <a:solidFill>
                  <a:schemeClr val="tx1"/>
                </a:solidFill>
                <a:latin typeface="Comic Sans MS" charset="0"/>
                <a:ea typeface="ＭＳ Ｐゴシック" charset="-128"/>
              </a:defRPr>
            </a:lvl8pPr>
            <a:lvl9pPr marL="3886200" indent="-228600" defTabSz="903288" eaLnBrk="0" fontAlgn="base" hangingPunct="0">
              <a:spcBef>
                <a:spcPct val="0"/>
              </a:spcBef>
              <a:spcAft>
                <a:spcPct val="0"/>
              </a:spcAft>
              <a:defRPr>
                <a:solidFill>
                  <a:schemeClr val="tx1"/>
                </a:solidFill>
                <a:latin typeface="Comic Sans MS" charset="0"/>
                <a:ea typeface="ＭＳ Ｐゴシック" charset="-128"/>
              </a:defRPr>
            </a:lvl9pPr>
          </a:lstStyle>
          <a:p>
            <a:fld id="{C4FE0C86-6069-E345-85D3-24E5F5AC0C16}" type="slidenum">
              <a:rPr lang="en-US" altLang="en-US">
                <a:latin typeface="Times New Roman" charset="0"/>
              </a:rPr>
              <a:pPr/>
              <a:t>21</a:t>
            </a:fld>
            <a:endParaRPr lang="en-US" alt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xfrm>
            <a:off x="290513" y="704850"/>
            <a:ext cx="6264275" cy="3524250"/>
          </a:xfrm>
          <a:ln/>
        </p:spPr>
      </p:sp>
      <p:sp>
        <p:nvSpPr>
          <p:cNvPr id="5529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
        <p:nvSpPr>
          <p:cNvPr id="5529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a:solidFill>
                  <a:schemeClr val="tx1"/>
                </a:solidFill>
                <a:latin typeface="Comic Sans MS" charset="0"/>
                <a:ea typeface="ＭＳ Ｐゴシック" charset="-128"/>
              </a:defRPr>
            </a:lvl1pPr>
            <a:lvl2pPr marL="742950" indent="-285750" defTabSz="903288">
              <a:defRPr>
                <a:solidFill>
                  <a:schemeClr val="tx1"/>
                </a:solidFill>
                <a:latin typeface="Comic Sans MS" charset="0"/>
                <a:ea typeface="ＭＳ Ｐゴシック" charset="-128"/>
              </a:defRPr>
            </a:lvl2pPr>
            <a:lvl3pPr marL="1143000" indent="-228600" defTabSz="903288">
              <a:defRPr>
                <a:solidFill>
                  <a:schemeClr val="tx1"/>
                </a:solidFill>
                <a:latin typeface="Comic Sans MS" charset="0"/>
                <a:ea typeface="ＭＳ Ｐゴシック" charset="-128"/>
              </a:defRPr>
            </a:lvl3pPr>
            <a:lvl4pPr marL="1600200" indent="-228600" defTabSz="903288">
              <a:defRPr>
                <a:solidFill>
                  <a:schemeClr val="tx1"/>
                </a:solidFill>
                <a:latin typeface="Comic Sans MS" charset="0"/>
                <a:ea typeface="ＭＳ Ｐゴシック" charset="-128"/>
              </a:defRPr>
            </a:lvl4pPr>
            <a:lvl5pPr marL="2057400" indent="-228600" defTabSz="903288">
              <a:defRPr>
                <a:solidFill>
                  <a:schemeClr val="tx1"/>
                </a:solidFill>
                <a:latin typeface="Comic Sans MS" charset="0"/>
                <a:ea typeface="ＭＳ Ｐゴシック" charset="-128"/>
              </a:defRPr>
            </a:lvl5pPr>
            <a:lvl6pPr marL="2514600" indent="-228600" defTabSz="903288" eaLnBrk="0" fontAlgn="base" hangingPunct="0">
              <a:spcBef>
                <a:spcPct val="0"/>
              </a:spcBef>
              <a:spcAft>
                <a:spcPct val="0"/>
              </a:spcAft>
              <a:defRPr>
                <a:solidFill>
                  <a:schemeClr val="tx1"/>
                </a:solidFill>
                <a:latin typeface="Comic Sans MS" charset="0"/>
                <a:ea typeface="ＭＳ Ｐゴシック" charset="-128"/>
              </a:defRPr>
            </a:lvl6pPr>
            <a:lvl7pPr marL="2971800" indent="-228600" defTabSz="903288" eaLnBrk="0" fontAlgn="base" hangingPunct="0">
              <a:spcBef>
                <a:spcPct val="0"/>
              </a:spcBef>
              <a:spcAft>
                <a:spcPct val="0"/>
              </a:spcAft>
              <a:defRPr>
                <a:solidFill>
                  <a:schemeClr val="tx1"/>
                </a:solidFill>
                <a:latin typeface="Comic Sans MS" charset="0"/>
                <a:ea typeface="ＭＳ Ｐゴシック" charset="-128"/>
              </a:defRPr>
            </a:lvl7pPr>
            <a:lvl8pPr marL="3429000" indent="-228600" defTabSz="903288" eaLnBrk="0" fontAlgn="base" hangingPunct="0">
              <a:spcBef>
                <a:spcPct val="0"/>
              </a:spcBef>
              <a:spcAft>
                <a:spcPct val="0"/>
              </a:spcAft>
              <a:defRPr>
                <a:solidFill>
                  <a:schemeClr val="tx1"/>
                </a:solidFill>
                <a:latin typeface="Comic Sans MS" charset="0"/>
                <a:ea typeface="ＭＳ Ｐゴシック" charset="-128"/>
              </a:defRPr>
            </a:lvl8pPr>
            <a:lvl9pPr marL="3886200" indent="-228600" defTabSz="903288" eaLnBrk="0" fontAlgn="base" hangingPunct="0">
              <a:spcBef>
                <a:spcPct val="0"/>
              </a:spcBef>
              <a:spcAft>
                <a:spcPct val="0"/>
              </a:spcAft>
              <a:defRPr>
                <a:solidFill>
                  <a:schemeClr val="tx1"/>
                </a:solidFill>
                <a:latin typeface="Comic Sans MS" charset="0"/>
                <a:ea typeface="ＭＳ Ｐゴシック" charset="-128"/>
              </a:defRPr>
            </a:lvl9pPr>
          </a:lstStyle>
          <a:p>
            <a:fld id="{132866D3-E6F1-DC4B-8390-4A4BD648FD35}" type="slidenum">
              <a:rPr lang="en-US" altLang="en-US">
                <a:latin typeface="Times New Roman" charset="0"/>
              </a:rPr>
              <a:pPr/>
              <a:t>24</a:t>
            </a:fld>
            <a:endParaRPr lang="en-US" alt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a:solidFill>
                  <a:schemeClr val="tx1"/>
                </a:solidFill>
                <a:latin typeface="Comic Sans MS" charset="0"/>
                <a:ea typeface="ＭＳ Ｐゴシック" charset="-128"/>
              </a:defRPr>
            </a:lvl1pPr>
            <a:lvl2pPr marL="742950" indent="-285750" defTabSz="903288">
              <a:defRPr>
                <a:solidFill>
                  <a:schemeClr val="tx1"/>
                </a:solidFill>
                <a:latin typeface="Comic Sans MS" charset="0"/>
                <a:ea typeface="ＭＳ Ｐゴシック" charset="-128"/>
              </a:defRPr>
            </a:lvl2pPr>
            <a:lvl3pPr marL="1143000" indent="-228600" defTabSz="903288">
              <a:defRPr>
                <a:solidFill>
                  <a:schemeClr val="tx1"/>
                </a:solidFill>
                <a:latin typeface="Comic Sans MS" charset="0"/>
                <a:ea typeface="ＭＳ Ｐゴシック" charset="-128"/>
              </a:defRPr>
            </a:lvl3pPr>
            <a:lvl4pPr marL="1600200" indent="-228600" defTabSz="903288">
              <a:defRPr>
                <a:solidFill>
                  <a:schemeClr val="tx1"/>
                </a:solidFill>
                <a:latin typeface="Comic Sans MS" charset="0"/>
                <a:ea typeface="ＭＳ Ｐゴシック" charset="-128"/>
              </a:defRPr>
            </a:lvl4pPr>
            <a:lvl5pPr marL="2057400" indent="-228600" defTabSz="903288">
              <a:defRPr>
                <a:solidFill>
                  <a:schemeClr val="tx1"/>
                </a:solidFill>
                <a:latin typeface="Comic Sans MS" charset="0"/>
                <a:ea typeface="ＭＳ Ｐゴシック" charset="-128"/>
              </a:defRPr>
            </a:lvl5pPr>
            <a:lvl6pPr marL="2514600" indent="-228600" defTabSz="903288" eaLnBrk="0" fontAlgn="base" hangingPunct="0">
              <a:spcBef>
                <a:spcPct val="0"/>
              </a:spcBef>
              <a:spcAft>
                <a:spcPct val="0"/>
              </a:spcAft>
              <a:defRPr>
                <a:solidFill>
                  <a:schemeClr val="tx1"/>
                </a:solidFill>
                <a:latin typeface="Comic Sans MS" charset="0"/>
                <a:ea typeface="ＭＳ Ｐゴシック" charset="-128"/>
              </a:defRPr>
            </a:lvl6pPr>
            <a:lvl7pPr marL="2971800" indent="-228600" defTabSz="903288" eaLnBrk="0" fontAlgn="base" hangingPunct="0">
              <a:spcBef>
                <a:spcPct val="0"/>
              </a:spcBef>
              <a:spcAft>
                <a:spcPct val="0"/>
              </a:spcAft>
              <a:defRPr>
                <a:solidFill>
                  <a:schemeClr val="tx1"/>
                </a:solidFill>
                <a:latin typeface="Comic Sans MS" charset="0"/>
                <a:ea typeface="ＭＳ Ｐゴシック" charset="-128"/>
              </a:defRPr>
            </a:lvl7pPr>
            <a:lvl8pPr marL="3429000" indent="-228600" defTabSz="903288" eaLnBrk="0" fontAlgn="base" hangingPunct="0">
              <a:spcBef>
                <a:spcPct val="0"/>
              </a:spcBef>
              <a:spcAft>
                <a:spcPct val="0"/>
              </a:spcAft>
              <a:defRPr>
                <a:solidFill>
                  <a:schemeClr val="tx1"/>
                </a:solidFill>
                <a:latin typeface="Comic Sans MS" charset="0"/>
                <a:ea typeface="ＭＳ Ｐゴシック" charset="-128"/>
              </a:defRPr>
            </a:lvl8pPr>
            <a:lvl9pPr marL="3886200" indent="-228600" defTabSz="903288" eaLnBrk="0" fontAlgn="base" hangingPunct="0">
              <a:spcBef>
                <a:spcPct val="0"/>
              </a:spcBef>
              <a:spcAft>
                <a:spcPct val="0"/>
              </a:spcAft>
              <a:defRPr>
                <a:solidFill>
                  <a:schemeClr val="tx1"/>
                </a:solidFill>
                <a:latin typeface="Comic Sans MS" charset="0"/>
                <a:ea typeface="ＭＳ Ｐゴシック" charset="-128"/>
              </a:defRPr>
            </a:lvl9pPr>
          </a:lstStyle>
          <a:p>
            <a:fld id="{2FC85B1D-287C-5D4A-854F-5F19C4494F0B}"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39938" name="Rectangle 2"/>
          <p:cNvSpPr>
            <a:spLocks noGrp="1" noRot="1" noChangeAspect="1" noChangeArrowheads="1" noTextEdit="1"/>
          </p:cNvSpPr>
          <p:nvPr>
            <p:ph type="sldImg"/>
          </p:nvPr>
        </p:nvSpPr>
        <p:spPr>
          <a:xfrm>
            <a:off x="290513" y="704850"/>
            <a:ext cx="6264275" cy="3524250"/>
          </a:xfrm>
          <a:ln/>
        </p:spPr>
      </p:sp>
      <p:sp>
        <p:nvSpPr>
          <p:cNvPr id="5123"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D80DA7-1BC8-494F-9EA7-6F0E0478673A}" type="slidenum">
              <a:rPr lang="en-US" altLang="en-US" smtClean="0"/>
              <a:pPr>
                <a:defRPr/>
              </a:pPr>
              <a:t>7</a:t>
            </a:fld>
            <a:endParaRPr lang="en-US" altLang="en-US"/>
          </a:p>
        </p:txBody>
      </p:sp>
    </p:spTree>
    <p:extLst>
      <p:ext uri="{BB962C8B-B14F-4D97-AF65-F5344CB8AC3E}">
        <p14:creationId xmlns:p14="http://schemas.microsoft.com/office/powerpoint/2010/main" val="30059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D80DA7-1BC8-494F-9EA7-6F0E0478673A}" type="slidenum">
              <a:rPr lang="en-US" altLang="en-US" smtClean="0"/>
              <a:pPr>
                <a:defRPr/>
              </a:pPr>
              <a:t>8</a:t>
            </a:fld>
            <a:endParaRPr lang="en-US" altLang="en-US"/>
          </a:p>
        </p:txBody>
      </p:sp>
    </p:spTree>
    <p:extLst>
      <p:ext uri="{BB962C8B-B14F-4D97-AF65-F5344CB8AC3E}">
        <p14:creationId xmlns:p14="http://schemas.microsoft.com/office/powerpoint/2010/main" val="1336323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D80DA7-1BC8-494F-9EA7-6F0E0478673A}" type="slidenum">
              <a:rPr lang="en-US" altLang="en-US" smtClean="0"/>
              <a:pPr>
                <a:defRPr/>
              </a:pPr>
              <a:t>9</a:t>
            </a:fld>
            <a:endParaRPr lang="en-US" altLang="en-US"/>
          </a:p>
        </p:txBody>
      </p:sp>
    </p:spTree>
    <p:extLst>
      <p:ext uri="{BB962C8B-B14F-4D97-AF65-F5344CB8AC3E}">
        <p14:creationId xmlns:p14="http://schemas.microsoft.com/office/powerpoint/2010/main" val="302564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Try traceroute  -a </a:t>
            </a:r>
            <a:r>
              <a:rPr lang="en-US" dirty="0" err="1"/>
              <a:t>www.cam.ac.uk</a:t>
            </a:r>
            <a:r>
              <a:rPr lang="en-US" dirty="0"/>
              <a:t>.  See multipath!!!</a:t>
            </a:r>
          </a:p>
          <a:p>
            <a:pPr marL="342900" indent="-342900">
              <a:buFont typeface="+mj-lt"/>
              <a:buAutoNum type="arabicPeriod"/>
            </a:pPr>
            <a:r>
              <a:rPr lang="en-US" dirty="0"/>
              <a:t>Try </a:t>
            </a:r>
            <a:r>
              <a:rPr lang="en-US" dirty="0" err="1"/>
              <a:t>myipaddress.com</a:t>
            </a:r>
            <a:endParaRPr lang="en-US" dirty="0"/>
          </a:p>
          <a:p>
            <a:pPr marL="342900" indent="-342900">
              <a:buFont typeface="+mj-lt"/>
              <a:buAutoNum type="arabicPeriod"/>
            </a:pPr>
            <a:r>
              <a:rPr lang="en-US" dirty="0"/>
              <a:t>How does default routing work in an institution?</a:t>
            </a:r>
          </a:p>
        </p:txBody>
      </p:sp>
      <p:sp>
        <p:nvSpPr>
          <p:cNvPr id="4" name="Slide Number Placeholder 3"/>
          <p:cNvSpPr>
            <a:spLocks noGrp="1"/>
          </p:cNvSpPr>
          <p:nvPr>
            <p:ph type="sldNum" sz="quarter" idx="5"/>
          </p:nvPr>
        </p:nvSpPr>
        <p:spPr/>
        <p:txBody>
          <a:bodyPr/>
          <a:lstStyle/>
          <a:p>
            <a:pPr>
              <a:defRPr/>
            </a:pPr>
            <a:fld id="{87D80DA7-1BC8-494F-9EA7-6F0E0478673A}" type="slidenum">
              <a:rPr lang="en-US" altLang="en-US" smtClean="0"/>
              <a:pPr>
                <a:defRPr/>
              </a:pPr>
              <a:t>10</a:t>
            </a:fld>
            <a:endParaRPr lang="en-US" altLang="en-US"/>
          </a:p>
        </p:txBody>
      </p:sp>
    </p:spTree>
    <p:extLst>
      <p:ext uri="{BB962C8B-B14F-4D97-AF65-F5344CB8AC3E}">
        <p14:creationId xmlns:p14="http://schemas.microsoft.com/office/powerpoint/2010/main" val="2009575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xfrm>
            <a:off x="3884613" y="8685213"/>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a:solidFill>
                  <a:schemeClr val="tx1"/>
                </a:solidFill>
                <a:latin typeface="Comic Sans MS" charset="0"/>
                <a:ea typeface="ＭＳ Ｐゴシック" charset="-128"/>
              </a:defRPr>
            </a:lvl1pPr>
            <a:lvl2pPr marL="742950" indent="-285750" defTabSz="903288">
              <a:defRPr>
                <a:solidFill>
                  <a:schemeClr val="tx1"/>
                </a:solidFill>
                <a:latin typeface="Comic Sans MS" charset="0"/>
                <a:ea typeface="ＭＳ Ｐゴシック" charset="-128"/>
              </a:defRPr>
            </a:lvl2pPr>
            <a:lvl3pPr marL="1143000" indent="-228600" defTabSz="903288">
              <a:defRPr>
                <a:solidFill>
                  <a:schemeClr val="tx1"/>
                </a:solidFill>
                <a:latin typeface="Comic Sans MS" charset="0"/>
                <a:ea typeface="ＭＳ Ｐゴシック" charset="-128"/>
              </a:defRPr>
            </a:lvl3pPr>
            <a:lvl4pPr marL="1600200" indent="-228600" defTabSz="903288">
              <a:defRPr>
                <a:solidFill>
                  <a:schemeClr val="tx1"/>
                </a:solidFill>
                <a:latin typeface="Comic Sans MS" charset="0"/>
                <a:ea typeface="ＭＳ Ｐゴシック" charset="-128"/>
              </a:defRPr>
            </a:lvl4pPr>
            <a:lvl5pPr marL="2057400" indent="-228600" defTabSz="903288">
              <a:defRPr>
                <a:solidFill>
                  <a:schemeClr val="tx1"/>
                </a:solidFill>
                <a:latin typeface="Comic Sans MS" charset="0"/>
                <a:ea typeface="ＭＳ Ｐゴシック" charset="-128"/>
              </a:defRPr>
            </a:lvl5pPr>
            <a:lvl6pPr marL="2514600" indent="-228600" defTabSz="903288" eaLnBrk="0" fontAlgn="base" hangingPunct="0">
              <a:spcBef>
                <a:spcPct val="0"/>
              </a:spcBef>
              <a:spcAft>
                <a:spcPct val="0"/>
              </a:spcAft>
              <a:defRPr>
                <a:solidFill>
                  <a:schemeClr val="tx1"/>
                </a:solidFill>
                <a:latin typeface="Comic Sans MS" charset="0"/>
                <a:ea typeface="ＭＳ Ｐゴシック" charset="-128"/>
              </a:defRPr>
            </a:lvl6pPr>
            <a:lvl7pPr marL="2971800" indent="-228600" defTabSz="903288" eaLnBrk="0" fontAlgn="base" hangingPunct="0">
              <a:spcBef>
                <a:spcPct val="0"/>
              </a:spcBef>
              <a:spcAft>
                <a:spcPct val="0"/>
              </a:spcAft>
              <a:defRPr>
                <a:solidFill>
                  <a:schemeClr val="tx1"/>
                </a:solidFill>
                <a:latin typeface="Comic Sans MS" charset="0"/>
                <a:ea typeface="ＭＳ Ｐゴシック" charset="-128"/>
              </a:defRPr>
            </a:lvl7pPr>
            <a:lvl8pPr marL="3429000" indent="-228600" defTabSz="903288" eaLnBrk="0" fontAlgn="base" hangingPunct="0">
              <a:spcBef>
                <a:spcPct val="0"/>
              </a:spcBef>
              <a:spcAft>
                <a:spcPct val="0"/>
              </a:spcAft>
              <a:defRPr>
                <a:solidFill>
                  <a:schemeClr val="tx1"/>
                </a:solidFill>
                <a:latin typeface="Comic Sans MS" charset="0"/>
                <a:ea typeface="ＭＳ Ｐゴシック" charset="-128"/>
              </a:defRPr>
            </a:lvl8pPr>
            <a:lvl9pPr marL="3886200" indent="-228600" defTabSz="903288" eaLnBrk="0" fontAlgn="base" hangingPunct="0">
              <a:spcBef>
                <a:spcPct val="0"/>
              </a:spcBef>
              <a:spcAft>
                <a:spcPct val="0"/>
              </a:spcAft>
              <a:defRPr>
                <a:solidFill>
                  <a:schemeClr val="tx1"/>
                </a:solidFill>
                <a:latin typeface="Comic Sans MS" charset="0"/>
                <a:ea typeface="ＭＳ Ｐゴシック" charset="-128"/>
              </a:defRPr>
            </a:lvl9pPr>
          </a:lstStyle>
          <a:p>
            <a:fld id="{E2CF6F55-01EF-C24A-BB22-4F52B4025BA4}" type="slidenum">
              <a:rPr lang="en-US" altLang="en-US">
                <a:latin typeface="Times New Roman" charset="0"/>
              </a:rPr>
              <a:pPr/>
              <a:t>11</a:t>
            </a:fld>
            <a:endParaRPr lang="en-US" altLang="en-US">
              <a:latin typeface="Times New Roman" charset="0"/>
            </a:endParaRPr>
          </a:p>
        </p:txBody>
      </p:sp>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D80DA7-1BC8-494F-9EA7-6F0E0478673A}" type="slidenum">
              <a:rPr lang="en-US" altLang="en-US" smtClean="0"/>
              <a:pPr>
                <a:defRPr/>
              </a:pPr>
              <a:t>12</a:t>
            </a:fld>
            <a:endParaRPr lang="en-US" altLang="en-US"/>
          </a:p>
        </p:txBody>
      </p:sp>
    </p:spTree>
    <p:extLst>
      <p:ext uri="{BB962C8B-B14F-4D97-AF65-F5344CB8AC3E}">
        <p14:creationId xmlns:p14="http://schemas.microsoft.com/office/powerpoint/2010/main" val="236603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7D80DA7-1BC8-494F-9EA7-6F0E0478673A}" type="slidenum">
              <a:rPr lang="en-US" altLang="en-US" smtClean="0"/>
              <a:pPr>
                <a:defRPr/>
              </a:pPr>
              <a:t>13</a:t>
            </a:fld>
            <a:endParaRPr lang="en-US" altLang="en-US"/>
          </a:p>
        </p:txBody>
      </p:sp>
    </p:spTree>
    <p:extLst>
      <p:ext uri="{BB962C8B-B14F-4D97-AF65-F5344CB8AC3E}">
        <p14:creationId xmlns:p14="http://schemas.microsoft.com/office/powerpoint/2010/main" val="82519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lvl1pPr>
              <a:defRPr>
                <a:latin typeface="Calibri"/>
              </a:defRPr>
            </a:lvl1pPr>
          </a:lstStyle>
          <a:p>
            <a:r>
              <a:rPr lang="en-US" dirty="0"/>
              <a:t>Click to edit Master title style</a:t>
            </a:r>
          </a:p>
        </p:txBody>
      </p:sp>
      <p:sp>
        <p:nvSpPr>
          <p:cNvPr id="3" name="Subtitle 2"/>
          <p:cNvSpPr>
            <a:spLocks noGrp="1"/>
          </p:cNvSpPr>
          <p:nvPr>
            <p:ph type="subTitle" idx="1"/>
          </p:nvPr>
        </p:nvSpPr>
        <p:spPr>
          <a:xfrm>
            <a:off x="2194560" y="4663440"/>
            <a:ext cx="10241280" cy="2103120"/>
          </a:xfrm>
        </p:spPr>
        <p:txBody>
          <a:bodyPr/>
          <a:lstStyle>
            <a:lvl1pPr marL="0" indent="0" algn="ctr">
              <a:buNone/>
              <a:defRPr/>
            </a:lvl1pPr>
            <a:lvl2pPr marL="548640" indent="0" algn="ctr">
              <a:buNone/>
              <a:defRPr/>
            </a:lvl2pPr>
            <a:lvl3pPr marL="1097280" indent="0" algn="ctr">
              <a:buNone/>
              <a:defRPr/>
            </a:lvl3pPr>
            <a:lvl4pPr marL="1645920" indent="0" algn="ctr">
              <a:buNone/>
              <a:defRPr/>
            </a:lvl4pPr>
            <a:lvl5pPr marL="2194560" indent="0" algn="ctr">
              <a:buNone/>
              <a:defRPr/>
            </a:lvl5pPr>
            <a:lvl6pPr marL="2743200" indent="0" algn="ctr">
              <a:buNone/>
              <a:defRPr/>
            </a:lvl6pPr>
            <a:lvl7pPr marL="3291840" indent="0" algn="ctr">
              <a:buNone/>
              <a:defRPr/>
            </a:lvl7pPr>
            <a:lvl8pPr marL="3840480" indent="0" algn="ctr">
              <a:buNone/>
              <a:defRPr/>
            </a:lvl8pPr>
            <a:lvl9pPr marL="438912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57258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24160" y="731520"/>
            <a:ext cx="3108960" cy="65836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7280" y="731520"/>
            <a:ext cx="9083040" cy="65836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205613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731520"/>
            <a:ext cx="12435840" cy="1371600"/>
          </a:xfrm>
        </p:spPr>
        <p:txBody>
          <a:bodyPr/>
          <a:lstStyle/>
          <a:p>
            <a:r>
              <a:rPr lang="en-US"/>
              <a:t>Click to edit Master title style</a:t>
            </a:r>
          </a:p>
        </p:txBody>
      </p:sp>
      <p:sp>
        <p:nvSpPr>
          <p:cNvPr id="3" name="Content Placeholder 2"/>
          <p:cNvSpPr>
            <a:spLocks noGrp="1"/>
          </p:cNvSpPr>
          <p:nvPr>
            <p:ph sz="half" idx="1"/>
          </p:nvPr>
        </p:nvSpPr>
        <p:spPr>
          <a:xfrm>
            <a:off x="1097280" y="2377440"/>
            <a:ext cx="60960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7437120" y="2377440"/>
            <a:ext cx="6096000" cy="2377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7437120" y="4937760"/>
            <a:ext cx="6096000" cy="2377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17150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54219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7280" y="2377440"/>
            <a:ext cx="6096000" cy="493776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2377440"/>
            <a:ext cx="6096000" cy="493776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84440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127820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1520598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163898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64953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11460480" y="7863840"/>
            <a:ext cx="3048000" cy="54864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r">
              <a:defRPr/>
            </a:pPr>
            <a:fld id="{691F1B52-7E7C-1B4A-8092-7C49BCA307D4}" type="slidenum">
              <a:rPr lang="en-US" altLang="en-US" sz="1440" smtClean="0">
                <a:solidFill>
                  <a:srgbClr val="808080"/>
                </a:solidFill>
                <a:latin typeface="Calibri" charset="0"/>
              </a:rPr>
              <a:pPr algn="r">
                <a:defRPr/>
              </a:pPr>
              <a:t>‹#›</a:t>
            </a:fld>
            <a:endParaRPr lang="en-US" altLang="en-US" sz="1440">
              <a:solidFill>
                <a:srgbClr val="808080"/>
              </a:solidFill>
              <a:latin typeface="Calibri" charset="0"/>
            </a:endParaRPr>
          </a:p>
        </p:txBody>
      </p:sp>
      <p:sp>
        <p:nvSpPr>
          <p:cNvPr id="2" name="Title 1"/>
          <p:cNvSpPr>
            <a:spLocks noGrp="1"/>
          </p:cNvSpPr>
          <p:nvPr>
            <p:ph type="title"/>
          </p:nvPr>
        </p:nvSpPr>
        <p:spPr>
          <a:xfrm>
            <a:off x="2867661" y="5760720"/>
            <a:ext cx="8778240" cy="680086"/>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endParaRPr lang="en-US" noProof="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6" name="Rectangle 5"/>
          <p:cNvSpPr>
            <a:spLocks noGrp="1" noChangeArrowheads="1"/>
          </p:cNvSpPr>
          <p:nvPr>
            <p:ph type="ftr" sz="quarter" idx="10"/>
          </p:nvPr>
        </p:nvSpPr>
        <p:spPr>
          <a:xfrm>
            <a:off x="0" y="7863840"/>
            <a:ext cx="4632960" cy="388620"/>
          </a:xfrm>
        </p:spPr>
        <p:txBody>
          <a:bodyPr/>
          <a:lstStyle>
            <a:lvl1pPr algn="l">
              <a:defRPr sz="1440">
                <a:solidFill>
                  <a:schemeClr val="bg2"/>
                </a:solidFill>
                <a:latin typeface="Calibri"/>
                <a:cs typeface="Calibri"/>
              </a:defRPr>
            </a:lvl1pPr>
          </a:lstStyle>
          <a:p>
            <a:pPr>
              <a:defRPr/>
            </a:pPr>
            <a:r>
              <a:rPr lang="en-US"/>
              <a:t>CS144, Stanford University</a:t>
            </a:r>
            <a:endParaRPr lang="en-US" dirty="0"/>
          </a:p>
        </p:txBody>
      </p:sp>
    </p:spTree>
    <p:extLst>
      <p:ext uri="{BB962C8B-B14F-4D97-AF65-F5344CB8AC3E}">
        <p14:creationId xmlns:p14="http://schemas.microsoft.com/office/powerpoint/2010/main" val="63758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CS144, Stanford University</a:t>
            </a:r>
            <a:endParaRPr lang="en-US" dirty="0"/>
          </a:p>
        </p:txBody>
      </p:sp>
    </p:spTree>
    <p:extLst>
      <p:ext uri="{BB962C8B-B14F-4D97-AF65-F5344CB8AC3E}">
        <p14:creationId xmlns:p14="http://schemas.microsoft.com/office/powerpoint/2010/main" val="104351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7280" y="731520"/>
            <a:ext cx="1243584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097280" y="2377440"/>
            <a:ext cx="1243584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Footer Placeholder 5"/>
          <p:cNvSpPr>
            <a:spLocks noGrp="1" noChangeArrowheads="1"/>
          </p:cNvSpPr>
          <p:nvPr>
            <p:ph type="ftr" sz="quarter" idx="3"/>
          </p:nvPr>
        </p:nvSpPr>
        <p:spPr bwMode="auto">
          <a:xfrm>
            <a:off x="0" y="7840980"/>
            <a:ext cx="4632960" cy="38862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defRPr sz="1440">
                <a:solidFill>
                  <a:schemeClr val="bg2"/>
                </a:solidFill>
                <a:latin typeface="Calibri"/>
                <a:ea typeface="ＭＳ Ｐゴシック" charset="0"/>
                <a:cs typeface="Calibri"/>
              </a:defRPr>
            </a:lvl1pPr>
          </a:lstStyle>
          <a:p>
            <a:pPr>
              <a:defRPr/>
            </a:pPr>
            <a:r>
              <a:rPr lang="en-US"/>
              <a:t>CS144, Stanford University</a:t>
            </a:r>
            <a:endParaRPr lang="en-US" dirty="0"/>
          </a:p>
        </p:txBody>
      </p:sp>
      <p:sp>
        <p:nvSpPr>
          <p:cNvPr id="7" name="Rectangle 6"/>
          <p:cNvSpPr txBox="1">
            <a:spLocks noChangeArrowheads="1"/>
          </p:cNvSpPr>
          <p:nvPr userDrawn="1"/>
        </p:nvSpPr>
        <p:spPr bwMode="auto">
          <a:xfrm>
            <a:off x="11460480" y="7863840"/>
            <a:ext cx="3048000" cy="54864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r">
              <a:defRPr/>
            </a:pPr>
            <a:fld id="{DEA384F7-BA62-0C4C-842C-9B9E45F2DF3D}" type="slidenum">
              <a:rPr lang="en-US" altLang="en-US" sz="1440" smtClean="0">
                <a:solidFill>
                  <a:srgbClr val="808080"/>
                </a:solidFill>
                <a:latin typeface="Calibri" charset="0"/>
              </a:rPr>
              <a:pPr algn="r">
                <a:defRPr/>
              </a:pPr>
              <a:t>‹#›</a:t>
            </a:fld>
            <a:endParaRPr lang="en-US" altLang="en-US" sz="1440">
              <a:solidFill>
                <a:srgbClr val="808080"/>
              </a:solidFill>
              <a:latin typeface="Calibri" charset="0"/>
            </a:endParaRP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6" r:id="rId8"/>
    <p:sldLayoutId id="2147483853" r:id="rId9"/>
    <p:sldLayoutId id="2147483854" r:id="rId10"/>
    <p:sldLayoutId id="2147483855" r:id="rId11"/>
  </p:sldLayoutIdLst>
  <p:hf hdr="0" dt="0"/>
  <p:txStyles>
    <p:titleStyle>
      <a:lvl1pPr algn="ctr" rtl="0" eaLnBrk="0" fontAlgn="base" hangingPunct="0">
        <a:spcBef>
          <a:spcPct val="0"/>
        </a:spcBef>
        <a:spcAft>
          <a:spcPct val="0"/>
        </a:spcAft>
        <a:defRPr sz="5760">
          <a:solidFill>
            <a:srgbClr val="000099"/>
          </a:solidFill>
          <a:latin typeface="Calibri"/>
          <a:ea typeface="ＭＳ Ｐゴシック" charset="0"/>
          <a:cs typeface="ＭＳ Ｐゴシック" charset="0"/>
        </a:defRPr>
      </a:lvl1pPr>
      <a:lvl2pPr algn="ctr" rtl="0" eaLnBrk="0" fontAlgn="base" hangingPunct="0">
        <a:spcBef>
          <a:spcPct val="0"/>
        </a:spcBef>
        <a:spcAft>
          <a:spcPct val="0"/>
        </a:spcAft>
        <a:defRPr sz="5760">
          <a:solidFill>
            <a:srgbClr val="000099"/>
          </a:solidFill>
          <a:latin typeface="Calibri" charset="0"/>
          <a:ea typeface="ＭＳ Ｐゴシック" charset="0"/>
          <a:cs typeface="ＭＳ Ｐゴシック" charset="0"/>
        </a:defRPr>
      </a:lvl2pPr>
      <a:lvl3pPr algn="ctr" rtl="0" eaLnBrk="0" fontAlgn="base" hangingPunct="0">
        <a:spcBef>
          <a:spcPct val="0"/>
        </a:spcBef>
        <a:spcAft>
          <a:spcPct val="0"/>
        </a:spcAft>
        <a:defRPr sz="5760">
          <a:solidFill>
            <a:srgbClr val="000099"/>
          </a:solidFill>
          <a:latin typeface="Calibri" charset="0"/>
          <a:ea typeface="ＭＳ Ｐゴシック" charset="0"/>
          <a:cs typeface="ＭＳ Ｐゴシック" charset="0"/>
        </a:defRPr>
      </a:lvl3pPr>
      <a:lvl4pPr algn="ctr" rtl="0" eaLnBrk="0" fontAlgn="base" hangingPunct="0">
        <a:spcBef>
          <a:spcPct val="0"/>
        </a:spcBef>
        <a:spcAft>
          <a:spcPct val="0"/>
        </a:spcAft>
        <a:defRPr sz="5760">
          <a:solidFill>
            <a:srgbClr val="000099"/>
          </a:solidFill>
          <a:latin typeface="Calibri" charset="0"/>
          <a:ea typeface="ＭＳ Ｐゴシック" charset="0"/>
          <a:cs typeface="ＭＳ Ｐゴシック" charset="0"/>
        </a:defRPr>
      </a:lvl4pPr>
      <a:lvl5pPr algn="ctr" rtl="0" eaLnBrk="0" fontAlgn="base" hangingPunct="0">
        <a:spcBef>
          <a:spcPct val="0"/>
        </a:spcBef>
        <a:spcAft>
          <a:spcPct val="0"/>
        </a:spcAft>
        <a:defRPr sz="5760">
          <a:solidFill>
            <a:srgbClr val="000099"/>
          </a:solidFill>
          <a:latin typeface="Calibri" charset="0"/>
          <a:ea typeface="ＭＳ Ｐゴシック" charset="0"/>
          <a:cs typeface="ＭＳ Ｐゴシック" charset="0"/>
        </a:defRPr>
      </a:lvl5pPr>
      <a:lvl6pPr marL="548640" algn="ctr" rtl="0" eaLnBrk="0" fontAlgn="base" hangingPunct="0">
        <a:spcBef>
          <a:spcPct val="0"/>
        </a:spcBef>
        <a:spcAft>
          <a:spcPct val="0"/>
        </a:spcAft>
        <a:defRPr sz="4800">
          <a:solidFill>
            <a:srgbClr val="000099"/>
          </a:solidFill>
          <a:latin typeface="Comic Sans MS" charset="0"/>
          <a:ea typeface="ＭＳ Ｐゴシック" charset="0"/>
        </a:defRPr>
      </a:lvl6pPr>
      <a:lvl7pPr marL="1097280" algn="ctr" rtl="0" eaLnBrk="0" fontAlgn="base" hangingPunct="0">
        <a:spcBef>
          <a:spcPct val="0"/>
        </a:spcBef>
        <a:spcAft>
          <a:spcPct val="0"/>
        </a:spcAft>
        <a:defRPr sz="4800">
          <a:solidFill>
            <a:srgbClr val="000099"/>
          </a:solidFill>
          <a:latin typeface="Comic Sans MS" charset="0"/>
          <a:ea typeface="ＭＳ Ｐゴシック" charset="0"/>
        </a:defRPr>
      </a:lvl7pPr>
      <a:lvl8pPr marL="1645920" algn="ctr" rtl="0" eaLnBrk="0" fontAlgn="base" hangingPunct="0">
        <a:spcBef>
          <a:spcPct val="0"/>
        </a:spcBef>
        <a:spcAft>
          <a:spcPct val="0"/>
        </a:spcAft>
        <a:defRPr sz="4800">
          <a:solidFill>
            <a:srgbClr val="000099"/>
          </a:solidFill>
          <a:latin typeface="Comic Sans MS" charset="0"/>
          <a:ea typeface="ＭＳ Ｐゴシック" charset="0"/>
        </a:defRPr>
      </a:lvl8pPr>
      <a:lvl9pPr marL="2194560" algn="ctr" rtl="0" eaLnBrk="0" fontAlgn="base" hangingPunct="0">
        <a:spcBef>
          <a:spcPct val="0"/>
        </a:spcBef>
        <a:spcAft>
          <a:spcPct val="0"/>
        </a:spcAft>
        <a:defRPr sz="4800">
          <a:solidFill>
            <a:srgbClr val="000099"/>
          </a:solidFill>
          <a:latin typeface="Comic Sans MS" charset="0"/>
          <a:ea typeface="ＭＳ Ｐゴシック" charset="0"/>
        </a:defRPr>
      </a:lvl9pPr>
    </p:titleStyle>
    <p:bodyStyle>
      <a:lvl1pPr marL="411480" indent="-411480" algn="l" rtl="0" eaLnBrk="0" fontAlgn="base" hangingPunct="0">
        <a:spcBef>
          <a:spcPct val="20000"/>
        </a:spcBef>
        <a:spcAft>
          <a:spcPct val="0"/>
        </a:spcAft>
        <a:buClr>
          <a:srgbClr val="000099"/>
        </a:buClr>
        <a:buSzPct val="75000"/>
        <a:buFont typeface="Wingdings" charset="2"/>
        <a:defRPr sz="3360">
          <a:solidFill>
            <a:schemeClr val="tx1"/>
          </a:solidFill>
          <a:latin typeface="+mn-lt"/>
          <a:ea typeface="ＭＳ Ｐゴシック" charset="0"/>
          <a:cs typeface="ＭＳ Ｐゴシック" charset="0"/>
        </a:defRPr>
      </a:lvl1pPr>
      <a:lvl2pPr marL="891540" indent="-342900" algn="l" rtl="0" eaLnBrk="0" fontAlgn="base" hangingPunct="0">
        <a:spcBef>
          <a:spcPct val="20000"/>
        </a:spcBef>
        <a:spcAft>
          <a:spcPct val="0"/>
        </a:spcAft>
        <a:buClr>
          <a:schemeClr val="tx1"/>
        </a:buClr>
        <a:buSzPct val="100000"/>
        <a:buFont typeface="Lucida Grande" charset="0"/>
        <a:buChar char="-"/>
        <a:defRPr sz="2400">
          <a:solidFill>
            <a:srgbClr val="000099"/>
          </a:solidFill>
          <a:latin typeface="+mn-lt"/>
          <a:ea typeface="ＭＳ Ｐゴシック" charset="0"/>
        </a:defRPr>
      </a:lvl2pPr>
      <a:lvl3pPr marL="1371600" indent="-274320" algn="l" rtl="0" eaLnBrk="0" fontAlgn="base" hangingPunct="0">
        <a:spcBef>
          <a:spcPct val="20000"/>
        </a:spcBef>
        <a:spcAft>
          <a:spcPct val="0"/>
        </a:spcAft>
        <a:buSzPct val="75000"/>
        <a:buFont typeface="Courier New" charset="0"/>
        <a:buChar char="o"/>
        <a:defRPr>
          <a:solidFill>
            <a:schemeClr val="tx1"/>
          </a:solidFill>
          <a:latin typeface="+mn-lt"/>
          <a:ea typeface="ＭＳ Ｐゴシック" charset="0"/>
        </a:defRPr>
      </a:lvl3pPr>
      <a:lvl4pPr marL="1920240" indent="-274320" algn="l" rtl="0" eaLnBrk="0" fontAlgn="base" hangingPunct="0">
        <a:spcBef>
          <a:spcPct val="20000"/>
        </a:spcBef>
        <a:spcAft>
          <a:spcPct val="0"/>
        </a:spcAft>
        <a:buChar char="–"/>
        <a:defRPr sz="1920">
          <a:solidFill>
            <a:schemeClr val="tx1"/>
          </a:solidFill>
          <a:latin typeface="+mn-lt"/>
          <a:ea typeface="ＭＳ Ｐゴシック" charset="0"/>
        </a:defRPr>
      </a:lvl4pPr>
      <a:lvl5pPr marL="2468880" indent="-274320" algn="l" rtl="0" eaLnBrk="0" fontAlgn="base" hangingPunct="0">
        <a:spcBef>
          <a:spcPct val="20000"/>
        </a:spcBef>
        <a:spcAft>
          <a:spcPct val="0"/>
        </a:spcAft>
        <a:buChar char="»"/>
        <a:defRPr sz="1920">
          <a:solidFill>
            <a:schemeClr val="tx1"/>
          </a:solidFill>
          <a:latin typeface="+mn-lt"/>
          <a:ea typeface="ＭＳ Ｐゴシック" charset="0"/>
        </a:defRPr>
      </a:lvl5pPr>
      <a:lvl6pPr marL="3017520" indent="-274320" algn="l" rtl="0" eaLnBrk="0" fontAlgn="base" hangingPunct="0">
        <a:spcBef>
          <a:spcPct val="20000"/>
        </a:spcBef>
        <a:spcAft>
          <a:spcPct val="0"/>
        </a:spcAft>
        <a:buChar char="»"/>
        <a:defRPr sz="1920">
          <a:solidFill>
            <a:schemeClr val="tx1"/>
          </a:solidFill>
          <a:latin typeface="+mn-lt"/>
          <a:ea typeface="+mn-ea"/>
        </a:defRPr>
      </a:lvl6pPr>
      <a:lvl7pPr marL="3566160" indent="-274320" algn="l" rtl="0" eaLnBrk="0" fontAlgn="base" hangingPunct="0">
        <a:spcBef>
          <a:spcPct val="20000"/>
        </a:spcBef>
        <a:spcAft>
          <a:spcPct val="0"/>
        </a:spcAft>
        <a:buChar char="»"/>
        <a:defRPr sz="1920">
          <a:solidFill>
            <a:schemeClr val="tx1"/>
          </a:solidFill>
          <a:latin typeface="+mn-lt"/>
          <a:ea typeface="+mn-ea"/>
        </a:defRPr>
      </a:lvl7pPr>
      <a:lvl8pPr marL="4114800" indent="-274320" algn="l" rtl="0" eaLnBrk="0" fontAlgn="base" hangingPunct="0">
        <a:spcBef>
          <a:spcPct val="20000"/>
        </a:spcBef>
        <a:spcAft>
          <a:spcPct val="0"/>
        </a:spcAft>
        <a:buChar char="»"/>
        <a:defRPr sz="1920">
          <a:solidFill>
            <a:schemeClr val="tx1"/>
          </a:solidFill>
          <a:latin typeface="+mn-lt"/>
          <a:ea typeface="+mn-ea"/>
        </a:defRPr>
      </a:lvl8pPr>
      <a:lvl9pPr marL="4663440" indent="-274320" algn="l" rtl="0" eaLnBrk="0" fontAlgn="base" hangingPunct="0">
        <a:spcBef>
          <a:spcPct val="20000"/>
        </a:spcBef>
        <a:spcAft>
          <a:spcPct val="0"/>
        </a:spcAft>
        <a:buChar char="»"/>
        <a:defRPr sz="1920">
          <a:solidFill>
            <a:schemeClr val="tx1"/>
          </a:solidFill>
          <a:latin typeface="+mn-lt"/>
          <a:ea typeface="+mn-ea"/>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97280" y="1188720"/>
            <a:ext cx="12435840" cy="1371600"/>
          </a:xfrm>
        </p:spPr>
        <p:txBody>
          <a:bodyPr/>
          <a:lstStyle/>
          <a:p>
            <a:r>
              <a:rPr lang="en-US" sz="5101" dirty="0"/>
              <a:t>CS144</a:t>
            </a:r>
            <a:br>
              <a:rPr lang="en-US" sz="5101" dirty="0"/>
            </a:br>
            <a:r>
              <a:rPr lang="en-US" sz="5101" dirty="0"/>
              <a:t>An Introduction to Computer Networks</a:t>
            </a:r>
          </a:p>
        </p:txBody>
      </p:sp>
      <p:sp>
        <p:nvSpPr>
          <p:cNvPr id="2051" name="Rectangle 3"/>
          <p:cNvSpPr>
            <a:spLocks noGrp="1" noChangeArrowheads="1"/>
          </p:cNvSpPr>
          <p:nvPr>
            <p:ph type="subTitle" idx="1"/>
          </p:nvPr>
        </p:nvSpPr>
        <p:spPr>
          <a:xfrm>
            <a:off x="2194560" y="3229362"/>
            <a:ext cx="10241280" cy="2103120"/>
          </a:xfrm>
        </p:spPr>
        <p:txBody>
          <a:bodyPr/>
          <a:lstStyle/>
          <a:p>
            <a:r>
              <a:rPr lang="en-US" sz="5120" dirty="0"/>
              <a:t>Routing – Lecture 2</a:t>
            </a:r>
            <a:endParaRPr lang="en-US" i="1" dirty="0"/>
          </a:p>
        </p:txBody>
      </p:sp>
      <p:pic>
        <p:nvPicPr>
          <p:cNvPr id="10" name="Picture 12" descr="SU_Seal_Blk_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 y="6263640"/>
            <a:ext cx="1676400" cy="155448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4"/>
          <p:cNvSpPr>
            <a:spLocks noChangeArrowheads="1"/>
          </p:cNvSpPr>
          <p:nvPr/>
        </p:nvSpPr>
        <p:spPr bwMode="auto">
          <a:xfrm>
            <a:off x="1935481" y="6397237"/>
            <a:ext cx="8559800" cy="12873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1530" tIns="65765" rIns="131530" bIns="65765">
            <a:spAutoFit/>
          </a:bodyPr>
          <a:lstStyle/>
          <a:p>
            <a:r>
              <a:rPr lang="en-US" sz="2901" b="1" dirty="0">
                <a:solidFill>
                  <a:srgbClr val="000099"/>
                </a:solidFill>
                <a:latin typeface="Calibri"/>
              </a:rPr>
              <a:t>Nick McKeown</a:t>
            </a:r>
          </a:p>
          <a:p>
            <a:pPr>
              <a:lnSpc>
                <a:spcPct val="110000"/>
              </a:lnSpc>
            </a:pPr>
            <a:r>
              <a:rPr lang="en-US" sz="2301" dirty="0">
                <a:solidFill>
                  <a:srgbClr val="000099"/>
                </a:solidFill>
                <a:latin typeface="Calibri"/>
              </a:rPr>
              <a:t>Professor of Electrical Engineering </a:t>
            </a:r>
          </a:p>
          <a:p>
            <a:pPr>
              <a:lnSpc>
                <a:spcPct val="90000"/>
              </a:lnSpc>
            </a:pPr>
            <a:r>
              <a:rPr lang="en-US" sz="2301" dirty="0">
                <a:solidFill>
                  <a:srgbClr val="000099"/>
                </a:solidFill>
                <a:latin typeface="Calibri"/>
              </a:rPr>
              <a:t>and Computer Science, Stanford University</a:t>
            </a:r>
          </a:p>
        </p:txBody>
      </p:sp>
    </p:spTree>
    <p:extLst>
      <p:ext uri="{BB962C8B-B14F-4D97-AF65-F5344CB8AC3E}">
        <p14:creationId xmlns:p14="http://schemas.microsoft.com/office/powerpoint/2010/main" val="139318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(Autonomous System) numbers</a:t>
            </a:r>
          </a:p>
        </p:txBody>
      </p:sp>
      <p:sp>
        <p:nvSpPr>
          <p:cNvPr id="5" name="Content Placeholder 4"/>
          <p:cNvSpPr>
            <a:spLocks noGrp="1"/>
          </p:cNvSpPr>
          <p:nvPr>
            <p:ph sz="half" idx="2"/>
          </p:nvPr>
        </p:nvSpPr>
        <p:spPr>
          <a:xfrm>
            <a:off x="7924800" y="2377440"/>
            <a:ext cx="6324600" cy="1661160"/>
          </a:xfrm>
          <a:ln>
            <a:solidFill>
              <a:schemeClr val="bg1">
                <a:lumMod val="75000"/>
              </a:schemeClr>
            </a:solidFill>
          </a:ln>
        </p:spPr>
        <p:txBody>
          <a:bodyPr/>
          <a:lstStyle/>
          <a:p>
            <a:r>
              <a:rPr lang="pl-PL" sz="2000" dirty="0" err="1">
                <a:solidFill>
                  <a:srgbClr val="FF0000"/>
                </a:solidFill>
              </a:rPr>
              <a:t>nickm</a:t>
            </a:r>
            <a:r>
              <a:rPr lang="pl-PL" sz="2000" dirty="0">
                <a:solidFill>
                  <a:srgbClr val="FF0000"/>
                </a:solidFill>
              </a:rPr>
              <a:t>&gt; </a:t>
            </a:r>
            <a:r>
              <a:rPr lang="pl-PL" sz="1800" dirty="0" err="1">
                <a:solidFill>
                  <a:schemeClr val="accent6"/>
                </a:solidFill>
                <a:latin typeface="Courier New" panose="02070309020205020404" pitchFamily="49" charset="0"/>
                <a:cs typeface="Courier New" panose="02070309020205020404" pitchFamily="49" charset="0"/>
              </a:rPr>
              <a:t>whois</a:t>
            </a:r>
            <a:r>
              <a:rPr lang="pl-PL" sz="1800" dirty="0">
                <a:solidFill>
                  <a:schemeClr val="accent6"/>
                </a:solidFill>
                <a:latin typeface="Courier New" panose="02070309020205020404" pitchFamily="49" charset="0"/>
                <a:cs typeface="Courier New" panose="02070309020205020404" pitchFamily="49" charset="0"/>
              </a:rPr>
              <a:t> -h </a:t>
            </a:r>
            <a:r>
              <a:rPr lang="pl-PL" sz="1800" dirty="0" err="1">
                <a:solidFill>
                  <a:schemeClr val="accent6"/>
                </a:solidFill>
                <a:latin typeface="Courier New" panose="02070309020205020404" pitchFamily="49" charset="0"/>
                <a:cs typeface="Courier New" panose="02070309020205020404" pitchFamily="49" charset="0"/>
              </a:rPr>
              <a:t>whois.cymru.com</a:t>
            </a:r>
            <a:r>
              <a:rPr lang="pl-PL" sz="1800" dirty="0">
                <a:solidFill>
                  <a:schemeClr val="accent6"/>
                </a:solidFill>
                <a:latin typeface="Courier New" panose="02070309020205020404" pitchFamily="49" charset="0"/>
                <a:cs typeface="Courier New" panose="02070309020205020404" pitchFamily="49" charset="0"/>
              </a:rPr>
              <a:t> </a:t>
            </a:r>
            <a:r>
              <a:rPr lang="en-US" sz="1800" dirty="0">
                <a:solidFill>
                  <a:schemeClr val="accent6"/>
                </a:solidFill>
                <a:latin typeface="Courier New" panose="02070309020205020404" pitchFamily="49" charset="0"/>
                <a:cs typeface="Courier New" panose="02070309020205020404" pitchFamily="49" charset="0"/>
              </a:rPr>
              <a:t>146.97.35.169</a:t>
            </a:r>
            <a:endParaRPr lang="pl-PL" sz="2000" dirty="0">
              <a:solidFill>
                <a:schemeClr val="accent6"/>
              </a:solidFill>
              <a:latin typeface="Courier New" panose="02070309020205020404" pitchFamily="49" charset="0"/>
              <a:cs typeface="Courier New" panose="02070309020205020404" pitchFamily="49" charset="0"/>
            </a:endParaRPr>
          </a:p>
          <a:p>
            <a:endParaRPr lang="pl-PL" sz="1400" dirty="0">
              <a:latin typeface="Courier" charset="0"/>
              <a:ea typeface="Courier" charset="0"/>
              <a:cs typeface="Courier" charset="0"/>
            </a:endParaRPr>
          </a:p>
          <a:p>
            <a:r>
              <a:rPr lang="en-US" sz="1600" b="1" dirty="0">
                <a:latin typeface="Courier New" panose="02070309020205020404" pitchFamily="49" charset="0"/>
                <a:cs typeface="Courier New" panose="02070309020205020404" pitchFamily="49" charset="0"/>
              </a:rPr>
              <a:t>AS      | IP               | AS Name</a:t>
            </a:r>
          </a:p>
          <a:p>
            <a:r>
              <a:rPr lang="en-US" sz="1600" b="1" dirty="0">
                <a:latin typeface="Courier New" panose="02070309020205020404" pitchFamily="49" charset="0"/>
                <a:cs typeface="Courier New" panose="02070309020205020404" pitchFamily="49" charset="0"/>
              </a:rPr>
              <a:t>786     | 146.97.35.169    | JANET </a:t>
            </a:r>
            <a:r>
              <a:rPr lang="en-US" sz="1600" b="1" dirty="0" err="1">
                <a:latin typeface="Courier New" panose="02070309020205020404" pitchFamily="49" charset="0"/>
                <a:cs typeface="Courier New" panose="02070309020205020404" pitchFamily="49" charset="0"/>
              </a:rPr>
              <a:t>Jisc</a:t>
            </a:r>
            <a:r>
              <a:rPr lang="en-US" sz="1600" b="1" dirty="0">
                <a:latin typeface="Courier New" panose="02070309020205020404" pitchFamily="49" charset="0"/>
                <a:cs typeface="Courier New" panose="02070309020205020404" pitchFamily="49" charset="0"/>
              </a:rPr>
              <a:t> Services    </a:t>
            </a:r>
          </a:p>
          <a:p>
            <a:r>
              <a:rPr lang="en-US" sz="1600" b="1" dirty="0">
                <a:latin typeface="Courier New" panose="02070309020205020404" pitchFamily="49" charset="0"/>
                <a:cs typeface="Courier New" panose="02070309020205020404" pitchFamily="49" charset="0"/>
              </a:rPr>
              <a:t>                             Limited, GB</a:t>
            </a:r>
          </a:p>
        </p:txBody>
      </p:sp>
      <p:sp>
        <p:nvSpPr>
          <p:cNvPr id="4" name="Footer Placeholder 3"/>
          <p:cNvSpPr>
            <a:spLocks noGrp="1"/>
          </p:cNvSpPr>
          <p:nvPr>
            <p:ph type="ftr" sz="quarter" idx="10"/>
          </p:nvPr>
        </p:nvSpPr>
        <p:spPr/>
        <p:txBody>
          <a:bodyPr/>
          <a:lstStyle/>
          <a:p>
            <a:pPr>
              <a:defRPr/>
            </a:pPr>
            <a:r>
              <a:rPr lang="en-US"/>
              <a:t>CS144, Stanford University</a:t>
            </a:r>
            <a:endParaRPr lang="en-US" dirty="0"/>
          </a:p>
        </p:txBody>
      </p:sp>
      <p:sp>
        <p:nvSpPr>
          <p:cNvPr id="8" name="Content Placeholder 2">
            <a:extLst>
              <a:ext uri="{FF2B5EF4-FFF2-40B4-BE49-F238E27FC236}">
                <a16:creationId xmlns:a16="http://schemas.microsoft.com/office/drawing/2014/main" id="{371CD87B-F766-6140-AEE6-6E5E1A982C9D}"/>
              </a:ext>
            </a:extLst>
          </p:cNvPr>
          <p:cNvSpPr>
            <a:spLocks noGrp="1"/>
          </p:cNvSpPr>
          <p:nvPr>
            <p:ph sz="half" idx="1"/>
          </p:nvPr>
        </p:nvSpPr>
        <p:spPr>
          <a:xfrm>
            <a:off x="616285" y="2377440"/>
            <a:ext cx="6767826" cy="4159061"/>
          </a:xfrm>
          <a:solidFill>
            <a:schemeClr val="accent5">
              <a:lumMod val="60000"/>
              <a:lumOff val="40000"/>
            </a:schemeClr>
          </a:solidFill>
          <a:ln>
            <a:solidFill>
              <a:schemeClr val="bg1">
                <a:lumMod val="75000"/>
              </a:schemeClr>
            </a:solidFill>
          </a:ln>
        </p:spPr>
        <p:txBody>
          <a:bodyPr/>
          <a:lstStyle/>
          <a:p>
            <a:r>
              <a:rPr lang="en-US" sz="1600" dirty="0" err="1">
                <a:solidFill>
                  <a:srgbClr val="FF0000"/>
                </a:solidFill>
              </a:rPr>
              <a:t>nickm@yuba.Stanford.EDU</a:t>
            </a:r>
            <a:r>
              <a:rPr lang="en-US" sz="1600" dirty="0">
                <a:solidFill>
                  <a:srgbClr val="FF0000"/>
                </a:solidFill>
              </a:rPr>
              <a:t> &gt; traceroute -q1 </a:t>
            </a:r>
            <a:r>
              <a:rPr lang="en-US" sz="1600" dirty="0" err="1">
                <a:solidFill>
                  <a:srgbClr val="FF0000"/>
                </a:solidFill>
              </a:rPr>
              <a:t>www.cam.ac.uk</a:t>
            </a:r>
            <a:endParaRPr lang="en-US" sz="1600" dirty="0">
              <a:solidFill>
                <a:srgbClr val="FF0000"/>
              </a:solidFill>
            </a:endParaRPr>
          </a:p>
          <a:p>
            <a:r>
              <a:rPr lang="en-US" sz="1600" dirty="0"/>
              <a:t>traceroute to </a:t>
            </a:r>
            <a:r>
              <a:rPr lang="en-US" sz="1600" dirty="0" err="1"/>
              <a:t>www.cam.ac.uk</a:t>
            </a:r>
            <a:r>
              <a:rPr lang="en-US" sz="1600" dirty="0"/>
              <a:t> (128.232.132.8), 30 hops max, 40 byte packets</a:t>
            </a:r>
          </a:p>
          <a:p>
            <a:r>
              <a:rPr lang="en-US" sz="1600" dirty="0"/>
              <a:t> 1  csee-west-rtr-vl3874.SUNet (171.64.74.2)  0.229 </a:t>
            </a:r>
            <a:r>
              <a:rPr lang="en-US" sz="1600" dirty="0" err="1"/>
              <a:t>ms</a:t>
            </a:r>
            <a:endParaRPr lang="en-US" sz="1600" dirty="0"/>
          </a:p>
          <a:p>
            <a:r>
              <a:rPr lang="en-US" sz="1600" dirty="0"/>
              <a:t> 2  he-rtr-vlan12.SUNet (171.66.0.209)  1.531 </a:t>
            </a:r>
            <a:r>
              <a:rPr lang="en-US" sz="1600" dirty="0" err="1"/>
              <a:t>ms</a:t>
            </a:r>
            <a:endParaRPr lang="en-US" sz="1600" dirty="0"/>
          </a:p>
          <a:p>
            <a:r>
              <a:rPr lang="en-US" sz="1600" dirty="0"/>
              <a:t> 3  100ge5-1.core1.pao1.he.net (184.105.177.237)  0.638 </a:t>
            </a:r>
            <a:r>
              <a:rPr lang="en-US" sz="1600" dirty="0" err="1"/>
              <a:t>ms</a:t>
            </a:r>
            <a:endParaRPr lang="en-US" sz="1600" dirty="0"/>
          </a:p>
          <a:p>
            <a:r>
              <a:rPr lang="en-US" sz="1600" dirty="0"/>
              <a:t> 4  10ge7-5.core1.sjc2.he.net (72.52.92.70)  1.311 </a:t>
            </a:r>
            <a:r>
              <a:rPr lang="en-US" sz="1600" dirty="0" err="1"/>
              <a:t>ms</a:t>
            </a:r>
            <a:endParaRPr lang="en-US" sz="1600" dirty="0"/>
          </a:p>
          <a:p>
            <a:r>
              <a:rPr lang="en-US" sz="1600" dirty="0"/>
              <a:t> 5  100ge10-2.core1.nyc4.he.net (184.105.81.217)  62.771 </a:t>
            </a:r>
            <a:r>
              <a:rPr lang="en-US" sz="1600" dirty="0" err="1"/>
              <a:t>ms</a:t>
            </a:r>
            <a:endParaRPr lang="en-US" sz="1600" dirty="0"/>
          </a:p>
          <a:p>
            <a:r>
              <a:rPr lang="en-US" sz="1600" dirty="0"/>
              <a:t> 6  100ge16-2.core1.lon2.he.net (72.52.92.165)  145.243 </a:t>
            </a:r>
            <a:r>
              <a:rPr lang="en-US" sz="1600" dirty="0" err="1"/>
              <a:t>ms</a:t>
            </a:r>
            <a:endParaRPr lang="en-US" sz="1600" dirty="0"/>
          </a:p>
          <a:p>
            <a:r>
              <a:rPr lang="en-US" sz="1600" dirty="0"/>
              <a:t> 7  linx-gw1.ja.net (195.66.224.15)  136.102 </a:t>
            </a:r>
            <a:r>
              <a:rPr lang="en-US" sz="1600" dirty="0" err="1"/>
              <a:t>ms</a:t>
            </a:r>
            <a:endParaRPr lang="en-US" sz="1600" dirty="0"/>
          </a:p>
          <a:p>
            <a:r>
              <a:rPr lang="en-US" sz="1600" dirty="0"/>
              <a:t> 8  ae23.londtt-sbr1.ja.net (146.97.35.169)  135.434 </a:t>
            </a:r>
            <a:r>
              <a:rPr lang="en-US" sz="1600" dirty="0" err="1"/>
              <a:t>ms</a:t>
            </a:r>
            <a:endParaRPr lang="en-US" sz="1600" dirty="0"/>
          </a:p>
          <a:p>
            <a:r>
              <a:rPr lang="en-US" sz="1600" dirty="0"/>
              <a:t> 9  […]</a:t>
            </a:r>
          </a:p>
          <a:p>
            <a:r>
              <a:rPr lang="en-US" sz="1600" dirty="0"/>
              <a:t>12  </a:t>
            </a:r>
            <a:r>
              <a:rPr lang="en-US" sz="1600" dirty="0" err="1"/>
              <a:t>uoc.ja.net</a:t>
            </a:r>
            <a:r>
              <a:rPr lang="en-US" sz="1600" dirty="0"/>
              <a:t> (146.97.41.38)  169.232 </a:t>
            </a:r>
            <a:r>
              <a:rPr lang="en-US" sz="1600" dirty="0" err="1"/>
              <a:t>ms</a:t>
            </a:r>
            <a:endParaRPr lang="en-US" sz="1600" dirty="0"/>
          </a:p>
          <a:p>
            <a:r>
              <a:rPr lang="en-US" sz="1600" dirty="0"/>
              <a:t>13  d-</a:t>
            </a:r>
            <a:r>
              <a:rPr lang="en-US" sz="1600" dirty="0" err="1"/>
              <a:t>dw.s</a:t>
            </a:r>
            <a:r>
              <a:rPr lang="en-US" sz="1600" dirty="0"/>
              <a:t>-</a:t>
            </a:r>
            <a:r>
              <a:rPr lang="en-US" sz="1600" dirty="0" err="1"/>
              <a:t>dw.net.cam.ac.uk</a:t>
            </a:r>
            <a:r>
              <a:rPr lang="en-US" sz="1600" dirty="0"/>
              <a:t> (193.60.88.2)  142.827 </a:t>
            </a:r>
            <a:r>
              <a:rPr lang="en-US" sz="1600" dirty="0" err="1"/>
              <a:t>ms</a:t>
            </a:r>
            <a:endParaRPr lang="en-US" sz="1600" dirty="0"/>
          </a:p>
          <a:p>
            <a:r>
              <a:rPr lang="en-US" sz="1600" dirty="0"/>
              <a:t>14  […]</a:t>
            </a:r>
          </a:p>
          <a:p>
            <a:endParaRPr lang="en-US" sz="1000" dirty="0"/>
          </a:p>
        </p:txBody>
      </p:sp>
      <p:sp>
        <p:nvSpPr>
          <p:cNvPr id="6" name="Rounded Rectangle 5">
            <a:extLst>
              <a:ext uri="{FF2B5EF4-FFF2-40B4-BE49-F238E27FC236}">
                <a16:creationId xmlns:a16="http://schemas.microsoft.com/office/drawing/2014/main" id="{A3A7E177-87EE-254C-9642-7FD1D881BB6A}"/>
              </a:ext>
            </a:extLst>
          </p:cNvPr>
          <p:cNvSpPr/>
          <p:nvPr/>
        </p:nvSpPr>
        <p:spPr bwMode="auto">
          <a:xfrm>
            <a:off x="616284" y="5029200"/>
            <a:ext cx="3650915" cy="304800"/>
          </a:xfrm>
          <a:prstGeom prst="roundRect">
            <a:avLst/>
          </a:prstGeom>
          <a:solidFill>
            <a:srgbClr val="FF2600">
              <a:alpha val="24000"/>
            </a:srgbClr>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9" name="Content Placeholder 4">
            <a:extLst>
              <a:ext uri="{FF2B5EF4-FFF2-40B4-BE49-F238E27FC236}">
                <a16:creationId xmlns:a16="http://schemas.microsoft.com/office/drawing/2014/main" id="{B750A1BD-D3C9-9B46-8D4D-6BC721D89F33}"/>
              </a:ext>
            </a:extLst>
          </p:cNvPr>
          <p:cNvSpPr txBox="1">
            <a:spLocks/>
          </p:cNvSpPr>
          <p:nvPr/>
        </p:nvSpPr>
        <p:spPr bwMode="auto">
          <a:xfrm>
            <a:off x="7924800" y="4875341"/>
            <a:ext cx="6324600" cy="166116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411480" indent="-411480" algn="l" rtl="0" eaLnBrk="0" fontAlgn="base" hangingPunct="0">
              <a:spcBef>
                <a:spcPct val="20000"/>
              </a:spcBef>
              <a:spcAft>
                <a:spcPct val="0"/>
              </a:spcAft>
              <a:buClr>
                <a:srgbClr val="000099"/>
              </a:buClr>
              <a:buSzPct val="75000"/>
              <a:buFont typeface="Wingdings" charset="2"/>
              <a:defRPr sz="3360">
                <a:solidFill>
                  <a:schemeClr val="tx1"/>
                </a:solidFill>
                <a:latin typeface="+mn-lt"/>
                <a:ea typeface="ＭＳ Ｐゴシック" charset="0"/>
                <a:cs typeface="ＭＳ Ｐゴシック" charset="0"/>
              </a:defRPr>
            </a:lvl1pPr>
            <a:lvl2pPr marL="891540" indent="-342900" algn="l" rtl="0" eaLnBrk="0" fontAlgn="base" hangingPunct="0">
              <a:spcBef>
                <a:spcPct val="20000"/>
              </a:spcBef>
              <a:spcAft>
                <a:spcPct val="0"/>
              </a:spcAft>
              <a:buClr>
                <a:schemeClr val="tx1"/>
              </a:buClr>
              <a:buSzPct val="100000"/>
              <a:buFont typeface="Lucida Grande" charset="0"/>
              <a:buChar char="-"/>
              <a:defRPr sz="2880">
                <a:solidFill>
                  <a:srgbClr val="000099"/>
                </a:solidFill>
                <a:latin typeface="+mn-lt"/>
                <a:ea typeface="ＭＳ Ｐゴシック" charset="0"/>
              </a:defRPr>
            </a:lvl2pPr>
            <a:lvl3pPr marL="1371600" indent="-274320" algn="l" rtl="0" eaLnBrk="0" fontAlgn="base" hangingPunct="0">
              <a:spcBef>
                <a:spcPct val="20000"/>
              </a:spcBef>
              <a:spcAft>
                <a:spcPct val="0"/>
              </a:spcAft>
              <a:buSzPct val="75000"/>
              <a:buFont typeface="Courier New" charset="0"/>
              <a:buChar char="o"/>
              <a:defRPr sz="2400">
                <a:solidFill>
                  <a:schemeClr val="tx1"/>
                </a:solidFill>
                <a:latin typeface="+mn-lt"/>
                <a:ea typeface="ＭＳ Ｐゴシック" charset="0"/>
              </a:defRPr>
            </a:lvl3pPr>
            <a:lvl4pPr marL="1920240" indent="-274320" algn="l" rtl="0" eaLnBrk="0" fontAlgn="base" hangingPunct="0">
              <a:spcBef>
                <a:spcPct val="20000"/>
              </a:spcBef>
              <a:spcAft>
                <a:spcPct val="0"/>
              </a:spcAft>
              <a:buChar char="–"/>
              <a:defRPr sz="2160">
                <a:solidFill>
                  <a:schemeClr val="tx1"/>
                </a:solidFill>
                <a:latin typeface="+mn-lt"/>
                <a:ea typeface="ＭＳ Ｐゴシック" charset="0"/>
              </a:defRPr>
            </a:lvl4pPr>
            <a:lvl5pPr marL="2468880" indent="-274320" algn="l" rtl="0" eaLnBrk="0" fontAlgn="base" hangingPunct="0">
              <a:spcBef>
                <a:spcPct val="20000"/>
              </a:spcBef>
              <a:spcAft>
                <a:spcPct val="0"/>
              </a:spcAft>
              <a:buChar char="»"/>
              <a:defRPr sz="2160">
                <a:solidFill>
                  <a:schemeClr val="tx1"/>
                </a:solidFill>
                <a:latin typeface="+mn-lt"/>
                <a:ea typeface="ＭＳ Ｐゴシック" charset="0"/>
              </a:defRPr>
            </a:lvl5pPr>
            <a:lvl6pPr marL="3017520" indent="-274320" algn="l" rtl="0" eaLnBrk="0" fontAlgn="base" hangingPunct="0">
              <a:spcBef>
                <a:spcPct val="20000"/>
              </a:spcBef>
              <a:spcAft>
                <a:spcPct val="0"/>
              </a:spcAft>
              <a:buChar char="»"/>
              <a:defRPr sz="2160">
                <a:solidFill>
                  <a:schemeClr val="tx1"/>
                </a:solidFill>
                <a:latin typeface="+mn-lt"/>
                <a:ea typeface="+mn-ea"/>
              </a:defRPr>
            </a:lvl6pPr>
            <a:lvl7pPr marL="3566160" indent="-274320" algn="l" rtl="0" eaLnBrk="0" fontAlgn="base" hangingPunct="0">
              <a:spcBef>
                <a:spcPct val="20000"/>
              </a:spcBef>
              <a:spcAft>
                <a:spcPct val="0"/>
              </a:spcAft>
              <a:buChar char="»"/>
              <a:defRPr sz="2160">
                <a:solidFill>
                  <a:schemeClr val="tx1"/>
                </a:solidFill>
                <a:latin typeface="+mn-lt"/>
                <a:ea typeface="+mn-ea"/>
              </a:defRPr>
            </a:lvl7pPr>
            <a:lvl8pPr marL="4114800" indent="-274320" algn="l" rtl="0" eaLnBrk="0" fontAlgn="base" hangingPunct="0">
              <a:spcBef>
                <a:spcPct val="20000"/>
              </a:spcBef>
              <a:spcAft>
                <a:spcPct val="0"/>
              </a:spcAft>
              <a:buChar char="»"/>
              <a:defRPr sz="2160">
                <a:solidFill>
                  <a:schemeClr val="tx1"/>
                </a:solidFill>
                <a:latin typeface="+mn-lt"/>
                <a:ea typeface="+mn-ea"/>
              </a:defRPr>
            </a:lvl8pPr>
            <a:lvl9pPr marL="4663440" indent="-274320" algn="l" rtl="0" eaLnBrk="0" fontAlgn="base" hangingPunct="0">
              <a:spcBef>
                <a:spcPct val="20000"/>
              </a:spcBef>
              <a:spcAft>
                <a:spcPct val="0"/>
              </a:spcAft>
              <a:buChar char="»"/>
              <a:defRPr sz="2160">
                <a:solidFill>
                  <a:schemeClr val="tx1"/>
                </a:solidFill>
                <a:latin typeface="+mn-lt"/>
                <a:ea typeface="+mn-ea"/>
              </a:defRPr>
            </a:lvl9pPr>
          </a:lstStyle>
          <a:p>
            <a:r>
              <a:rPr lang="pl-PL" sz="2000" kern="0" dirty="0" err="1">
                <a:solidFill>
                  <a:srgbClr val="FF0000"/>
                </a:solidFill>
              </a:rPr>
              <a:t>nickm</a:t>
            </a:r>
            <a:r>
              <a:rPr lang="pl-PL" sz="2000" kern="0" dirty="0">
                <a:solidFill>
                  <a:srgbClr val="FF0000"/>
                </a:solidFill>
              </a:rPr>
              <a:t>&gt; </a:t>
            </a:r>
            <a:r>
              <a:rPr lang="pl-PL" sz="1800" kern="0" dirty="0" err="1">
                <a:solidFill>
                  <a:schemeClr val="accent6"/>
                </a:solidFill>
                <a:latin typeface="Courier New" panose="02070309020205020404" pitchFamily="49" charset="0"/>
                <a:cs typeface="Courier New" panose="02070309020205020404" pitchFamily="49" charset="0"/>
              </a:rPr>
              <a:t>whois</a:t>
            </a:r>
            <a:r>
              <a:rPr lang="pl-PL" sz="1800" kern="0" dirty="0">
                <a:solidFill>
                  <a:schemeClr val="accent6"/>
                </a:solidFill>
                <a:latin typeface="Courier New" panose="02070309020205020404" pitchFamily="49" charset="0"/>
                <a:cs typeface="Courier New" panose="02070309020205020404" pitchFamily="49" charset="0"/>
              </a:rPr>
              <a:t> -h </a:t>
            </a:r>
            <a:r>
              <a:rPr lang="pl-PL" sz="1800" kern="0" dirty="0" err="1">
                <a:solidFill>
                  <a:schemeClr val="accent6"/>
                </a:solidFill>
                <a:latin typeface="Courier New" panose="02070309020205020404" pitchFamily="49" charset="0"/>
                <a:cs typeface="Courier New" panose="02070309020205020404" pitchFamily="49" charset="0"/>
              </a:rPr>
              <a:t>whois.cymru.com</a:t>
            </a:r>
            <a:r>
              <a:rPr lang="pl-PL" sz="1800" kern="0" dirty="0">
                <a:solidFill>
                  <a:schemeClr val="accent6"/>
                </a:solidFill>
                <a:latin typeface="Courier New" panose="02070309020205020404" pitchFamily="49" charset="0"/>
                <a:cs typeface="Courier New" panose="02070309020205020404" pitchFamily="49" charset="0"/>
              </a:rPr>
              <a:t> </a:t>
            </a:r>
            <a:r>
              <a:rPr lang="en-US" sz="1800" kern="0" dirty="0">
                <a:solidFill>
                  <a:schemeClr val="accent6"/>
                </a:solidFill>
                <a:latin typeface="Courier New" panose="02070309020205020404" pitchFamily="49" charset="0"/>
                <a:cs typeface="Courier New" panose="02070309020205020404" pitchFamily="49" charset="0"/>
              </a:rPr>
              <a:t>171.64.74.155</a:t>
            </a:r>
            <a:endParaRPr lang="pl-PL" sz="2000" kern="0" dirty="0">
              <a:solidFill>
                <a:schemeClr val="accent6"/>
              </a:solidFill>
              <a:latin typeface="Courier New" panose="02070309020205020404" pitchFamily="49" charset="0"/>
              <a:cs typeface="Courier New" panose="02070309020205020404" pitchFamily="49" charset="0"/>
            </a:endParaRPr>
          </a:p>
          <a:p>
            <a:endParaRPr lang="pl-PL" sz="1400" kern="0" dirty="0">
              <a:latin typeface="Courier" charset="0"/>
              <a:ea typeface="Courier" charset="0"/>
              <a:cs typeface="Courier" charset="0"/>
            </a:endParaRPr>
          </a:p>
          <a:p>
            <a:r>
              <a:rPr lang="en-US" sz="1600" b="1" kern="0" dirty="0">
                <a:latin typeface="Courier New" panose="02070309020205020404" pitchFamily="49" charset="0"/>
                <a:cs typeface="Courier New" panose="02070309020205020404" pitchFamily="49" charset="0"/>
              </a:rPr>
              <a:t>AS      | IP               | AS Name</a:t>
            </a:r>
          </a:p>
          <a:p>
            <a:r>
              <a:rPr lang="en-US" sz="1600" b="1" dirty="0">
                <a:latin typeface="Courier New" panose="02070309020205020404" pitchFamily="49" charset="0"/>
                <a:cs typeface="Courier New" panose="02070309020205020404" pitchFamily="49" charset="0"/>
              </a:rPr>
              <a:t>32      | 171.64.74.155    | STANFORD, US</a:t>
            </a:r>
          </a:p>
        </p:txBody>
      </p:sp>
      <p:sp>
        <p:nvSpPr>
          <p:cNvPr id="10" name="TextBox 9">
            <a:extLst>
              <a:ext uri="{FF2B5EF4-FFF2-40B4-BE49-F238E27FC236}">
                <a16:creationId xmlns:a16="http://schemas.microsoft.com/office/drawing/2014/main" id="{7EF65F9C-62DE-B74C-A7F6-849531D8D43D}"/>
              </a:ext>
            </a:extLst>
          </p:cNvPr>
          <p:cNvSpPr txBox="1"/>
          <p:nvPr/>
        </p:nvSpPr>
        <p:spPr>
          <a:xfrm>
            <a:off x="7848600" y="4506009"/>
            <a:ext cx="2310184" cy="369332"/>
          </a:xfrm>
          <a:prstGeom prst="rect">
            <a:avLst/>
          </a:prstGeom>
          <a:noFill/>
        </p:spPr>
        <p:txBody>
          <a:bodyPr wrap="none" rtlCol="0">
            <a:spAutoFit/>
          </a:bodyPr>
          <a:lstStyle/>
          <a:p>
            <a:r>
              <a:rPr lang="en-US" dirty="0">
                <a:latin typeface="+mn-lt"/>
              </a:rPr>
              <a:t>e.g. </a:t>
            </a:r>
            <a:r>
              <a:rPr lang="en-US" dirty="0" err="1">
                <a:latin typeface="+mn-lt"/>
              </a:rPr>
              <a:t>yuba.Stanford.edu</a:t>
            </a:r>
            <a:endParaRPr lang="en-US" dirty="0">
              <a:latin typeface="+mn-lt"/>
            </a:endParaRPr>
          </a:p>
        </p:txBody>
      </p:sp>
      <p:grpSp>
        <p:nvGrpSpPr>
          <p:cNvPr id="15" name="Group 14">
            <a:extLst>
              <a:ext uri="{FF2B5EF4-FFF2-40B4-BE49-F238E27FC236}">
                <a16:creationId xmlns:a16="http://schemas.microsoft.com/office/drawing/2014/main" id="{51AE8028-D7C9-3642-A5C9-A3048E5FCCBC}"/>
              </a:ext>
            </a:extLst>
          </p:cNvPr>
          <p:cNvGrpSpPr/>
          <p:nvPr/>
        </p:nvGrpSpPr>
        <p:grpSpPr>
          <a:xfrm>
            <a:off x="7569641" y="2939861"/>
            <a:ext cx="1652247" cy="1147777"/>
            <a:chOff x="7569641" y="2939861"/>
            <a:chExt cx="1652247" cy="1147777"/>
          </a:xfrm>
        </p:grpSpPr>
        <p:sp>
          <p:nvSpPr>
            <p:cNvPr id="11" name="Rounded Rectangle 10">
              <a:extLst>
                <a:ext uri="{FF2B5EF4-FFF2-40B4-BE49-F238E27FC236}">
                  <a16:creationId xmlns:a16="http://schemas.microsoft.com/office/drawing/2014/main" id="{E0D43B13-6F28-304C-A409-A54B20EA4ACF}"/>
                </a:ext>
              </a:extLst>
            </p:cNvPr>
            <p:cNvSpPr/>
            <p:nvPr/>
          </p:nvSpPr>
          <p:spPr bwMode="auto">
            <a:xfrm>
              <a:off x="7772400" y="2939861"/>
              <a:ext cx="914400" cy="783730"/>
            </a:xfrm>
            <a:prstGeom prst="roundRect">
              <a:avLst/>
            </a:prstGeom>
            <a:solidFill>
              <a:srgbClr val="FF2600">
                <a:alpha val="48000"/>
              </a:srgbClr>
            </a:solidFill>
            <a:ln w="9525" cap="flat" cmpd="sng" algn="ctr">
              <a:solidFill>
                <a:srgbClr val="FF26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12" name="TextBox 11">
              <a:extLst>
                <a:ext uri="{FF2B5EF4-FFF2-40B4-BE49-F238E27FC236}">
                  <a16:creationId xmlns:a16="http://schemas.microsoft.com/office/drawing/2014/main" id="{06D3045B-A265-024F-8C9E-8089BC912DEA}"/>
                </a:ext>
              </a:extLst>
            </p:cNvPr>
            <p:cNvSpPr txBox="1"/>
            <p:nvPr/>
          </p:nvSpPr>
          <p:spPr>
            <a:xfrm>
              <a:off x="7569641" y="3718306"/>
              <a:ext cx="1652247" cy="369332"/>
            </a:xfrm>
            <a:prstGeom prst="rect">
              <a:avLst/>
            </a:prstGeom>
            <a:noFill/>
          </p:spPr>
          <p:txBody>
            <a:bodyPr wrap="none" rtlCol="0">
              <a:spAutoFit/>
            </a:bodyPr>
            <a:lstStyle/>
            <a:p>
              <a:r>
                <a:rPr lang="en-US" dirty="0">
                  <a:latin typeface="+mn-lt"/>
                </a:rPr>
                <a:t>JANET is AS 786</a:t>
              </a:r>
            </a:p>
          </p:txBody>
        </p:sp>
      </p:grpSp>
      <p:grpSp>
        <p:nvGrpSpPr>
          <p:cNvPr id="16" name="Group 15">
            <a:extLst>
              <a:ext uri="{FF2B5EF4-FFF2-40B4-BE49-F238E27FC236}">
                <a16:creationId xmlns:a16="http://schemas.microsoft.com/office/drawing/2014/main" id="{DFCF1A18-0194-3F4F-8891-6092F4636002}"/>
              </a:ext>
            </a:extLst>
          </p:cNvPr>
          <p:cNvGrpSpPr/>
          <p:nvPr/>
        </p:nvGrpSpPr>
        <p:grpSpPr>
          <a:xfrm>
            <a:off x="7443746" y="5402000"/>
            <a:ext cx="1756250" cy="1147777"/>
            <a:chOff x="7443746" y="5402000"/>
            <a:chExt cx="1756250" cy="1147777"/>
          </a:xfrm>
        </p:grpSpPr>
        <p:sp>
          <p:nvSpPr>
            <p:cNvPr id="13" name="Rounded Rectangle 12">
              <a:extLst>
                <a:ext uri="{FF2B5EF4-FFF2-40B4-BE49-F238E27FC236}">
                  <a16:creationId xmlns:a16="http://schemas.microsoft.com/office/drawing/2014/main" id="{57740340-796A-2C43-8B39-CBCFFC0EB36F}"/>
                </a:ext>
              </a:extLst>
            </p:cNvPr>
            <p:cNvSpPr/>
            <p:nvPr/>
          </p:nvSpPr>
          <p:spPr bwMode="auto">
            <a:xfrm>
              <a:off x="7646505" y="5402000"/>
              <a:ext cx="914400" cy="783730"/>
            </a:xfrm>
            <a:prstGeom prst="roundRect">
              <a:avLst/>
            </a:prstGeom>
            <a:solidFill>
              <a:srgbClr val="FF2600">
                <a:alpha val="48000"/>
              </a:srgbClr>
            </a:solidFill>
            <a:ln w="9525" cap="flat" cmpd="sng" algn="ctr">
              <a:solidFill>
                <a:srgbClr val="FF26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14" name="TextBox 13">
              <a:extLst>
                <a:ext uri="{FF2B5EF4-FFF2-40B4-BE49-F238E27FC236}">
                  <a16:creationId xmlns:a16="http://schemas.microsoft.com/office/drawing/2014/main" id="{61BC322A-2AE7-B043-9C6A-F1A31503B719}"/>
                </a:ext>
              </a:extLst>
            </p:cNvPr>
            <p:cNvSpPr txBox="1"/>
            <p:nvPr/>
          </p:nvSpPr>
          <p:spPr>
            <a:xfrm>
              <a:off x="7443746" y="6180445"/>
              <a:ext cx="1756250" cy="369332"/>
            </a:xfrm>
            <a:prstGeom prst="rect">
              <a:avLst/>
            </a:prstGeom>
            <a:noFill/>
          </p:spPr>
          <p:txBody>
            <a:bodyPr wrap="none" rtlCol="0">
              <a:spAutoFit/>
            </a:bodyPr>
            <a:lstStyle/>
            <a:p>
              <a:r>
                <a:rPr lang="en-US" dirty="0">
                  <a:latin typeface="+mn-lt"/>
                </a:rPr>
                <a:t>Stanford is AS 32</a:t>
              </a:r>
            </a:p>
          </p:txBody>
        </p:sp>
      </p:grpSp>
    </p:spTree>
    <p:extLst>
      <p:ext uri="{BB962C8B-B14F-4D97-AF65-F5344CB8AC3E}">
        <p14:creationId xmlns:p14="http://schemas.microsoft.com/office/powerpoint/2010/main" val="53143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charRg st="47" end="8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14630400" cy="8229600"/>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41985" name="Rectangle 14"/>
          <p:cNvSpPr>
            <a:spLocks noChangeArrowheads="1"/>
          </p:cNvSpPr>
          <p:nvPr/>
        </p:nvSpPr>
        <p:spPr bwMode="auto">
          <a:xfrm>
            <a:off x="9616441" y="2606040"/>
            <a:ext cx="857250" cy="8324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75" tIns="34286" rIns="68575" bIns="34286" anchor="ctr"/>
          <a:lstStyle>
            <a:lvl1pPr>
              <a:spcBef>
                <a:spcPct val="20000"/>
              </a:spcBef>
              <a:buClr>
                <a:srgbClr val="000099"/>
              </a:buClr>
              <a:buSzPct val="75000"/>
              <a:buFont typeface="Wingdings" charset="2"/>
              <a:defRPr sz="2800">
                <a:solidFill>
                  <a:schemeClr val="tx1"/>
                </a:solidFill>
                <a:latin typeface="Calibri" charset="0"/>
                <a:ea typeface="ＭＳ Ｐゴシック" charset="-128"/>
              </a:defRPr>
            </a:lvl1pPr>
            <a:lvl2pPr marL="742950" indent="-285750">
              <a:spcBef>
                <a:spcPct val="20000"/>
              </a:spcBef>
              <a:buClr>
                <a:schemeClr val="tx1"/>
              </a:buClr>
              <a:buSzPct val="100000"/>
              <a:buFont typeface="Lucida Grande" charset="0"/>
              <a:buChar char="-"/>
              <a:defRPr sz="2000">
                <a:solidFill>
                  <a:srgbClr val="000099"/>
                </a:solidFill>
                <a:latin typeface="Calibri" charset="0"/>
                <a:ea typeface="ＭＳ Ｐゴシック" charset="-128"/>
              </a:defRPr>
            </a:lvl2pPr>
            <a:lvl3pPr marL="1143000" indent="-228600">
              <a:spcBef>
                <a:spcPct val="20000"/>
              </a:spcBef>
              <a:buSzPct val="75000"/>
              <a:buFont typeface="Courier New" charset="0"/>
              <a:buChar char="o"/>
              <a:defRPr>
                <a:solidFill>
                  <a:schemeClr val="tx1"/>
                </a:solidFill>
                <a:latin typeface="Calibri" charset="0"/>
                <a:ea typeface="ＭＳ Ｐゴシック" charset="-128"/>
              </a:defRPr>
            </a:lvl3pPr>
            <a:lvl4pPr marL="1600200" indent="-228600">
              <a:spcBef>
                <a:spcPct val="20000"/>
              </a:spcBef>
              <a:buChar char="–"/>
              <a:defRPr sz="1600">
                <a:solidFill>
                  <a:schemeClr val="tx1"/>
                </a:solidFill>
                <a:latin typeface="Calibri" charset="0"/>
                <a:ea typeface="ＭＳ Ｐゴシック" charset="-128"/>
              </a:defRPr>
            </a:lvl4pPr>
            <a:lvl5pPr marL="2057400" indent="-228600">
              <a:spcBef>
                <a:spcPct val="20000"/>
              </a:spcBef>
              <a:buChar char="»"/>
              <a:defRPr sz="1600">
                <a:solidFill>
                  <a:schemeClr val="tx1"/>
                </a:solidFill>
                <a:latin typeface="Calibri" charset="0"/>
                <a:ea typeface="ＭＳ Ｐゴシック" charset="-128"/>
              </a:defRPr>
            </a:lvl5pPr>
            <a:lvl6pPr marL="2514600" indent="-228600" eaLnBrk="0" fontAlgn="base" hangingPunct="0">
              <a:spcBef>
                <a:spcPct val="20000"/>
              </a:spcBef>
              <a:spcAft>
                <a:spcPct val="0"/>
              </a:spcAft>
              <a:buChar char="»"/>
              <a:defRPr sz="1600">
                <a:solidFill>
                  <a:schemeClr val="tx1"/>
                </a:solidFill>
                <a:latin typeface="Calibri" charset="0"/>
                <a:ea typeface="ＭＳ Ｐゴシック" charset="-128"/>
              </a:defRPr>
            </a:lvl6pPr>
            <a:lvl7pPr marL="2971800" indent="-228600" eaLnBrk="0" fontAlgn="base" hangingPunct="0">
              <a:spcBef>
                <a:spcPct val="20000"/>
              </a:spcBef>
              <a:spcAft>
                <a:spcPct val="0"/>
              </a:spcAft>
              <a:buChar char="»"/>
              <a:defRPr sz="1600">
                <a:solidFill>
                  <a:schemeClr val="tx1"/>
                </a:solidFill>
                <a:latin typeface="Calibri" charset="0"/>
                <a:ea typeface="ＭＳ Ｐゴシック" charset="-128"/>
              </a:defRPr>
            </a:lvl7pPr>
            <a:lvl8pPr marL="3429000" indent="-228600" eaLnBrk="0" fontAlgn="base" hangingPunct="0">
              <a:spcBef>
                <a:spcPct val="20000"/>
              </a:spcBef>
              <a:spcAft>
                <a:spcPct val="0"/>
              </a:spcAft>
              <a:buChar char="»"/>
              <a:defRPr sz="1600">
                <a:solidFill>
                  <a:schemeClr val="tx1"/>
                </a:solidFill>
                <a:latin typeface="Calibri" charset="0"/>
                <a:ea typeface="ＭＳ Ｐゴシック" charset="-128"/>
              </a:defRPr>
            </a:lvl8pPr>
            <a:lvl9pPr marL="3886200" indent="-228600" eaLnBrk="0" fontAlgn="base" hangingPunct="0">
              <a:spcBef>
                <a:spcPct val="20000"/>
              </a:spcBef>
              <a:spcAft>
                <a:spcPct val="0"/>
              </a:spcAft>
              <a:buChar char="»"/>
              <a:defRPr sz="1600">
                <a:solidFill>
                  <a:schemeClr val="tx1"/>
                </a:solidFill>
                <a:latin typeface="Calibri" charset="0"/>
                <a:ea typeface="ＭＳ Ｐゴシック" charset="-128"/>
              </a:defRPr>
            </a:lvl9pPr>
          </a:lstStyle>
          <a:p>
            <a:pPr>
              <a:spcBef>
                <a:spcPct val="0"/>
              </a:spcBef>
              <a:buClrTx/>
              <a:buSzTx/>
              <a:buFontTx/>
              <a:buNone/>
            </a:pPr>
            <a:endParaRPr lang="en-US" altLang="en-US" sz="2160">
              <a:latin typeface="Comic Sans MS" charset="0"/>
            </a:endParaRPr>
          </a:p>
        </p:txBody>
      </p:sp>
      <p:sp>
        <p:nvSpPr>
          <p:cNvPr id="41986" name="Freeform 16"/>
          <p:cNvSpPr>
            <a:spLocks/>
          </p:cNvSpPr>
          <p:nvPr/>
        </p:nvSpPr>
        <p:spPr bwMode="auto">
          <a:xfrm>
            <a:off x="9589770" y="4682490"/>
            <a:ext cx="843916" cy="1704976"/>
          </a:xfrm>
          <a:custGeom>
            <a:avLst/>
            <a:gdLst>
              <a:gd name="T0" fmla="*/ 70564425 w 443"/>
              <a:gd name="T1" fmla="*/ 1691655181 h 1194"/>
              <a:gd name="T2" fmla="*/ 1116430806 w 443"/>
              <a:gd name="T3" fmla="*/ 1691655181 h 1194"/>
              <a:gd name="T4" fmla="*/ 1098788906 w 443"/>
              <a:gd name="T5" fmla="*/ 0 h 1194"/>
              <a:gd name="T6" fmla="*/ 619958878 w 443"/>
              <a:gd name="T7" fmla="*/ 158681251 h 1194"/>
              <a:gd name="T8" fmla="*/ 549394453 w 443"/>
              <a:gd name="T9" fmla="*/ 667310886 h 1194"/>
              <a:gd name="T10" fmla="*/ 302418965 w 443"/>
              <a:gd name="T11" fmla="*/ 677229207 h 1194"/>
              <a:gd name="T12" fmla="*/ 0 w 443"/>
              <a:gd name="T13" fmla="*/ 1044178559 h 1194"/>
              <a:gd name="T14" fmla="*/ 70564425 w 443"/>
              <a:gd name="T15" fmla="*/ 1691655181 h 11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3" h="1194">
                <a:moveTo>
                  <a:pt x="28" y="1194"/>
                </a:moveTo>
                <a:lnTo>
                  <a:pt x="443" y="1194"/>
                </a:lnTo>
                <a:lnTo>
                  <a:pt x="436" y="0"/>
                </a:lnTo>
                <a:lnTo>
                  <a:pt x="246" y="112"/>
                </a:lnTo>
                <a:lnTo>
                  <a:pt x="218" y="471"/>
                </a:lnTo>
                <a:lnTo>
                  <a:pt x="120" y="478"/>
                </a:lnTo>
                <a:lnTo>
                  <a:pt x="0" y="737"/>
                </a:lnTo>
                <a:lnTo>
                  <a:pt x="28" y="11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75" tIns="34286" rIns="68575" bIns="34286"/>
          <a:lstStyle/>
          <a:p>
            <a:endParaRPr lang="en-US"/>
          </a:p>
        </p:txBody>
      </p:sp>
      <p:pic>
        <p:nvPicPr>
          <p:cNvPr id="41987" name="Picture 2" descr="optgema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0"/>
            <a:ext cx="10972800" cy="822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ounded Rectangle 172">
            <a:extLst>
              <a:ext uri="{FF2B5EF4-FFF2-40B4-BE49-F238E27FC236}">
                <a16:creationId xmlns:a16="http://schemas.microsoft.com/office/drawing/2014/main" id="{437DAA21-368D-5341-9282-862F2E262981}"/>
              </a:ext>
            </a:extLst>
          </p:cNvPr>
          <p:cNvSpPr/>
          <p:nvPr/>
        </p:nvSpPr>
        <p:spPr bwMode="auto">
          <a:xfrm>
            <a:off x="10446313" y="4258669"/>
            <a:ext cx="3560446"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195" name="Oval 194"/>
          <p:cNvSpPr>
            <a:spLocks noChangeArrowheads="1"/>
          </p:cNvSpPr>
          <p:nvPr/>
        </p:nvSpPr>
        <p:spPr bwMode="auto">
          <a:xfrm>
            <a:off x="2545080" y="1677378"/>
            <a:ext cx="3331844" cy="151066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sp>
        <p:nvSpPr>
          <p:cNvPr id="197" name="TextBox 196"/>
          <p:cNvSpPr txBox="1"/>
          <p:nvPr/>
        </p:nvSpPr>
        <p:spPr>
          <a:xfrm>
            <a:off x="11201224" y="7220588"/>
            <a:ext cx="2610200" cy="346247"/>
          </a:xfrm>
          <a:prstGeom prst="rect">
            <a:avLst/>
          </a:prstGeom>
          <a:noFill/>
        </p:spPr>
        <p:txBody>
          <a:bodyPr wrap="none" lIns="68579" tIns="34289" rIns="68579" bIns="34289">
            <a:spAutoFit/>
          </a:bodyPr>
          <a:lstStyle/>
          <a:p>
            <a:pPr>
              <a:defRPr/>
            </a:pPr>
            <a:r>
              <a:rPr lang="en-US" dirty="0">
                <a:latin typeface="+mj-lt"/>
              </a:rPr>
              <a:t>Cambridge University (UK)</a:t>
            </a:r>
          </a:p>
        </p:txBody>
      </p:sp>
      <p:grpSp>
        <p:nvGrpSpPr>
          <p:cNvPr id="40988" name="Group 197"/>
          <p:cNvGrpSpPr>
            <a:grpSpLocks/>
          </p:cNvGrpSpPr>
          <p:nvPr/>
        </p:nvGrpSpPr>
        <p:grpSpPr bwMode="auto">
          <a:xfrm>
            <a:off x="11047095" y="5328284"/>
            <a:ext cx="2556510" cy="721996"/>
            <a:chOff x="5030950" y="4105123"/>
            <a:chExt cx="5143290" cy="964734"/>
          </a:xfrm>
        </p:grpSpPr>
        <p:sp>
          <p:nvSpPr>
            <p:cNvPr id="199" name="Can 198"/>
            <p:cNvSpPr>
              <a:spLocks noChangeArrowheads="1"/>
            </p:cNvSpPr>
            <p:nvPr/>
          </p:nvSpPr>
          <p:spPr bwMode="auto">
            <a:xfrm>
              <a:off x="6127061" y="4105123"/>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0" name="Straight Connector 199"/>
            <p:cNvCxnSpPr>
              <a:cxnSpLocks noChangeShapeType="1"/>
            </p:cNvCxnSpPr>
            <p:nvPr/>
          </p:nvCxnSpPr>
          <p:spPr bwMode="auto">
            <a:xfrm flipV="1">
              <a:off x="5421871" y="4245125"/>
              <a:ext cx="758846" cy="10945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1" name="Can 200"/>
            <p:cNvSpPr>
              <a:spLocks noChangeArrowheads="1"/>
            </p:cNvSpPr>
            <p:nvPr/>
          </p:nvSpPr>
          <p:spPr bwMode="auto">
            <a:xfrm>
              <a:off x="5030950" y="4280761"/>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2" name="Straight Connector 201"/>
            <p:cNvCxnSpPr>
              <a:cxnSpLocks noChangeShapeType="1"/>
            </p:cNvCxnSpPr>
            <p:nvPr/>
          </p:nvCxnSpPr>
          <p:spPr bwMode="auto">
            <a:xfrm>
              <a:off x="5306894" y="4438580"/>
              <a:ext cx="555722" cy="3589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3" name="Straight Connector 202"/>
            <p:cNvCxnSpPr>
              <a:cxnSpLocks noChangeShapeType="1"/>
              <a:endCxn id="204" idx="0"/>
            </p:cNvCxnSpPr>
            <p:nvPr/>
          </p:nvCxnSpPr>
          <p:spPr bwMode="auto">
            <a:xfrm>
              <a:off x="6498820" y="4245125"/>
              <a:ext cx="632371" cy="30036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4" name="Can 203"/>
            <p:cNvSpPr>
              <a:spLocks noChangeArrowheads="1"/>
            </p:cNvSpPr>
            <p:nvPr/>
          </p:nvSpPr>
          <p:spPr bwMode="auto">
            <a:xfrm>
              <a:off x="6882076" y="4443671"/>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5" name="Straight Connector 204"/>
            <p:cNvCxnSpPr>
              <a:cxnSpLocks noChangeShapeType="1"/>
              <a:stCxn id="206" idx="4"/>
            </p:cNvCxnSpPr>
            <p:nvPr/>
          </p:nvCxnSpPr>
          <p:spPr bwMode="auto">
            <a:xfrm flipV="1">
              <a:off x="6180717" y="4593853"/>
              <a:ext cx="812502" cy="20363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6" name="Can 205"/>
            <p:cNvSpPr>
              <a:spLocks noChangeArrowheads="1"/>
            </p:cNvSpPr>
            <p:nvPr/>
          </p:nvSpPr>
          <p:spPr bwMode="auto">
            <a:xfrm>
              <a:off x="5682485" y="4695672"/>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7" name="Straight Connector 206"/>
            <p:cNvCxnSpPr>
              <a:cxnSpLocks noChangeShapeType="1"/>
              <a:endCxn id="204" idx="4"/>
            </p:cNvCxnSpPr>
            <p:nvPr/>
          </p:nvCxnSpPr>
          <p:spPr bwMode="auto">
            <a:xfrm flipH="1" flipV="1">
              <a:off x="7380308" y="4545490"/>
              <a:ext cx="444576" cy="254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8" name="Can 207"/>
            <p:cNvSpPr>
              <a:spLocks noChangeArrowheads="1"/>
            </p:cNvSpPr>
            <p:nvPr/>
          </p:nvSpPr>
          <p:spPr bwMode="auto">
            <a:xfrm>
              <a:off x="8917162" y="4275670"/>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9" name="Straight Connector 208"/>
            <p:cNvCxnSpPr>
              <a:cxnSpLocks noChangeShapeType="1"/>
            </p:cNvCxnSpPr>
            <p:nvPr/>
          </p:nvCxnSpPr>
          <p:spPr bwMode="auto">
            <a:xfrm flipV="1">
              <a:off x="8211971" y="4415670"/>
              <a:ext cx="762680" cy="10945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0" name="Can 209"/>
            <p:cNvSpPr>
              <a:spLocks noChangeArrowheads="1"/>
            </p:cNvSpPr>
            <p:nvPr/>
          </p:nvSpPr>
          <p:spPr bwMode="auto">
            <a:xfrm>
              <a:off x="7824884" y="4451307"/>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1" name="Straight Connector 210"/>
            <p:cNvCxnSpPr>
              <a:cxnSpLocks noChangeShapeType="1"/>
            </p:cNvCxnSpPr>
            <p:nvPr/>
          </p:nvCxnSpPr>
          <p:spPr bwMode="auto">
            <a:xfrm>
              <a:off x="8100828" y="4609126"/>
              <a:ext cx="555719" cy="35891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2" name="Straight Connector 211"/>
            <p:cNvCxnSpPr>
              <a:cxnSpLocks noChangeShapeType="1"/>
              <a:endCxn id="213" idx="0"/>
            </p:cNvCxnSpPr>
            <p:nvPr/>
          </p:nvCxnSpPr>
          <p:spPr bwMode="auto">
            <a:xfrm>
              <a:off x="9292752" y="4415670"/>
              <a:ext cx="632373" cy="30036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3" name="Can 212"/>
            <p:cNvSpPr>
              <a:spLocks noChangeArrowheads="1"/>
            </p:cNvSpPr>
            <p:nvPr/>
          </p:nvSpPr>
          <p:spPr bwMode="auto">
            <a:xfrm>
              <a:off x="9676008" y="4614217"/>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4" name="Straight Connector 213"/>
            <p:cNvCxnSpPr>
              <a:cxnSpLocks noChangeShapeType="1"/>
              <a:stCxn id="215" idx="4"/>
            </p:cNvCxnSpPr>
            <p:nvPr/>
          </p:nvCxnSpPr>
          <p:spPr bwMode="auto">
            <a:xfrm flipV="1">
              <a:off x="8974651" y="4764401"/>
              <a:ext cx="808668" cy="20363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5" name="Can 214"/>
            <p:cNvSpPr>
              <a:spLocks noChangeArrowheads="1"/>
            </p:cNvSpPr>
            <p:nvPr/>
          </p:nvSpPr>
          <p:spPr bwMode="auto">
            <a:xfrm>
              <a:off x="8476419" y="4866219"/>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grpSp>
      <p:pic>
        <p:nvPicPr>
          <p:cNvPr id="40989"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74" y="65874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0"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1934" y="6760844"/>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1"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7694" y="6848474"/>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2"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8224" y="6772275"/>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3"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8754" y="6642735"/>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221" name="Straight Connector 220"/>
          <p:cNvCxnSpPr>
            <a:cxnSpLocks noChangeShapeType="1"/>
            <a:stCxn id="206" idx="3"/>
            <a:endCxn id="40989" idx="0"/>
          </p:cNvCxnSpPr>
          <p:nvPr/>
        </p:nvCxnSpPr>
        <p:spPr bwMode="auto">
          <a:xfrm flipH="1">
            <a:off x="11424284" y="5922644"/>
            <a:ext cx="70486" cy="66484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2" name="Straight Connector 221"/>
          <p:cNvCxnSpPr>
            <a:cxnSpLocks noChangeShapeType="1"/>
            <a:stCxn id="206" idx="3"/>
            <a:endCxn id="40990" idx="0"/>
          </p:cNvCxnSpPr>
          <p:nvPr/>
        </p:nvCxnSpPr>
        <p:spPr bwMode="auto">
          <a:xfrm>
            <a:off x="11494770" y="5922644"/>
            <a:ext cx="295274"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3" name="Straight Connector 222"/>
          <p:cNvCxnSpPr>
            <a:cxnSpLocks noChangeShapeType="1"/>
            <a:stCxn id="204" idx="3"/>
            <a:endCxn id="40991" idx="0"/>
          </p:cNvCxnSpPr>
          <p:nvPr/>
        </p:nvCxnSpPr>
        <p:spPr bwMode="auto">
          <a:xfrm>
            <a:off x="12091035" y="5734050"/>
            <a:ext cx="64770" cy="111442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4" name="Straight Connector 223"/>
          <p:cNvCxnSpPr>
            <a:cxnSpLocks noChangeShapeType="1"/>
            <a:stCxn id="204" idx="3"/>
            <a:endCxn id="40992" idx="0"/>
          </p:cNvCxnSpPr>
          <p:nvPr/>
        </p:nvCxnSpPr>
        <p:spPr bwMode="auto">
          <a:xfrm>
            <a:off x="12091034" y="5734050"/>
            <a:ext cx="495300" cy="103822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5" name="Straight Connector 224"/>
          <p:cNvCxnSpPr>
            <a:cxnSpLocks noChangeShapeType="1"/>
            <a:stCxn id="215" idx="3"/>
            <a:endCxn id="40993" idx="0"/>
          </p:cNvCxnSpPr>
          <p:nvPr/>
        </p:nvCxnSpPr>
        <p:spPr bwMode="auto">
          <a:xfrm>
            <a:off x="12883515" y="6050280"/>
            <a:ext cx="133350" cy="59245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6" name="Can 225"/>
          <p:cNvSpPr>
            <a:spLocks noChangeArrowheads="1"/>
          </p:cNvSpPr>
          <p:nvPr/>
        </p:nvSpPr>
        <p:spPr bwMode="auto">
          <a:xfrm>
            <a:off x="12321540" y="487680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27" name="Straight Connector 226"/>
          <p:cNvCxnSpPr>
            <a:cxnSpLocks noChangeShapeType="1"/>
          </p:cNvCxnSpPr>
          <p:nvPr/>
        </p:nvCxnSpPr>
        <p:spPr bwMode="auto">
          <a:xfrm flipV="1">
            <a:off x="11969114" y="4981574"/>
            <a:ext cx="379096" cy="8191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8" name="Can 227"/>
          <p:cNvSpPr>
            <a:spLocks noChangeArrowheads="1"/>
          </p:cNvSpPr>
          <p:nvPr/>
        </p:nvSpPr>
        <p:spPr bwMode="auto">
          <a:xfrm>
            <a:off x="11776710" y="501015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29" name="Straight Connector 228"/>
          <p:cNvCxnSpPr>
            <a:cxnSpLocks noChangeShapeType="1"/>
            <a:endCxn id="199" idx="1"/>
          </p:cNvCxnSpPr>
          <p:nvPr/>
        </p:nvCxnSpPr>
        <p:spPr bwMode="auto">
          <a:xfrm flipH="1">
            <a:off x="11715750" y="5126355"/>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0" name="Straight Connector 229"/>
          <p:cNvCxnSpPr>
            <a:cxnSpLocks noChangeShapeType="1"/>
            <a:endCxn id="231" idx="0"/>
          </p:cNvCxnSpPr>
          <p:nvPr/>
        </p:nvCxnSpPr>
        <p:spPr bwMode="auto">
          <a:xfrm>
            <a:off x="12506324" y="4981575"/>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1" name="Can 230"/>
          <p:cNvSpPr>
            <a:spLocks noChangeArrowheads="1"/>
          </p:cNvSpPr>
          <p:nvPr/>
        </p:nvSpPr>
        <p:spPr bwMode="auto">
          <a:xfrm>
            <a:off x="12696825" y="5130164"/>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32" name="Straight Connector 231"/>
          <p:cNvCxnSpPr>
            <a:cxnSpLocks noChangeShapeType="1"/>
            <a:stCxn id="210" idx="1"/>
          </p:cNvCxnSpPr>
          <p:nvPr/>
        </p:nvCxnSpPr>
        <p:spPr bwMode="auto">
          <a:xfrm flipV="1">
            <a:off x="12559664" y="5244464"/>
            <a:ext cx="192406" cy="3429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3" name="Straight Connector 232"/>
          <p:cNvCxnSpPr>
            <a:cxnSpLocks noChangeShapeType="1"/>
            <a:endCxn id="231" idx="4"/>
          </p:cNvCxnSpPr>
          <p:nvPr/>
        </p:nvCxnSpPr>
        <p:spPr bwMode="auto">
          <a:xfrm flipH="1" flipV="1">
            <a:off x="12944474" y="5206364"/>
            <a:ext cx="220980" cy="190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4" name="Can 233"/>
          <p:cNvSpPr>
            <a:spLocks noChangeArrowheads="1"/>
          </p:cNvSpPr>
          <p:nvPr/>
        </p:nvSpPr>
        <p:spPr bwMode="auto">
          <a:xfrm>
            <a:off x="13165455" y="5137784"/>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35" name="Straight Connector 234"/>
          <p:cNvCxnSpPr>
            <a:cxnSpLocks noChangeShapeType="1"/>
          </p:cNvCxnSpPr>
          <p:nvPr/>
        </p:nvCxnSpPr>
        <p:spPr bwMode="auto">
          <a:xfrm>
            <a:off x="13302614" y="5253990"/>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6" name="Can 235"/>
          <p:cNvSpPr>
            <a:spLocks noChangeArrowheads="1"/>
          </p:cNvSpPr>
          <p:nvPr/>
        </p:nvSpPr>
        <p:spPr bwMode="auto">
          <a:xfrm>
            <a:off x="13489305" y="544830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0" name="Can 239"/>
          <p:cNvSpPr>
            <a:spLocks noChangeArrowheads="1"/>
          </p:cNvSpPr>
          <p:nvPr/>
        </p:nvSpPr>
        <p:spPr bwMode="auto">
          <a:xfrm>
            <a:off x="5352339" y="2308212"/>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1" name="Can 240"/>
          <p:cNvSpPr>
            <a:spLocks noChangeArrowheads="1"/>
          </p:cNvSpPr>
          <p:nvPr/>
        </p:nvSpPr>
        <p:spPr bwMode="auto">
          <a:xfrm>
            <a:off x="11801100" y="4118333"/>
            <a:ext cx="702946"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4" name="Can 243"/>
          <p:cNvSpPr>
            <a:spLocks noChangeArrowheads="1"/>
          </p:cNvSpPr>
          <p:nvPr/>
        </p:nvSpPr>
        <p:spPr bwMode="auto">
          <a:xfrm>
            <a:off x="4162424" y="2005038"/>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5" name="Straight Connector 244"/>
          <p:cNvCxnSpPr>
            <a:cxnSpLocks noChangeShapeType="1"/>
            <a:stCxn id="128" idx="1"/>
            <a:endCxn id="247" idx="3"/>
          </p:cNvCxnSpPr>
          <p:nvPr/>
        </p:nvCxnSpPr>
        <p:spPr bwMode="auto">
          <a:xfrm flipV="1">
            <a:off x="3358993" y="2366988"/>
            <a:ext cx="170019" cy="47957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6" name="Straight Connector 245"/>
          <p:cNvCxnSpPr>
            <a:cxnSpLocks noChangeShapeType="1"/>
          </p:cNvCxnSpPr>
          <p:nvPr/>
        </p:nvCxnSpPr>
        <p:spPr bwMode="auto">
          <a:xfrm flipV="1">
            <a:off x="3634740" y="2138388"/>
            <a:ext cx="567690" cy="10477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7" name="Can 246"/>
          <p:cNvSpPr>
            <a:spLocks noChangeArrowheads="1"/>
          </p:cNvSpPr>
          <p:nvPr/>
        </p:nvSpPr>
        <p:spPr bwMode="auto">
          <a:xfrm>
            <a:off x="3343274" y="217267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8" name="Straight Connector 247"/>
          <p:cNvCxnSpPr>
            <a:cxnSpLocks noChangeShapeType="1"/>
          </p:cNvCxnSpPr>
          <p:nvPr/>
        </p:nvCxnSpPr>
        <p:spPr bwMode="auto">
          <a:xfrm>
            <a:off x="3550920" y="2321268"/>
            <a:ext cx="415290" cy="34099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9" name="Straight Connector 248"/>
          <p:cNvCxnSpPr>
            <a:cxnSpLocks noChangeShapeType="1"/>
            <a:endCxn id="250" idx="0"/>
          </p:cNvCxnSpPr>
          <p:nvPr/>
        </p:nvCxnSpPr>
        <p:spPr bwMode="auto">
          <a:xfrm>
            <a:off x="4442460" y="2138388"/>
            <a:ext cx="474344" cy="2838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0" name="Can 249"/>
          <p:cNvSpPr>
            <a:spLocks noChangeArrowheads="1"/>
          </p:cNvSpPr>
          <p:nvPr/>
        </p:nvSpPr>
        <p:spPr bwMode="auto">
          <a:xfrm>
            <a:off x="4730114" y="2326982"/>
            <a:ext cx="373380" cy="192406"/>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1" name="Straight Connector 250"/>
          <p:cNvCxnSpPr>
            <a:cxnSpLocks noChangeShapeType="1"/>
            <a:stCxn id="252" idx="4"/>
          </p:cNvCxnSpPr>
          <p:nvPr/>
        </p:nvCxnSpPr>
        <p:spPr bwMode="auto">
          <a:xfrm flipV="1">
            <a:off x="4202430" y="2469858"/>
            <a:ext cx="607694" cy="1924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2" name="Can 251"/>
          <p:cNvSpPr>
            <a:spLocks noChangeArrowheads="1"/>
          </p:cNvSpPr>
          <p:nvPr/>
        </p:nvSpPr>
        <p:spPr bwMode="auto">
          <a:xfrm>
            <a:off x="3830954" y="256510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3" name="Straight Connector 252"/>
          <p:cNvCxnSpPr>
            <a:cxnSpLocks noChangeShapeType="1"/>
            <a:stCxn id="240" idx="2"/>
            <a:endCxn id="250" idx="4"/>
          </p:cNvCxnSpPr>
          <p:nvPr/>
        </p:nvCxnSpPr>
        <p:spPr bwMode="auto">
          <a:xfrm flipH="1" flipV="1">
            <a:off x="5103494" y="2423185"/>
            <a:ext cx="248845" cy="37427"/>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1" name="Straight Connector 270"/>
          <p:cNvCxnSpPr>
            <a:cxnSpLocks noChangeShapeType="1"/>
            <a:stCxn id="144" idx="2"/>
            <a:endCxn id="240" idx="4"/>
          </p:cNvCxnSpPr>
          <p:nvPr/>
        </p:nvCxnSpPr>
        <p:spPr bwMode="auto">
          <a:xfrm flipH="1" flipV="1">
            <a:off x="6055283" y="2460612"/>
            <a:ext cx="2819018" cy="1031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7" name="Straight Connector 276"/>
          <p:cNvCxnSpPr>
            <a:cxnSpLocks noChangeShapeType="1"/>
            <a:stCxn id="241" idx="3"/>
            <a:endCxn id="226" idx="1"/>
          </p:cNvCxnSpPr>
          <p:nvPr/>
        </p:nvCxnSpPr>
        <p:spPr bwMode="auto">
          <a:xfrm>
            <a:off x="12152573" y="4423133"/>
            <a:ext cx="292792" cy="453667"/>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 name="TextBox 2"/>
          <p:cNvSpPr txBox="1"/>
          <p:nvPr/>
        </p:nvSpPr>
        <p:spPr>
          <a:xfrm>
            <a:off x="3147510" y="172917"/>
            <a:ext cx="8312017" cy="900244"/>
          </a:xfrm>
          <a:prstGeom prst="rect">
            <a:avLst/>
          </a:prstGeom>
          <a:noFill/>
          <a:ln>
            <a:solidFill>
              <a:schemeClr val="tx1"/>
            </a:solidFill>
          </a:ln>
        </p:spPr>
        <p:txBody>
          <a:bodyPr wrap="none" lIns="68579" tIns="34289" rIns="68579" bIns="34289">
            <a:spAutoFit/>
          </a:bodyPr>
          <a:lstStyle/>
          <a:p>
            <a:pPr algn="ctr">
              <a:defRPr/>
            </a:pPr>
            <a:r>
              <a:rPr lang="en-US" sz="2700" dirty="0">
                <a:latin typeface="+mj-lt"/>
              </a:rPr>
              <a:t>Autonomous Systems (AS’s) usually connect to each other </a:t>
            </a:r>
          </a:p>
          <a:p>
            <a:pPr algn="ctr">
              <a:defRPr/>
            </a:pPr>
            <a:r>
              <a:rPr lang="en-US" sz="2700" dirty="0">
                <a:latin typeface="+mj-lt"/>
              </a:rPr>
              <a:t>in an Internet </a:t>
            </a:r>
            <a:r>
              <a:rPr lang="en-US" sz="2700" dirty="0" err="1">
                <a:latin typeface="+mj-lt"/>
              </a:rPr>
              <a:t>eXchange</a:t>
            </a:r>
            <a:r>
              <a:rPr lang="en-US" sz="2700" dirty="0">
                <a:latin typeface="+mj-lt"/>
              </a:rPr>
              <a:t> Point (IXP)</a:t>
            </a:r>
          </a:p>
        </p:txBody>
      </p:sp>
      <p:sp>
        <p:nvSpPr>
          <p:cNvPr id="152" name="TextBox 151"/>
          <p:cNvSpPr txBox="1"/>
          <p:nvPr/>
        </p:nvSpPr>
        <p:spPr>
          <a:xfrm>
            <a:off x="2971154" y="1368553"/>
            <a:ext cx="2602377" cy="346247"/>
          </a:xfrm>
          <a:prstGeom prst="rect">
            <a:avLst/>
          </a:prstGeom>
          <a:noFill/>
        </p:spPr>
        <p:txBody>
          <a:bodyPr wrap="none" lIns="68579" tIns="34289" rIns="68579" bIns="34289">
            <a:spAutoFit/>
          </a:bodyPr>
          <a:lstStyle/>
          <a:p>
            <a:pPr>
              <a:defRPr/>
            </a:pPr>
            <a:r>
              <a:rPr lang="en-US" dirty="0">
                <a:latin typeface="+mj-lt"/>
              </a:rPr>
              <a:t>Hurricane Electric (</a:t>
            </a:r>
            <a:r>
              <a:rPr lang="en-US" dirty="0" err="1">
                <a:latin typeface="+mj-lt"/>
              </a:rPr>
              <a:t>he.net</a:t>
            </a:r>
            <a:r>
              <a:rPr lang="en-US" dirty="0">
                <a:latin typeface="+mj-lt"/>
              </a:rPr>
              <a:t>)</a:t>
            </a:r>
          </a:p>
        </p:txBody>
      </p:sp>
      <p:sp>
        <p:nvSpPr>
          <p:cNvPr id="118" name="Oval 117">
            <a:extLst>
              <a:ext uri="{FF2B5EF4-FFF2-40B4-BE49-F238E27FC236}">
                <a16:creationId xmlns:a16="http://schemas.microsoft.com/office/drawing/2014/main" id="{853E9D67-B9D6-2249-9DE8-C552965637B7}"/>
              </a:ext>
            </a:extLst>
          </p:cNvPr>
          <p:cNvSpPr>
            <a:spLocks noChangeArrowheads="1"/>
          </p:cNvSpPr>
          <p:nvPr/>
        </p:nvSpPr>
        <p:spPr bwMode="auto">
          <a:xfrm>
            <a:off x="9152876" y="1512042"/>
            <a:ext cx="3560446" cy="164782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cxnSp>
        <p:nvCxnSpPr>
          <p:cNvPr id="130" name="Straight Connector 129">
            <a:extLst>
              <a:ext uri="{FF2B5EF4-FFF2-40B4-BE49-F238E27FC236}">
                <a16:creationId xmlns:a16="http://schemas.microsoft.com/office/drawing/2014/main" id="{DCEC90DA-34BF-8140-B645-875E72AC81D5}"/>
              </a:ext>
            </a:extLst>
          </p:cNvPr>
          <p:cNvCxnSpPr>
            <a:cxnSpLocks noChangeShapeType="1"/>
            <a:stCxn id="239" idx="1"/>
            <a:endCxn id="128" idx="3"/>
          </p:cNvCxnSpPr>
          <p:nvPr/>
        </p:nvCxnSpPr>
        <p:spPr bwMode="auto">
          <a:xfrm flipV="1">
            <a:off x="2316367" y="3151366"/>
            <a:ext cx="1042626" cy="96152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44" name="Can 143">
            <a:extLst>
              <a:ext uri="{FF2B5EF4-FFF2-40B4-BE49-F238E27FC236}">
                <a16:creationId xmlns:a16="http://schemas.microsoft.com/office/drawing/2014/main" id="{5CE6D885-182F-A241-AB8E-2031304C9AE5}"/>
              </a:ext>
            </a:extLst>
          </p:cNvPr>
          <p:cNvSpPr>
            <a:spLocks noChangeArrowheads="1"/>
          </p:cNvSpPr>
          <p:nvPr/>
        </p:nvSpPr>
        <p:spPr bwMode="auto">
          <a:xfrm>
            <a:off x="8874301" y="2318527"/>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55" name="Can 154">
            <a:extLst>
              <a:ext uri="{FF2B5EF4-FFF2-40B4-BE49-F238E27FC236}">
                <a16:creationId xmlns:a16="http://schemas.microsoft.com/office/drawing/2014/main" id="{995E13CA-B05A-B94E-A1F3-F7E97F6901F7}"/>
              </a:ext>
            </a:extLst>
          </p:cNvPr>
          <p:cNvSpPr>
            <a:spLocks noChangeArrowheads="1"/>
          </p:cNvSpPr>
          <p:nvPr/>
        </p:nvSpPr>
        <p:spPr bwMode="auto">
          <a:xfrm>
            <a:off x="10719739" y="1829104"/>
            <a:ext cx="371474"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56" name="Straight Connector 155">
            <a:extLst>
              <a:ext uri="{FF2B5EF4-FFF2-40B4-BE49-F238E27FC236}">
                <a16:creationId xmlns:a16="http://schemas.microsoft.com/office/drawing/2014/main" id="{59C2CD55-49E0-E24C-AA5D-6FEA3C2312E1}"/>
              </a:ext>
            </a:extLst>
          </p:cNvPr>
          <p:cNvCxnSpPr>
            <a:cxnSpLocks noChangeShapeType="1"/>
            <a:endCxn id="155" idx="2"/>
          </p:cNvCxnSpPr>
          <p:nvPr/>
        </p:nvCxnSpPr>
        <p:spPr bwMode="auto">
          <a:xfrm flipV="1">
            <a:off x="10352074" y="1926259"/>
            <a:ext cx="367665" cy="43338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57" name="Can 156">
            <a:extLst>
              <a:ext uri="{FF2B5EF4-FFF2-40B4-BE49-F238E27FC236}">
                <a16:creationId xmlns:a16="http://schemas.microsoft.com/office/drawing/2014/main" id="{024D6AAD-D8A1-8F43-AD13-52751B8CAA2A}"/>
              </a:ext>
            </a:extLst>
          </p:cNvPr>
          <p:cNvSpPr>
            <a:spLocks noChangeArrowheads="1"/>
          </p:cNvSpPr>
          <p:nvPr/>
        </p:nvSpPr>
        <p:spPr bwMode="auto">
          <a:xfrm>
            <a:off x="10060608" y="2291067"/>
            <a:ext cx="373380" cy="192404"/>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58" name="Straight Connector 157">
            <a:extLst>
              <a:ext uri="{FF2B5EF4-FFF2-40B4-BE49-F238E27FC236}">
                <a16:creationId xmlns:a16="http://schemas.microsoft.com/office/drawing/2014/main" id="{E5FE5173-FD35-7049-B4EF-8072961C5DBA}"/>
              </a:ext>
            </a:extLst>
          </p:cNvPr>
          <p:cNvCxnSpPr>
            <a:cxnSpLocks noChangeShapeType="1"/>
            <a:stCxn id="157" idx="3"/>
            <a:endCxn id="164" idx="2"/>
          </p:cNvCxnSpPr>
          <p:nvPr/>
        </p:nvCxnSpPr>
        <p:spPr bwMode="auto">
          <a:xfrm>
            <a:off x="10247298" y="2483471"/>
            <a:ext cx="601981" cy="9685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96062858-4774-0742-B6F9-79872564DED3}"/>
              </a:ext>
            </a:extLst>
          </p:cNvPr>
          <p:cNvCxnSpPr>
            <a:cxnSpLocks noChangeShapeType="1"/>
            <a:stCxn id="155" idx="4"/>
            <a:endCxn id="160" idx="0"/>
          </p:cNvCxnSpPr>
          <p:nvPr/>
        </p:nvCxnSpPr>
        <p:spPr bwMode="auto">
          <a:xfrm>
            <a:off x="11091213" y="1926259"/>
            <a:ext cx="667391" cy="30477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0" name="Can 159">
            <a:extLst>
              <a:ext uri="{FF2B5EF4-FFF2-40B4-BE49-F238E27FC236}">
                <a16:creationId xmlns:a16="http://schemas.microsoft.com/office/drawing/2014/main" id="{3C90904B-D576-D84B-BCAC-EB10EDBC6ABF}"/>
              </a:ext>
            </a:extLst>
          </p:cNvPr>
          <p:cNvSpPr>
            <a:spLocks noChangeArrowheads="1"/>
          </p:cNvSpPr>
          <p:nvPr/>
        </p:nvSpPr>
        <p:spPr bwMode="auto">
          <a:xfrm>
            <a:off x="11571914" y="2133876"/>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61" name="Straight Connector 160">
            <a:extLst>
              <a:ext uri="{FF2B5EF4-FFF2-40B4-BE49-F238E27FC236}">
                <a16:creationId xmlns:a16="http://schemas.microsoft.com/office/drawing/2014/main" id="{C1B7806C-ABDD-E14E-86B3-198D0A41A5F3}"/>
              </a:ext>
            </a:extLst>
          </p:cNvPr>
          <p:cNvCxnSpPr>
            <a:cxnSpLocks noChangeShapeType="1"/>
            <a:stCxn id="164" idx="4"/>
            <a:endCxn id="160" idx="3"/>
          </p:cNvCxnSpPr>
          <p:nvPr/>
        </p:nvCxnSpPr>
        <p:spPr bwMode="auto">
          <a:xfrm flipV="1">
            <a:off x="11222659" y="2328186"/>
            <a:ext cx="535945" cy="25214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4" name="Can 163">
            <a:extLst>
              <a:ext uri="{FF2B5EF4-FFF2-40B4-BE49-F238E27FC236}">
                <a16:creationId xmlns:a16="http://schemas.microsoft.com/office/drawing/2014/main" id="{EEF32E6D-FC1A-1746-A571-9FACFB196C19}"/>
              </a:ext>
            </a:extLst>
          </p:cNvPr>
          <p:cNvSpPr>
            <a:spLocks noChangeArrowheads="1"/>
          </p:cNvSpPr>
          <p:nvPr/>
        </p:nvSpPr>
        <p:spPr bwMode="auto">
          <a:xfrm>
            <a:off x="10849279" y="2483171"/>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65" name="Straight Connector 164">
            <a:extLst>
              <a:ext uri="{FF2B5EF4-FFF2-40B4-BE49-F238E27FC236}">
                <a16:creationId xmlns:a16="http://schemas.microsoft.com/office/drawing/2014/main" id="{12D8C251-6C91-E94B-B72A-3CC2D1B2509F}"/>
              </a:ext>
            </a:extLst>
          </p:cNvPr>
          <p:cNvCxnSpPr>
            <a:cxnSpLocks noChangeShapeType="1"/>
            <a:endCxn id="160" idx="4"/>
          </p:cNvCxnSpPr>
          <p:nvPr/>
        </p:nvCxnSpPr>
        <p:spPr bwMode="auto">
          <a:xfrm flipH="1">
            <a:off x="11945294" y="2230961"/>
            <a:ext cx="362905" cy="7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7" name="Straight Connector 166">
            <a:extLst>
              <a:ext uri="{FF2B5EF4-FFF2-40B4-BE49-F238E27FC236}">
                <a16:creationId xmlns:a16="http://schemas.microsoft.com/office/drawing/2014/main" id="{A4EA86B7-CF34-474E-80AD-B4BBB7D792BC}"/>
              </a:ext>
            </a:extLst>
          </p:cNvPr>
          <p:cNvCxnSpPr>
            <a:cxnSpLocks noChangeShapeType="1"/>
            <a:stCxn id="157" idx="2"/>
          </p:cNvCxnSpPr>
          <p:nvPr/>
        </p:nvCxnSpPr>
        <p:spPr bwMode="auto">
          <a:xfrm flipH="1">
            <a:off x="9597692" y="2387269"/>
            <a:ext cx="462916" cy="7334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8" name="Straight Connector 167">
            <a:extLst>
              <a:ext uri="{FF2B5EF4-FFF2-40B4-BE49-F238E27FC236}">
                <a16:creationId xmlns:a16="http://schemas.microsoft.com/office/drawing/2014/main" id="{C8E2209A-8C9D-E545-AA92-2DA54D8EAABC}"/>
              </a:ext>
            </a:extLst>
          </p:cNvPr>
          <p:cNvCxnSpPr>
            <a:cxnSpLocks noChangeShapeType="1"/>
            <a:stCxn id="170" idx="1"/>
            <a:endCxn id="164" idx="3"/>
          </p:cNvCxnSpPr>
          <p:nvPr/>
        </p:nvCxnSpPr>
        <p:spPr bwMode="auto">
          <a:xfrm flipV="1">
            <a:off x="11035969" y="2677481"/>
            <a:ext cx="0" cy="239839"/>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0" name="Can 169">
            <a:extLst>
              <a:ext uri="{FF2B5EF4-FFF2-40B4-BE49-F238E27FC236}">
                <a16:creationId xmlns:a16="http://schemas.microsoft.com/office/drawing/2014/main" id="{DEA3EB2B-73AC-274F-A17C-94D143286CFE}"/>
              </a:ext>
            </a:extLst>
          </p:cNvPr>
          <p:cNvSpPr>
            <a:spLocks noChangeArrowheads="1"/>
          </p:cNvSpPr>
          <p:nvPr/>
        </p:nvSpPr>
        <p:spPr bwMode="auto">
          <a:xfrm>
            <a:off x="10684496" y="2917320"/>
            <a:ext cx="702946"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71" name="Straight Connector 170">
            <a:extLst>
              <a:ext uri="{FF2B5EF4-FFF2-40B4-BE49-F238E27FC236}">
                <a16:creationId xmlns:a16="http://schemas.microsoft.com/office/drawing/2014/main" id="{05207912-B3A1-3246-B0CB-61D3367BA6A4}"/>
              </a:ext>
            </a:extLst>
          </p:cNvPr>
          <p:cNvCxnSpPr>
            <a:cxnSpLocks noChangeShapeType="1"/>
            <a:stCxn id="241" idx="1"/>
            <a:endCxn id="170" idx="3"/>
          </p:cNvCxnSpPr>
          <p:nvPr/>
        </p:nvCxnSpPr>
        <p:spPr bwMode="auto">
          <a:xfrm flipH="1" flipV="1">
            <a:off x="11035969" y="3222120"/>
            <a:ext cx="1116604" cy="89621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3" name="TextBox 182">
            <a:extLst>
              <a:ext uri="{FF2B5EF4-FFF2-40B4-BE49-F238E27FC236}">
                <a16:creationId xmlns:a16="http://schemas.microsoft.com/office/drawing/2014/main" id="{4E1826D9-EC55-2E44-87DD-384D82F538C5}"/>
              </a:ext>
            </a:extLst>
          </p:cNvPr>
          <p:cNvSpPr txBox="1"/>
          <p:nvPr/>
        </p:nvSpPr>
        <p:spPr>
          <a:xfrm>
            <a:off x="9069707" y="1555825"/>
            <a:ext cx="1451677" cy="346247"/>
          </a:xfrm>
          <a:prstGeom prst="rect">
            <a:avLst/>
          </a:prstGeom>
          <a:solidFill>
            <a:schemeClr val="bg1"/>
          </a:solidFill>
          <a:ln>
            <a:solidFill>
              <a:schemeClr val="bg1">
                <a:lumMod val="75000"/>
              </a:schemeClr>
            </a:solidFill>
          </a:ln>
        </p:spPr>
        <p:txBody>
          <a:bodyPr wrap="none" lIns="68579" tIns="34289" rIns="68579" bIns="34289">
            <a:spAutoFit/>
          </a:bodyPr>
          <a:lstStyle/>
          <a:p>
            <a:pPr>
              <a:defRPr/>
            </a:pPr>
            <a:r>
              <a:rPr lang="en-US" dirty="0">
                <a:latin typeface="+mj-lt"/>
              </a:rPr>
              <a:t>JANET (</a:t>
            </a:r>
            <a:r>
              <a:rPr lang="en-US" dirty="0" err="1">
                <a:latin typeface="+mj-lt"/>
              </a:rPr>
              <a:t>ja.net</a:t>
            </a:r>
            <a:r>
              <a:rPr lang="en-US" dirty="0">
                <a:latin typeface="+mj-lt"/>
              </a:rPr>
              <a:t>)</a:t>
            </a:r>
          </a:p>
        </p:txBody>
      </p:sp>
      <p:sp>
        <p:nvSpPr>
          <p:cNvPr id="50" name="TextBox 49">
            <a:extLst>
              <a:ext uri="{FF2B5EF4-FFF2-40B4-BE49-F238E27FC236}">
                <a16:creationId xmlns:a16="http://schemas.microsoft.com/office/drawing/2014/main" id="{DB46E92C-C8F7-2F4B-BF48-9DB4CD6D29B9}"/>
              </a:ext>
            </a:extLst>
          </p:cNvPr>
          <p:cNvSpPr txBox="1"/>
          <p:nvPr/>
        </p:nvSpPr>
        <p:spPr>
          <a:xfrm>
            <a:off x="6554806" y="2457958"/>
            <a:ext cx="1833964" cy="338554"/>
          </a:xfrm>
          <a:prstGeom prst="rect">
            <a:avLst/>
          </a:prstGeom>
          <a:noFill/>
        </p:spPr>
        <p:txBody>
          <a:bodyPr wrap="none" rtlCol="0">
            <a:spAutoFit/>
          </a:bodyPr>
          <a:lstStyle/>
          <a:p>
            <a:r>
              <a:rPr lang="en-US" sz="1600" dirty="0">
                <a:latin typeface="+mn-lt"/>
              </a:rPr>
              <a:t>(transatlantic cable)</a:t>
            </a:r>
          </a:p>
        </p:txBody>
      </p:sp>
      <p:sp>
        <p:nvSpPr>
          <p:cNvPr id="198" name="Rounded Rectangle 197">
            <a:extLst>
              <a:ext uri="{FF2B5EF4-FFF2-40B4-BE49-F238E27FC236}">
                <a16:creationId xmlns:a16="http://schemas.microsoft.com/office/drawing/2014/main" id="{17DF55BE-48BB-404D-82D1-4CE86D79CC46}"/>
              </a:ext>
            </a:extLst>
          </p:cNvPr>
          <p:cNvSpPr/>
          <p:nvPr/>
        </p:nvSpPr>
        <p:spPr bwMode="auto">
          <a:xfrm>
            <a:off x="304800" y="4261486"/>
            <a:ext cx="3152283"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216" name="TextBox 215">
            <a:extLst>
              <a:ext uri="{FF2B5EF4-FFF2-40B4-BE49-F238E27FC236}">
                <a16:creationId xmlns:a16="http://schemas.microsoft.com/office/drawing/2014/main" id="{CB955DFE-187D-4343-9971-23F6DC11F0AE}"/>
              </a:ext>
            </a:extLst>
          </p:cNvPr>
          <p:cNvSpPr txBox="1"/>
          <p:nvPr/>
        </p:nvSpPr>
        <p:spPr>
          <a:xfrm>
            <a:off x="1002615" y="7180905"/>
            <a:ext cx="1929180" cy="346247"/>
          </a:xfrm>
          <a:prstGeom prst="rect">
            <a:avLst/>
          </a:prstGeom>
          <a:noFill/>
        </p:spPr>
        <p:txBody>
          <a:bodyPr wrap="none" lIns="68579" tIns="34289" rIns="68579" bIns="34289">
            <a:spAutoFit/>
          </a:bodyPr>
          <a:lstStyle/>
          <a:p>
            <a:pPr>
              <a:defRPr/>
            </a:pPr>
            <a:r>
              <a:rPr lang="en-US" dirty="0">
                <a:latin typeface="+mj-lt"/>
              </a:rPr>
              <a:t>Stanford University</a:t>
            </a:r>
          </a:p>
        </p:txBody>
      </p:sp>
      <p:sp>
        <p:nvSpPr>
          <p:cNvPr id="217" name="Can 216">
            <a:extLst>
              <a:ext uri="{FF2B5EF4-FFF2-40B4-BE49-F238E27FC236}">
                <a16:creationId xmlns:a16="http://schemas.microsoft.com/office/drawing/2014/main" id="{C7073226-0618-9146-AD89-BD8B8F8D2C71}"/>
              </a:ext>
            </a:extLst>
          </p:cNvPr>
          <p:cNvSpPr>
            <a:spLocks noChangeArrowheads="1"/>
          </p:cNvSpPr>
          <p:nvPr/>
        </p:nvSpPr>
        <p:spPr bwMode="auto">
          <a:xfrm>
            <a:off x="1034415" y="52958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8" name="Straight Connector 217">
            <a:extLst>
              <a:ext uri="{FF2B5EF4-FFF2-40B4-BE49-F238E27FC236}">
                <a16:creationId xmlns:a16="http://schemas.microsoft.com/office/drawing/2014/main" id="{6772E8E3-7B1F-0740-AFCA-520299A558C1}"/>
              </a:ext>
            </a:extLst>
          </p:cNvPr>
          <p:cNvCxnSpPr>
            <a:cxnSpLocks noChangeShapeType="1"/>
          </p:cNvCxnSpPr>
          <p:nvPr/>
        </p:nvCxnSpPr>
        <p:spPr bwMode="auto">
          <a:xfrm flipV="1">
            <a:off x="683895" y="5400674"/>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9" name="Can 218">
            <a:extLst>
              <a:ext uri="{FF2B5EF4-FFF2-40B4-BE49-F238E27FC236}">
                <a16:creationId xmlns:a16="http://schemas.microsoft.com/office/drawing/2014/main" id="{B7FB98DC-4A1A-B84D-B73A-96A841431337}"/>
              </a:ext>
            </a:extLst>
          </p:cNvPr>
          <p:cNvSpPr>
            <a:spLocks noChangeArrowheads="1"/>
          </p:cNvSpPr>
          <p:nvPr/>
        </p:nvSpPr>
        <p:spPr bwMode="auto">
          <a:xfrm>
            <a:off x="489585" y="542924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20" name="Straight Connector 219">
            <a:extLst>
              <a:ext uri="{FF2B5EF4-FFF2-40B4-BE49-F238E27FC236}">
                <a16:creationId xmlns:a16="http://schemas.microsoft.com/office/drawing/2014/main" id="{C8EFC44F-16FD-8A4D-81BD-F06935BEC67D}"/>
              </a:ext>
            </a:extLst>
          </p:cNvPr>
          <p:cNvCxnSpPr>
            <a:cxnSpLocks noChangeShapeType="1"/>
          </p:cNvCxnSpPr>
          <p:nvPr/>
        </p:nvCxnSpPr>
        <p:spPr bwMode="auto">
          <a:xfrm>
            <a:off x="626745" y="5545454"/>
            <a:ext cx="276224"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8" name="Straight Connector 237">
            <a:extLst>
              <a:ext uri="{FF2B5EF4-FFF2-40B4-BE49-F238E27FC236}">
                <a16:creationId xmlns:a16="http://schemas.microsoft.com/office/drawing/2014/main" id="{286E3AB8-2770-B14E-BBE0-EE7DDC03EBCC}"/>
              </a:ext>
            </a:extLst>
          </p:cNvPr>
          <p:cNvCxnSpPr>
            <a:cxnSpLocks noChangeShapeType="1"/>
            <a:endCxn id="242" idx="0"/>
          </p:cNvCxnSpPr>
          <p:nvPr/>
        </p:nvCxnSpPr>
        <p:spPr bwMode="auto">
          <a:xfrm>
            <a:off x="1219200" y="5400674"/>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2" name="Can 241">
            <a:extLst>
              <a:ext uri="{FF2B5EF4-FFF2-40B4-BE49-F238E27FC236}">
                <a16:creationId xmlns:a16="http://schemas.microsoft.com/office/drawing/2014/main" id="{00B4E3CA-2505-C94A-B170-A4AABBEA51CA}"/>
              </a:ext>
            </a:extLst>
          </p:cNvPr>
          <p:cNvSpPr>
            <a:spLocks noChangeArrowheads="1"/>
          </p:cNvSpPr>
          <p:nvPr/>
        </p:nvSpPr>
        <p:spPr bwMode="auto">
          <a:xfrm>
            <a:off x="1409699" y="55492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43" name="Straight Connector 242">
            <a:extLst>
              <a:ext uri="{FF2B5EF4-FFF2-40B4-BE49-F238E27FC236}">
                <a16:creationId xmlns:a16="http://schemas.microsoft.com/office/drawing/2014/main" id="{3E012507-B7AB-524D-A4E8-532C238D1C10}"/>
              </a:ext>
            </a:extLst>
          </p:cNvPr>
          <p:cNvCxnSpPr>
            <a:cxnSpLocks noChangeShapeType="1"/>
            <a:stCxn id="254" idx="4"/>
          </p:cNvCxnSpPr>
          <p:nvPr/>
        </p:nvCxnSpPr>
        <p:spPr bwMode="auto">
          <a:xfrm flipV="1">
            <a:off x="1061085" y="5663565"/>
            <a:ext cx="403860" cy="1524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4" name="Can 253">
            <a:extLst>
              <a:ext uri="{FF2B5EF4-FFF2-40B4-BE49-F238E27FC236}">
                <a16:creationId xmlns:a16="http://schemas.microsoft.com/office/drawing/2014/main" id="{836D3D05-B0C7-8444-90E7-24DEE5C00323}"/>
              </a:ext>
            </a:extLst>
          </p:cNvPr>
          <p:cNvSpPr>
            <a:spLocks noChangeArrowheads="1"/>
          </p:cNvSpPr>
          <p:nvPr/>
        </p:nvSpPr>
        <p:spPr bwMode="auto">
          <a:xfrm>
            <a:off x="813435" y="5739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55" name="Straight Connector 254">
            <a:extLst>
              <a:ext uri="{FF2B5EF4-FFF2-40B4-BE49-F238E27FC236}">
                <a16:creationId xmlns:a16="http://schemas.microsoft.com/office/drawing/2014/main" id="{EE39C69C-8B80-4043-9F32-81120A4BEF2F}"/>
              </a:ext>
            </a:extLst>
          </p:cNvPr>
          <p:cNvCxnSpPr>
            <a:cxnSpLocks noChangeShapeType="1"/>
            <a:endCxn id="242" idx="4"/>
          </p:cNvCxnSpPr>
          <p:nvPr/>
        </p:nvCxnSpPr>
        <p:spPr bwMode="auto">
          <a:xfrm flipH="1" flipV="1">
            <a:off x="1657350" y="5625465"/>
            <a:ext cx="220980" cy="19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6" name="Can 255">
            <a:extLst>
              <a:ext uri="{FF2B5EF4-FFF2-40B4-BE49-F238E27FC236}">
                <a16:creationId xmlns:a16="http://schemas.microsoft.com/office/drawing/2014/main" id="{C775ABF7-1870-9944-AF0D-FA30185B1CD1}"/>
              </a:ext>
            </a:extLst>
          </p:cNvPr>
          <p:cNvSpPr>
            <a:spLocks noChangeArrowheads="1"/>
          </p:cNvSpPr>
          <p:nvPr/>
        </p:nvSpPr>
        <p:spPr bwMode="auto">
          <a:xfrm>
            <a:off x="1878329" y="555688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57" name="Straight Connector 256">
            <a:extLst>
              <a:ext uri="{FF2B5EF4-FFF2-40B4-BE49-F238E27FC236}">
                <a16:creationId xmlns:a16="http://schemas.microsoft.com/office/drawing/2014/main" id="{065E8C71-9C16-F642-A941-10A5D613BCF0}"/>
              </a:ext>
            </a:extLst>
          </p:cNvPr>
          <p:cNvCxnSpPr>
            <a:cxnSpLocks noChangeShapeType="1"/>
          </p:cNvCxnSpPr>
          <p:nvPr/>
        </p:nvCxnSpPr>
        <p:spPr bwMode="auto">
          <a:xfrm>
            <a:off x="2015489" y="5673089"/>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8" name="Can 257">
            <a:extLst>
              <a:ext uri="{FF2B5EF4-FFF2-40B4-BE49-F238E27FC236}">
                <a16:creationId xmlns:a16="http://schemas.microsoft.com/office/drawing/2014/main" id="{F2D528F4-5531-C94A-B0DC-041084B8C567}"/>
              </a:ext>
            </a:extLst>
          </p:cNvPr>
          <p:cNvSpPr>
            <a:spLocks noChangeArrowheads="1"/>
          </p:cNvSpPr>
          <p:nvPr/>
        </p:nvSpPr>
        <p:spPr bwMode="auto">
          <a:xfrm>
            <a:off x="2202180" y="58673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pic>
        <p:nvPicPr>
          <p:cNvPr id="259" name="server.pdf">
            <a:extLst>
              <a:ext uri="{FF2B5EF4-FFF2-40B4-BE49-F238E27FC236}">
                <a16:creationId xmlns:a16="http://schemas.microsoft.com/office/drawing/2014/main" id="{04D05E2F-A8A4-794D-923D-9D900020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 y="6557009"/>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69" name="server.pdf">
            <a:extLst>
              <a:ext uri="{FF2B5EF4-FFF2-40B4-BE49-F238E27FC236}">
                <a16:creationId xmlns:a16="http://schemas.microsoft.com/office/drawing/2014/main" id="{22C7F1E1-D2B3-654C-A39D-7AC237FEE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673036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0" name="server.pdf">
            <a:extLst>
              <a:ext uri="{FF2B5EF4-FFF2-40B4-BE49-F238E27FC236}">
                <a16:creationId xmlns:a16="http://schemas.microsoft.com/office/drawing/2014/main" id="{70C38986-DD4D-D646-8B56-231E32E99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185" y="68160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2" name="server.pdf">
            <a:extLst>
              <a:ext uri="{FF2B5EF4-FFF2-40B4-BE49-F238E27FC236}">
                <a16:creationId xmlns:a16="http://schemas.microsoft.com/office/drawing/2014/main" id="{6254736B-0032-DF4C-8A9D-07703024D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715" y="674179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3" name="server.pdf">
            <a:extLst>
              <a:ext uri="{FF2B5EF4-FFF2-40B4-BE49-F238E27FC236}">
                <a16:creationId xmlns:a16="http://schemas.microsoft.com/office/drawing/2014/main" id="{99724786-E1AD-4742-B17B-EBCDB17B2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245" y="661225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275" name="Straight Connector 274">
            <a:extLst>
              <a:ext uri="{FF2B5EF4-FFF2-40B4-BE49-F238E27FC236}">
                <a16:creationId xmlns:a16="http://schemas.microsoft.com/office/drawing/2014/main" id="{BFE65A33-BEB0-DA45-837D-71EC91C26410}"/>
              </a:ext>
            </a:extLst>
          </p:cNvPr>
          <p:cNvCxnSpPr>
            <a:cxnSpLocks noChangeShapeType="1"/>
            <a:stCxn id="254" idx="3"/>
            <a:endCxn id="259" idx="0"/>
          </p:cNvCxnSpPr>
          <p:nvPr/>
        </p:nvCxnSpPr>
        <p:spPr bwMode="auto">
          <a:xfrm flipH="1">
            <a:off x="866775" y="5892165"/>
            <a:ext cx="70484" cy="66484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9FFDD756-F681-E146-9B60-BE2C3E68AADD}"/>
              </a:ext>
            </a:extLst>
          </p:cNvPr>
          <p:cNvCxnSpPr>
            <a:cxnSpLocks noChangeShapeType="1"/>
            <a:stCxn id="254" idx="3"/>
            <a:endCxn id="269" idx="0"/>
          </p:cNvCxnSpPr>
          <p:nvPr/>
        </p:nvCxnSpPr>
        <p:spPr bwMode="auto">
          <a:xfrm>
            <a:off x="937259" y="5892165"/>
            <a:ext cx="295276"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8" name="Straight Connector 277">
            <a:extLst>
              <a:ext uri="{FF2B5EF4-FFF2-40B4-BE49-F238E27FC236}">
                <a16:creationId xmlns:a16="http://schemas.microsoft.com/office/drawing/2014/main" id="{2C22554E-BC62-E648-892A-C2AF0DC12A53}"/>
              </a:ext>
            </a:extLst>
          </p:cNvPr>
          <p:cNvCxnSpPr>
            <a:cxnSpLocks noChangeShapeType="1"/>
            <a:stCxn id="242" idx="3"/>
            <a:endCxn id="270" idx="0"/>
          </p:cNvCxnSpPr>
          <p:nvPr/>
        </p:nvCxnSpPr>
        <p:spPr bwMode="auto">
          <a:xfrm>
            <a:off x="1533525" y="5703569"/>
            <a:ext cx="64770" cy="111252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9" name="Straight Connector 278">
            <a:extLst>
              <a:ext uri="{FF2B5EF4-FFF2-40B4-BE49-F238E27FC236}">
                <a16:creationId xmlns:a16="http://schemas.microsoft.com/office/drawing/2014/main" id="{0652D9D0-F747-7345-895D-ED6CEBBC8542}"/>
              </a:ext>
            </a:extLst>
          </p:cNvPr>
          <p:cNvCxnSpPr>
            <a:cxnSpLocks noChangeShapeType="1"/>
            <a:stCxn id="242" idx="3"/>
            <a:endCxn id="272" idx="0"/>
          </p:cNvCxnSpPr>
          <p:nvPr/>
        </p:nvCxnSpPr>
        <p:spPr bwMode="auto">
          <a:xfrm>
            <a:off x="1533525" y="5703569"/>
            <a:ext cx="495300" cy="103822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0" name="Straight Connector 279">
            <a:extLst>
              <a:ext uri="{FF2B5EF4-FFF2-40B4-BE49-F238E27FC236}">
                <a16:creationId xmlns:a16="http://schemas.microsoft.com/office/drawing/2014/main" id="{2CCE2F6D-A859-C74C-92BE-7BF451F8B049}"/>
              </a:ext>
            </a:extLst>
          </p:cNvPr>
          <p:cNvCxnSpPr>
            <a:cxnSpLocks noChangeShapeType="1"/>
            <a:stCxn id="258" idx="3"/>
            <a:endCxn id="273" idx="0"/>
          </p:cNvCxnSpPr>
          <p:nvPr/>
        </p:nvCxnSpPr>
        <p:spPr bwMode="auto">
          <a:xfrm>
            <a:off x="2326005" y="6019799"/>
            <a:ext cx="133350" cy="59245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1" name="Can 280">
            <a:extLst>
              <a:ext uri="{FF2B5EF4-FFF2-40B4-BE49-F238E27FC236}">
                <a16:creationId xmlns:a16="http://schemas.microsoft.com/office/drawing/2014/main" id="{47F8132F-3E74-4449-A297-4634DDE4665F}"/>
              </a:ext>
            </a:extLst>
          </p:cNvPr>
          <p:cNvSpPr>
            <a:spLocks noChangeArrowheads="1"/>
          </p:cNvSpPr>
          <p:nvPr/>
        </p:nvSpPr>
        <p:spPr bwMode="auto">
          <a:xfrm>
            <a:off x="1764030" y="484631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2" name="Straight Connector 281">
            <a:extLst>
              <a:ext uri="{FF2B5EF4-FFF2-40B4-BE49-F238E27FC236}">
                <a16:creationId xmlns:a16="http://schemas.microsoft.com/office/drawing/2014/main" id="{D7B5EA76-8379-4F4F-9A4E-828AE3870014}"/>
              </a:ext>
            </a:extLst>
          </p:cNvPr>
          <p:cNvCxnSpPr>
            <a:cxnSpLocks noChangeShapeType="1"/>
          </p:cNvCxnSpPr>
          <p:nvPr/>
        </p:nvCxnSpPr>
        <p:spPr bwMode="auto">
          <a:xfrm flipV="1">
            <a:off x="1413510" y="4951095"/>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3" name="Can 282">
            <a:extLst>
              <a:ext uri="{FF2B5EF4-FFF2-40B4-BE49-F238E27FC236}">
                <a16:creationId xmlns:a16="http://schemas.microsoft.com/office/drawing/2014/main" id="{6AE26940-3AA3-604A-A31D-6C67B530EEE9}"/>
              </a:ext>
            </a:extLst>
          </p:cNvPr>
          <p:cNvSpPr>
            <a:spLocks noChangeArrowheads="1"/>
          </p:cNvSpPr>
          <p:nvPr/>
        </p:nvSpPr>
        <p:spPr bwMode="auto">
          <a:xfrm>
            <a:off x="1219200" y="4977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4" name="Straight Connector 283">
            <a:extLst>
              <a:ext uri="{FF2B5EF4-FFF2-40B4-BE49-F238E27FC236}">
                <a16:creationId xmlns:a16="http://schemas.microsoft.com/office/drawing/2014/main" id="{5032AB3E-5AAC-D64E-A1A6-0637A1EEAE3C}"/>
              </a:ext>
            </a:extLst>
          </p:cNvPr>
          <p:cNvCxnSpPr>
            <a:cxnSpLocks noChangeShapeType="1"/>
            <a:endCxn id="217" idx="1"/>
          </p:cNvCxnSpPr>
          <p:nvPr/>
        </p:nvCxnSpPr>
        <p:spPr bwMode="auto">
          <a:xfrm flipH="1">
            <a:off x="1158239" y="5093970"/>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5" name="Straight Connector 284">
            <a:extLst>
              <a:ext uri="{FF2B5EF4-FFF2-40B4-BE49-F238E27FC236}">
                <a16:creationId xmlns:a16="http://schemas.microsoft.com/office/drawing/2014/main" id="{B9E42543-FA6F-E541-AF72-FEB1872AA625}"/>
              </a:ext>
            </a:extLst>
          </p:cNvPr>
          <p:cNvCxnSpPr>
            <a:cxnSpLocks noChangeShapeType="1"/>
            <a:stCxn id="281" idx="0"/>
            <a:endCxn id="286" idx="0"/>
          </p:cNvCxnSpPr>
          <p:nvPr/>
        </p:nvCxnSpPr>
        <p:spPr bwMode="auto">
          <a:xfrm>
            <a:off x="1887855" y="4922519"/>
            <a:ext cx="6709" cy="31892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 name="Can 285">
            <a:extLst>
              <a:ext uri="{FF2B5EF4-FFF2-40B4-BE49-F238E27FC236}">
                <a16:creationId xmlns:a16="http://schemas.microsoft.com/office/drawing/2014/main" id="{056B2187-943D-2C4C-9478-D7C797841267}"/>
              </a:ext>
            </a:extLst>
          </p:cNvPr>
          <p:cNvSpPr>
            <a:spLocks noChangeArrowheads="1"/>
          </p:cNvSpPr>
          <p:nvPr/>
        </p:nvSpPr>
        <p:spPr bwMode="auto">
          <a:xfrm>
            <a:off x="1770739" y="5165241"/>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7" name="Straight Connector 286">
            <a:extLst>
              <a:ext uri="{FF2B5EF4-FFF2-40B4-BE49-F238E27FC236}">
                <a16:creationId xmlns:a16="http://schemas.microsoft.com/office/drawing/2014/main" id="{3DD22940-4234-C14C-B1AB-2E5D53C20E73}"/>
              </a:ext>
            </a:extLst>
          </p:cNvPr>
          <p:cNvCxnSpPr>
            <a:cxnSpLocks noChangeShapeType="1"/>
            <a:stCxn id="256" idx="1"/>
            <a:endCxn id="286" idx="0"/>
          </p:cNvCxnSpPr>
          <p:nvPr/>
        </p:nvCxnSpPr>
        <p:spPr bwMode="auto">
          <a:xfrm flipH="1" flipV="1">
            <a:off x="1894564" y="5241441"/>
            <a:ext cx="107590" cy="3154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8" name="Straight Connector 287">
            <a:extLst>
              <a:ext uri="{FF2B5EF4-FFF2-40B4-BE49-F238E27FC236}">
                <a16:creationId xmlns:a16="http://schemas.microsoft.com/office/drawing/2014/main" id="{826CEA22-E5A7-C64A-9459-507353667107}"/>
              </a:ext>
            </a:extLst>
          </p:cNvPr>
          <p:cNvCxnSpPr>
            <a:cxnSpLocks noChangeShapeType="1"/>
          </p:cNvCxnSpPr>
          <p:nvPr/>
        </p:nvCxnSpPr>
        <p:spPr bwMode="auto">
          <a:xfrm flipH="1">
            <a:off x="2359342" y="4417694"/>
            <a:ext cx="119063" cy="140732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9" name="Straight Connector 288">
            <a:extLst>
              <a:ext uri="{FF2B5EF4-FFF2-40B4-BE49-F238E27FC236}">
                <a16:creationId xmlns:a16="http://schemas.microsoft.com/office/drawing/2014/main" id="{83AEDEB4-14F7-2E40-A1F4-D6804354A0E1}"/>
              </a:ext>
            </a:extLst>
          </p:cNvPr>
          <p:cNvCxnSpPr>
            <a:cxnSpLocks noChangeShapeType="1"/>
            <a:stCxn id="281" idx="1"/>
          </p:cNvCxnSpPr>
          <p:nvPr/>
        </p:nvCxnSpPr>
        <p:spPr bwMode="auto">
          <a:xfrm flipV="1">
            <a:off x="1887855" y="4417694"/>
            <a:ext cx="428512" cy="428625"/>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0" name="TextBox 289">
            <a:extLst>
              <a:ext uri="{FF2B5EF4-FFF2-40B4-BE49-F238E27FC236}">
                <a16:creationId xmlns:a16="http://schemas.microsoft.com/office/drawing/2014/main" id="{FA7355BC-7F26-D145-860F-457633C18669}"/>
              </a:ext>
            </a:extLst>
          </p:cNvPr>
          <p:cNvSpPr txBox="1"/>
          <p:nvPr/>
        </p:nvSpPr>
        <p:spPr>
          <a:xfrm>
            <a:off x="2545080" y="6607500"/>
            <a:ext cx="1702389" cy="338554"/>
          </a:xfrm>
          <a:prstGeom prst="rect">
            <a:avLst/>
          </a:prstGeom>
          <a:noFill/>
        </p:spPr>
        <p:txBody>
          <a:bodyPr wrap="none" rtlCol="0">
            <a:spAutoFit/>
          </a:bodyPr>
          <a:lstStyle/>
          <a:p>
            <a:r>
              <a:rPr lang="en-US" sz="1600" dirty="0" err="1">
                <a:solidFill>
                  <a:srgbClr val="C00000"/>
                </a:solidFill>
                <a:latin typeface="+mn-lt"/>
              </a:rPr>
              <a:t>yuba.stanford.edu</a:t>
            </a:r>
            <a:endParaRPr lang="en-US" sz="1600" dirty="0">
              <a:solidFill>
                <a:srgbClr val="C00000"/>
              </a:solidFill>
              <a:latin typeface="+mn-lt"/>
            </a:endParaRPr>
          </a:p>
        </p:txBody>
      </p:sp>
      <p:sp>
        <p:nvSpPr>
          <p:cNvPr id="128" name="Can 127">
            <a:extLst>
              <a:ext uri="{FF2B5EF4-FFF2-40B4-BE49-F238E27FC236}">
                <a16:creationId xmlns:a16="http://schemas.microsoft.com/office/drawing/2014/main" id="{E94D7CD4-E766-A545-AA40-0ADF1FBF2BB3}"/>
              </a:ext>
            </a:extLst>
          </p:cNvPr>
          <p:cNvSpPr>
            <a:spLocks noChangeArrowheads="1"/>
          </p:cNvSpPr>
          <p:nvPr/>
        </p:nvSpPr>
        <p:spPr bwMode="auto">
          <a:xfrm>
            <a:off x="3007521" y="2846566"/>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39" name="Can 238"/>
          <p:cNvSpPr>
            <a:spLocks noChangeArrowheads="1"/>
          </p:cNvSpPr>
          <p:nvPr/>
        </p:nvSpPr>
        <p:spPr bwMode="auto">
          <a:xfrm>
            <a:off x="1964895" y="4112894"/>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grpSp>
        <p:nvGrpSpPr>
          <p:cNvPr id="7" name="Group 6">
            <a:extLst>
              <a:ext uri="{FF2B5EF4-FFF2-40B4-BE49-F238E27FC236}">
                <a16:creationId xmlns:a16="http://schemas.microsoft.com/office/drawing/2014/main" id="{EB242DAF-F536-474B-B44C-1EF7A09F821E}"/>
              </a:ext>
            </a:extLst>
          </p:cNvPr>
          <p:cNvGrpSpPr/>
          <p:nvPr/>
        </p:nvGrpSpPr>
        <p:grpSpPr>
          <a:xfrm>
            <a:off x="1529729" y="2642227"/>
            <a:ext cx="7532062" cy="3936069"/>
            <a:chOff x="1529729" y="2642227"/>
            <a:chExt cx="7532062" cy="3936069"/>
          </a:xfrm>
        </p:grpSpPr>
        <p:grpSp>
          <p:nvGrpSpPr>
            <p:cNvPr id="5" name="Group 4">
              <a:extLst>
                <a:ext uri="{FF2B5EF4-FFF2-40B4-BE49-F238E27FC236}">
                  <a16:creationId xmlns:a16="http://schemas.microsoft.com/office/drawing/2014/main" id="{C74F3E27-47B3-2843-8010-39DE00026F94}"/>
                </a:ext>
              </a:extLst>
            </p:cNvPr>
            <p:cNvGrpSpPr/>
            <p:nvPr/>
          </p:nvGrpSpPr>
          <p:grpSpPr>
            <a:xfrm>
              <a:off x="1529729" y="2642227"/>
              <a:ext cx="7532062" cy="3561975"/>
              <a:chOff x="1529729" y="2642227"/>
              <a:chExt cx="7532062" cy="3561975"/>
            </a:xfrm>
          </p:grpSpPr>
          <p:sp>
            <p:nvSpPr>
              <p:cNvPr id="2" name="Oval 1">
                <a:extLst>
                  <a:ext uri="{FF2B5EF4-FFF2-40B4-BE49-F238E27FC236}">
                    <a16:creationId xmlns:a16="http://schemas.microsoft.com/office/drawing/2014/main" id="{BF91F61A-C86C-6C47-88D7-1669B36C6C3A}"/>
                  </a:ext>
                </a:extLst>
              </p:cNvPr>
              <p:cNvSpPr/>
              <p:nvPr/>
            </p:nvSpPr>
            <p:spPr bwMode="auto">
              <a:xfrm>
                <a:off x="1529729" y="2642227"/>
                <a:ext cx="3259455" cy="2276542"/>
              </a:xfrm>
              <a:prstGeom prst="ellipse">
                <a:avLst/>
              </a:prstGeom>
              <a:solidFill>
                <a:srgbClr val="92D050">
                  <a:alpha val="53000"/>
                </a:srgb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omic Sans MS" charset="0"/>
                  <a:ea typeface="ＭＳ Ｐゴシック" charset="0"/>
                </a:endParaRPr>
              </a:p>
            </p:txBody>
          </p:sp>
          <p:pic>
            <p:nvPicPr>
              <p:cNvPr id="2050" name="Picture 2" descr="Equinix opens fourth data center in Singapore - DCD">
                <a:extLst>
                  <a:ext uri="{FF2B5EF4-FFF2-40B4-BE49-F238E27FC236}">
                    <a16:creationId xmlns:a16="http://schemas.microsoft.com/office/drawing/2014/main" id="{C457078E-B7A5-7E4E-AA30-4C4BA8662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967" y="3815217"/>
                <a:ext cx="4550824" cy="23889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070818-2C2B-8344-9E3C-7036AC3DD19C}"/>
                  </a:ext>
                </a:extLst>
              </p:cNvPr>
              <p:cNvSpPr txBox="1"/>
              <p:nvPr/>
            </p:nvSpPr>
            <p:spPr>
              <a:xfrm>
                <a:off x="6359036" y="3401297"/>
                <a:ext cx="1019831" cy="461665"/>
              </a:xfrm>
              <a:prstGeom prst="rect">
                <a:avLst/>
              </a:prstGeom>
              <a:noFill/>
            </p:spPr>
            <p:txBody>
              <a:bodyPr wrap="none" rtlCol="0">
                <a:spAutoFit/>
              </a:bodyPr>
              <a:lstStyle/>
              <a:p>
                <a:r>
                  <a:rPr lang="en-US" sz="2400" b="1" dirty="0">
                    <a:latin typeface="+mn-lt"/>
                  </a:rPr>
                  <a:t>An IXP</a:t>
                </a:r>
              </a:p>
            </p:txBody>
          </p:sp>
        </p:grpSp>
        <p:sp>
          <p:nvSpPr>
            <p:cNvPr id="6" name="TextBox 5">
              <a:extLst>
                <a:ext uri="{FF2B5EF4-FFF2-40B4-BE49-F238E27FC236}">
                  <a16:creationId xmlns:a16="http://schemas.microsoft.com/office/drawing/2014/main" id="{BC613901-A9BE-3C49-885F-0E30BCE62206}"/>
                </a:ext>
              </a:extLst>
            </p:cNvPr>
            <p:cNvSpPr txBox="1"/>
            <p:nvPr/>
          </p:nvSpPr>
          <p:spPr>
            <a:xfrm>
              <a:off x="4916804" y="6208964"/>
              <a:ext cx="3755836" cy="369332"/>
            </a:xfrm>
            <a:prstGeom prst="rect">
              <a:avLst/>
            </a:prstGeom>
            <a:noFill/>
          </p:spPr>
          <p:txBody>
            <a:bodyPr wrap="none" rtlCol="0">
              <a:spAutoFit/>
            </a:bodyPr>
            <a:lstStyle/>
            <a:p>
              <a:r>
                <a:rPr lang="en-US" dirty="0">
                  <a:latin typeface="+mn-lt"/>
                </a:rPr>
                <a:t>There are hundreds of IXPs worldwide</a:t>
              </a:r>
            </a:p>
          </p:txBody>
        </p:sp>
      </p:grpSp>
    </p:spTree>
    <p:extLst>
      <p:ext uri="{BB962C8B-B14F-4D97-AF65-F5344CB8AC3E}">
        <p14:creationId xmlns:p14="http://schemas.microsoft.com/office/powerpoint/2010/main" val="152433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Oval 194"/>
          <p:cNvSpPr>
            <a:spLocks noChangeArrowheads="1"/>
          </p:cNvSpPr>
          <p:nvPr/>
        </p:nvSpPr>
        <p:spPr bwMode="auto">
          <a:xfrm>
            <a:off x="2545080" y="1677378"/>
            <a:ext cx="3331844" cy="151066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sp>
        <p:nvSpPr>
          <p:cNvPr id="240" name="Can 239"/>
          <p:cNvSpPr>
            <a:spLocks noChangeArrowheads="1"/>
          </p:cNvSpPr>
          <p:nvPr/>
        </p:nvSpPr>
        <p:spPr bwMode="auto">
          <a:xfrm>
            <a:off x="5352339" y="2308212"/>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4" name="Can 243"/>
          <p:cNvSpPr>
            <a:spLocks noChangeArrowheads="1"/>
          </p:cNvSpPr>
          <p:nvPr/>
        </p:nvSpPr>
        <p:spPr bwMode="auto">
          <a:xfrm>
            <a:off x="4162424" y="2005038"/>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5" name="Straight Connector 244"/>
          <p:cNvCxnSpPr>
            <a:cxnSpLocks noChangeShapeType="1"/>
            <a:stCxn id="128" idx="1"/>
            <a:endCxn id="247" idx="3"/>
          </p:cNvCxnSpPr>
          <p:nvPr/>
        </p:nvCxnSpPr>
        <p:spPr bwMode="auto">
          <a:xfrm flipV="1">
            <a:off x="3358993" y="2366988"/>
            <a:ext cx="170019" cy="47957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6" name="Straight Connector 245"/>
          <p:cNvCxnSpPr>
            <a:cxnSpLocks noChangeShapeType="1"/>
          </p:cNvCxnSpPr>
          <p:nvPr/>
        </p:nvCxnSpPr>
        <p:spPr bwMode="auto">
          <a:xfrm flipV="1">
            <a:off x="3634740" y="2138388"/>
            <a:ext cx="567690" cy="10477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7" name="Can 246"/>
          <p:cNvSpPr>
            <a:spLocks noChangeArrowheads="1"/>
          </p:cNvSpPr>
          <p:nvPr/>
        </p:nvSpPr>
        <p:spPr bwMode="auto">
          <a:xfrm>
            <a:off x="3343274" y="217267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8" name="Straight Connector 247"/>
          <p:cNvCxnSpPr>
            <a:cxnSpLocks noChangeShapeType="1"/>
          </p:cNvCxnSpPr>
          <p:nvPr/>
        </p:nvCxnSpPr>
        <p:spPr bwMode="auto">
          <a:xfrm>
            <a:off x="3550920" y="2321268"/>
            <a:ext cx="415290" cy="34099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9" name="Straight Connector 248"/>
          <p:cNvCxnSpPr>
            <a:cxnSpLocks noChangeShapeType="1"/>
            <a:endCxn id="250" idx="0"/>
          </p:cNvCxnSpPr>
          <p:nvPr/>
        </p:nvCxnSpPr>
        <p:spPr bwMode="auto">
          <a:xfrm>
            <a:off x="4442460" y="2138388"/>
            <a:ext cx="474344" cy="2838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0" name="Can 249"/>
          <p:cNvSpPr>
            <a:spLocks noChangeArrowheads="1"/>
          </p:cNvSpPr>
          <p:nvPr/>
        </p:nvSpPr>
        <p:spPr bwMode="auto">
          <a:xfrm>
            <a:off x="4730114" y="2326982"/>
            <a:ext cx="373380" cy="192406"/>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1" name="Straight Connector 250"/>
          <p:cNvCxnSpPr>
            <a:cxnSpLocks noChangeShapeType="1"/>
            <a:stCxn id="252" idx="4"/>
          </p:cNvCxnSpPr>
          <p:nvPr/>
        </p:nvCxnSpPr>
        <p:spPr bwMode="auto">
          <a:xfrm flipV="1">
            <a:off x="4202430" y="2469858"/>
            <a:ext cx="607694" cy="1924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2" name="Can 251"/>
          <p:cNvSpPr>
            <a:spLocks noChangeArrowheads="1"/>
          </p:cNvSpPr>
          <p:nvPr/>
        </p:nvSpPr>
        <p:spPr bwMode="auto">
          <a:xfrm>
            <a:off x="3830954" y="256510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3" name="Straight Connector 252"/>
          <p:cNvCxnSpPr>
            <a:cxnSpLocks noChangeShapeType="1"/>
            <a:stCxn id="240" idx="2"/>
            <a:endCxn id="250" idx="4"/>
          </p:cNvCxnSpPr>
          <p:nvPr/>
        </p:nvCxnSpPr>
        <p:spPr bwMode="auto">
          <a:xfrm flipH="1" flipV="1">
            <a:off x="5103494" y="2423185"/>
            <a:ext cx="248845" cy="37427"/>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 name="TextBox 2"/>
          <p:cNvSpPr txBox="1"/>
          <p:nvPr/>
        </p:nvSpPr>
        <p:spPr>
          <a:xfrm>
            <a:off x="3147510" y="172917"/>
            <a:ext cx="8312017" cy="900244"/>
          </a:xfrm>
          <a:prstGeom prst="rect">
            <a:avLst/>
          </a:prstGeom>
          <a:noFill/>
          <a:ln>
            <a:solidFill>
              <a:schemeClr val="tx1"/>
            </a:solidFill>
          </a:ln>
        </p:spPr>
        <p:txBody>
          <a:bodyPr wrap="none" lIns="68579" tIns="34289" rIns="68579" bIns="34289">
            <a:spAutoFit/>
          </a:bodyPr>
          <a:lstStyle/>
          <a:p>
            <a:pPr algn="ctr">
              <a:defRPr/>
            </a:pPr>
            <a:r>
              <a:rPr lang="en-US" sz="2700" dirty="0">
                <a:latin typeface="+mj-lt"/>
              </a:rPr>
              <a:t>Autonomous Systems (AS’s) usually connect to each other </a:t>
            </a:r>
          </a:p>
          <a:p>
            <a:pPr algn="ctr">
              <a:defRPr/>
            </a:pPr>
            <a:r>
              <a:rPr lang="en-US" sz="2700" dirty="0">
                <a:latin typeface="+mj-lt"/>
              </a:rPr>
              <a:t>in an Internet </a:t>
            </a:r>
            <a:r>
              <a:rPr lang="en-US" sz="2700" dirty="0" err="1">
                <a:latin typeface="+mj-lt"/>
              </a:rPr>
              <a:t>eXchange</a:t>
            </a:r>
            <a:r>
              <a:rPr lang="en-US" sz="2700" dirty="0">
                <a:latin typeface="+mj-lt"/>
              </a:rPr>
              <a:t> Point (IXP)</a:t>
            </a:r>
          </a:p>
        </p:txBody>
      </p:sp>
      <p:sp>
        <p:nvSpPr>
          <p:cNvPr id="152" name="TextBox 151"/>
          <p:cNvSpPr txBox="1"/>
          <p:nvPr/>
        </p:nvSpPr>
        <p:spPr>
          <a:xfrm>
            <a:off x="2971154" y="1368553"/>
            <a:ext cx="2602377" cy="346247"/>
          </a:xfrm>
          <a:prstGeom prst="rect">
            <a:avLst/>
          </a:prstGeom>
          <a:noFill/>
        </p:spPr>
        <p:txBody>
          <a:bodyPr wrap="none" lIns="68579" tIns="34289" rIns="68579" bIns="34289">
            <a:spAutoFit/>
          </a:bodyPr>
          <a:lstStyle/>
          <a:p>
            <a:pPr>
              <a:defRPr/>
            </a:pPr>
            <a:r>
              <a:rPr lang="en-US" dirty="0">
                <a:latin typeface="+mj-lt"/>
              </a:rPr>
              <a:t>Hurricane Electric (</a:t>
            </a:r>
            <a:r>
              <a:rPr lang="en-US" dirty="0" err="1">
                <a:latin typeface="+mj-lt"/>
              </a:rPr>
              <a:t>he.net</a:t>
            </a:r>
            <a:r>
              <a:rPr lang="en-US" dirty="0">
                <a:latin typeface="+mj-lt"/>
              </a:rPr>
              <a:t>)</a:t>
            </a:r>
          </a:p>
        </p:txBody>
      </p:sp>
      <p:sp>
        <p:nvSpPr>
          <p:cNvPr id="198" name="Rounded Rectangle 197">
            <a:extLst>
              <a:ext uri="{FF2B5EF4-FFF2-40B4-BE49-F238E27FC236}">
                <a16:creationId xmlns:a16="http://schemas.microsoft.com/office/drawing/2014/main" id="{17DF55BE-48BB-404D-82D1-4CE86D79CC46}"/>
              </a:ext>
            </a:extLst>
          </p:cNvPr>
          <p:cNvSpPr/>
          <p:nvPr/>
        </p:nvSpPr>
        <p:spPr bwMode="auto">
          <a:xfrm>
            <a:off x="304800" y="4261486"/>
            <a:ext cx="3152283"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216" name="TextBox 215">
            <a:extLst>
              <a:ext uri="{FF2B5EF4-FFF2-40B4-BE49-F238E27FC236}">
                <a16:creationId xmlns:a16="http://schemas.microsoft.com/office/drawing/2014/main" id="{CB955DFE-187D-4343-9971-23F6DC11F0AE}"/>
              </a:ext>
            </a:extLst>
          </p:cNvPr>
          <p:cNvSpPr txBox="1"/>
          <p:nvPr/>
        </p:nvSpPr>
        <p:spPr>
          <a:xfrm>
            <a:off x="1002615" y="7180905"/>
            <a:ext cx="1929180" cy="346247"/>
          </a:xfrm>
          <a:prstGeom prst="rect">
            <a:avLst/>
          </a:prstGeom>
          <a:noFill/>
        </p:spPr>
        <p:txBody>
          <a:bodyPr wrap="none" lIns="68579" tIns="34289" rIns="68579" bIns="34289">
            <a:spAutoFit/>
          </a:bodyPr>
          <a:lstStyle/>
          <a:p>
            <a:pPr>
              <a:defRPr/>
            </a:pPr>
            <a:r>
              <a:rPr lang="en-US" dirty="0">
                <a:latin typeface="+mj-lt"/>
              </a:rPr>
              <a:t>Stanford University</a:t>
            </a:r>
          </a:p>
        </p:txBody>
      </p:sp>
      <p:sp>
        <p:nvSpPr>
          <p:cNvPr id="217" name="Can 216">
            <a:extLst>
              <a:ext uri="{FF2B5EF4-FFF2-40B4-BE49-F238E27FC236}">
                <a16:creationId xmlns:a16="http://schemas.microsoft.com/office/drawing/2014/main" id="{C7073226-0618-9146-AD89-BD8B8F8D2C71}"/>
              </a:ext>
            </a:extLst>
          </p:cNvPr>
          <p:cNvSpPr>
            <a:spLocks noChangeArrowheads="1"/>
          </p:cNvSpPr>
          <p:nvPr/>
        </p:nvSpPr>
        <p:spPr bwMode="auto">
          <a:xfrm>
            <a:off x="1034415" y="52958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8" name="Straight Connector 217">
            <a:extLst>
              <a:ext uri="{FF2B5EF4-FFF2-40B4-BE49-F238E27FC236}">
                <a16:creationId xmlns:a16="http://schemas.microsoft.com/office/drawing/2014/main" id="{6772E8E3-7B1F-0740-AFCA-520299A558C1}"/>
              </a:ext>
            </a:extLst>
          </p:cNvPr>
          <p:cNvCxnSpPr>
            <a:cxnSpLocks noChangeShapeType="1"/>
          </p:cNvCxnSpPr>
          <p:nvPr/>
        </p:nvCxnSpPr>
        <p:spPr bwMode="auto">
          <a:xfrm flipV="1">
            <a:off x="683895" y="5400674"/>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9" name="Can 218">
            <a:extLst>
              <a:ext uri="{FF2B5EF4-FFF2-40B4-BE49-F238E27FC236}">
                <a16:creationId xmlns:a16="http://schemas.microsoft.com/office/drawing/2014/main" id="{B7FB98DC-4A1A-B84D-B73A-96A841431337}"/>
              </a:ext>
            </a:extLst>
          </p:cNvPr>
          <p:cNvSpPr>
            <a:spLocks noChangeArrowheads="1"/>
          </p:cNvSpPr>
          <p:nvPr/>
        </p:nvSpPr>
        <p:spPr bwMode="auto">
          <a:xfrm>
            <a:off x="489585" y="542924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20" name="Straight Connector 219">
            <a:extLst>
              <a:ext uri="{FF2B5EF4-FFF2-40B4-BE49-F238E27FC236}">
                <a16:creationId xmlns:a16="http://schemas.microsoft.com/office/drawing/2014/main" id="{C8EFC44F-16FD-8A4D-81BD-F06935BEC67D}"/>
              </a:ext>
            </a:extLst>
          </p:cNvPr>
          <p:cNvCxnSpPr>
            <a:cxnSpLocks noChangeShapeType="1"/>
          </p:cNvCxnSpPr>
          <p:nvPr/>
        </p:nvCxnSpPr>
        <p:spPr bwMode="auto">
          <a:xfrm>
            <a:off x="626745" y="5545454"/>
            <a:ext cx="276224"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8" name="Straight Connector 237">
            <a:extLst>
              <a:ext uri="{FF2B5EF4-FFF2-40B4-BE49-F238E27FC236}">
                <a16:creationId xmlns:a16="http://schemas.microsoft.com/office/drawing/2014/main" id="{286E3AB8-2770-B14E-BBE0-EE7DDC03EBCC}"/>
              </a:ext>
            </a:extLst>
          </p:cNvPr>
          <p:cNvCxnSpPr>
            <a:cxnSpLocks noChangeShapeType="1"/>
            <a:endCxn id="242" idx="0"/>
          </p:cNvCxnSpPr>
          <p:nvPr/>
        </p:nvCxnSpPr>
        <p:spPr bwMode="auto">
          <a:xfrm>
            <a:off x="1219200" y="5400674"/>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2" name="Can 241">
            <a:extLst>
              <a:ext uri="{FF2B5EF4-FFF2-40B4-BE49-F238E27FC236}">
                <a16:creationId xmlns:a16="http://schemas.microsoft.com/office/drawing/2014/main" id="{00B4E3CA-2505-C94A-B170-A4AABBEA51CA}"/>
              </a:ext>
            </a:extLst>
          </p:cNvPr>
          <p:cNvSpPr>
            <a:spLocks noChangeArrowheads="1"/>
          </p:cNvSpPr>
          <p:nvPr/>
        </p:nvSpPr>
        <p:spPr bwMode="auto">
          <a:xfrm>
            <a:off x="1409699" y="55492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43" name="Straight Connector 242">
            <a:extLst>
              <a:ext uri="{FF2B5EF4-FFF2-40B4-BE49-F238E27FC236}">
                <a16:creationId xmlns:a16="http://schemas.microsoft.com/office/drawing/2014/main" id="{3E012507-B7AB-524D-A4E8-532C238D1C10}"/>
              </a:ext>
            </a:extLst>
          </p:cNvPr>
          <p:cNvCxnSpPr>
            <a:cxnSpLocks noChangeShapeType="1"/>
            <a:stCxn id="254" idx="4"/>
          </p:cNvCxnSpPr>
          <p:nvPr/>
        </p:nvCxnSpPr>
        <p:spPr bwMode="auto">
          <a:xfrm flipV="1">
            <a:off x="1061085" y="5663565"/>
            <a:ext cx="403860" cy="1524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4" name="Can 253">
            <a:extLst>
              <a:ext uri="{FF2B5EF4-FFF2-40B4-BE49-F238E27FC236}">
                <a16:creationId xmlns:a16="http://schemas.microsoft.com/office/drawing/2014/main" id="{836D3D05-B0C7-8444-90E7-24DEE5C00323}"/>
              </a:ext>
            </a:extLst>
          </p:cNvPr>
          <p:cNvSpPr>
            <a:spLocks noChangeArrowheads="1"/>
          </p:cNvSpPr>
          <p:nvPr/>
        </p:nvSpPr>
        <p:spPr bwMode="auto">
          <a:xfrm>
            <a:off x="813435" y="5739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55" name="Straight Connector 254">
            <a:extLst>
              <a:ext uri="{FF2B5EF4-FFF2-40B4-BE49-F238E27FC236}">
                <a16:creationId xmlns:a16="http://schemas.microsoft.com/office/drawing/2014/main" id="{EE39C69C-8B80-4043-9F32-81120A4BEF2F}"/>
              </a:ext>
            </a:extLst>
          </p:cNvPr>
          <p:cNvCxnSpPr>
            <a:cxnSpLocks noChangeShapeType="1"/>
            <a:endCxn id="242" idx="4"/>
          </p:cNvCxnSpPr>
          <p:nvPr/>
        </p:nvCxnSpPr>
        <p:spPr bwMode="auto">
          <a:xfrm flipH="1" flipV="1">
            <a:off x="1657350" y="5625465"/>
            <a:ext cx="220980" cy="19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6" name="Can 255">
            <a:extLst>
              <a:ext uri="{FF2B5EF4-FFF2-40B4-BE49-F238E27FC236}">
                <a16:creationId xmlns:a16="http://schemas.microsoft.com/office/drawing/2014/main" id="{C775ABF7-1870-9944-AF0D-FA30185B1CD1}"/>
              </a:ext>
            </a:extLst>
          </p:cNvPr>
          <p:cNvSpPr>
            <a:spLocks noChangeArrowheads="1"/>
          </p:cNvSpPr>
          <p:nvPr/>
        </p:nvSpPr>
        <p:spPr bwMode="auto">
          <a:xfrm>
            <a:off x="1878329" y="555688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57" name="Straight Connector 256">
            <a:extLst>
              <a:ext uri="{FF2B5EF4-FFF2-40B4-BE49-F238E27FC236}">
                <a16:creationId xmlns:a16="http://schemas.microsoft.com/office/drawing/2014/main" id="{065E8C71-9C16-F642-A941-10A5D613BCF0}"/>
              </a:ext>
            </a:extLst>
          </p:cNvPr>
          <p:cNvCxnSpPr>
            <a:cxnSpLocks noChangeShapeType="1"/>
          </p:cNvCxnSpPr>
          <p:nvPr/>
        </p:nvCxnSpPr>
        <p:spPr bwMode="auto">
          <a:xfrm>
            <a:off x="2015489" y="5673089"/>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8" name="Can 257">
            <a:extLst>
              <a:ext uri="{FF2B5EF4-FFF2-40B4-BE49-F238E27FC236}">
                <a16:creationId xmlns:a16="http://schemas.microsoft.com/office/drawing/2014/main" id="{F2D528F4-5531-C94A-B0DC-041084B8C567}"/>
              </a:ext>
            </a:extLst>
          </p:cNvPr>
          <p:cNvSpPr>
            <a:spLocks noChangeArrowheads="1"/>
          </p:cNvSpPr>
          <p:nvPr/>
        </p:nvSpPr>
        <p:spPr bwMode="auto">
          <a:xfrm>
            <a:off x="2202180" y="58673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pic>
        <p:nvPicPr>
          <p:cNvPr id="259" name="server.pdf">
            <a:extLst>
              <a:ext uri="{FF2B5EF4-FFF2-40B4-BE49-F238E27FC236}">
                <a16:creationId xmlns:a16="http://schemas.microsoft.com/office/drawing/2014/main" id="{04D05E2F-A8A4-794D-923D-9D900020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 y="6557009"/>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69" name="server.pdf">
            <a:extLst>
              <a:ext uri="{FF2B5EF4-FFF2-40B4-BE49-F238E27FC236}">
                <a16:creationId xmlns:a16="http://schemas.microsoft.com/office/drawing/2014/main" id="{22C7F1E1-D2B3-654C-A39D-7AC237FEE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673036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0" name="server.pdf">
            <a:extLst>
              <a:ext uri="{FF2B5EF4-FFF2-40B4-BE49-F238E27FC236}">
                <a16:creationId xmlns:a16="http://schemas.microsoft.com/office/drawing/2014/main" id="{70C38986-DD4D-D646-8B56-231E32E99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185" y="68160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2" name="server.pdf">
            <a:extLst>
              <a:ext uri="{FF2B5EF4-FFF2-40B4-BE49-F238E27FC236}">
                <a16:creationId xmlns:a16="http://schemas.microsoft.com/office/drawing/2014/main" id="{6254736B-0032-DF4C-8A9D-07703024D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715" y="674179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3" name="server.pdf">
            <a:extLst>
              <a:ext uri="{FF2B5EF4-FFF2-40B4-BE49-F238E27FC236}">
                <a16:creationId xmlns:a16="http://schemas.microsoft.com/office/drawing/2014/main" id="{99724786-E1AD-4742-B17B-EBCDB17B2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245" y="661225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275" name="Straight Connector 274">
            <a:extLst>
              <a:ext uri="{FF2B5EF4-FFF2-40B4-BE49-F238E27FC236}">
                <a16:creationId xmlns:a16="http://schemas.microsoft.com/office/drawing/2014/main" id="{BFE65A33-BEB0-DA45-837D-71EC91C26410}"/>
              </a:ext>
            </a:extLst>
          </p:cNvPr>
          <p:cNvCxnSpPr>
            <a:cxnSpLocks noChangeShapeType="1"/>
            <a:stCxn id="254" idx="3"/>
            <a:endCxn id="259" idx="0"/>
          </p:cNvCxnSpPr>
          <p:nvPr/>
        </p:nvCxnSpPr>
        <p:spPr bwMode="auto">
          <a:xfrm flipH="1">
            <a:off x="866775" y="5892165"/>
            <a:ext cx="70484" cy="66484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9FFDD756-F681-E146-9B60-BE2C3E68AADD}"/>
              </a:ext>
            </a:extLst>
          </p:cNvPr>
          <p:cNvCxnSpPr>
            <a:cxnSpLocks noChangeShapeType="1"/>
            <a:stCxn id="254" idx="3"/>
            <a:endCxn id="269" idx="0"/>
          </p:cNvCxnSpPr>
          <p:nvPr/>
        </p:nvCxnSpPr>
        <p:spPr bwMode="auto">
          <a:xfrm>
            <a:off x="937259" y="5892165"/>
            <a:ext cx="295276"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8" name="Straight Connector 277">
            <a:extLst>
              <a:ext uri="{FF2B5EF4-FFF2-40B4-BE49-F238E27FC236}">
                <a16:creationId xmlns:a16="http://schemas.microsoft.com/office/drawing/2014/main" id="{2C22554E-BC62-E648-892A-C2AF0DC12A53}"/>
              </a:ext>
            </a:extLst>
          </p:cNvPr>
          <p:cNvCxnSpPr>
            <a:cxnSpLocks noChangeShapeType="1"/>
            <a:stCxn id="242" idx="3"/>
            <a:endCxn id="270" idx="0"/>
          </p:cNvCxnSpPr>
          <p:nvPr/>
        </p:nvCxnSpPr>
        <p:spPr bwMode="auto">
          <a:xfrm>
            <a:off x="1533525" y="5703569"/>
            <a:ext cx="64770" cy="111252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9" name="Straight Connector 278">
            <a:extLst>
              <a:ext uri="{FF2B5EF4-FFF2-40B4-BE49-F238E27FC236}">
                <a16:creationId xmlns:a16="http://schemas.microsoft.com/office/drawing/2014/main" id="{0652D9D0-F747-7345-895D-ED6CEBBC8542}"/>
              </a:ext>
            </a:extLst>
          </p:cNvPr>
          <p:cNvCxnSpPr>
            <a:cxnSpLocks noChangeShapeType="1"/>
            <a:stCxn id="242" idx="3"/>
            <a:endCxn id="272" idx="0"/>
          </p:cNvCxnSpPr>
          <p:nvPr/>
        </p:nvCxnSpPr>
        <p:spPr bwMode="auto">
          <a:xfrm>
            <a:off x="1533525" y="5703569"/>
            <a:ext cx="495300" cy="103822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0" name="Straight Connector 279">
            <a:extLst>
              <a:ext uri="{FF2B5EF4-FFF2-40B4-BE49-F238E27FC236}">
                <a16:creationId xmlns:a16="http://schemas.microsoft.com/office/drawing/2014/main" id="{2CCE2F6D-A859-C74C-92BE-7BF451F8B049}"/>
              </a:ext>
            </a:extLst>
          </p:cNvPr>
          <p:cNvCxnSpPr>
            <a:cxnSpLocks noChangeShapeType="1"/>
            <a:stCxn id="258" idx="3"/>
            <a:endCxn id="273" idx="0"/>
          </p:cNvCxnSpPr>
          <p:nvPr/>
        </p:nvCxnSpPr>
        <p:spPr bwMode="auto">
          <a:xfrm>
            <a:off x="2326005" y="6019799"/>
            <a:ext cx="133350" cy="59245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1" name="Can 280">
            <a:extLst>
              <a:ext uri="{FF2B5EF4-FFF2-40B4-BE49-F238E27FC236}">
                <a16:creationId xmlns:a16="http://schemas.microsoft.com/office/drawing/2014/main" id="{47F8132F-3E74-4449-A297-4634DDE4665F}"/>
              </a:ext>
            </a:extLst>
          </p:cNvPr>
          <p:cNvSpPr>
            <a:spLocks noChangeArrowheads="1"/>
          </p:cNvSpPr>
          <p:nvPr/>
        </p:nvSpPr>
        <p:spPr bwMode="auto">
          <a:xfrm>
            <a:off x="1764030" y="484631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2" name="Straight Connector 281">
            <a:extLst>
              <a:ext uri="{FF2B5EF4-FFF2-40B4-BE49-F238E27FC236}">
                <a16:creationId xmlns:a16="http://schemas.microsoft.com/office/drawing/2014/main" id="{D7B5EA76-8379-4F4F-9A4E-828AE3870014}"/>
              </a:ext>
            </a:extLst>
          </p:cNvPr>
          <p:cNvCxnSpPr>
            <a:cxnSpLocks noChangeShapeType="1"/>
          </p:cNvCxnSpPr>
          <p:nvPr/>
        </p:nvCxnSpPr>
        <p:spPr bwMode="auto">
          <a:xfrm flipV="1">
            <a:off x="1413510" y="4951095"/>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3" name="Can 282">
            <a:extLst>
              <a:ext uri="{FF2B5EF4-FFF2-40B4-BE49-F238E27FC236}">
                <a16:creationId xmlns:a16="http://schemas.microsoft.com/office/drawing/2014/main" id="{6AE26940-3AA3-604A-A31D-6C67B530EEE9}"/>
              </a:ext>
            </a:extLst>
          </p:cNvPr>
          <p:cNvSpPr>
            <a:spLocks noChangeArrowheads="1"/>
          </p:cNvSpPr>
          <p:nvPr/>
        </p:nvSpPr>
        <p:spPr bwMode="auto">
          <a:xfrm>
            <a:off x="1219200" y="4977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4" name="Straight Connector 283">
            <a:extLst>
              <a:ext uri="{FF2B5EF4-FFF2-40B4-BE49-F238E27FC236}">
                <a16:creationId xmlns:a16="http://schemas.microsoft.com/office/drawing/2014/main" id="{5032AB3E-5AAC-D64E-A1A6-0637A1EEAE3C}"/>
              </a:ext>
            </a:extLst>
          </p:cNvPr>
          <p:cNvCxnSpPr>
            <a:cxnSpLocks noChangeShapeType="1"/>
            <a:endCxn id="217" idx="1"/>
          </p:cNvCxnSpPr>
          <p:nvPr/>
        </p:nvCxnSpPr>
        <p:spPr bwMode="auto">
          <a:xfrm flipH="1">
            <a:off x="1158239" y="5093970"/>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5" name="Straight Connector 284">
            <a:extLst>
              <a:ext uri="{FF2B5EF4-FFF2-40B4-BE49-F238E27FC236}">
                <a16:creationId xmlns:a16="http://schemas.microsoft.com/office/drawing/2014/main" id="{B9E42543-FA6F-E541-AF72-FEB1872AA625}"/>
              </a:ext>
            </a:extLst>
          </p:cNvPr>
          <p:cNvCxnSpPr>
            <a:cxnSpLocks noChangeShapeType="1"/>
            <a:stCxn id="281" idx="0"/>
            <a:endCxn id="286" idx="0"/>
          </p:cNvCxnSpPr>
          <p:nvPr/>
        </p:nvCxnSpPr>
        <p:spPr bwMode="auto">
          <a:xfrm>
            <a:off x="1887855" y="4922519"/>
            <a:ext cx="6709" cy="31892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 name="Can 285">
            <a:extLst>
              <a:ext uri="{FF2B5EF4-FFF2-40B4-BE49-F238E27FC236}">
                <a16:creationId xmlns:a16="http://schemas.microsoft.com/office/drawing/2014/main" id="{056B2187-943D-2C4C-9478-D7C797841267}"/>
              </a:ext>
            </a:extLst>
          </p:cNvPr>
          <p:cNvSpPr>
            <a:spLocks noChangeArrowheads="1"/>
          </p:cNvSpPr>
          <p:nvPr/>
        </p:nvSpPr>
        <p:spPr bwMode="auto">
          <a:xfrm>
            <a:off x="1770739" y="5165241"/>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7" name="Straight Connector 286">
            <a:extLst>
              <a:ext uri="{FF2B5EF4-FFF2-40B4-BE49-F238E27FC236}">
                <a16:creationId xmlns:a16="http://schemas.microsoft.com/office/drawing/2014/main" id="{3DD22940-4234-C14C-B1AB-2E5D53C20E73}"/>
              </a:ext>
            </a:extLst>
          </p:cNvPr>
          <p:cNvCxnSpPr>
            <a:cxnSpLocks noChangeShapeType="1"/>
            <a:stCxn id="256" idx="1"/>
            <a:endCxn id="286" idx="0"/>
          </p:cNvCxnSpPr>
          <p:nvPr/>
        </p:nvCxnSpPr>
        <p:spPr bwMode="auto">
          <a:xfrm flipH="1" flipV="1">
            <a:off x="1894564" y="5241441"/>
            <a:ext cx="107590" cy="3154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8" name="Straight Connector 287">
            <a:extLst>
              <a:ext uri="{FF2B5EF4-FFF2-40B4-BE49-F238E27FC236}">
                <a16:creationId xmlns:a16="http://schemas.microsoft.com/office/drawing/2014/main" id="{826CEA22-E5A7-C64A-9459-507353667107}"/>
              </a:ext>
            </a:extLst>
          </p:cNvPr>
          <p:cNvCxnSpPr>
            <a:cxnSpLocks noChangeShapeType="1"/>
          </p:cNvCxnSpPr>
          <p:nvPr/>
        </p:nvCxnSpPr>
        <p:spPr bwMode="auto">
          <a:xfrm flipH="1">
            <a:off x="2359342" y="4417694"/>
            <a:ext cx="119063" cy="140732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9" name="Straight Connector 288">
            <a:extLst>
              <a:ext uri="{FF2B5EF4-FFF2-40B4-BE49-F238E27FC236}">
                <a16:creationId xmlns:a16="http://schemas.microsoft.com/office/drawing/2014/main" id="{83AEDEB4-14F7-2E40-A1F4-D6804354A0E1}"/>
              </a:ext>
            </a:extLst>
          </p:cNvPr>
          <p:cNvCxnSpPr>
            <a:cxnSpLocks noChangeShapeType="1"/>
            <a:stCxn id="281" idx="1"/>
          </p:cNvCxnSpPr>
          <p:nvPr/>
        </p:nvCxnSpPr>
        <p:spPr bwMode="auto">
          <a:xfrm flipV="1">
            <a:off x="1887855" y="4417694"/>
            <a:ext cx="428512" cy="428625"/>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0" name="TextBox 289">
            <a:extLst>
              <a:ext uri="{FF2B5EF4-FFF2-40B4-BE49-F238E27FC236}">
                <a16:creationId xmlns:a16="http://schemas.microsoft.com/office/drawing/2014/main" id="{FA7355BC-7F26-D145-860F-457633C18669}"/>
              </a:ext>
            </a:extLst>
          </p:cNvPr>
          <p:cNvSpPr txBox="1"/>
          <p:nvPr/>
        </p:nvSpPr>
        <p:spPr>
          <a:xfrm>
            <a:off x="2545080" y="6607500"/>
            <a:ext cx="1702389" cy="338554"/>
          </a:xfrm>
          <a:prstGeom prst="rect">
            <a:avLst/>
          </a:prstGeom>
          <a:noFill/>
        </p:spPr>
        <p:txBody>
          <a:bodyPr wrap="none" rtlCol="0">
            <a:spAutoFit/>
          </a:bodyPr>
          <a:lstStyle/>
          <a:p>
            <a:r>
              <a:rPr lang="en-US" sz="1600" dirty="0" err="1">
                <a:solidFill>
                  <a:srgbClr val="C00000"/>
                </a:solidFill>
                <a:latin typeface="+mn-lt"/>
              </a:rPr>
              <a:t>yuba.stanford.edu</a:t>
            </a:r>
            <a:endParaRPr lang="en-US" sz="1600" dirty="0">
              <a:solidFill>
                <a:srgbClr val="C00000"/>
              </a:solidFill>
              <a:latin typeface="+mn-lt"/>
            </a:endParaRPr>
          </a:p>
        </p:txBody>
      </p:sp>
      <p:sp>
        <p:nvSpPr>
          <p:cNvPr id="2" name="Oval 1">
            <a:extLst>
              <a:ext uri="{FF2B5EF4-FFF2-40B4-BE49-F238E27FC236}">
                <a16:creationId xmlns:a16="http://schemas.microsoft.com/office/drawing/2014/main" id="{BF91F61A-C86C-6C47-88D7-1669B36C6C3A}"/>
              </a:ext>
            </a:extLst>
          </p:cNvPr>
          <p:cNvSpPr/>
          <p:nvPr/>
        </p:nvSpPr>
        <p:spPr bwMode="auto">
          <a:xfrm>
            <a:off x="1529729" y="2642227"/>
            <a:ext cx="3259455" cy="2276542"/>
          </a:xfrm>
          <a:prstGeom prst="ellipse">
            <a:avLst/>
          </a:prstGeom>
          <a:solidFill>
            <a:srgbClr val="92D050">
              <a:alpha val="53000"/>
            </a:srgb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omic Sans MS" charset="0"/>
              <a:ea typeface="ＭＳ Ｐゴシック" charset="0"/>
            </a:endParaRPr>
          </a:p>
        </p:txBody>
      </p:sp>
      <p:cxnSp>
        <p:nvCxnSpPr>
          <p:cNvPr id="130" name="Straight Connector 129">
            <a:extLst>
              <a:ext uri="{FF2B5EF4-FFF2-40B4-BE49-F238E27FC236}">
                <a16:creationId xmlns:a16="http://schemas.microsoft.com/office/drawing/2014/main" id="{DCEC90DA-34BF-8140-B645-875E72AC81D5}"/>
              </a:ext>
            </a:extLst>
          </p:cNvPr>
          <p:cNvCxnSpPr>
            <a:cxnSpLocks noChangeShapeType="1"/>
            <a:stCxn id="239" idx="1"/>
            <a:endCxn id="128" idx="3"/>
          </p:cNvCxnSpPr>
          <p:nvPr/>
        </p:nvCxnSpPr>
        <p:spPr bwMode="auto">
          <a:xfrm flipV="1">
            <a:off x="2316367" y="3151366"/>
            <a:ext cx="1042626" cy="96152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28" name="Can 127">
            <a:extLst>
              <a:ext uri="{FF2B5EF4-FFF2-40B4-BE49-F238E27FC236}">
                <a16:creationId xmlns:a16="http://schemas.microsoft.com/office/drawing/2014/main" id="{E94D7CD4-E766-A545-AA40-0ADF1FBF2BB3}"/>
              </a:ext>
            </a:extLst>
          </p:cNvPr>
          <p:cNvSpPr>
            <a:spLocks noChangeArrowheads="1"/>
          </p:cNvSpPr>
          <p:nvPr/>
        </p:nvSpPr>
        <p:spPr bwMode="auto">
          <a:xfrm>
            <a:off x="3007521" y="2846566"/>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39" name="Can 238"/>
          <p:cNvSpPr>
            <a:spLocks noChangeArrowheads="1"/>
          </p:cNvSpPr>
          <p:nvPr/>
        </p:nvSpPr>
        <p:spPr bwMode="auto">
          <a:xfrm>
            <a:off x="1964895" y="4112894"/>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grpSp>
        <p:nvGrpSpPr>
          <p:cNvPr id="16" name="Group 15">
            <a:extLst>
              <a:ext uri="{FF2B5EF4-FFF2-40B4-BE49-F238E27FC236}">
                <a16:creationId xmlns:a16="http://schemas.microsoft.com/office/drawing/2014/main" id="{AFF76B9B-DCC9-3948-A130-4266CC802619}"/>
              </a:ext>
            </a:extLst>
          </p:cNvPr>
          <p:cNvGrpSpPr/>
          <p:nvPr/>
        </p:nvGrpSpPr>
        <p:grpSpPr>
          <a:xfrm>
            <a:off x="6172200" y="1634403"/>
            <a:ext cx="3669018" cy="5290033"/>
            <a:chOff x="6172200" y="1634403"/>
            <a:chExt cx="3669018" cy="5290033"/>
          </a:xfrm>
        </p:grpSpPr>
        <p:cxnSp>
          <p:nvCxnSpPr>
            <p:cNvPr id="121" name="Straight Connector 120">
              <a:extLst>
                <a:ext uri="{FF2B5EF4-FFF2-40B4-BE49-F238E27FC236}">
                  <a16:creationId xmlns:a16="http://schemas.microsoft.com/office/drawing/2014/main" id="{FFA4BBAC-1484-0B45-841A-01140D8D4712}"/>
                </a:ext>
              </a:extLst>
            </p:cNvPr>
            <p:cNvCxnSpPr>
              <a:cxnSpLocks noChangeShapeType="1"/>
              <a:stCxn id="123" idx="1"/>
              <a:endCxn id="122" idx="3"/>
            </p:cNvCxnSpPr>
            <p:nvPr/>
          </p:nvCxnSpPr>
          <p:spPr bwMode="auto">
            <a:xfrm flipV="1">
              <a:off x="7124700" y="3370102"/>
              <a:ext cx="1907364" cy="1788519"/>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22" name="Can 121">
              <a:extLst>
                <a:ext uri="{FF2B5EF4-FFF2-40B4-BE49-F238E27FC236}">
                  <a16:creationId xmlns:a16="http://schemas.microsoft.com/office/drawing/2014/main" id="{22B011B0-34E0-D04E-BC8B-28DFCA76FC8A}"/>
                </a:ext>
              </a:extLst>
            </p:cNvPr>
            <p:cNvSpPr>
              <a:spLocks noChangeArrowheads="1"/>
            </p:cNvSpPr>
            <p:nvPr/>
          </p:nvSpPr>
          <p:spPr bwMode="auto">
            <a:xfrm>
              <a:off x="8222909" y="2469858"/>
              <a:ext cx="1618309" cy="900244"/>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23" name="Can 122">
              <a:extLst>
                <a:ext uri="{FF2B5EF4-FFF2-40B4-BE49-F238E27FC236}">
                  <a16:creationId xmlns:a16="http://schemas.microsoft.com/office/drawing/2014/main" id="{D108583A-A68F-634E-9B25-1173F003E3DB}"/>
                </a:ext>
              </a:extLst>
            </p:cNvPr>
            <p:cNvSpPr>
              <a:spLocks noChangeArrowheads="1"/>
            </p:cNvSpPr>
            <p:nvPr/>
          </p:nvSpPr>
          <p:spPr bwMode="auto">
            <a:xfrm>
              <a:off x="6172200" y="5158621"/>
              <a:ext cx="1905000" cy="900229"/>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4" name="TextBox 13">
              <a:extLst>
                <a:ext uri="{FF2B5EF4-FFF2-40B4-BE49-F238E27FC236}">
                  <a16:creationId xmlns:a16="http://schemas.microsoft.com/office/drawing/2014/main" id="{C51B4EB3-B452-5C48-AEC3-2B0E5FBADD19}"/>
                </a:ext>
              </a:extLst>
            </p:cNvPr>
            <p:cNvSpPr txBox="1"/>
            <p:nvPr/>
          </p:nvSpPr>
          <p:spPr>
            <a:xfrm>
              <a:off x="6296570" y="6093439"/>
              <a:ext cx="1279196" cy="830997"/>
            </a:xfrm>
            <a:prstGeom prst="rect">
              <a:avLst/>
            </a:prstGeom>
            <a:noFill/>
          </p:spPr>
          <p:txBody>
            <a:bodyPr wrap="none" rtlCol="0">
              <a:spAutoFit/>
            </a:bodyPr>
            <a:lstStyle/>
            <a:p>
              <a:pPr algn="ctr"/>
              <a:r>
                <a:rPr lang="en-US" sz="2400" b="1" dirty="0">
                  <a:latin typeface="+mn-lt"/>
                </a:rPr>
                <a:t>Stanford</a:t>
              </a:r>
            </a:p>
            <a:p>
              <a:pPr algn="ctr"/>
              <a:r>
                <a:rPr lang="en-US" sz="2400" dirty="0">
                  <a:latin typeface="+mn-lt"/>
                </a:rPr>
                <a:t>AS 32</a:t>
              </a:r>
            </a:p>
          </p:txBody>
        </p:sp>
        <p:sp>
          <p:nvSpPr>
            <p:cNvPr id="132" name="TextBox 131">
              <a:extLst>
                <a:ext uri="{FF2B5EF4-FFF2-40B4-BE49-F238E27FC236}">
                  <a16:creationId xmlns:a16="http://schemas.microsoft.com/office/drawing/2014/main" id="{8C17C86F-4448-3C4C-BC92-565248CF3E1A}"/>
                </a:ext>
              </a:extLst>
            </p:cNvPr>
            <p:cNvSpPr txBox="1"/>
            <p:nvPr/>
          </p:nvSpPr>
          <p:spPr>
            <a:xfrm>
              <a:off x="8537219" y="1634403"/>
              <a:ext cx="1194559" cy="830997"/>
            </a:xfrm>
            <a:prstGeom prst="rect">
              <a:avLst/>
            </a:prstGeom>
            <a:noFill/>
          </p:spPr>
          <p:txBody>
            <a:bodyPr wrap="none" rtlCol="0">
              <a:spAutoFit/>
            </a:bodyPr>
            <a:lstStyle/>
            <a:p>
              <a:pPr algn="ctr"/>
              <a:r>
                <a:rPr lang="en-US" sz="2400" b="1" dirty="0" err="1">
                  <a:latin typeface="+mn-lt"/>
                </a:rPr>
                <a:t>he.net</a:t>
              </a:r>
              <a:endParaRPr lang="en-US" sz="2400" b="1" dirty="0">
                <a:latin typeface="+mn-lt"/>
              </a:endParaRPr>
            </a:p>
            <a:p>
              <a:pPr algn="ctr"/>
              <a:r>
                <a:rPr lang="en-US" sz="2400" dirty="0">
                  <a:latin typeface="+mn-lt"/>
                </a:rPr>
                <a:t>AS 6939</a:t>
              </a:r>
            </a:p>
          </p:txBody>
        </p:sp>
      </p:grpSp>
      <p:grpSp>
        <p:nvGrpSpPr>
          <p:cNvPr id="18" name="Group 17">
            <a:extLst>
              <a:ext uri="{FF2B5EF4-FFF2-40B4-BE49-F238E27FC236}">
                <a16:creationId xmlns:a16="http://schemas.microsoft.com/office/drawing/2014/main" id="{6FA73F70-B510-8B44-B824-36F55133E985}"/>
              </a:ext>
            </a:extLst>
          </p:cNvPr>
          <p:cNvGrpSpPr/>
          <p:nvPr/>
        </p:nvGrpSpPr>
        <p:grpSpPr>
          <a:xfrm>
            <a:off x="9882394" y="3967579"/>
            <a:ext cx="4588110" cy="3668481"/>
            <a:chOff x="9882394" y="3967579"/>
            <a:chExt cx="4588110" cy="3668481"/>
          </a:xfrm>
        </p:grpSpPr>
        <p:sp>
          <p:nvSpPr>
            <p:cNvPr id="129" name="Can 128">
              <a:extLst>
                <a:ext uri="{FF2B5EF4-FFF2-40B4-BE49-F238E27FC236}">
                  <a16:creationId xmlns:a16="http://schemas.microsoft.com/office/drawing/2014/main" id="{F2A270BF-D470-D243-B994-5D872DE08546}"/>
                </a:ext>
              </a:extLst>
            </p:cNvPr>
            <p:cNvSpPr>
              <a:spLocks noChangeArrowheads="1"/>
            </p:cNvSpPr>
            <p:nvPr/>
          </p:nvSpPr>
          <p:spPr bwMode="auto">
            <a:xfrm>
              <a:off x="11351895" y="3967579"/>
              <a:ext cx="1905000" cy="900229"/>
            </a:xfrm>
            <a:prstGeom prst="can">
              <a:avLst>
                <a:gd name="adj" fmla="val 50000"/>
              </a:avLst>
            </a:prstGeom>
            <a:solidFill>
              <a:schemeClr val="bg1">
                <a:lumMod val="65000"/>
              </a:schemeClr>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31" name="Can 130">
              <a:extLst>
                <a:ext uri="{FF2B5EF4-FFF2-40B4-BE49-F238E27FC236}">
                  <a16:creationId xmlns:a16="http://schemas.microsoft.com/office/drawing/2014/main" id="{FB68DC1C-BD8E-0A4C-815B-CC115FEB1D4B}"/>
                </a:ext>
              </a:extLst>
            </p:cNvPr>
            <p:cNvSpPr>
              <a:spLocks noChangeArrowheads="1"/>
            </p:cNvSpPr>
            <p:nvPr/>
          </p:nvSpPr>
          <p:spPr bwMode="auto">
            <a:xfrm>
              <a:off x="10065573" y="5905155"/>
              <a:ext cx="1905000" cy="900229"/>
            </a:xfrm>
            <a:prstGeom prst="can">
              <a:avLst>
                <a:gd name="adj" fmla="val 50000"/>
              </a:avLst>
            </a:prstGeom>
            <a:solidFill>
              <a:schemeClr val="bg1">
                <a:lumMod val="65000"/>
              </a:schemeClr>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33" name="TextBox 132">
              <a:extLst>
                <a:ext uri="{FF2B5EF4-FFF2-40B4-BE49-F238E27FC236}">
                  <a16:creationId xmlns:a16="http://schemas.microsoft.com/office/drawing/2014/main" id="{CFA878E3-6335-B54B-8278-009E05DF35F6}"/>
                </a:ext>
              </a:extLst>
            </p:cNvPr>
            <p:cNvSpPr txBox="1"/>
            <p:nvPr/>
          </p:nvSpPr>
          <p:spPr>
            <a:xfrm>
              <a:off x="11978143" y="6001355"/>
              <a:ext cx="1194559" cy="830997"/>
            </a:xfrm>
            <a:prstGeom prst="rect">
              <a:avLst/>
            </a:prstGeom>
            <a:noFill/>
          </p:spPr>
          <p:txBody>
            <a:bodyPr wrap="none" rtlCol="0">
              <a:spAutoFit/>
            </a:bodyPr>
            <a:lstStyle/>
            <a:p>
              <a:pPr algn="ctr"/>
              <a:r>
                <a:rPr lang="en-US" sz="2400" b="1" dirty="0">
                  <a:latin typeface="+mn-lt"/>
                </a:rPr>
                <a:t>CENIC</a:t>
              </a:r>
            </a:p>
            <a:p>
              <a:pPr algn="ctr"/>
              <a:r>
                <a:rPr lang="en-US" sz="2400" dirty="0">
                  <a:latin typeface="+mn-lt"/>
                </a:rPr>
                <a:t>AS 2152</a:t>
              </a:r>
            </a:p>
          </p:txBody>
        </p:sp>
        <p:sp>
          <p:nvSpPr>
            <p:cNvPr id="134" name="TextBox 133">
              <a:extLst>
                <a:ext uri="{FF2B5EF4-FFF2-40B4-BE49-F238E27FC236}">
                  <a16:creationId xmlns:a16="http://schemas.microsoft.com/office/drawing/2014/main" id="{381F3662-86FB-0146-B1E0-0D5377CB711C}"/>
                </a:ext>
              </a:extLst>
            </p:cNvPr>
            <p:cNvSpPr txBox="1"/>
            <p:nvPr/>
          </p:nvSpPr>
          <p:spPr>
            <a:xfrm>
              <a:off x="13275945" y="3980822"/>
              <a:ext cx="1194559" cy="830997"/>
            </a:xfrm>
            <a:prstGeom prst="rect">
              <a:avLst/>
            </a:prstGeom>
            <a:noFill/>
          </p:spPr>
          <p:txBody>
            <a:bodyPr wrap="none" rtlCol="0">
              <a:spAutoFit/>
            </a:bodyPr>
            <a:lstStyle/>
            <a:p>
              <a:pPr algn="ctr"/>
              <a:r>
                <a:rPr lang="en-US" sz="2400" b="1" dirty="0">
                  <a:latin typeface="+mn-lt"/>
                </a:rPr>
                <a:t>Level3</a:t>
              </a:r>
            </a:p>
            <a:p>
              <a:pPr algn="ctr"/>
              <a:r>
                <a:rPr lang="en-US" sz="2400" dirty="0">
                  <a:latin typeface="+mn-lt"/>
                </a:rPr>
                <a:t>AS 3356</a:t>
              </a:r>
            </a:p>
          </p:txBody>
        </p:sp>
        <p:sp>
          <p:nvSpPr>
            <p:cNvPr id="15" name="TextBox 14">
              <a:extLst>
                <a:ext uri="{FF2B5EF4-FFF2-40B4-BE49-F238E27FC236}">
                  <a16:creationId xmlns:a16="http://schemas.microsoft.com/office/drawing/2014/main" id="{41889A47-544A-F34B-9C76-F77EFCB5DC40}"/>
                </a:ext>
              </a:extLst>
            </p:cNvPr>
            <p:cNvSpPr txBox="1"/>
            <p:nvPr/>
          </p:nvSpPr>
          <p:spPr>
            <a:xfrm>
              <a:off x="9882394" y="7051285"/>
              <a:ext cx="3821111" cy="584775"/>
            </a:xfrm>
            <a:prstGeom prst="rect">
              <a:avLst/>
            </a:prstGeom>
            <a:noFill/>
          </p:spPr>
          <p:txBody>
            <a:bodyPr wrap="none" rtlCol="0">
              <a:spAutoFit/>
            </a:bodyPr>
            <a:lstStyle/>
            <a:p>
              <a:r>
                <a:rPr lang="en-US" sz="3200" dirty="0">
                  <a:latin typeface="+mn-lt"/>
                </a:rPr>
                <a:t>Other ISPs at local IXP</a:t>
              </a:r>
            </a:p>
          </p:txBody>
        </p:sp>
      </p:grpSp>
    </p:spTree>
    <p:extLst>
      <p:ext uri="{BB962C8B-B14F-4D97-AF65-F5344CB8AC3E}">
        <p14:creationId xmlns:p14="http://schemas.microsoft.com/office/powerpoint/2010/main" val="264868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Oval 194"/>
          <p:cNvSpPr>
            <a:spLocks noChangeArrowheads="1"/>
          </p:cNvSpPr>
          <p:nvPr/>
        </p:nvSpPr>
        <p:spPr bwMode="auto">
          <a:xfrm>
            <a:off x="2545080" y="1677378"/>
            <a:ext cx="3331844" cy="151066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sp>
        <p:nvSpPr>
          <p:cNvPr id="240" name="Can 239"/>
          <p:cNvSpPr>
            <a:spLocks noChangeArrowheads="1"/>
          </p:cNvSpPr>
          <p:nvPr/>
        </p:nvSpPr>
        <p:spPr bwMode="auto">
          <a:xfrm>
            <a:off x="5352339" y="2308212"/>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4" name="Can 243"/>
          <p:cNvSpPr>
            <a:spLocks noChangeArrowheads="1"/>
          </p:cNvSpPr>
          <p:nvPr/>
        </p:nvSpPr>
        <p:spPr bwMode="auto">
          <a:xfrm>
            <a:off x="4162424" y="2005038"/>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5" name="Straight Connector 244"/>
          <p:cNvCxnSpPr>
            <a:cxnSpLocks noChangeShapeType="1"/>
            <a:stCxn id="128" idx="1"/>
            <a:endCxn id="247" idx="3"/>
          </p:cNvCxnSpPr>
          <p:nvPr/>
        </p:nvCxnSpPr>
        <p:spPr bwMode="auto">
          <a:xfrm flipV="1">
            <a:off x="3358993" y="2366988"/>
            <a:ext cx="170019" cy="47957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6" name="Straight Connector 245"/>
          <p:cNvCxnSpPr>
            <a:cxnSpLocks noChangeShapeType="1"/>
          </p:cNvCxnSpPr>
          <p:nvPr/>
        </p:nvCxnSpPr>
        <p:spPr bwMode="auto">
          <a:xfrm flipV="1">
            <a:off x="3634740" y="2138388"/>
            <a:ext cx="567690" cy="10477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7" name="Can 246"/>
          <p:cNvSpPr>
            <a:spLocks noChangeArrowheads="1"/>
          </p:cNvSpPr>
          <p:nvPr/>
        </p:nvSpPr>
        <p:spPr bwMode="auto">
          <a:xfrm>
            <a:off x="3343274" y="217267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8" name="Straight Connector 247"/>
          <p:cNvCxnSpPr>
            <a:cxnSpLocks noChangeShapeType="1"/>
          </p:cNvCxnSpPr>
          <p:nvPr/>
        </p:nvCxnSpPr>
        <p:spPr bwMode="auto">
          <a:xfrm>
            <a:off x="3550920" y="2321268"/>
            <a:ext cx="415290" cy="34099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9" name="Straight Connector 248"/>
          <p:cNvCxnSpPr>
            <a:cxnSpLocks noChangeShapeType="1"/>
            <a:endCxn id="250" idx="0"/>
          </p:cNvCxnSpPr>
          <p:nvPr/>
        </p:nvCxnSpPr>
        <p:spPr bwMode="auto">
          <a:xfrm>
            <a:off x="4442460" y="2138388"/>
            <a:ext cx="474344" cy="2838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0" name="Can 249"/>
          <p:cNvSpPr>
            <a:spLocks noChangeArrowheads="1"/>
          </p:cNvSpPr>
          <p:nvPr/>
        </p:nvSpPr>
        <p:spPr bwMode="auto">
          <a:xfrm>
            <a:off x="4730114" y="2326982"/>
            <a:ext cx="373380" cy="192406"/>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1" name="Straight Connector 250"/>
          <p:cNvCxnSpPr>
            <a:cxnSpLocks noChangeShapeType="1"/>
            <a:stCxn id="252" idx="4"/>
          </p:cNvCxnSpPr>
          <p:nvPr/>
        </p:nvCxnSpPr>
        <p:spPr bwMode="auto">
          <a:xfrm flipV="1">
            <a:off x="4202430" y="2469858"/>
            <a:ext cx="607694" cy="1924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2" name="Can 251"/>
          <p:cNvSpPr>
            <a:spLocks noChangeArrowheads="1"/>
          </p:cNvSpPr>
          <p:nvPr/>
        </p:nvSpPr>
        <p:spPr bwMode="auto">
          <a:xfrm>
            <a:off x="3830954" y="256510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3" name="Straight Connector 252"/>
          <p:cNvCxnSpPr>
            <a:cxnSpLocks noChangeShapeType="1"/>
            <a:stCxn id="240" idx="2"/>
            <a:endCxn id="250" idx="4"/>
          </p:cNvCxnSpPr>
          <p:nvPr/>
        </p:nvCxnSpPr>
        <p:spPr bwMode="auto">
          <a:xfrm flipH="1" flipV="1">
            <a:off x="5103494" y="2423185"/>
            <a:ext cx="248845" cy="37427"/>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 name="TextBox 2"/>
          <p:cNvSpPr txBox="1"/>
          <p:nvPr/>
        </p:nvSpPr>
        <p:spPr>
          <a:xfrm>
            <a:off x="3147510" y="172917"/>
            <a:ext cx="8312017" cy="900244"/>
          </a:xfrm>
          <a:prstGeom prst="rect">
            <a:avLst/>
          </a:prstGeom>
          <a:noFill/>
          <a:ln>
            <a:solidFill>
              <a:schemeClr val="tx1"/>
            </a:solidFill>
          </a:ln>
        </p:spPr>
        <p:txBody>
          <a:bodyPr wrap="none" lIns="68579" tIns="34289" rIns="68579" bIns="34289">
            <a:spAutoFit/>
          </a:bodyPr>
          <a:lstStyle/>
          <a:p>
            <a:pPr algn="ctr">
              <a:defRPr/>
            </a:pPr>
            <a:r>
              <a:rPr lang="en-US" sz="2700" dirty="0">
                <a:latin typeface="+mj-lt"/>
              </a:rPr>
              <a:t>Autonomous Systems (AS’s) usually connect to each other </a:t>
            </a:r>
          </a:p>
          <a:p>
            <a:pPr algn="ctr">
              <a:defRPr/>
            </a:pPr>
            <a:r>
              <a:rPr lang="en-US" sz="2700" dirty="0">
                <a:latin typeface="+mj-lt"/>
              </a:rPr>
              <a:t>in an Internet </a:t>
            </a:r>
            <a:r>
              <a:rPr lang="en-US" sz="2700" dirty="0" err="1">
                <a:latin typeface="+mj-lt"/>
              </a:rPr>
              <a:t>eXchange</a:t>
            </a:r>
            <a:r>
              <a:rPr lang="en-US" sz="2700" dirty="0">
                <a:latin typeface="+mj-lt"/>
              </a:rPr>
              <a:t> Point (IXP)</a:t>
            </a:r>
          </a:p>
        </p:txBody>
      </p:sp>
      <p:sp>
        <p:nvSpPr>
          <p:cNvPr id="152" name="TextBox 151"/>
          <p:cNvSpPr txBox="1"/>
          <p:nvPr/>
        </p:nvSpPr>
        <p:spPr>
          <a:xfrm>
            <a:off x="2971154" y="1368553"/>
            <a:ext cx="2602377" cy="346247"/>
          </a:xfrm>
          <a:prstGeom prst="rect">
            <a:avLst/>
          </a:prstGeom>
          <a:noFill/>
        </p:spPr>
        <p:txBody>
          <a:bodyPr wrap="none" lIns="68579" tIns="34289" rIns="68579" bIns="34289">
            <a:spAutoFit/>
          </a:bodyPr>
          <a:lstStyle/>
          <a:p>
            <a:pPr>
              <a:defRPr/>
            </a:pPr>
            <a:r>
              <a:rPr lang="en-US" dirty="0">
                <a:latin typeface="+mj-lt"/>
              </a:rPr>
              <a:t>Hurricane Electric (</a:t>
            </a:r>
            <a:r>
              <a:rPr lang="en-US" dirty="0" err="1">
                <a:latin typeface="+mj-lt"/>
              </a:rPr>
              <a:t>he.net</a:t>
            </a:r>
            <a:r>
              <a:rPr lang="en-US" dirty="0">
                <a:latin typeface="+mj-lt"/>
              </a:rPr>
              <a:t>)</a:t>
            </a:r>
          </a:p>
        </p:txBody>
      </p:sp>
      <p:sp>
        <p:nvSpPr>
          <p:cNvPr id="198" name="Rounded Rectangle 197">
            <a:extLst>
              <a:ext uri="{FF2B5EF4-FFF2-40B4-BE49-F238E27FC236}">
                <a16:creationId xmlns:a16="http://schemas.microsoft.com/office/drawing/2014/main" id="{17DF55BE-48BB-404D-82D1-4CE86D79CC46}"/>
              </a:ext>
            </a:extLst>
          </p:cNvPr>
          <p:cNvSpPr/>
          <p:nvPr/>
        </p:nvSpPr>
        <p:spPr bwMode="auto">
          <a:xfrm>
            <a:off x="304800" y="4261486"/>
            <a:ext cx="3152283"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216" name="TextBox 215">
            <a:extLst>
              <a:ext uri="{FF2B5EF4-FFF2-40B4-BE49-F238E27FC236}">
                <a16:creationId xmlns:a16="http://schemas.microsoft.com/office/drawing/2014/main" id="{CB955DFE-187D-4343-9971-23F6DC11F0AE}"/>
              </a:ext>
            </a:extLst>
          </p:cNvPr>
          <p:cNvSpPr txBox="1"/>
          <p:nvPr/>
        </p:nvSpPr>
        <p:spPr>
          <a:xfrm>
            <a:off x="1002615" y="7180905"/>
            <a:ext cx="1929180" cy="346247"/>
          </a:xfrm>
          <a:prstGeom prst="rect">
            <a:avLst/>
          </a:prstGeom>
          <a:noFill/>
        </p:spPr>
        <p:txBody>
          <a:bodyPr wrap="none" lIns="68579" tIns="34289" rIns="68579" bIns="34289">
            <a:spAutoFit/>
          </a:bodyPr>
          <a:lstStyle/>
          <a:p>
            <a:pPr>
              <a:defRPr/>
            </a:pPr>
            <a:r>
              <a:rPr lang="en-US" dirty="0">
                <a:latin typeface="+mj-lt"/>
              </a:rPr>
              <a:t>Stanford University</a:t>
            </a:r>
          </a:p>
        </p:txBody>
      </p:sp>
      <p:sp>
        <p:nvSpPr>
          <p:cNvPr id="217" name="Can 216">
            <a:extLst>
              <a:ext uri="{FF2B5EF4-FFF2-40B4-BE49-F238E27FC236}">
                <a16:creationId xmlns:a16="http://schemas.microsoft.com/office/drawing/2014/main" id="{C7073226-0618-9146-AD89-BD8B8F8D2C71}"/>
              </a:ext>
            </a:extLst>
          </p:cNvPr>
          <p:cNvSpPr>
            <a:spLocks noChangeArrowheads="1"/>
          </p:cNvSpPr>
          <p:nvPr/>
        </p:nvSpPr>
        <p:spPr bwMode="auto">
          <a:xfrm>
            <a:off x="1034415" y="52958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8" name="Straight Connector 217">
            <a:extLst>
              <a:ext uri="{FF2B5EF4-FFF2-40B4-BE49-F238E27FC236}">
                <a16:creationId xmlns:a16="http://schemas.microsoft.com/office/drawing/2014/main" id="{6772E8E3-7B1F-0740-AFCA-520299A558C1}"/>
              </a:ext>
            </a:extLst>
          </p:cNvPr>
          <p:cNvCxnSpPr>
            <a:cxnSpLocks noChangeShapeType="1"/>
          </p:cNvCxnSpPr>
          <p:nvPr/>
        </p:nvCxnSpPr>
        <p:spPr bwMode="auto">
          <a:xfrm flipV="1">
            <a:off x="683895" y="5400674"/>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9" name="Can 218">
            <a:extLst>
              <a:ext uri="{FF2B5EF4-FFF2-40B4-BE49-F238E27FC236}">
                <a16:creationId xmlns:a16="http://schemas.microsoft.com/office/drawing/2014/main" id="{B7FB98DC-4A1A-B84D-B73A-96A841431337}"/>
              </a:ext>
            </a:extLst>
          </p:cNvPr>
          <p:cNvSpPr>
            <a:spLocks noChangeArrowheads="1"/>
          </p:cNvSpPr>
          <p:nvPr/>
        </p:nvSpPr>
        <p:spPr bwMode="auto">
          <a:xfrm>
            <a:off x="489585" y="542924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20" name="Straight Connector 219">
            <a:extLst>
              <a:ext uri="{FF2B5EF4-FFF2-40B4-BE49-F238E27FC236}">
                <a16:creationId xmlns:a16="http://schemas.microsoft.com/office/drawing/2014/main" id="{C8EFC44F-16FD-8A4D-81BD-F06935BEC67D}"/>
              </a:ext>
            </a:extLst>
          </p:cNvPr>
          <p:cNvCxnSpPr>
            <a:cxnSpLocks noChangeShapeType="1"/>
          </p:cNvCxnSpPr>
          <p:nvPr/>
        </p:nvCxnSpPr>
        <p:spPr bwMode="auto">
          <a:xfrm>
            <a:off x="626745" y="5545454"/>
            <a:ext cx="276224"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8" name="Straight Connector 237">
            <a:extLst>
              <a:ext uri="{FF2B5EF4-FFF2-40B4-BE49-F238E27FC236}">
                <a16:creationId xmlns:a16="http://schemas.microsoft.com/office/drawing/2014/main" id="{286E3AB8-2770-B14E-BBE0-EE7DDC03EBCC}"/>
              </a:ext>
            </a:extLst>
          </p:cNvPr>
          <p:cNvCxnSpPr>
            <a:cxnSpLocks noChangeShapeType="1"/>
            <a:endCxn id="242" idx="0"/>
          </p:cNvCxnSpPr>
          <p:nvPr/>
        </p:nvCxnSpPr>
        <p:spPr bwMode="auto">
          <a:xfrm>
            <a:off x="1219200" y="5400674"/>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2" name="Can 241">
            <a:extLst>
              <a:ext uri="{FF2B5EF4-FFF2-40B4-BE49-F238E27FC236}">
                <a16:creationId xmlns:a16="http://schemas.microsoft.com/office/drawing/2014/main" id="{00B4E3CA-2505-C94A-B170-A4AABBEA51CA}"/>
              </a:ext>
            </a:extLst>
          </p:cNvPr>
          <p:cNvSpPr>
            <a:spLocks noChangeArrowheads="1"/>
          </p:cNvSpPr>
          <p:nvPr/>
        </p:nvSpPr>
        <p:spPr bwMode="auto">
          <a:xfrm>
            <a:off x="1409699" y="55492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43" name="Straight Connector 242">
            <a:extLst>
              <a:ext uri="{FF2B5EF4-FFF2-40B4-BE49-F238E27FC236}">
                <a16:creationId xmlns:a16="http://schemas.microsoft.com/office/drawing/2014/main" id="{3E012507-B7AB-524D-A4E8-532C238D1C10}"/>
              </a:ext>
            </a:extLst>
          </p:cNvPr>
          <p:cNvCxnSpPr>
            <a:cxnSpLocks noChangeShapeType="1"/>
            <a:stCxn id="254" idx="4"/>
          </p:cNvCxnSpPr>
          <p:nvPr/>
        </p:nvCxnSpPr>
        <p:spPr bwMode="auto">
          <a:xfrm flipV="1">
            <a:off x="1061085" y="5663565"/>
            <a:ext cx="403860" cy="1524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4" name="Can 253">
            <a:extLst>
              <a:ext uri="{FF2B5EF4-FFF2-40B4-BE49-F238E27FC236}">
                <a16:creationId xmlns:a16="http://schemas.microsoft.com/office/drawing/2014/main" id="{836D3D05-B0C7-8444-90E7-24DEE5C00323}"/>
              </a:ext>
            </a:extLst>
          </p:cNvPr>
          <p:cNvSpPr>
            <a:spLocks noChangeArrowheads="1"/>
          </p:cNvSpPr>
          <p:nvPr/>
        </p:nvSpPr>
        <p:spPr bwMode="auto">
          <a:xfrm>
            <a:off x="813435" y="5739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55" name="Straight Connector 254">
            <a:extLst>
              <a:ext uri="{FF2B5EF4-FFF2-40B4-BE49-F238E27FC236}">
                <a16:creationId xmlns:a16="http://schemas.microsoft.com/office/drawing/2014/main" id="{EE39C69C-8B80-4043-9F32-81120A4BEF2F}"/>
              </a:ext>
            </a:extLst>
          </p:cNvPr>
          <p:cNvCxnSpPr>
            <a:cxnSpLocks noChangeShapeType="1"/>
            <a:endCxn id="242" idx="4"/>
          </p:cNvCxnSpPr>
          <p:nvPr/>
        </p:nvCxnSpPr>
        <p:spPr bwMode="auto">
          <a:xfrm flipH="1" flipV="1">
            <a:off x="1657350" y="5625465"/>
            <a:ext cx="220980" cy="19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6" name="Can 255">
            <a:extLst>
              <a:ext uri="{FF2B5EF4-FFF2-40B4-BE49-F238E27FC236}">
                <a16:creationId xmlns:a16="http://schemas.microsoft.com/office/drawing/2014/main" id="{C775ABF7-1870-9944-AF0D-FA30185B1CD1}"/>
              </a:ext>
            </a:extLst>
          </p:cNvPr>
          <p:cNvSpPr>
            <a:spLocks noChangeArrowheads="1"/>
          </p:cNvSpPr>
          <p:nvPr/>
        </p:nvSpPr>
        <p:spPr bwMode="auto">
          <a:xfrm>
            <a:off x="1878329" y="555688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57" name="Straight Connector 256">
            <a:extLst>
              <a:ext uri="{FF2B5EF4-FFF2-40B4-BE49-F238E27FC236}">
                <a16:creationId xmlns:a16="http://schemas.microsoft.com/office/drawing/2014/main" id="{065E8C71-9C16-F642-A941-10A5D613BCF0}"/>
              </a:ext>
            </a:extLst>
          </p:cNvPr>
          <p:cNvCxnSpPr>
            <a:cxnSpLocks noChangeShapeType="1"/>
          </p:cNvCxnSpPr>
          <p:nvPr/>
        </p:nvCxnSpPr>
        <p:spPr bwMode="auto">
          <a:xfrm>
            <a:off x="2015489" y="5673089"/>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8" name="Can 257">
            <a:extLst>
              <a:ext uri="{FF2B5EF4-FFF2-40B4-BE49-F238E27FC236}">
                <a16:creationId xmlns:a16="http://schemas.microsoft.com/office/drawing/2014/main" id="{F2D528F4-5531-C94A-B0DC-041084B8C567}"/>
              </a:ext>
            </a:extLst>
          </p:cNvPr>
          <p:cNvSpPr>
            <a:spLocks noChangeArrowheads="1"/>
          </p:cNvSpPr>
          <p:nvPr/>
        </p:nvSpPr>
        <p:spPr bwMode="auto">
          <a:xfrm>
            <a:off x="2202180" y="58673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pic>
        <p:nvPicPr>
          <p:cNvPr id="259" name="server.pdf">
            <a:extLst>
              <a:ext uri="{FF2B5EF4-FFF2-40B4-BE49-F238E27FC236}">
                <a16:creationId xmlns:a16="http://schemas.microsoft.com/office/drawing/2014/main" id="{04D05E2F-A8A4-794D-923D-9D900020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 y="6557009"/>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69" name="server.pdf">
            <a:extLst>
              <a:ext uri="{FF2B5EF4-FFF2-40B4-BE49-F238E27FC236}">
                <a16:creationId xmlns:a16="http://schemas.microsoft.com/office/drawing/2014/main" id="{22C7F1E1-D2B3-654C-A39D-7AC237FEE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673036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0" name="server.pdf">
            <a:extLst>
              <a:ext uri="{FF2B5EF4-FFF2-40B4-BE49-F238E27FC236}">
                <a16:creationId xmlns:a16="http://schemas.microsoft.com/office/drawing/2014/main" id="{70C38986-DD4D-D646-8B56-231E32E99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185" y="68160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2" name="server.pdf">
            <a:extLst>
              <a:ext uri="{FF2B5EF4-FFF2-40B4-BE49-F238E27FC236}">
                <a16:creationId xmlns:a16="http://schemas.microsoft.com/office/drawing/2014/main" id="{6254736B-0032-DF4C-8A9D-07703024D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715" y="674179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3" name="server.pdf">
            <a:extLst>
              <a:ext uri="{FF2B5EF4-FFF2-40B4-BE49-F238E27FC236}">
                <a16:creationId xmlns:a16="http://schemas.microsoft.com/office/drawing/2014/main" id="{99724786-E1AD-4742-B17B-EBCDB17B2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245" y="661225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275" name="Straight Connector 274">
            <a:extLst>
              <a:ext uri="{FF2B5EF4-FFF2-40B4-BE49-F238E27FC236}">
                <a16:creationId xmlns:a16="http://schemas.microsoft.com/office/drawing/2014/main" id="{BFE65A33-BEB0-DA45-837D-71EC91C26410}"/>
              </a:ext>
            </a:extLst>
          </p:cNvPr>
          <p:cNvCxnSpPr>
            <a:cxnSpLocks noChangeShapeType="1"/>
            <a:stCxn id="254" idx="3"/>
            <a:endCxn id="259" idx="0"/>
          </p:cNvCxnSpPr>
          <p:nvPr/>
        </p:nvCxnSpPr>
        <p:spPr bwMode="auto">
          <a:xfrm flipH="1">
            <a:off x="866775" y="5892165"/>
            <a:ext cx="70484" cy="66484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9FFDD756-F681-E146-9B60-BE2C3E68AADD}"/>
              </a:ext>
            </a:extLst>
          </p:cNvPr>
          <p:cNvCxnSpPr>
            <a:cxnSpLocks noChangeShapeType="1"/>
            <a:stCxn id="254" idx="3"/>
            <a:endCxn id="269" idx="0"/>
          </p:cNvCxnSpPr>
          <p:nvPr/>
        </p:nvCxnSpPr>
        <p:spPr bwMode="auto">
          <a:xfrm>
            <a:off x="937259" y="5892165"/>
            <a:ext cx="295276"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8" name="Straight Connector 277">
            <a:extLst>
              <a:ext uri="{FF2B5EF4-FFF2-40B4-BE49-F238E27FC236}">
                <a16:creationId xmlns:a16="http://schemas.microsoft.com/office/drawing/2014/main" id="{2C22554E-BC62-E648-892A-C2AF0DC12A53}"/>
              </a:ext>
            </a:extLst>
          </p:cNvPr>
          <p:cNvCxnSpPr>
            <a:cxnSpLocks noChangeShapeType="1"/>
            <a:stCxn id="242" idx="3"/>
            <a:endCxn id="270" idx="0"/>
          </p:cNvCxnSpPr>
          <p:nvPr/>
        </p:nvCxnSpPr>
        <p:spPr bwMode="auto">
          <a:xfrm>
            <a:off x="1533525" y="5703569"/>
            <a:ext cx="64770" cy="111252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9" name="Straight Connector 278">
            <a:extLst>
              <a:ext uri="{FF2B5EF4-FFF2-40B4-BE49-F238E27FC236}">
                <a16:creationId xmlns:a16="http://schemas.microsoft.com/office/drawing/2014/main" id="{0652D9D0-F747-7345-895D-ED6CEBBC8542}"/>
              </a:ext>
            </a:extLst>
          </p:cNvPr>
          <p:cNvCxnSpPr>
            <a:cxnSpLocks noChangeShapeType="1"/>
            <a:stCxn id="242" idx="3"/>
            <a:endCxn id="272" idx="0"/>
          </p:cNvCxnSpPr>
          <p:nvPr/>
        </p:nvCxnSpPr>
        <p:spPr bwMode="auto">
          <a:xfrm>
            <a:off x="1533525" y="5703569"/>
            <a:ext cx="495300" cy="103822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0" name="Straight Connector 279">
            <a:extLst>
              <a:ext uri="{FF2B5EF4-FFF2-40B4-BE49-F238E27FC236}">
                <a16:creationId xmlns:a16="http://schemas.microsoft.com/office/drawing/2014/main" id="{2CCE2F6D-A859-C74C-92BE-7BF451F8B049}"/>
              </a:ext>
            </a:extLst>
          </p:cNvPr>
          <p:cNvCxnSpPr>
            <a:cxnSpLocks noChangeShapeType="1"/>
            <a:stCxn id="258" idx="3"/>
            <a:endCxn id="273" idx="0"/>
          </p:cNvCxnSpPr>
          <p:nvPr/>
        </p:nvCxnSpPr>
        <p:spPr bwMode="auto">
          <a:xfrm>
            <a:off x="2326005" y="6019799"/>
            <a:ext cx="133350" cy="59245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1" name="Can 280">
            <a:extLst>
              <a:ext uri="{FF2B5EF4-FFF2-40B4-BE49-F238E27FC236}">
                <a16:creationId xmlns:a16="http://schemas.microsoft.com/office/drawing/2014/main" id="{47F8132F-3E74-4449-A297-4634DDE4665F}"/>
              </a:ext>
            </a:extLst>
          </p:cNvPr>
          <p:cNvSpPr>
            <a:spLocks noChangeArrowheads="1"/>
          </p:cNvSpPr>
          <p:nvPr/>
        </p:nvSpPr>
        <p:spPr bwMode="auto">
          <a:xfrm>
            <a:off x="1764030" y="484631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2" name="Straight Connector 281">
            <a:extLst>
              <a:ext uri="{FF2B5EF4-FFF2-40B4-BE49-F238E27FC236}">
                <a16:creationId xmlns:a16="http://schemas.microsoft.com/office/drawing/2014/main" id="{D7B5EA76-8379-4F4F-9A4E-828AE3870014}"/>
              </a:ext>
            </a:extLst>
          </p:cNvPr>
          <p:cNvCxnSpPr>
            <a:cxnSpLocks noChangeShapeType="1"/>
          </p:cNvCxnSpPr>
          <p:nvPr/>
        </p:nvCxnSpPr>
        <p:spPr bwMode="auto">
          <a:xfrm flipV="1">
            <a:off x="1413510" y="4951095"/>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3" name="Can 282">
            <a:extLst>
              <a:ext uri="{FF2B5EF4-FFF2-40B4-BE49-F238E27FC236}">
                <a16:creationId xmlns:a16="http://schemas.microsoft.com/office/drawing/2014/main" id="{6AE26940-3AA3-604A-A31D-6C67B530EEE9}"/>
              </a:ext>
            </a:extLst>
          </p:cNvPr>
          <p:cNvSpPr>
            <a:spLocks noChangeArrowheads="1"/>
          </p:cNvSpPr>
          <p:nvPr/>
        </p:nvSpPr>
        <p:spPr bwMode="auto">
          <a:xfrm>
            <a:off x="1219200" y="4977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4" name="Straight Connector 283">
            <a:extLst>
              <a:ext uri="{FF2B5EF4-FFF2-40B4-BE49-F238E27FC236}">
                <a16:creationId xmlns:a16="http://schemas.microsoft.com/office/drawing/2014/main" id="{5032AB3E-5AAC-D64E-A1A6-0637A1EEAE3C}"/>
              </a:ext>
            </a:extLst>
          </p:cNvPr>
          <p:cNvCxnSpPr>
            <a:cxnSpLocks noChangeShapeType="1"/>
            <a:endCxn id="217" idx="1"/>
          </p:cNvCxnSpPr>
          <p:nvPr/>
        </p:nvCxnSpPr>
        <p:spPr bwMode="auto">
          <a:xfrm flipH="1">
            <a:off x="1158239" y="5093970"/>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5" name="Straight Connector 284">
            <a:extLst>
              <a:ext uri="{FF2B5EF4-FFF2-40B4-BE49-F238E27FC236}">
                <a16:creationId xmlns:a16="http://schemas.microsoft.com/office/drawing/2014/main" id="{B9E42543-FA6F-E541-AF72-FEB1872AA625}"/>
              </a:ext>
            </a:extLst>
          </p:cNvPr>
          <p:cNvCxnSpPr>
            <a:cxnSpLocks noChangeShapeType="1"/>
            <a:stCxn id="281" idx="0"/>
            <a:endCxn id="286" idx="0"/>
          </p:cNvCxnSpPr>
          <p:nvPr/>
        </p:nvCxnSpPr>
        <p:spPr bwMode="auto">
          <a:xfrm>
            <a:off x="1887855" y="4922519"/>
            <a:ext cx="6709" cy="31892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 name="Can 285">
            <a:extLst>
              <a:ext uri="{FF2B5EF4-FFF2-40B4-BE49-F238E27FC236}">
                <a16:creationId xmlns:a16="http://schemas.microsoft.com/office/drawing/2014/main" id="{056B2187-943D-2C4C-9478-D7C797841267}"/>
              </a:ext>
            </a:extLst>
          </p:cNvPr>
          <p:cNvSpPr>
            <a:spLocks noChangeArrowheads="1"/>
          </p:cNvSpPr>
          <p:nvPr/>
        </p:nvSpPr>
        <p:spPr bwMode="auto">
          <a:xfrm>
            <a:off x="1770739" y="5165241"/>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7" name="Straight Connector 286">
            <a:extLst>
              <a:ext uri="{FF2B5EF4-FFF2-40B4-BE49-F238E27FC236}">
                <a16:creationId xmlns:a16="http://schemas.microsoft.com/office/drawing/2014/main" id="{3DD22940-4234-C14C-B1AB-2E5D53C20E73}"/>
              </a:ext>
            </a:extLst>
          </p:cNvPr>
          <p:cNvCxnSpPr>
            <a:cxnSpLocks noChangeShapeType="1"/>
            <a:stCxn id="256" idx="1"/>
            <a:endCxn id="286" idx="0"/>
          </p:cNvCxnSpPr>
          <p:nvPr/>
        </p:nvCxnSpPr>
        <p:spPr bwMode="auto">
          <a:xfrm flipH="1" flipV="1">
            <a:off x="1894564" y="5241441"/>
            <a:ext cx="107590" cy="3154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8" name="Straight Connector 287">
            <a:extLst>
              <a:ext uri="{FF2B5EF4-FFF2-40B4-BE49-F238E27FC236}">
                <a16:creationId xmlns:a16="http://schemas.microsoft.com/office/drawing/2014/main" id="{826CEA22-E5A7-C64A-9459-507353667107}"/>
              </a:ext>
            </a:extLst>
          </p:cNvPr>
          <p:cNvCxnSpPr>
            <a:cxnSpLocks noChangeShapeType="1"/>
          </p:cNvCxnSpPr>
          <p:nvPr/>
        </p:nvCxnSpPr>
        <p:spPr bwMode="auto">
          <a:xfrm flipH="1">
            <a:off x="2359342" y="4417694"/>
            <a:ext cx="119063" cy="140732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9" name="Straight Connector 288">
            <a:extLst>
              <a:ext uri="{FF2B5EF4-FFF2-40B4-BE49-F238E27FC236}">
                <a16:creationId xmlns:a16="http://schemas.microsoft.com/office/drawing/2014/main" id="{83AEDEB4-14F7-2E40-A1F4-D6804354A0E1}"/>
              </a:ext>
            </a:extLst>
          </p:cNvPr>
          <p:cNvCxnSpPr>
            <a:cxnSpLocks noChangeShapeType="1"/>
            <a:stCxn id="281" idx="1"/>
          </p:cNvCxnSpPr>
          <p:nvPr/>
        </p:nvCxnSpPr>
        <p:spPr bwMode="auto">
          <a:xfrm flipV="1">
            <a:off x="1887855" y="4417694"/>
            <a:ext cx="428512" cy="428625"/>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0" name="TextBox 289">
            <a:extLst>
              <a:ext uri="{FF2B5EF4-FFF2-40B4-BE49-F238E27FC236}">
                <a16:creationId xmlns:a16="http://schemas.microsoft.com/office/drawing/2014/main" id="{FA7355BC-7F26-D145-860F-457633C18669}"/>
              </a:ext>
            </a:extLst>
          </p:cNvPr>
          <p:cNvSpPr txBox="1"/>
          <p:nvPr/>
        </p:nvSpPr>
        <p:spPr>
          <a:xfrm>
            <a:off x="2545080" y="6607500"/>
            <a:ext cx="1702389" cy="338554"/>
          </a:xfrm>
          <a:prstGeom prst="rect">
            <a:avLst/>
          </a:prstGeom>
          <a:noFill/>
        </p:spPr>
        <p:txBody>
          <a:bodyPr wrap="none" rtlCol="0">
            <a:spAutoFit/>
          </a:bodyPr>
          <a:lstStyle/>
          <a:p>
            <a:r>
              <a:rPr lang="en-US" sz="1600" dirty="0" err="1">
                <a:solidFill>
                  <a:srgbClr val="C00000"/>
                </a:solidFill>
                <a:latin typeface="+mn-lt"/>
              </a:rPr>
              <a:t>yuba.stanford.edu</a:t>
            </a:r>
            <a:endParaRPr lang="en-US" sz="1600" dirty="0">
              <a:solidFill>
                <a:srgbClr val="C00000"/>
              </a:solidFill>
              <a:latin typeface="+mn-lt"/>
            </a:endParaRPr>
          </a:p>
        </p:txBody>
      </p:sp>
      <p:sp>
        <p:nvSpPr>
          <p:cNvPr id="2" name="Oval 1">
            <a:extLst>
              <a:ext uri="{FF2B5EF4-FFF2-40B4-BE49-F238E27FC236}">
                <a16:creationId xmlns:a16="http://schemas.microsoft.com/office/drawing/2014/main" id="{BF91F61A-C86C-6C47-88D7-1669B36C6C3A}"/>
              </a:ext>
            </a:extLst>
          </p:cNvPr>
          <p:cNvSpPr/>
          <p:nvPr/>
        </p:nvSpPr>
        <p:spPr bwMode="auto">
          <a:xfrm>
            <a:off x="1529729" y="2642227"/>
            <a:ext cx="3259455" cy="2276542"/>
          </a:xfrm>
          <a:prstGeom prst="ellipse">
            <a:avLst/>
          </a:prstGeom>
          <a:solidFill>
            <a:srgbClr val="92D050">
              <a:alpha val="53000"/>
            </a:srgb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omic Sans MS" charset="0"/>
              <a:ea typeface="ＭＳ Ｐゴシック" charset="0"/>
            </a:endParaRPr>
          </a:p>
        </p:txBody>
      </p:sp>
      <p:cxnSp>
        <p:nvCxnSpPr>
          <p:cNvPr id="130" name="Straight Connector 129">
            <a:extLst>
              <a:ext uri="{FF2B5EF4-FFF2-40B4-BE49-F238E27FC236}">
                <a16:creationId xmlns:a16="http://schemas.microsoft.com/office/drawing/2014/main" id="{DCEC90DA-34BF-8140-B645-875E72AC81D5}"/>
              </a:ext>
            </a:extLst>
          </p:cNvPr>
          <p:cNvCxnSpPr>
            <a:cxnSpLocks noChangeShapeType="1"/>
            <a:stCxn id="239" idx="1"/>
            <a:endCxn id="128" idx="3"/>
          </p:cNvCxnSpPr>
          <p:nvPr/>
        </p:nvCxnSpPr>
        <p:spPr bwMode="auto">
          <a:xfrm flipV="1">
            <a:off x="2316367" y="3151366"/>
            <a:ext cx="1042626" cy="96152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28" name="Can 127">
            <a:extLst>
              <a:ext uri="{FF2B5EF4-FFF2-40B4-BE49-F238E27FC236}">
                <a16:creationId xmlns:a16="http://schemas.microsoft.com/office/drawing/2014/main" id="{E94D7CD4-E766-A545-AA40-0ADF1FBF2BB3}"/>
              </a:ext>
            </a:extLst>
          </p:cNvPr>
          <p:cNvSpPr>
            <a:spLocks noChangeArrowheads="1"/>
          </p:cNvSpPr>
          <p:nvPr/>
        </p:nvSpPr>
        <p:spPr bwMode="auto">
          <a:xfrm>
            <a:off x="3007521" y="2846566"/>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39" name="Can 238"/>
          <p:cNvSpPr>
            <a:spLocks noChangeArrowheads="1"/>
          </p:cNvSpPr>
          <p:nvPr/>
        </p:nvSpPr>
        <p:spPr bwMode="auto">
          <a:xfrm>
            <a:off x="1964895" y="4112894"/>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grpSp>
        <p:nvGrpSpPr>
          <p:cNvPr id="16" name="Group 15">
            <a:extLst>
              <a:ext uri="{FF2B5EF4-FFF2-40B4-BE49-F238E27FC236}">
                <a16:creationId xmlns:a16="http://schemas.microsoft.com/office/drawing/2014/main" id="{AFF76B9B-DCC9-3948-A130-4266CC802619}"/>
              </a:ext>
            </a:extLst>
          </p:cNvPr>
          <p:cNvGrpSpPr/>
          <p:nvPr/>
        </p:nvGrpSpPr>
        <p:grpSpPr>
          <a:xfrm>
            <a:off x="6172200" y="1634403"/>
            <a:ext cx="3669018" cy="5290033"/>
            <a:chOff x="6172200" y="1634403"/>
            <a:chExt cx="3669018" cy="5290033"/>
          </a:xfrm>
        </p:grpSpPr>
        <p:sp>
          <p:nvSpPr>
            <p:cNvPr id="122" name="Can 121">
              <a:extLst>
                <a:ext uri="{FF2B5EF4-FFF2-40B4-BE49-F238E27FC236}">
                  <a16:creationId xmlns:a16="http://schemas.microsoft.com/office/drawing/2014/main" id="{22B011B0-34E0-D04E-BC8B-28DFCA76FC8A}"/>
                </a:ext>
              </a:extLst>
            </p:cNvPr>
            <p:cNvSpPr>
              <a:spLocks noChangeArrowheads="1"/>
            </p:cNvSpPr>
            <p:nvPr/>
          </p:nvSpPr>
          <p:spPr bwMode="auto">
            <a:xfrm>
              <a:off x="8222909" y="2469858"/>
              <a:ext cx="1618309" cy="900244"/>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23" name="Can 122">
              <a:extLst>
                <a:ext uri="{FF2B5EF4-FFF2-40B4-BE49-F238E27FC236}">
                  <a16:creationId xmlns:a16="http://schemas.microsoft.com/office/drawing/2014/main" id="{D108583A-A68F-634E-9B25-1173F003E3DB}"/>
                </a:ext>
              </a:extLst>
            </p:cNvPr>
            <p:cNvSpPr>
              <a:spLocks noChangeArrowheads="1"/>
            </p:cNvSpPr>
            <p:nvPr/>
          </p:nvSpPr>
          <p:spPr bwMode="auto">
            <a:xfrm>
              <a:off x="6172200" y="5158621"/>
              <a:ext cx="1905000" cy="900229"/>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4" name="TextBox 13">
              <a:extLst>
                <a:ext uri="{FF2B5EF4-FFF2-40B4-BE49-F238E27FC236}">
                  <a16:creationId xmlns:a16="http://schemas.microsoft.com/office/drawing/2014/main" id="{C51B4EB3-B452-5C48-AEC3-2B0E5FBADD19}"/>
                </a:ext>
              </a:extLst>
            </p:cNvPr>
            <p:cNvSpPr txBox="1"/>
            <p:nvPr/>
          </p:nvSpPr>
          <p:spPr>
            <a:xfrm>
              <a:off x="6296570" y="6093439"/>
              <a:ext cx="1279196" cy="830997"/>
            </a:xfrm>
            <a:prstGeom prst="rect">
              <a:avLst/>
            </a:prstGeom>
            <a:noFill/>
          </p:spPr>
          <p:txBody>
            <a:bodyPr wrap="none" rtlCol="0">
              <a:spAutoFit/>
            </a:bodyPr>
            <a:lstStyle/>
            <a:p>
              <a:pPr algn="ctr"/>
              <a:r>
                <a:rPr lang="en-US" sz="2400" b="1" dirty="0">
                  <a:latin typeface="+mn-lt"/>
                </a:rPr>
                <a:t>Stanford</a:t>
              </a:r>
            </a:p>
            <a:p>
              <a:pPr algn="ctr"/>
              <a:r>
                <a:rPr lang="en-US" sz="2400" dirty="0">
                  <a:latin typeface="+mn-lt"/>
                </a:rPr>
                <a:t>AS 32</a:t>
              </a:r>
            </a:p>
          </p:txBody>
        </p:sp>
        <p:sp>
          <p:nvSpPr>
            <p:cNvPr id="132" name="TextBox 131">
              <a:extLst>
                <a:ext uri="{FF2B5EF4-FFF2-40B4-BE49-F238E27FC236}">
                  <a16:creationId xmlns:a16="http://schemas.microsoft.com/office/drawing/2014/main" id="{8C17C86F-4448-3C4C-BC92-565248CF3E1A}"/>
                </a:ext>
              </a:extLst>
            </p:cNvPr>
            <p:cNvSpPr txBox="1"/>
            <p:nvPr/>
          </p:nvSpPr>
          <p:spPr>
            <a:xfrm>
              <a:off x="8537219" y="1634403"/>
              <a:ext cx="1194559" cy="830997"/>
            </a:xfrm>
            <a:prstGeom prst="rect">
              <a:avLst/>
            </a:prstGeom>
            <a:noFill/>
          </p:spPr>
          <p:txBody>
            <a:bodyPr wrap="none" rtlCol="0">
              <a:spAutoFit/>
            </a:bodyPr>
            <a:lstStyle/>
            <a:p>
              <a:pPr algn="ctr"/>
              <a:r>
                <a:rPr lang="en-US" sz="2400" b="1" dirty="0" err="1">
                  <a:latin typeface="+mn-lt"/>
                </a:rPr>
                <a:t>he.net</a:t>
              </a:r>
              <a:endParaRPr lang="en-US" sz="2400" b="1" dirty="0">
                <a:latin typeface="+mn-lt"/>
              </a:endParaRPr>
            </a:p>
            <a:p>
              <a:pPr algn="ctr"/>
              <a:r>
                <a:rPr lang="en-US" sz="2400" dirty="0">
                  <a:latin typeface="+mn-lt"/>
                </a:rPr>
                <a:t>AS 6939</a:t>
              </a:r>
            </a:p>
          </p:txBody>
        </p:sp>
      </p:grpSp>
      <p:grpSp>
        <p:nvGrpSpPr>
          <p:cNvPr id="18" name="Group 17">
            <a:extLst>
              <a:ext uri="{FF2B5EF4-FFF2-40B4-BE49-F238E27FC236}">
                <a16:creationId xmlns:a16="http://schemas.microsoft.com/office/drawing/2014/main" id="{6FA73F70-B510-8B44-B824-36F55133E985}"/>
              </a:ext>
            </a:extLst>
          </p:cNvPr>
          <p:cNvGrpSpPr/>
          <p:nvPr/>
        </p:nvGrpSpPr>
        <p:grpSpPr>
          <a:xfrm>
            <a:off x="9882394" y="3967579"/>
            <a:ext cx="4588110" cy="3668481"/>
            <a:chOff x="9882394" y="3967579"/>
            <a:chExt cx="4588110" cy="3668481"/>
          </a:xfrm>
        </p:grpSpPr>
        <p:sp>
          <p:nvSpPr>
            <p:cNvPr id="129" name="Can 128">
              <a:extLst>
                <a:ext uri="{FF2B5EF4-FFF2-40B4-BE49-F238E27FC236}">
                  <a16:creationId xmlns:a16="http://schemas.microsoft.com/office/drawing/2014/main" id="{F2A270BF-D470-D243-B994-5D872DE08546}"/>
                </a:ext>
              </a:extLst>
            </p:cNvPr>
            <p:cNvSpPr>
              <a:spLocks noChangeArrowheads="1"/>
            </p:cNvSpPr>
            <p:nvPr/>
          </p:nvSpPr>
          <p:spPr bwMode="auto">
            <a:xfrm>
              <a:off x="11351895" y="3967579"/>
              <a:ext cx="1905000" cy="900229"/>
            </a:xfrm>
            <a:prstGeom prst="can">
              <a:avLst>
                <a:gd name="adj" fmla="val 50000"/>
              </a:avLst>
            </a:prstGeom>
            <a:solidFill>
              <a:schemeClr val="bg1">
                <a:lumMod val="65000"/>
              </a:schemeClr>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31" name="Can 130">
              <a:extLst>
                <a:ext uri="{FF2B5EF4-FFF2-40B4-BE49-F238E27FC236}">
                  <a16:creationId xmlns:a16="http://schemas.microsoft.com/office/drawing/2014/main" id="{FB68DC1C-BD8E-0A4C-815B-CC115FEB1D4B}"/>
                </a:ext>
              </a:extLst>
            </p:cNvPr>
            <p:cNvSpPr>
              <a:spLocks noChangeArrowheads="1"/>
            </p:cNvSpPr>
            <p:nvPr/>
          </p:nvSpPr>
          <p:spPr bwMode="auto">
            <a:xfrm>
              <a:off x="10065573" y="5905155"/>
              <a:ext cx="1905000" cy="900229"/>
            </a:xfrm>
            <a:prstGeom prst="can">
              <a:avLst>
                <a:gd name="adj" fmla="val 50000"/>
              </a:avLst>
            </a:prstGeom>
            <a:solidFill>
              <a:schemeClr val="bg1">
                <a:lumMod val="65000"/>
              </a:schemeClr>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33" name="TextBox 132">
              <a:extLst>
                <a:ext uri="{FF2B5EF4-FFF2-40B4-BE49-F238E27FC236}">
                  <a16:creationId xmlns:a16="http://schemas.microsoft.com/office/drawing/2014/main" id="{CFA878E3-6335-B54B-8278-009E05DF35F6}"/>
                </a:ext>
              </a:extLst>
            </p:cNvPr>
            <p:cNvSpPr txBox="1"/>
            <p:nvPr/>
          </p:nvSpPr>
          <p:spPr>
            <a:xfrm>
              <a:off x="11978143" y="6001355"/>
              <a:ext cx="1194559" cy="830997"/>
            </a:xfrm>
            <a:prstGeom prst="rect">
              <a:avLst/>
            </a:prstGeom>
            <a:noFill/>
          </p:spPr>
          <p:txBody>
            <a:bodyPr wrap="none" rtlCol="0">
              <a:spAutoFit/>
            </a:bodyPr>
            <a:lstStyle/>
            <a:p>
              <a:pPr algn="ctr"/>
              <a:r>
                <a:rPr lang="en-US" sz="2400" b="1" dirty="0">
                  <a:latin typeface="+mn-lt"/>
                </a:rPr>
                <a:t>CENIC</a:t>
              </a:r>
            </a:p>
            <a:p>
              <a:pPr algn="ctr"/>
              <a:r>
                <a:rPr lang="en-US" sz="2400" dirty="0">
                  <a:latin typeface="+mn-lt"/>
                </a:rPr>
                <a:t>AS 2152</a:t>
              </a:r>
            </a:p>
          </p:txBody>
        </p:sp>
        <p:sp>
          <p:nvSpPr>
            <p:cNvPr id="134" name="TextBox 133">
              <a:extLst>
                <a:ext uri="{FF2B5EF4-FFF2-40B4-BE49-F238E27FC236}">
                  <a16:creationId xmlns:a16="http://schemas.microsoft.com/office/drawing/2014/main" id="{381F3662-86FB-0146-B1E0-0D5377CB711C}"/>
                </a:ext>
              </a:extLst>
            </p:cNvPr>
            <p:cNvSpPr txBox="1"/>
            <p:nvPr/>
          </p:nvSpPr>
          <p:spPr>
            <a:xfrm>
              <a:off x="13275945" y="3980822"/>
              <a:ext cx="1194559" cy="830997"/>
            </a:xfrm>
            <a:prstGeom prst="rect">
              <a:avLst/>
            </a:prstGeom>
            <a:noFill/>
          </p:spPr>
          <p:txBody>
            <a:bodyPr wrap="none" rtlCol="0">
              <a:spAutoFit/>
            </a:bodyPr>
            <a:lstStyle/>
            <a:p>
              <a:pPr algn="ctr"/>
              <a:r>
                <a:rPr lang="en-US" sz="2400" b="1" dirty="0">
                  <a:latin typeface="+mn-lt"/>
                </a:rPr>
                <a:t>Level3</a:t>
              </a:r>
            </a:p>
            <a:p>
              <a:pPr algn="ctr"/>
              <a:r>
                <a:rPr lang="en-US" sz="2400" dirty="0">
                  <a:latin typeface="+mn-lt"/>
                </a:rPr>
                <a:t>AS 3356</a:t>
              </a:r>
            </a:p>
          </p:txBody>
        </p:sp>
        <p:sp>
          <p:nvSpPr>
            <p:cNvPr id="15" name="TextBox 14">
              <a:extLst>
                <a:ext uri="{FF2B5EF4-FFF2-40B4-BE49-F238E27FC236}">
                  <a16:creationId xmlns:a16="http://schemas.microsoft.com/office/drawing/2014/main" id="{41889A47-544A-F34B-9C76-F77EFCB5DC40}"/>
                </a:ext>
              </a:extLst>
            </p:cNvPr>
            <p:cNvSpPr txBox="1"/>
            <p:nvPr/>
          </p:nvSpPr>
          <p:spPr>
            <a:xfrm>
              <a:off x="9882394" y="7051285"/>
              <a:ext cx="3821111" cy="584775"/>
            </a:xfrm>
            <a:prstGeom prst="rect">
              <a:avLst/>
            </a:prstGeom>
            <a:noFill/>
          </p:spPr>
          <p:txBody>
            <a:bodyPr wrap="none" rtlCol="0">
              <a:spAutoFit/>
            </a:bodyPr>
            <a:lstStyle/>
            <a:p>
              <a:r>
                <a:rPr lang="en-US" sz="3200" dirty="0">
                  <a:latin typeface="+mn-lt"/>
                </a:rPr>
                <a:t>Other ISPs at local IXP</a:t>
              </a:r>
            </a:p>
          </p:txBody>
        </p:sp>
      </p:grpSp>
      <p:grpSp>
        <p:nvGrpSpPr>
          <p:cNvPr id="66" name="Group 65">
            <a:extLst>
              <a:ext uri="{FF2B5EF4-FFF2-40B4-BE49-F238E27FC236}">
                <a16:creationId xmlns:a16="http://schemas.microsoft.com/office/drawing/2014/main" id="{0F1AFF29-4DF4-EF42-86B0-A097BA35B35A}"/>
              </a:ext>
            </a:extLst>
          </p:cNvPr>
          <p:cNvGrpSpPr/>
          <p:nvPr/>
        </p:nvGrpSpPr>
        <p:grpSpPr>
          <a:xfrm>
            <a:off x="8077200" y="3370102"/>
            <a:ext cx="3274695" cy="2535053"/>
            <a:chOff x="8077200" y="3370102"/>
            <a:chExt cx="3274695" cy="2535053"/>
          </a:xfrm>
        </p:grpSpPr>
        <p:sp>
          <p:nvSpPr>
            <p:cNvPr id="67" name="Cube 66">
              <a:extLst>
                <a:ext uri="{FF2B5EF4-FFF2-40B4-BE49-F238E27FC236}">
                  <a16:creationId xmlns:a16="http://schemas.microsoft.com/office/drawing/2014/main" id="{E6321235-39B5-D845-83A8-2C4DAE48EFC1}"/>
                </a:ext>
              </a:extLst>
            </p:cNvPr>
            <p:cNvSpPr/>
            <p:nvPr/>
          </p:nvSpPr>
          <p:spPr bwMode="auto">
            <a:xfrm>
              <a:off x="8814588" y="4186870"/>
              <a:ext cx="1673581" cy="823748"/>
            </a:xfrm>
            <a:prstGeom prst="cube">
              <a:avLst>
                <a:gd name="adj" fmla="val 45813"/>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cxnSp>
          <p:nvCxnSpPr>
            <p:cNvPr id="68" name="Straight Connector 67">
              <a:extLst>
                <a:ext uri="{FF2B5EF4-FFF2-40B4-BE49-F238E27FC236}">
                  <a16:creationId xmlns:a16="http://schemas.microsoft.com/office/drawing/2014/main" id="{6589F0C2-D919-AB4D-8205-A82C352412F7}"/>
                </a:ext>
              </a:extLst>
            </p:cNvPr>
            <p:cNvCxnSpPr>
              <a:endCxn id="67" idx="0"/>
            </p:cNvCxnSpPr>
            <p:nvPr/>
          </p:nvCxnSpPr>
          <p:spPr bwMode="auto">
            <a:xfrm>
              <a:off x="9032064" y="3370102"/>
              <a:ext cx="808006" cy="816768"/>
            </a:xfrm>
            <a:prstGeom prst="line">
              <a:avLst/>
            </a:prstGeom>
            <a:solidFill>
              <a:schemeClr val="accent1"/>
            </a:solidFill>
            <a:ln w="57150" cap="flat" cmpd="sng" algn="ctr">
              <a:solidFill>
                <a:srgbClr val="92D05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68">
              <a:extLst>
                <a:ext uri="{FF2B5EF4-FFF2-40B4-BE49-F238E27FC236}">
                  <a16:creationId xmlns:a16="http://schemas.microsoft.com/office/drawing/2014/main" id="{B244D067-4B32-6640-B91F-41890B78AAF0}"/>
                </a:ext>
              </a:extLst>
            </p:cNvPr>
            <p:cNvCxnSpPr>
              <a:cxnSpLocks/>
              <a:stCxn id="67" idx="5"/>
            </p:cNvCxnSpPr>
            <p:nvPr/>
          </p:nvCxnSpPr>
          <p:spPr bwMode="auto">
            <a:xfrm>
              <a:off x="10488169" y="4410052"/>
              <a:ext cx="863726" cy="7642"/>
            </a:xfrm>
            <a:prstGeom prst="line">
              <a:avLst/>
            </a:prstGeom>
            <a:solidFill>
              <a:schemeClr val="accent1"/>
            </a:solidFill>
            <a:ln w="57150" cap="flat" cmpd="sng" algn="ctr">
              <a:solidFill>
                <a:srgbClr val="92D05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69">
              <a:extLst>
                <a:ext uri="{FF2B5EF4-FFF2-40B4-BE49-F238E27FC236}">
                  <a16:creationId xmlns:a16="http://schemas.microsoft.com/office/drawing/2014/main" id="{87D710C3-9522-CA44-A7A8-E2177CD5810A}"/>
                </a:ext>
              </a:extLst>
            </p:cNvPr>
            <p:cNvCxnSpPr>
              <a:cxnSpLocks/>
              <a:stCxn id="67" idx="3"/>
            </p:cNvCxnSpPr>
            <p:nvPr/>
          </p:nvCxnSpPr>
          <p:spPr bwMode="auto">
            <a:xfrm>
              <a:off x="9462687" y="5010618"/>
              <a:ext cx="1555386" cy="894537"/>
            </a:xfrm>
            <a:prstGeom prst="line">
              <a:avLst/>
            </a:prstGeom>
            <a:solidFill>
              <a:schemeClr val="accent1"/>
            </a:solidFill>
            <a:ln w="57150" cap="flat" cmpd="sng" algn="ctr">
              <a:solidFill>
                <a:srgbClr val="92D05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Connector 70">
              <a:extLst>
                <a:ext uri="{FF2B5EF4-FFF2-40B4-BE49-F238E27FC236}">
                  <a16:creationId xmlns:a16="http://schemas.microsoft.com/office/drawing/2014/main" id="{F4A34FF6-C97D-734D-98CD-C8644AED480E}"/>
                </a:ext>
              </a:extLst>
            </p:cNvPr>
            <p:cNvCxnSpPr>
              <a:cxnSpLocks/>
            </p:cNvCxnSpPr>
            <p:nvPr/>
          </p:nvCxnSpPr>
          <p:spPr bwMode="auto">
            <a:xfrm flipV="1">
              <a:off x="8077200" y="4867808"/>
              <a:ext cx="1243493" cy="740928"/>
            </a:xfrm>
            <a:prstGeom prst="line">
              <a:avLst/>
            </a:prstGeom>
            <a:solidFill>
              <a:schemeClr val="accent1"/>
            </a:solidFill>
            <a:ln w="57150" cap="flat" cmpd="sng" algn="ctr">
              <a:solidFill>
                <a:srgbClr val="92D05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5" name="Freeform 4">
            <a:extLst>
              <a:ext uri="{FF2B5EF4-FFF2-40B4-BE49-F238E27FC236}">
                <a16:creationId xmlns:a16="http://schemas.microsoft.com/office/drawing/2014/main" id="{34656FFD-7AD3-A344-BDC2-2A55434E679D}"/>
              </a:ext>
            </a:extLst>
          </p:cNvPr>
          <p:cNvSpPr/>
          <p:nvPr/>
        </p:nvSpPr>
        <p:spPr bwMode="auto">
          <a:xfrm>
            <a:off x="7124700" y="2952562"/>
            <a:ext cx="2000250" cy="2629087"/>
          </a:xfrm>
          <a:custGeom>
            <a:avLst/>
            <a:gdLst>
              <a:gd name="connsiteX0" fmla="*/ 1409700 w 2000250"/>
              <a:gd name="connsiteY0" fmla="*/ 0 h 2629087"/>
              <a:gd name="connsiteX1" fmla="*/ 1714500 w 2000250"/>
              <a:gd name="connsiteY1" fmla="*/ 400050 h 2629087"/>
              <a:gd name="connsiteX2" fmla="*/ 1790700 w 2000250"/>
              <a:gd name="connsiteY2" fmla="*/ 514350 h 2629087"/>
              <a:gd name="connsiteX3" fmla="*/ 1828800 w 2000250"/>
              <a:gd name="connsiteY3" fmla="*/ 571500 h 2629087"/>
              <a:gd name="connsiteX4" fmla="*/ 1885950 w 2000250"/>
              <a:gd name="connsiteY4" fmla="*/ 685800 h 2629087"/>
              <a:gd name="connsiteX5" fmla="*/ 1924050 w 2000250"/>
              <a:gd name="connsiteY5" fmla="*/ 800100 h 2629087"/>
              <a:gd name="connsiteX6" fmla="*/ 1981200 w 2000250"/>
              <a:gd name="connsiteY6" fmla="*/ 914400 h 2629087"/>
              <a:gd name="connsiteX7" fmla="*/ 2000250 w 2000250"/>
              <a:gd name="connsiteY7" fmla="*/ 1066800 h 2629087"/>
              <a:gd name="connsiteX8" fmla="*/ 1962150 w 2000250"/>
              <a:gd name="connsiteY8" fmla="*/ 1428750 h 2629087"/>
              <a:gd name="connsiteX9" fmla="*/ 1924050 w 2000250"/>
              <a:gd name="connsiteY9" fmla="*/ 1600200 h 2629087"/>
              <a:gd name="connsiteX10" fmla="*/ 1847850 w 2000250"/>
              <a:gd name="connsiteY10" fmla="*/ 1733550 h 2629087"/>
              <a:gd name="connsiteX11" fmla="*/ 1790700 w 2000250"/>
              <a:gd name="connsiteY11" fmla="*/ 1790700 h 2629087"/>
              <a:gd name="connsiteX12" fmla="*/ 1752600 w 2000250"/>
              <a:gd name="connsiteY12" fmla="*/ 1847850 h 2629087"/>
              <a:gd name="connsiteX13" fmla="*/ 1695450 w 2000250"/>
              <a:gd name="connsiteY13" fmla="*/ 1885950 h 2629087"/>
              <a:gd name="connsiteX14" fmla="*/ 1638300 w 2000250"/>
              <a:gd name="connsiteY14" fmla="*/ 1943100 h 2629087"/>
              <a:gd name="connsiteX15" fmla="*/ 1524000 w 2000250"/>
              <a:gd name="connsiteY15" fmla="*/ 2019300 h 2629087"/>
              <a:gd name="connsiteX16" fmla="*/ 1466850 w 2000250"/>
              <a:gd name="connsiteY16" fmla="*/ 2057400 h 2629087"/>
              <a:gd name="connsiteX17" fmla="*/ 1333500 w 2000250"/>
              <a:gd name="connsiteY17" fmla="*/ 2095500 h 2629087"/>
              <a:gd name="connsiteX18" fmla="*/ 1276350 w 2000250"/>
              <a:gd name="connsiteY18" fmla="*/ 2133600 h 2629087"/>
              <a:gd name="connsiteX19" fmla="*/ 1143000 w 2000250"/>
              <a:gd name="connsiteY19" fmla="*/ 2190750 h 2629087"/>
              <a:gd name="connsiteX20" fmla="*/ 1028700 w 2000250"/>
              <a:gd name="connsiteY20" fmla="*/ 2266950 h 2629087"/>
              <a:gd name="connsiteX21" fmla="*/ 971550 w 2000250"/>
              <a:gd name="connsiteY21" fmla="*/ 2305050 h 2629087"/>
              <a:gd name="connsiteX22" fmla="*/ 895350 w 2000250"/>
              <a:gd name="connsiteY22" fmla="*/ 2324100 h 2629087"/>
              <a:gd name="connsiteX23" fmla="*/ 781050 w 2000250"/>
              <a:gd name="connsiteY23" fmla="*/ 2381250 h 2629087"/>
              <a:gd name="connsiteX24" fmla="*/ 723900 w 2000250"/>
              <a:gd name="connsiteY24" fmla="*/ 2419350 h 2629087"/>
              <a:gd name="connsiteX25" fmla="*/ 495300 w 2000250"/>
              <a:gd name="connsiteY25" fmla="*/ 2514600 h 2629087"/>
              <a:gd name="connsiteX26" fmla="*/ 438150 w 2000250"/>
              <a:gd name="connsiteY26" fmla="*/ 2571750 h 2629087"/>
              <a:gd name="connsiteX27" fmla="*/ 19050 w 2000250"/>
              <a:gd name="connsiteY27" fmla="*/ 2628900 h 2629087"/>
              <a:gd name="connsiteX28" fmla="*/ 0 w 2000250"/>
              <a:gd name="connsiteY28" fmla="*/ 2628900 h 262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00250" h="2629087">
                <a:moveTo>
                  <a:pt x="1409700" y="0"/>
                </a:moveTo>
                <a:cubicBezTo>
                  <a:pt x="1511300" y="133350"/>
                  <a:pt x="1621507" y="260561"/>
                  <a:pt x="1714500" y="400050"/>
                </a:cubicBezTo>
                <a:lnTo>
                  <a:pt x="1790700" y="514350"/>
                </a:lnTo>
                <a:cubicBezTo>
                  <a:pt x="1803400" y="533400"/>
                  <a:pt x="1821560" y="549780"/>
                  <a:pt x="1828800" y="571500"/>
                </a:cubicBezTo>
                <a:cubicBezTo>
                  <a:pt x="1898275" y="779926"/>
                  <a:pt x="1787473" y="464226"/>
                  <a:pt x="1885950" y="685800"/>
                </a:cubicBezTo>
                <a:cubicBezTo>
                  <a:pt x="1902261" y="722500"/>
                  <a:pt x="1901773" y="766684"/>
                  <a:pt x="1924050" y="800100"/>
                </a:cubicBezTo>
                <a:cubicBezTo>
                  <a:pt x="1973289" y="873958"/>
                  <a:pt x="1954910" y="835530"/>
                  <a:pt x="1981200" y="914400"/>
                </a:cubicBezTo>
                <a:cubicBezTo>
                  <a:pt x="1987550" y="965200"/>
                  <a:pt x="2000250" y="1015605"/>
                  <a:pt x="2000250" y="1066800"/>
                </a:cubicBezTo>
                <a:cubicBezTo>
                  <a:pt x="2000250" y="1298609"/>
                  <a:pt x="1990920" y="1270513"/>
                  <a:pt x="1962150" y="1428750"/>
                </a:cubicBezTo>
                <a:cubicBezTo>
                  <a:pt x="1948930" y="1501458"/>
                  <a:pt x="1950567" y="1538327"/>
                  <a:pt x="1924050" y="1600200"/>
                </a:cubicBezTo>
                <a:cubicBezTo>
                  <a:pt x="1907610" y="1638561"/>
                  <a:pt x="1875985" y="1699788"/>
                  <a:pt x="1847850" y="1733550"/>
                </a:cubicBezTo>
                <a:cubicBezTo>
                  <a:pt x="1830603" y="1754246"/>
                  <a:pt x="1807947" y="1770004"/>
                  <a:pt x="1790700" y="1790700"/>
                </a:cubicBezTo>
                <a:cubicBezTo>
                  <a:pt x="1776043" y="1808289"/>
                  <a:pt x="1768789" y="1831661"/>
                  <a:pt x="1752600" y="1847850"/>
                </a:cubicBezTo>
                <a:cubicBezTo>
                  <a:pt x="1736411" y="1864039"/>
                  <a:pt x="1713039" y="1871293"/>
                  <a:pt x="1695450" y="1885950"/>
                </a:cubicBezTo>
                <a:cubicBezTo>
                  <a:pt x="1674754" y="1903197"/>
                  <a:pt x="1659566" y="1926560"/>
                  <a:pt x="1638300" y="1943100"/>
                </a:cubicBezTo>
                <a:cubicBezTo>
                  <a:pt x="1602155" y="1971213"/>
                  <a:pt x="1562100" y="1993900"/>
                  <a:pt x="1524000" y="2019300"/>
                </a:cubicBezTo>
                <a:cubicBezTo>
                  <a:pt x="1504950" y="2032000"/>
                  <a:pt x="1488570" y="2050160"/>
                  <a:pt x="1466850" y="2057400"/>
                </a:cubicBezTo>
                <a:cubicBezTo>
                  <a:pt x="1384862" y="2084729"/>
                  <a:pt x="1429181" y="2071580"/>
                  <a:pt x="1333500" y="2095500"/>
                </a:cubicBezTo>
                <a:cubicBezTo>
                  <a:pt x="1314450" y="2108200"/>
                  <a:pt x="1296828" y="2123361"/>
                  <a:pt x="1276350" y="2133600"/>
                </a:cubicBezTo>
                <a:cubicBezTo>
                  <a:pt x="1118689" y="2212430"/>
                  <a:pt x="1341204" y="2071828"/>
                  <a:pt x="1143000" y="2190750"/>
                </a:cubicBezTo>
                <a:cubicBezTo>
                  <a:pt x="1103735" y="2214309"/>
                  <a:pt x="1066800" y="2241550"/>
                  <a:pt x="1028700" y="2266950"/>
                </a:cubicBezTo>
                <a:cubicBezTo>
                  <a:pt x="1009650" y="2279650"/>
                  <a:pt x="993762" y="2299497"/>
                  <a:pt x="971550" y="2305050"/>
                </a:cubicBezTo>
                <a:lnTo>
                  <a:pt x="895350" y="2324100"/>
                </a:lnTo>
                <a:cubicBezTo>
                  <a:pt x="731566" y="2433289"/>
                  <a:pt x="938791" y="2302380"/>
                  <a:pt x="781050" y="2381250"/>
                </a:cubicBezTo>
                <a:cubicBezTo>
                  <a:pt x="760572" y="2391489"/>
                  <a:pt x="744000" y="2408387"/>
                  <a:pt x="723900" y="2419350"/>
                </a:cubicBezTo>
                <a:cubicBezTo>
                  <a:pt x="575131" y="2500497"/>
                  <a:pt x="614131" y="2484892"/>
                  <a:pt x="495300" y="2514600"/>
                </a:cubicBezTo>
                <a:cubicBezTo>
                  <a:pt x="476250" y="2533650"/>
                  <a:pt x="462676" y="2560602"/>
                  <a:pt x="438150" y="2571750"/>
                </a:cubicBezTo>
                <a:cubicBezTo>
                  <a:pt x="327549" y="2622023"/>
                  <a:pt x="119664" y="2622192"/>
                  <a:pt x="19050" y="2628900"/>
                </a:cubicBezTo>
                <a:cubicBezTo>
                  <a:pt x="12714" y="2629322"/>
                  <a:pt x="6350" y="2628900"/>
                  <a:pt x="0" y="2628900"/>
                </a:cubicBezTo>
              </a:path>
            </a:pathLst>
          </a:custGeom>
          <a:noFill/>
          <a:ln w="7620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6" name="Freeform 5">
            <a:extLst>
              <a:ext uri="{FF2B5EF4-FFF2-40B4-BE49-F238E27FC236}">
                <a16:creationId xmlns:a16="http://schemas.microsoft.com/office/drawing/2014/main" id="{97321491-5150-2846-B8A3-B531143A751D}"/>
              </a:ext>
            </a:extLst>
          </p:cNvPr>
          <p:cNvSpPr/>
          <p:nvPr/>
        </p:nvSpPr>
        <p:spPr bwMode="auto">
          <a:xfrm>
            <a:off x="7669575" y="5238272"/>
            <a:ext cx="3493323" cy="1035529"/>
          </a:xfrm>
          <a:custGeom>
            <a:avLst/>
            <a:gdLst>
              <a:gd name="connsiteX0" fmla="*/ 0 w 3733800"/>
              <a:gd name="connsiteY0" fmla="*/ 685800 h 1485900"/>
              <a:gd name="connsiteX1" fmla="*/ 266700 w 3733800"/>
              <a:gd name="connsiteY1" fmla="*/ 628650 h 1485900"/>
              <a:gd name="connsiteX2" fmla="*/ 419100 w 3733800"/>
              <a:gd name="connsiteY2" fmla="*/ 571500 h 1485900"/>
              <a:gd name="connsiteX3" fmla="*/ 590550 w 3733800"/>
              <a:gd name="connsiteY3" fmla="*/ 514350 h 1485900"/>
              <a:gd name="connsiteX4" fmla="*/ 857250 w 3733800"/>
              <a:gd name="connsiteY4" fmla="*/ 381000 h 1485900"/>
              <a:gd name="connsiteX5" fmla="*/ 1066800 w 3733800"/>
              <a:gd name="connsiteY5" fmla="*/ 247650 h 1485900"/>
              <a:gd name="connsiteX6" fmla="*/ 1162050 w 3733800"/>
              <a:gd name="connsiteY6" fmla="*/ 209550 h 1485900"/>
              <a:gd name="connsiteX7" fmla="*/ 1238250 w 3733800"/>
              <a:gd name="connsiteY7" fmla="*/ 171450 h 1485900"/>
              <a:gd name="connsiteX8" fmla="*/ 1352550 w 3733800"/>
              <a:gd name="connsiteY8" fmla="*/ 133350 h 1485900"/>
              <a:gd name="connsiteX9" fmla="*/ 1485900 w 3733800"/>
              <a:gd name="connsiteY9" fmla="*/ 76200 h 1485900"/>
              <a:gd name="connsiteX10" fmla="*/ 1638300 w 3733800"/>
              <a:gd name="connsiteY10" fmla="*/ 38100 h 1485900"/>
              <a:gd name="connsiteX11" fmla="*/ 1809750 w 3733800"/>
              <a:gd name="connsiteY11" fmla="*/ 0 h 1485900"/>
              <a:gd name="connsiteX12" fmla="*/ 2133600 w 3733800"/>
              <a:gd name="connsiteY12" fmla="*/ 57150 h 1485900"/>
              <a:gd name="connsiteX13" fmla="*/ 2438400 w 3733800"/>
              <a:gd name="connsiteY13" fmla="*/ 228600 h 1485900"/>
              <a:gd name="connsiteX14" fmla="*/ 2514600 w 3733800"/>
              <a:gd name="connsiteY14" fmla="*/ 285750 h 1485900"/>
              <a:gd name="connsiteX15" fmla="*/ 2609850 w 3733800"/>
              <a:gd name="connsiteY15" fmla="*/ 342900 h 1485900"/>
              <a:gd name="connsiteX16" fmla="*/ 2857500 w 3733800"/>
              <a:gd name="connsiteY16" fmla="*/ 628650 h 1485900"/>
              <a:gd name="connsiteX17" fmla="*/ 2952750 w 3733800"/>
              <a:gd name="connsiteY17" fmla="*/ 742950 h 1485900"/>
              <a:gd name="connsiteX18" fmla="*/ 3028950 w 3733800"/>
              <a:gd name="connsiteY18" fmla="*/ 800100 h 1485900"/>
              <a:gd name="connsiteX19" fmla="*/ 3105150 w 3733800"/>
              <a:gd name="connsiteY19" fmla="*/ 933450 h 1485900"/>
              <a:gd name="connsiteX20" fmla="*/ 3143250 w 3733800"/>
              <a:gd name="connsiteY20" fmla="*/ 990600 h 1485900"/>
              <a:gd name="connsiteX21" fmla="*/ 3333750 w 3733800"/>
              <a:gd name="connsiteY21" fmla="*/ 1181100 h 1485900"/>
              <a:gd name="connsiteX22" fmla="*/ 3524250 w 3733800"/>
              <a:gd name="connsiteY22" fmla="*/ 1314450 h 1485900"/>
              <a:gd name="connsiteX23" fmla="*/ 3581400 w 3733800"/>
              <a:gd name="connsiteY23" fmla="*/ 1371600 h 1485900"/>
              <a:gd name="connsiteX24" fmla="*/ 3676650 w 3733800"/>
              <a:gd name="connsiteY24" fmla="*/ 1428750 h 1485900"/>
              <a:gd name="connsiteX25" fmla="*/ 3733800 w 3733800"/>
              <a:gd name="connsiteY25" fmla="*/ 148590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33800" h="1485900">
                <a:moveTo>
                  <a:pt x="0" y="685800"/>
                </a:moveTo>
                <a:cubicBezTo>
                  <a:pt x="1261" y="685548"/>
                  <a:pt x="214566" y="646028"/>
                  <a:pt x="266700" y="628650"/>
                </a:cubicBezTo>
                <a:cubicBezTo>
                  <a:pt x="318170" y="611493"/>
                  <a:pt x="367939" y="589557"/>
                  <a:pt x="419100" y="571500"/>
                </a:cubicBezTo>
                <a:cubicBezTo>
                  <a:pt x="475907" y="551450"/>
                  <a:pt x="539465" y="546278"/>
                  <a:pt x="590550" y="514350"/>
                </a:cubicBezTo>
                <a:cubicBezTo>
                  <a:pt x="958530" y="284363"/>
                  <a:pt x="564425" y="514102"/>
                  <a:pt x="857250" y="381000"/>
                </a:cubicBezTo>
                <a:cubicBezTo>
                  <a:pt x="932988" y="346574"/>
                  <a:pt x="994381" y="287151"/>
                  <a:pt x="1066800" y="247650"/>
                </a:cubicBezTo>
                <a:cubicBezTo>
                  <a:pt x="1096820" y="231275"/>
                  <a:pt x="1130801" y="223438"/>
                  <a:pt x="1162050" y="209550"/>
                </a:cubicBezTo>
                <a:cubicBezTo>
                  <a:pt x="1188000" y="198016"/>
                  <a:pt x="1211883" y="181997"/>
                  <a:pt x="1238250" y="171450"/>
                </a:cubicBezTo>
                <a:cubicBezTo>
                  <a:pt x="1275538" y="156535"/>
                  <a:pt x="1315066" y="147767"/>
                  <a:pt x="1352550" y="133350"/>
                </a:cubicBezTo>
                <a:cubicBezTo>
                  <a:pt x="1397687" y="115990"/>
                  <a:pt x="1440022" y="91493"/>
                  <a:pt x="1485900" y="76200"/>
                </a:cubicBezTo>
                <a:cubicBezTo>
                  <a:pt x="1535576" y="59641"/>
                  <a:pt x="1587500" y="50800"/>
                  <a:pt x="1638300" y="38100"/>
                </a:cubicBezTo>
                <a:cubicBezTo>
                  <a:pt x="1745912" y="11197"/>
                  <a:pt x="1688827" y="24185"/>
                  <a:pt x="1809750" y="0"/>
                </a:cubicBezTo>
                <a:cubicBezTo>
                  <a:pt x="1952847" y="14310"/>
                  <a:pt x="2006549" y="8284"/>
                  <a:pt x="2133600" y="57150"/>
                </a:cubicBezTo>
                <a:cubicBezTo>
                  <a:pt x="2203513" y="84040"/>
                  <a:pt x="2403685" y="202564"/>
                  <a:pt x="2438400" y="228600"/>
                </a:cubicBezTo>
                <a:cubicBezTo>
                  <a:pt x="2463800" y="247650"/>
                  <a:pt x="2488182" y="268138"/>
                  <a:pt x="2514600" y="285750"/>
                </a:cubicBezTo>
                <a:cubicBezTo>
                  <a:pt x="2545408" y="306289"/>
                  <a:pt x="2581193" y="319453"/>
                  <a:pt x="2609850" y="342900"/>
                </a:cubicBezTo>
                <a:cubicBezTo>
                  <a:pt x="2715907" y="429674"/>
                  <a:pt x="2770938" y="520447"/>
                  <a:pt x="2857500" y="628650"/>
                </a:cubicBezTo>
                <a:cubicBezTo>
                  <a:pt x="2888482" y="667377"/>
                  <a:pt x="2913074" y="713193"/>
                  <a:pt x="2952750" y="742950"/>
                </a:cubicBezTo>
                <a:cubicBezTo>
                  <a:pt x="2978150" y="762000"/>
                  <a:pt x="3006499" y="777649"/>
                  <a:pt x="3028950" y="800100"/>
                </a:cubicBezTo>
                <a:cubicBezTo>
                  <a:pt x="3059892" y="831042"/>
                  <a:pt x="3085228" y="898587"/>
                  <a:pt x="3105150" y="933450"/>
                </a:cubicBezTo>
                <a:cubicBezTo>
                  <a:pt x="3116509" y="953329"/>
                  <a:pt x="3129513" y="972284"/>
                  <a:pt x="3143250" y="990600"/>
                </a:cubicBezTo>
                <a:cubicBezTo>
                  <a:pt x="3218075" y="1090367"/>
                  <a:pt x="3227682" y="1101549"/>
                  <a:pt x="3333750" y="1181100"/>
                </a:cubicBezTo>
                <a:cubicBezTo>
                  <a:pt x="3421185" y="1246677"/>
                  <a:pt x="3448362" y="1249403"/>
                  <a:pt x="3524250" y="1314450"/>
                </a:cubicBezTo>
                <a:cubicBezTo>
                  <a:pt x="3544705" y="1331983"/>
                  <a:pt x="3559847" y="1355436"/>
                  <a:pt x="3581400" y="1371600"/>
                </a:cubicBezTo>
                <a:cubicBezTo>
                  <a:pt x="3611021" y="1393816"/>
                  <a:pt x="3647029" y="1406534"/>
                  <a:pt x="3676650" y="1428750"/>
                </a:cubicBezTo>
                <a:cubicBezTo>
                  <a:pt x="3698203" y="1444914"/>
                  <a:pt x="3733800" y="1485900"/>
                  <a:pt x="3733800" y="1485900"/>
                </a:cubicBezTo>
              </a:path>
            </a:pathLst>
          </a:custGeom>
          <a:noFill/>
          <a:ln w="7620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7" name="Freeform 6">
            <a:extLst>
              <a:ext uri="{FF2B5EF4-FFF2-40B4-BE49-F238E27FC236}">
                <a16:creationId xmlns:a16="http://schemas.microsoft.com/office/drawing/2014/main" id="{404761C5-BA7E-7C43-983F-0D14283C1A9C}"/>
              </a:ext>
            </a:extLst>
          </p:cNvPr>
          <p:cNvSpPr/>
          <p:nvPr/>
        </p:nvSpPr>
        <p:spPr bwMode="auto">
          <a:xfrm>
            <a:off x="7334250" y="4438650"/>
            <a:ext cx="4933950" cy="1352550"/>
          </a:xfrm>
          <a:custGeom>
            <a:avLst/>
            <a:gdLst>
              <a:gd name="connsiteX0" fmla="*/ 0 w 4933950"/>
              <a:gd name="connsiteY0" fmla="*/ 1352550 h 1352550"/>
              <a:gd name="connsiteX1" fmla="*/ 800100 w 4933950"/>
              <a:gd name="connsiteY1" fmla="*/ 1028700 h 1352550"/>
              <a:gd name="connsiteX2" fmla="*/ 990600 w 4933950"/>
              <a:gd name="connsiteY2" fmla="*/ 933450 h 1352550"/>
              <a:gd name="connsiteX3" fmla="*/ 1104900 w 4933950"/>
              <a:gd name="connsiteY3" fmla="*/ 857250 h 1352550"/>
              <a:gd name="connsiteX4" fmla="*/ 1257300 w 4933950"/>
              <a:gd name="connsiteY4" fmla="*/ 781050 h 1352550"/>
              <a:gd name="connsiteX5" fmla="*/ 1390650 w 4933950"/>
              <a:gd name="connsiteY5" fmla="*/ 704850 h 1352550"/>
              <a:gd name="connsiteX6" fmla="*/ 1447800 w 4933950"/>
              <a:gd name="connsiteY6" fmla="*/ 666750 h 1352550"/>
              <a:gd name="connsiteX7" fmla="*/ 1600200 w 4933950"/>
              <a:gd name="connsiteY7" fmla="*/ 628650 h 1352550"/>
              <a:gd name="connsiteX8" fmla="*/ 1714500 w 4933950"/>
              <a:gd name="connsiteY8" fmla="*/ 552450 h 1352550"/>
              <a:gd name="connsiteX9" fmla="*/ 1866900 w 4933950"/>
              <a:gd name="connsiteY9" fmla="*/ 514350 h 1352550"/>
              <a:gd name="connsiteX10" fmla="*/ 2019300 w 4933950"/>
              <a:gd name="connsiteY10" fmla="*/ 438150 h 1352550"/>
              <a:gd name="connsiteX11" fmla="*/ 2095500 w 4933950"/>
              <a:gd name="connsiteY11" fmla="*/ 419100 h 1352550"/>
              <a:gd name="connsiteX12" fmla="*/ 2266950 w 4933950"/>
              <a:gd name="connsiteY12" fmla="*/ 361950 h 1352550"/>
              <a:gd name="connsiteX13" fmla="*/ 2324100 w 4933950"/>
              <a:gd name="connsiteY13" fmla="*/ 323850 h 1352550"/>
              <a:gd name="connsiteX14" fmla="*/ 2381250 w 4933950"/>
              <a:gd name="connsiteY14" fmla="*/ 304800 h 1352550"/>
              <a:gd name="connsiteX15" fmla="*/ 2457450 w 4933950"/>
              <a:gd name="connsiteY15" fmla="*/ 247650 h 1352550"/>
              <a:gd name="connsiteX16" fmla="*/ 2571750 w 4933950"/>
              <a:gd name="connsiteY16" fmla="*/ 171450 h 1352550"/>
              <a:gd name="connsiteX17" fmla="*/ 2628900 w 4933950"/>
              <a:gd name="connsiteY17" fmla="*/ 133350 h 1352550"/>
              <a:gd name="connsiteX18" fmla="*/ 2800350 w 4933950"/>
              <a:gd name="connsiteY18" fmla="*/ 76200 h 1352550"/>
              <a:gd name="connsiteX19" fmla="*/ 2933700 w 4933950"/>
              <a:gd name="connsiteY19" fmla="*/ 38100 h 1352550"/>
              <a:gd name="connsiteX20" fmla="*/ 3162300 w 4933950"/>
              <a:gd name="connsiteY20" fmla="*/ 0 h 1352550"/>
              <a:gd name="connsiteX21" fmla="*/ 3714750 w 4933950"/>
              <a:gd name="connsiteY21" fmla="*/ 19050 h 1352550"/>
              <a:gd name="connsiteX22" fmla="*/ 3790950 w 4933950"/>
              <a:gd name="connsiteY22" fmla="*/ 0 h 1352550"/>
              <a:gd name="connsiteX23" fmla="*/ 4933950 w 4933950"/>
              <a:gd name="connsiteY23" fmla="*/ 1905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3950" h="1352550">
                <a:moveTo>
                  <a:pt x="0" y="1352550"/>
                </a:moveTo>
                <a:lnTo>
                  <a:pt x="800100" y="1028700"/>
                </a:lnTo>
                <a:cubicBezTo>
                  <a:pt x="865484" y="1001037"/>
                  <a:pt x="931528" y="972831"/>
                  <a:pt x="990600" y="933450"/>
                </a:cubicBezTo>
                <a:cubicBezTo>
                  <a:pt x="1028700" y="908050"/>
                  <a:pt x="1065143" y="879968"/>
                  <a:pt x="1104900" y="857250"/>
                </a:cubicBezTo>
                <a:cubicBezTo>
                  <a:pt x="1154213" y="829071"/>
                  <a:pt x="1210043" y="812555"/>
                  <a:pt x="1257300" y="781050"/>
                </a:cubicBezTo>
                <a:cubicBezTo>
                  <a:pt x="1396537" y="688225"/>
                  <a:pt x="1221463" y="801528"/>
                  <a:pt x="1390650" y="704850"/>
                </a:cubicBezTo>
                <a:cubicBezTo>
                  <a:pt x="1410529" y="693491"/>
                  <a:pt x="1426283" y="674574"/>
                  <a:pt x="1447800" y="666750"/>
                </a:cubicBezTo>
                <a:cubicBezTo>
                  <a:pt x="1497011" y="648855"/>
                  <a:pt x="1600200" y="628650"/>
                  <a:pt x="1600200" y="628650"/>
                </a:cubicBezTo>
                <a:cubicBezTo>
                  <a:pt x="1638300" y="603250"/>
                  <a:pt x="1670077" y="563556"/>
                  <a:pt x="1714500" y="552450"/>
                </a:cubicBezTo>
                <a:cubicBezTo>
                  <a:pt x="1765300" y="539750"/>
                  <a:pt x="1820065" y="537768"/>
                  <a:pt x="1866900" y="514350"/>
                </a:cubicBezTo>
                <a:cubicBezTo>
                  <a:pt x="1917700" y="488950"/>
                  <a:pt x="1964200" y="451925"/>
                  <a:pt x="2019300" y="438150"/>
                </a:cubicBezTo>
                <a:cubicBezTo>
                  <a:pt x="2044700" y="431800"/>
                  <a:pt x="2070985" y="428293"/>
                  <a:pt x="2095500" y="419100"/>
                </a:cubicBezTo>
                <a:cubicBezTo>
                  <a:pt x="2275775" y="351497"/>
                  <a:pt x="2058210" y="403698"/>
                  <a:pt x="2266950" y="361950"/>
                </a:cubicBezTo>
                <a:cubicBezTo>
                  <a:pt x="2286000" y="349250"/>
                  <a:pt x="2303622" y="334089"/>
                  <a:pt x="2324100" y="323850"/>
                </a:cubicBezTo>
                <a:cubicBezTo>
                  <a:pt x="2342061" y="314870"/>
                  <a:pt x="2363815" y="314763"/>
                  <a:pt x="2381250" y="304800"/>
                </a:cubicBezTo>
                <a:cubicBezTo>
                  <a:pt x="2408817" y="289048"/>
                  <a:pt x="2431439" y="265857"/>
                  <a:pt x="2457450" y="247650"/>
                </a:cubicBezTo>
                <a:cubicBezTo>
                  <a:pt x="2494963" y="221391"/>
                  <a:pt x="2533650" y="196850"/>
                  <a:pt x="2571750" y="171450"/>
                </a:cubicBezTo>
                <a:cubicBezTo>
                  <a:pt x="2590800" y="158750"/>
                  <a:pt x="2607180" y="140590"/>
                  <a:pt x="2628900" y="133350"/>
                </a:cubicBezTo>
                <a:lnTo>
                  <a:pt x="2800350" y="76200"/>
                </a:lnTo>
                <a:cubicBezTo>
                  <a:pt x="2845646" y="61101"/>
                  <a:pt x="2885860" y="46073"/>
                  <a:pt x="2933700" y="38100"/>
                </a:cubicBezTo>
                <a:cubicBezTo>
                  <a:pt x="3201269" y="-6495"/>
                  <a:pt x="2990821" y="42870"/>
                  <a:pt x="3162300" y="0"/>
                </a:cubicBezTo>
                <a:cubicBezTo>
                  <a:pt x="3346450" y="6350"/>
                  <a:pt x="3530491" y="19050"/>
                  <a:pt x="3714750" y="19050"/>
                </a:cubicBezTo>
                <a:cubicBezTo>
                  <a:pt x="3740932" y="19050"/>
                  <a:pt x="3764768" y="0"/>
                  <a:pt x="3790950" y="0"/>
                </a:cubicBezTo>
                <a:cubicBezTo>
                  <a:pt x="4172003" y="0"/>
                  <a:pt x="4552897" y="19050"/>
                  <a:pt x="4933950" y="19050"/>
                </a:cubicBezTo>
              </a:path>
            </a:pathLst>
          </a:custGeom>
          <a:noFill/>
          <a:ln w="7620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grpSp>
        <p:nvGrpSpPr>
          <p:cNvPr id="11" name="Group 10">
            <a:extLst>
              <a:ext uri="{FF2B5EF4-FFF2-40B4-BE49-F238E27FC236}">
                <a16:creationId xmlns:a16="http://schemas.microsoft.com/office/drawing/2014/main" id="{333EC20D-63F1-8E43-9F0D-CC36DD06060B}"/>
              </a:ext>
            </a:extLst>
          </p:cNvPr>
          <p:cNvGrpSpPr/>
          <p:nvPr/>
        </p:nvGrpSpPr>
        <p:grpSpPr>
          <a:xfrm>
            <a:off x="10240380" y="2071818"/>
            <a:ext cx="3507269" cy="2080463"/>
            <a:chOff x="10240380" y="2071818"/>
            <a:chExt cx="3507269" cy="2080463"/>
          </a:xfrm>
        </p:grpSpPr>
        <p:sp>
          <p:nvSpPr>
            <p:cNvPr id="4" name="TextBox 3">
              <a:extLst>
                <a:ext uri="{FF2B5EF4-FFF2-40B4-BE49-F238E27FC236}">
                  <a16:creationId xmlns:a16="http://schemas.microsoft.com/office/drawing/2014/main" id="{B4D0BF40-5447-B44B-9891-3692E0CBA1E4}"/>
                </a:ext>
              </a:extLst>
            </p:cNvPr>
            <p:cNvSpPr txBox="1"/>
            <p:nvPr/>
          </p:nvSpPr>
          <p:spPr>
            <a:xfrm>
              <a:off x="11125200" y="2071818"/>
              <a:ext cx="2622449" cy="830997"/>
            </a:xfrm>
            <a:prstGeom prst="rect">
              <a:avLst/>
            </a:prstGeom>
            <a:noFill/>
          </p:spPr>
          <p:txBody>
            <a:bodyPr wrap="none" rtlCol="0">
              <a:spAutoFit/>
            </a:bodyPr>
            <a:lstStyle/>
            <a:p>
              <a:pPr algn="ctr"/>
              <a:r>
                <a:rPr lang="en-US" sz="2400" dirty="0">
                  <a:latin typeface="+mn-lt"/>
                </a:rPr>
                <a:t>Ethernet Switch(es)</a:t>
              </a:r>
            </a:p>
            <a:p>
              <a:pPr algn="ctr"/>
              <a:r>
                <a:rPr lang="en-US" sz="2400" dirty="0">
                  <a:latin typeface="+mn-lt"/>
                </a:rPr>
                <a:t>Provided by IXP</a:t>
              </a:r>
            </a:p>
          </p:txBody>
        </p:sp>
        <p:cxnSp>
          <p:nvCxnSpPr>
            <p:cNvPr id="10" name="Straight Arrow Connector 9">
              <a:extLst>
                <a:ext uri="{FF2B5EF4-FFF2-40B4-BE49-F238E27FC236}">
                  <a16:creationId xmlns:a16="http://schemas.microsoft.com/office/drawing/2014/main" id="{D4595BA4-3B98-A848-AF10-399258301DEF}"/>
                </a:ext>
              </a:extLst>
            </p:cNvPr>
            <p:cNvCxnSpPr/>
            <p:nvPr/>
          </p:nvCxnSpPr>
          <p:spPr bwMode="auto">
            <a:xfrm flipH="1">
              <a:off x="10240380" y="2894558"/>
              <a:ext cx="1219147" cy="12577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21" name="Group 20">
            <a:extLst>
              <a:ext uri="{FF2B5EF4-FFF2-40B4-BE49-F238E27FC236}">
                <a16:creationId xmlns:a16="http://schemas.microsoft.com/office/drawing/2014/main" id="{F582C9EE-0D6D-6C41-A74B-125739657CF7}"/>
              </a:ext>
            </a:extLst>
          </p:cNvPr>
          <p:cNvGrpSpPr/>
          <p:nvPr/>
        </p:nvGrpSpPr>
        <p:grpSpPr>
          <a:xfrm>
            <a:off x="5350185" y="3422749"/>
            <a:ext cx="3774765" cy="1323439"/>
            <a:chOff x="5350185" y="3422749"/>
            <a:chExt cx="3774765" cy="1323439"/>
          </a:xfrm>
        </p:grpSpPr>
        <p:sp>
          <p:nvSpPr>
            <p:cNvPr id="8" name="TextBox 7">
              <a:extLst>
                <a:ext uri="{FF2B5EF4-FFF2-40B4-BE49-F238E27FC236}">
                  <a16:creationId xmlns:a16="http://schemas.microsoft.com/office/drawing/2014/main" id="{66F8858D-8CCA-3945-8575-EA4788DA2D59}"/>
                </a:ext>
              </a:extLst>
            </p:cNvPr>
            <p:cNvSpPr txBox="1"/>
            <p:nvPr/>
          </p:nvSpPr>
          <p:spPr>
            <a:xfrm>
              <a:off x="5350185" y="3422749"/>
              <a:ext cx="2872724" cy="1323439"/>
            </a:xfrm>
            <a:prstGeom prst="rect">
              <a:avLst/>
            </a:prstGeom>
            <a:solidFill>
              <a:schemeClr val="accent6">
                <a:lumMod val="20000"/>
                <a:lumOff val="80000"/>
              </a:schemeClr>
            </a:solidFill>
          </p:spPr>
          <p:txBody>
            <a:bodyPr wrap="square" rtlCol="0">
              <a:spAutoFit/>
            </a:bodyPr>
            <a:lstStyle/>
            <a:p>
              <a:r>
                <a:rPr lang="en-US" sz="2000" b="1" dirty="0">
                  <a:latin typeface="+mn-lt"/>
                </a:rPr>
                <a:t>Peering relationship:</a:t>
              </a:r>
            </a:p>
            <a:p>
              <a:pPr marL="285750" indent="-285750">
                <a:buFont typeface="Arial" panose="020B0604020202020204" pitchFamily="34" charset="0"/>
                <a:buChar char="•"/>
              </a:pPr>
              <a:r>
                <a:rPr lang="en-US" sz="2000" dirty="0">
                  <a:latin typeface="+mn-lt"/>
                </a:rPr>
                <a:t>BGP session (over TCP)</a:t>
              </a:r>
            </a:p>
            <a:p>
              <a:pPr marL="285750" indent="-285750">
                <a:buFont typeface="Arial" panose="020B0604020202020204" pitchFamily="34" charset="0"/>
                <a:buChar char="•"/>
              </a:pPr>
              <a:r>
                <a:rPr lang="en-US" sz="2000" dirty="0">
                  <a:latin typeface="+mn-lt"/>
                </a:rPr>
                <a:t>Could be paid or </a:t>
              </a:r>
              <a:br>
                <a:rPr lang="en-US" sz="2000" dirty="0">
                  <a:latin typeface="+mn-lt"/>
                </a:rPr>
              </a:br>
              <a:r>
                <a:rPr lang="en-US" sz="2000" dirty="0">
                  <a:latin typeface="+mn-lt"/>
                </a:rPr>
                <a:t>settlement-free</a:t>
              </a:r>
            </a:p>
          </p:txBody>
        </p:sp>
        <p:cxnSp>
          <p:nvCxnSpPr>
            <p:cNvPr id="13" name="Straight Arrow Connector 12">
              <a:extLst>
                <a:ext uri="{FF2B5EF4-FFF2-40B4-BE49-F238E27FC236}">
                  <a16:creationId xmlns:a16="http://schemas.microsoft.com/office/drawing/2014/main" id="{3E87A569-ABF9-3A48-B73F-49A82B68E7FB}"/>
                </a:ext>
              </a:extLst>
            </p:cNvPr>
            <p:cNvCxnSpPr>
              <a:cxnSpLocks/>
              <a:stCxn id="8" idx="3"/>
              <a:endCxn id="5" idx="7"/>
            </p:cNvCxnSpPr>
            <p:nvPr/>
          </p:nvCxnSpPr>
          <p:spPr bwMode="auto">
            <a:xfrm flipV="1">
              <a:off x="8222909" y="4019362"/>
              <a:ext cx="902041" cy="651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52693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2011680" y="626746"/>
            <a:ext cx="10515600" cy="1371600"/>
          </a:xfrm>
        </p:spPr>
        <p:txBody>
          <a:bodyPr/>
          <a:lstStyle/>
          <a:p>
            <a:r>
              <a:rPr lang="en-US" altLang="en-US" dirty="0">
                <a:latin typeface="Calibri" charset="0"/>
                <a:ea typeface="ＭＳ Ｐゴシック" charset="-128"/>
              </a:rPr>
              <a:t>Border Gateway Protocol (BGP)</a:t>
            </a:r>
            <a:endParaRPr lang="en-US" altLang="en-US" sz="4800" i="1" dirty="0">
              <a:latin typeface="Calibri" charset="0"/>
              <a:ea typeface="ＭＳ Ｐゴシック" charset="-128"/>
            </a:endParaRPr>
          </a:p>
        </p:txBody>
      </p:sp>
      <p:sp>
        <p:nvSpPr>
          <p:cNvPr id="78851" name="Rectangle 3"/>
          <p:cNvSpPr>
            <a:spLocks noGrp="1" noChangeArrowheads="1"/>
          </p:cNvSpPr>
          <p:nvPr>
            <p:ph type="body" idx="1"/>
          </p:nvPr>
        </p:nvSpPr>
        <p:spPr>
          <a:xfrm>
            <a:off x="2103120" y="2362200"/>
            <a:ext cx="13335000" cy="6035040"/>
          </a:xfrm>
        </p:spPr>
        <p:txBody>
          <a:bodyPr/>
          <a:lstStyle/>
          <a:p>
            <a:pPr marL="0" indent="0">
              <a:lnSpc>
                <a:spcPct val="90000"/>
              </a:lnSpc>
              <a:buClr>
                <a:schemeClr val="accent2"/>
              </a:buClr>
              <a:defRPr/>
            </a:pPr>
            <a:r>
              <a:rPr lang="en-US" altLang="en-US" sz="3200" dirty="0">
                <a:ea typeface="ＭＳ Ｐゴシック" charset="-128"/>
              </a:rPr>
              <a:t>BGP routers advertise routes to their neighbors, containing:</a:t>
            </a:r>
          </a:p>
          <a:p>
            <a:pPr marL="937260" lvl="1" indent="-457200">
              <a:lnSpc>
                <a:spcPct val="90000"/>
              </a:lnSpc>
              <a:buClr>
                <a:schemeClr val="accent2"/>
              </a:buClr>
              <a:buFont typeface="Wingdings" charset="2"/>
              <a:buChar char="§"/>
              <a:defRPr/>
            </a:pPr>
            <a:r>
              <a:rPr lang="en-US" altLang="en-US" sz="2800" dirty="0">
                <a:ea typeface="ＭＳ Ｐゴシック" charset="-128"/>
              </a:rPr>
              <a:t>A prefix</a:t>
            </a:r>
          </a:p>
          <a:p>
            <a:pPr marL="937260" lvl="1" indent="-457200">
              <a:lnSpc>
                <a:spcPct val="90000"/>
              </a:lnSpc>
              <a:buClr>
                <a:schemeClr val="accent2"/>
              </a:buClr>
              <a:buFont typeface="Wingdings" charset="2"/>
              <a:buChar char="§"/>
              <a:defRPr/>
            </a:pPr>
            <a:r>
              <a:rPr lang="en-US" altLang="en-US" sz="2800" dirty="0">
                <a:ea typeface="ＭＳ Ｐゴシック" charset="-128"/>
              </a:rPr>
              <a:t>The list of AS’s indicating the path the packet will take to reach the prefix</a:t>
            </a:r>
          </a:p>
          <a:p>
            <a:pPr marL="0" indent="0">
              <a:lnSpc>
                <a:spcPct val="90000"/>
              </a:lnSpc>
              <a:buClr>
                <a:schemeClr val="accent2"/>
              </a:buClr>
              <a:defRPr/>
            </a:pPr>
            <a:endParaRPr lang="en-US" altLang="ja-JP" sz="3200" dirty="0">
              <a:latin typeface="Arial" charset="0"/>
              <a:ea typeface="ＭＳ Ｐゴシック" charset="-128"/>
            </a:endParaRPr>
          </a:p>
          <a:p>
            <a:pPr marL="0" indent="0">
              <a:lnSpc>
                <a:spcPct val="90000"/>
              </a:lnSpc>
              <a:buClr>
                <a:schemeClr val="accent2"/>
              </a:buClr>
              <a:defRPr/>
            </a:pPr>
            <a:r>
              <a:rPr lang="en-US" altLang="ja-JP" sz="3200" dirty="0">
                <a:latin typeface="Arial" charset="0"/>
                <a:ea typeface="ＭＳ Ｐゴシック" charset="-128"/>
              </a:rPr>
              <a:t>Example of path advertisement:</a:t>
            </a:r>
          </a:p>
          <a:p>
            <a:pPr marL="0" indent="0">
              <a:lnSpc>
                <a:spcPct val="90000"/>
              </a:lnSpc>
              <a:buClr>
                <a:schemeClr val="accent2"/>
              </a:buClr>
              <a:defRPr/>
            </a:pPr>
            <a:r>
              <a:rPr lang="ja-JP" altLang="en-US" sz="3200">
                <a:solidFill>
                  <a:srgbClr val="FF0000"/>
                </a:solidFill>
                <a:latin typeface="Arial" charset="0"/>
                <a:ea typeface="ＭＳ Ｐゴシック" charset="-128"/>
              </a:rPr>
              <a:t>“</a:t>
            </a:r>
            <a:r>
              <a:rPr lang="en-US" altLang="ja-JP" sz="3200" dirty="0">
                <a:solidFill>
                  <a:srgbClr val="FF0000"/>
                </a:solidFill>
                <a:ea typeface="ＭＳ Ｐゴシック" charset="-128"/>
              </a:rPr>
              <a:t>The network 171.64/16 can be reached via the path {AS1, AS5, AS13}</a:t>
            </a:r>
            <a:r>
              <a:rPr lang="ja-JP" altLang="en-US" sz="3200">
                <a:solidFill>
                  <a:srgbClr val="FF0000"/>
                </a:solidFill>
                <a:latin typeface="Arial" charset="0"/>
                <a:ea typeface="ＭＳ Ｐゴシック" charset="-128"/>
              </a:rPr>
              <a:t>”</a:t>
            </a:r>
            <a:endParaRPr lang="en-US" altLang="ja-JP" sz="3200" dirty="0">
              <a:solidFill>
                <a:srgbClr val="FF0000"/>
              </a:solidFill>
              <a:latin typeface="Arial" charset="0"/>
              <a:ea typeface="ＭＳ Ｐゴシック" charset="-128"/>
            </a:endParaRPr>
          </a:p>
          <a:p>
            <a:pPr marL="457200" indent="-457200">
              <a:lnSpc>
                <a:spcPct val="90000"/>
              </a:lnSpc>
              <a:buClr>
                <a:schemeClr val="accent2"/>
              </a:buClr>
              <a:buFont typeface="Wingdings" charset="2"/>
              <a:buChar char="§"/>
              <a:defRPr/>
            </a:pPr>
            <a:endParaRPr lang="en-US" altLang="en-US" sz="3200" dirty="0">
              <a:ea typeface="ＭＳ Ｐゴシック" charset="-128"/>
            </a:endParaRPr>
          </a:p>
          <a:p>
            <a:pPr marL="0" indent="0">
              <a:lnSpc>
                <a:spcPct val="90000"/>
              </a:lnSpc>
              <a:buClr>
                <a:schemeClr val="accent2"/>
              </a:buClr>
              <a:defRPr/>
            </a:pPr>
            <a:r>
              <a:rPr lang="en-US" altLang="en-US" sz="3200" b="1" dirty="0">
                <a:ea typeface="ＭＳ Ｐゴシック" charset="-128"/>
              </a:rPr>
              <a:t>Q: </a:t>
            </a:r>
            <a:r>
              <a:rPr lang="en-US" altLang="en-US" sz="3200" dirty="0">
                <a:ea typeface="ＭＳ Ｐゴシック" charset="-128"/>
              </a:rPr>
              <a:t>Why advertise a path of AS’s for each prefix, rather than</a:t>
            </a:r>
          </a:p>
          <a:p>
            <a:pPr marL="0" indent="0">
              <a:lnSpc>
                <a:spcPct val="90000"/>
              </a:lnSpc>
              <a:buClr>
                <a:schemeClr val="accent2"/>
              </a:buClr>
              <a:defRPr/>
            </a:pPr>
            <a:r>
              <a:rPr lang="en-US" altLang="en-US" sz="3200" dirty="0">
                <a:ea typeface="ＭＳ Ｐゴシック" charset="-128"/>
              </a:rPr>
              <a:t>	a. The next hop for each prefix</a:t>
            </a:r>
          </a:p>
          <a:p>
            <a:pPr marL="0" indent="0">
              <a:lnSpc>
                <a:spcPct val="90000"/>
              </a:lnSpc>
              <a:buClr>
                <a:schemeClr val="accent2"/>
              </a:buClr>
              <a:defRPr/>
            </a:pPr>
            <a:r>
              <a:rPr lang="en-US" altLang="en-US" sz="3200" dirty="0">
                <a:ea typeface="ＭＳ Ｐゴシック" charset="-128"/>
              </a:rPr>
              <a:t>	b. The path of IP addresses</a:t>
            </a:r>
          </a:p>
          <a:p>
            <a:pPr marL="13336" lvl="1" indent="0">
              <a:lnSpc>
                <a:spcPct val="90000"/>
              </a:lnSpc>
              <a:buClr>
                <a:schemeClr val="accent2"/>
              </a:buClr>
              <a:buSzPct val="75000"/>
              <a:buNone/>
              <a:defRPr/>
            </a:pPr>
            <a:endParaRPr lang="en-US" altLang="ja-JP" sz="2800" dirty="0">
              <a:solidFill>
                <a:srgbClr val="FF0000"/>
              </a:solidFill>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2011680" y="626746"/>
            <a:ext cx="10515600" cy="1371600"/>
          </a:xfrm>
        </p:spPr>
        <p:txBody>
          <a:bodyPr/>
          <a:lstStyle/>
          <a:p>
            <a:r>
              <a:rPr lang="en-US" altLang="en-US" dirty="0">
                <a:latin typeface="Calibri" charset="0"/>
                <a:ea typeface="ＭＳ Ｐゴシック" charset="-128"/>
              </a:rPr>
              <a:t>Border Gateway Protocol (BGP)</a:t>
            </a:r>
            <a:endParaRPr lang="en-US" altLang="en-US" sz="4800" i="1" dirty="0">
              <a:latin typeface="Calibri" charset="0"/>
              <a:ea typeface="ＭＳ Ｐゴシック" charset="-128"/>
            </a:endParaRPr>
          </a:p>
        </p:txBody>
      </p:sp>
      <p:sp>
        <p:nvSpPr>
          <p:cNvPr id="78851" name="Rectangle 3"/>
          <p:cNvSpPr>
            <a:spLocks noGrp="1" noChangeArrowheads="1"/>
          </p:cNvSpPr>
          <p:nvPr>
            <p:ph type="body" idx="1"/>
          </p:nvPr>
        </p:nvSpPr>
        <p:spPr>
          <a:xfrm>
            <a:off x="1143000" y="2590800"/>
            <a:ext cx="13258800" cy="5486400"/>
          </a:xfrm>
        </p:spPr>
        <p:txBody>
          <a:bodyPr/>
          <a:lstStyle/>
          <a:p>
            <a:pPr marL="552450" lvl="1" indent="-373380">
              <a:lnSpc>
                <a:spcPct val="90000"/>
              </a:lnSpc>
              <a:buClr>
                <a:schemeClr val="accent2"/>
              </a:buClr>
              <a:buSzPct val="75000"/>
              <a:buNone/>
            </a:pPr>
            <a:r>
              <a:rPr lang="ja-JP" altLang="en-US" sz="3200" dirty="0">
                <a:solidFill>
                  <a:srgbClr val="FF0000"/>
                </a:solidFill>
                <a:latin typeface="Arial" charset="0"/>
                <a:ea typeface="ＭＳ Ｐゴシック" charset="-128"/>
              </a:rPr>
              <a:t>“</a:t>
            </a:r>
            <a:r>
              <a:rPr lang="en-US" altLang="ja-JP" sz="3200" dirty="0">
                <a:solidFill>
                  <a:srgbClr val="FF0000"/>
                </a:solidFill>
                <a:ea typeface="ＭＳ Ｐゴシック" charset="-128"/>
              </a:rPr>
              <a:t>The network 171.64/16 can be reached via the path {AS1, AS5, AS13}</a:t>
            </a:r>
            <a:r>
              <a:rPr lang="ja-JP" altLang="en-US" sz="3200" dirty="0">
                <a:solidFill>
                  <a:srgbClr val="FF0000"/>
                </a:solidFill>
                <a:latin typeface="Arial" charset="0"/>
                <a:ea typeface="ＭＳ Ｐゴシック" charset="-128"/>
              </a:rPr>
              <a:t>”</a:t>
            </a:r>
            <a:endParaRPr lang="en-US" altLang="ja-JP" sz="3200" dirty="0">
              <a:solidFill>
                <a:srgbClr val="FF0000"/>
              </a:solidFill>
              <a:ea typeface="ＭＳ Ｐゴシック" charset="-128"/>
            </a:endParaRPr>
          </a:p>
          <a:p>
            <a:pPr>
              <a:lnSpc>
                <a:spcPct val="90000"/>
              </a:lnSpc>
              <a:buClr>
                <a:schemeClr val="accent2"/>
              </a:buClr>
            </a:pPr>
            <a:endParaRPr lang="en-US" altLang="en-US" sz="3600" dirty="0">
              <a:ea typeface="ＭＳ Ｐゴシック" charset="-128"/>
            </a:endParaRPr>
          </a:p>
          <a:p>
            <a:pPr>
              <a:lnSpc>
                <a:spcPct val="90000"/>
              </a:lnSpc>
              <a:buClr>
                <a:schemeClr val="accent2"/>
              </a:buClr>
            </a:pPr>
            <a:r>
              <a:rPr lang="en-US" altLang="en-US" sz="4000" dirty="0">
                <a:ea typeface="ＭＳ Ｐゴシック" charset="-128"/>
              </a:rPr>
              <a:t>Paths with loops are detected locally and ignored.</a:t>
            </a:r>
          </a:p>
          <a:p>
            <a:pPr>
              <a:lnSpc>
                <a:spcPct val="90000"/>
              </a:lnSpc>
              <a:buClr>
                <a:schemeClr val="accent2"/>
              </a:buClr>
            </a:pPr>
            <a:endParaRPr lang="en-US" altLang="en-US" sz="4000" dirty="0">
              <a:ea typeface="ＭＳ Ｐゴシック" charset="-128"/>
            </a:endParaRPr>
          </a:p>
          <a:p>
            <a:pPr>
              <a:lnSpc>
                <a:spcPct val="90000"/>
              </a:lnSpc>
              <a:buClr>
                <a:schemeClr val="accent2"/>
              </a:buClr>
            </a:pPr>
            <a:r>
              <a:rPr lang="en-US" altLang="en-US" sz="4000" dirty="0">
                <a:ea typeface="ＭＳ Ｐゴシック" charset="-128"/>
              </a:rPr>
              <a:t>A BGP router may connect to several peers and receive multiple different advertised paths for the same prefix.</a:t>
            </a:r>
          </a:p>
          <a:p>
            <a:pPr>
              <a:lnSpc>
                <a:spcPct val="90000"/>
              </a:lnSpc>
              <a:buClr>
                <a:schemeClr val="accent2"/>
              </a:buClr>
            </a:pPr>
            <a:endParaRPr lang="en-US" altLang="en-US" sz="4000" dirty="0">
              <a:ea typeface="ＭＳ Ｐゴシック" charset="-128"/>
            </a:endParaRPr>
          </a:p>
          <a:p>
            <a:pPr>
              <a:lnSpc>
                <a:spcPct val="90000"/>
              </a:lnSpc>
              <a:buClr>
                <a:schemeClr val="accent2"/>
              </a:buClr>
            </a:pPr>
            <a:r>
              <a:rPr lang="en-US" altLang="en-US" sz="4000" u="sng" dirty="0">
                <a:ea typeface="ＭＳ Ｐゴシック" charset="-128"/>
              </a:rPr>
              <a:t>Local policies</a:t>
            </a:r>
            <a:r>
              <a:rPr lang="en-US" altLang="en-US" sz="4000" dirty="0">
                <a:ea typeface="ＭＳ Ｐゴシック" charset="-128"/>
              </a:rPr>
              <a:t> chosen by the AS administrator pick the preferred path.</a:t>
            </a:r>
          </a:p>
          <a:p>
            <a:pPr>
              <a:lnSpc>
                <a:spcPct val="90000"/>
              </a:lnSpc>
              <a:buClr>
                <a:schemeClr val="accent2"/>
              </a:buClr>
            </a:pPr>
            <a:endParaRPr lang="en-US" altLang="en-US" sz="4000"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6FB2-C936-804A-9D22-04A196052E9D}"/>
              </a:ext>
            </a:extLst>
          </p:cNvPr>
          <p:cNvSpPr>
            <a:spLocks noGrp="1"/>
          </p:cNvSpPr>
          <p:nvPr>
            <p:ph type="title"/>
          </p:nvPr>
        </p:nvSpPr>
        <p:spPr/>
        <p:txBody>
          <a:bodyPr/>
          <a:lstStyle/>
          <a:p>
            <a:r>
              <a:rPr lang="en-US" altLang="en-US" dirty="0">
                <a:latin typeface="Calibri" charset="0"/>
                <a:ea typeface="ＭＳ Ｐゴシック" charset="-128"/>
              </a:rPr>
              <a:t>Border Gateway Protocol (BGP):</a:t>
            </a:r>
            <a:r>
              <a:rPr lang="en-US" dirty="0"/>
              <a:t> Details</a:t>
            </a:r>
          </a:p>
        </p:txBody>
      </p:sp>
      <p:sp>
        <p:nvSpPr>
          <p:cNvPr id="3" name="Content Placeholder 2">
            <a:extLst>
              <a:ext uri="{FF2B5EF4-FFF2-40B4-BE49-F238E27FC236}">
                <a16:creationId xmlns:a16="http://schemas.microsoft.com/office/drawing/2014/main" id="{10CDD2FD-9037-BE49-AD0A-B08D08FC56FC}"/>
              </a:ext>
            </a:extLst>
          </p:cNvPr>
          <p:cNvSpPr>
            <a:spLocks noGrp="1"/>
          </p:cNvSpPr>
          <p:nvPr>
            <p:ph idx="1"/>
          </p:nvPr>
        </p:nvSpPr>
        <p:spPr>
          <a:xfrm>
            <a:off x="1447800" y="2479979"/>
            <a:ext cx="12435840" cy="4937760"/>
          </a:xfrm>
        </p:spPr>
        <p:txBody>
          <a:bodyPr/>
          <a:lstStyle/>
          <a:p>
            <a:pPr marL="457200" indent="-457200">
              <a:lnSpc>
                <a:spcPct val="90000"/>
              </a:lnSpc>
              <a:buClr>
                <a:schemeClr val="accent2"/>
              </a:buClr>
              <a:buFont typeface="Wingdings" charset="2"/>
              <a:buChar char="§"/>
              <a:defRPr/>
            </a:pPr>
            <a:r>
              <a:rPr lang="en-US" altLang="en-US" sz="3200" dirty="0">
                <a:ea typeface="ＭＳ Ｐゴシック" charset="-128"/>
              </a:rPr>
              <a:t>BGP neighbors (“peers”) establish a TCP connection.</a:t>
            </a:r>
          </a:p>
          <a:p>
            <a:pPr marL="457200" indent="-457200">
              <a:lnSpc>
                <a:spcPct val="90000"/>
              </a:lnSpc>
              <a:buClr>
                <a:schemeClr val="accent2"/>
              </a:buClr>
              <a:buFont typeface="Wingdings" charset="2"/>
              <a:buChar char="§"/>
              <a:defRPr/>
            </a:pPr>
            <a:r>
              <a:rPr lang="en-US" altLang="en-US" sz="3200" dirty="0">
                <a:ea typeface="ＭＳ Ｐゴシック" charset="-128"/>
              </a:rPr>
              <a:t>The TCP connection is manually configured at both ends.</a:t>
            </a:r>
          </a:p>
          <a:p>
            <a:pPr marL="457200" indent="-457200">
              <a:lnSpc>
                <a:spcPct val="90000"/>
              </a:lnSpc>
              <a:buClr>
                <a:schemeClr val="accent2"/>
              </a:buClr>
              <a:buFont typeface="Wingdings" charset="2"/>
              <a:buChar char="§"/>
              <a:defRPr/>
            </a:pPr>
            <a:r>
              <a:rPr lang="en-US" altLang="en-US" sz="3200" dirty="0">
                <a:ea typeface="ＭＳ Ｐゴシック" charset="-128"/>
              </a:rPr>
              <a:t>Neighbors send “keepalive” messages every 60 seconds.</a:t>
            </a:r>
          </a:p>
          <a:p>
            <a:pPr marL="457200" indent="-457200">
              <a:lnSpc>
                <a:spcPct val="90000"/>
              </a:lnSpc>
              <a:buClr>
                <a:schemeClr val="accent2"/>
              </a:buClr>
              <a:buFont typeface="Wingdings" charset="2"/>
              <a:buChar char="§"/>
              <a:defRPr/>
            </a:pPr>
            <a:endParaRPr lang="en-US" altLang="en-US" sz="3200" dirty="0">
              <a:ea typeface="ＭＳ Ｐゴシック" charset="-128"/>
            </a:endParaRPr>
          </a:p>
          <a:p>
            <a:pPr marL="457200" indent="-457200">
              <a:lnSpc>
                <a:spcPct val="90000"/>
              </a:lnSpc>
              <a:buClr>
                <a:schemeClr val="accent2"/>
              </a:buClr>
              <a:buFont typeface="Wingdings" charset="2"/>
              <a:buChar char="§"/>
              <a:defRPr/>
            </a:pPr>
            <a:r>
              <a:rPr lang="en-US" altLang="en-US" sz="3200" dirty="0">
                <a:ea typeface="ＭＳ Ｐゴシック" charset="-128"/>
              </a:rPr>
              <a:t>BGP is sometimes called a “</a:t>
            </a:r>
            <a:r>
              <a:rPr lang="en-US" altLang="ja-JP" sz="3200" dirty="0">
                <a:ea typeface="ＭＳ Ｐゴシック" charset="-128"/>
              </a:rPr>
              <a:t>Path vector” algorithm.</a:t>
            </a:r>
            <a:endParaRPr lang="en-US" altLang="en-US" sz="3200" dirty="0">
              <a:ea typeface="ＭＳ Ｐゴシック" charset="-128"/>
            </a:endParaRPr>
          </a:p>
          <a:p>
            <a:pPr marL="457200" indent="-457200">
              <a:lnSpc>
                <a:spcPct val="90000"/>
              </a:lnSpc>
              <a:buClr>
                <a:schemeClr val="accent2"/>
              </a:buClr>
              <a:buFont typeface="Wingdings" charset="2"/>
              <a:buChar char="§"/>
              <a:defRPr/>
            </a:pPr>
            <a:r>
              <a:rPr lang="en-US" altLang="en-US" sz="3200" dirty="0">
                <a:ea typeface="ＭＳ Ｐゴシック" charset="-128"/>
              </a:rPr>
              <a:t>It is not a link-state or a distance-vector routing protocol.</a:t>
            </a:r>
          </a:p>
          <a:p>
            <a:pPr marL="457200" indent="-457200">
              <a:lnSpc>
                <a:spcPct val="90000"/>
              </a:lnSpc>
              <a:buClr>
                <a:schemeClr val="accent2"/>
              </a:buClr>
              <a:buFont typeface="Wingdings" charset="2"/>
              <a:buChar char="§"/>
              <a:defRPr/>
            </a:pPr>
            <a:endParaRPr lang="en-US" altLang="en-US" sz="3200" dirty="0">
              <a:ea typeface="ＭＳ Ｐゴシック" charset="-128"/>
            </a:endParaRPr>
          </a:p>
          <a:p>
            <a:pPr marL="470536" lvl="1" indent="-457200">
              <a:lnSpc>
                <a:spcPct val="90000"/>
              </a:lnSpc>
              <a:buClr>
                <a:schemeClr val="accent2"/>
              </a:buClr>
              <a:buSzPct val="75000"/>
              <a:buFont typeface="Wingdings" charset="2"/>
              <a:buChar char="§"/>
              <a:defRPr/>
            </a:pPr>
            <a:r>
              <a:rPr lang="en-US" altLang="en-US" sz="3200" dirty="0">
                <a:solidFill>
                  <a:schemeClr val="tx1"/>
                </a:solidFill>
                <a:ea typeface="ＭＳ Ｐゴシック" charset="-128"/>
              </a:rPr>
              <a:t>When an advertised path changes, the path vector is first “</a:t>
            </a:r>
            <a:r>
              <a:rPr lang="en-US" altLang="ja-JP" sz="3200" dirty="0">
                <a:solidFill>
                  <a:schemeClr val="tx1"/>
                </a:solidFill>
                <a:ea typeface="ＭＳ Ｐゴシック" charset="-128"/>
              </a:rPr>
              <a:t>withdrawn”, then the new one is advertised.</a:t>
            </a:r>
            <a:endParaRPr lang="en-US" altLang="en-US" sz="3200" dirty="0">
              <a:solidFill>
                <a:schemeClr val="tx1"/>
              </a:solidFill>
              <a:ea typeface="ＭＳ Ｐゴシック" charset="-128"/>
            </a:endParaRPr>
          </a:p>
          <a:p>
            <a:endParaRPr lang="en-US" dirty="0"/>
          </a:p>
        </p:txBody>
      </p:sp>
      <p:sp>
        <p:nvSpPr>
          <p:cNvPr id="4" name="Footer Placeholder 3">
            <a:extLst>
              <a:ext uri="{FF2B5EF4-FFF2-40B4-BE49-F238E27FC236}">
                <a16:creationId xmlns:a16="http://schemas.microsoft.com/office/drawing/2014/main" id="{FC9C11AB-568F-9E48-AD3F-1C9DAECFE784}"/>
              </a:ext>
            </a:extLst>
          </p:cNvPr>
          <p:cNvSpPr>
            <a:spLocks noGrp="1"/>
          </p:cNvSpPr>
          <p:nvPr>
            <p:ph type="ftr" sz="quarter" idx="10"/>
          </p:nvPr>
        </p:nvSpPr>
        <p:spPr/>
        <p:txBody>
          <a:bodyPr/>
          <a:lstStyle/>
          <a:p>
            <a:pPr>
              <a:defRPr/>
            </a:pPr>
            <a:r>
              <a:rPr lang="en-US"/>
              <a:t>CS144, Stanford University</a:t>
            </a:r>
            <a:endParaRPr lang="en-US" dirty="0"/>
          </a:p>
        </p:txBody>
      </p:sp>
    </p:spTree>
    <p:extLst>
      <p:ext uri="{BB962C8B-B14F-4D97-AF65-F5344CB8AC3E}">
        <p14:creationId xmlns:p14="http://schemas.microsoft.com/office/powerpoint/2010/main" val="33870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ltLang="en-US">
                <a:latin typeface="Calibri" charset="0"/>
                <a:ea typeface="ＭＳ Ｐゴシック" charset="-128"/>
              </a:rPr>
              <a:t>Customers and Providers</a:t>
            </a:r>
          </a:p>
        </p:txBody>
      </p:sp>
      <p:sp>
        <p:nvSpPr>
          <p:cNvPr id="168963" name="Text Box 3"/>
          <p:cNvSpPr txBox="1">
            <a:spLocks noChangeArrowheads="1"/>
          </p:cNvSpPr>
          <p:nvPr/>
        </p:nvSpPr>
        <p:spPr bwMode="auto">
          <a:xfrm>
            <a:off x="3977641" y="6945631"/>
            <a:ext cx="7222811" cy="535531"/>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2880" dirty="0">
                <a:latin typeface="+mj-lt"/>
                <a:ea typeface="ＭＳ Ｐゴシック" charset="0"/>
                <a:cs typeface="ＭＳ Ｐゴシック" charset="0"/>
              </a:rPr>
              <a:t>Customers pay providers to carry their packets.</a:t>
            </a:r>
          </a:p>
        </p:txBody>
      </p:sp>
      <p:pic>
        <p:nvPicPr>
          <p:cNvPr id="4915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40" y="2651760"/>
            <a:ext cx="6035040" cy="1548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6" name="Text Box 6"/>
          <p:cNvSpPr txBox="1">
            <a:spLocks noChangeArrowheads="1"/>
          </p:cNvSpPr>
          <p:nvPr/>
        </p:nvSpPr>
        <p:spPr bwMode="auto">
          <a:xfrm>
            <a:off x="6600315" y="2975604"/>
            <a:ext cx="1490729" cy="535531"/>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2880" b="1" dirty="0">
                <a:latin typeface="+mj-lt"/>
                <a:ea typeface="ＭＳ Ｐゴシック" charset="0"/>
                <a:cs typeface="ＭＳ Ｐゴシック" charset="0"/>
              </a:rPr>
              <a:t>provider</a:t>
            </a:r>
          </a:p>
        </p:txBody>
      </p:sp>
      <p:pic>
        <p:nvPicPr>
          <p:cNvPr id="49157"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721" y="5120640"/>
            <a:ext cx="292227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8" name="Rectangle 8"/>
          <p:cNvSpPr>
            <a:spLocks noChangeArrowheads="1"/>
          </p:cNvSpPr>
          <p:nvPr/>
        </p:nvSpPr>
        <p:spPr bwMode="auto">
          <a:xfrm>
            <a:off x="6562726" y="5522596"/>
            <a:ext cx="1660070" cy="554769"/>
          </a:xfrm>
          <a:prstGeom prst="rect">
            <a:avLst/>
          </a:prstGeom>
          <a:noFill/>
          <a:ln>
            <a:noFill/>
          </a:ln>
          <a:effectLst/>
          <a:extLst>
            <a:ext uri="{909E8E84-426E-40dd-AFC4-6F175D3DCCD1}"/>
            <a:ext uri="{91240B29-F687-4f45-9708-019B960494DF}"/>
            <a:ext uri="{AF507438-7753-43e0-B8FC-AC1667EBCBE1}"/>
          </a:extLst>
        </p:spPr>
        <p:txBody>
          <a:bodyPr wrap="none" lIns="110490" tIns="55246" rIns="110490" bIns="55246">
            <a:spAutoFit/>
          </a:bodyPr>
          <a:lstStyle/>
          <a:p>
            <a:pPr>
              <a:defRPr/>
            </a:pPr>
            <a:r>
              <a:rPr lang="en-US" sz="2880" b="1" dirty="0">
                <a:latin typeface="+mj-lt"/>
                <a:ea typeface="ＭＳ Ｐゴシック" charset="0"/>
                <a:cs typeface="ＭＳ Ｐゴシック" charset="0"/>
              </a:rPr>
              <a:t>customer</a:t>
            </a:r>
          </a:p>
        </p:txBody>
      </p:sp>
      <p:grpSp>
        <p:nvGrpSpPr>
          <p:cNvPr id="2" name="Group 1"/>
          <p:cNvGrpSpPr>
            <a:grpSpLocks/>
          </p:cNvGrpSpPr>
          <p:nvPr/>
        </p:nvGrpSpPr>
        <p:grpSpPr bwMode="auto">
          <a:xfrm>
            <a:off x="4480560" y="2651760"/>
            <a:ext cx="8281036" cy="2941320"/>
            <a:chOff x="2209800" y="2209800"/>
            <a:chExt cx="6900863" cy="2451100"/>
          </a:xfrm>
        </p:grpSpPr>
        <p:sp>
          <p:nvSpPr>
            <p:cNvPr id="168969" name="Freeform 9"/>
            <p:cNvSpPr>
              <a:spLocks/>
            </p:cNvSpPr>
            <p:nvPr/>
          </p:nvSpPr>
          <p:spPr bwMode="auto">
            <a:xfrm>
              <a:off x="2209800" y="2362200"/>
              <a:ext cx="2159000" cy="2298700"/>
            </a:xfrm>
            <a:custGeom>
              <a:avLst/>
              <a:gdLst>
                <a:gd name="T0" fmla="*/ 1296 w 1360"/>
                <a:gd name="T1" fmla="*/ 1392 h 1448"/>
                <a:gd name="T2" fmla="*/ 1296 w 1360"/>
                <a:gd name="T3" fmla="*/ 1296 h 1448"/>
                <a:gd name="T4" fmla="*/ 1248 w 1360"/>
                <a:gd name="T5" fmla="*/ 480 h 1448"/>
                <a:gd name="T6" fmla="*/ 624 w 1360"/>
                <a:gd name="T7" fmla="*/ 336 h 1448"/>
                <a:gd name="T8" fmla="*/ 0 w 1360"/>
                <a:gd name="T9" fmla="*/ 0 h 1448"/>
              </a:gdLst>
              <a:ahLst/>
              <a:cxnLst>
                <a:cxn ang="0">
                  <a:pos x="T0" y="T1"/>
                </a:cxn>
                <a:cxn ang="0">
                  <a:pos x="T2" y="T3"/>
                </a:cxn>
                <a:cxn ang="0">
                  <a:pos x="T4" y="T5"/>
                </a:cxn>
                <a:cxn ang="0">
                  <a:pos x="T6" y="T7"/>
                </a:cxn>
                <a:cxn ang="0">
                  <a:pos x="T8" y="T9"/>
                </a:cxn>
              </a:cxnLst>
              <a:rect l="0" t="0" r="r" b="b"/>
              <a:pathLst>
                <a:path w="1360" h="1448">
                  <a:moveTo>
                    <a:pt x="1296" y="1392"/>
                  </a:moveTo>
                  <a:cubicBezTo>
                    <a:pt x="1300" y="1420"/>
                    <a:pt x="1304" y="1448"/>
                    <a:pt x="1296" y="1296"/>
                  </a:cubicBezTo>
                  <a:cubicBezTo>
                    <a:pt x="1288" y="1144"/>
                    <a:pt x="1360" y="640"/>
                    <a:pt x="1248" y="480"/>
                  </a:cubicBezTo>
                  <a:cubicBezTo>
                    <a:pt x="1136" y="320"/>
                    <a:pt x="832" y="416"/>
                    <a:pt x="624" y="336"/>
                  </a:cubicBezTo>
                  <a:cubicBezTo>
                    <a:pt x="416" y="256"/>
                    <a:pt x="208" y="128"/>
                    <a:pt x="0" y="0"/>
                  </a:cubicBezTo>
                </a:path>
              </a:pathLst>
            </a:custGeom>
            <a:noFill/>
            <a:ln w="76200" cmpd="sng">
              <a:solidFill>
                <a:schemeClr val="accent2"/>
              </a:solidFill>
              <a:round/>
              <a:headEnd type="triangl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sp>
          <p:nvSpPr>
            <p:cNvPr id="168970" name="Freeform 10"/>
            <p:cNvSpPr>
              <a:spLocks/>
            </p:cNvSpPr>
            <p:nvPr/>
          </p:nvSpPr>
          <p:spPr bwMode="auto">
            <a:xfrm>
              <a:off x="4686300" y="2209800"/>
              <a:ext cx="2857500" cy="2209800"/>
            </a:xfrm>
            <a:custGeom>
              <a:avLst/>
              <a:gdLst>
                <a:gd name="T0" fmla="*/ 72 w 1800"/>
                <a:gd name="T1" fmla="*/ 1392 h 1392"/>
                <a:gd name="T2" fmla="*/ 72 w 1800"/>
                <a:gd name="T3" fmla="*/ 576 h 1392"/>
                <a:gd name="T4" fmla="*/ 504 w 1800"/>
                <a:gd name="T5" fmla="*/ 624 h 1392"/>
                <a:gd name="T6" fmla="*/ 648 w 1800"/>
                <a:gd name="T7" fmla="*/ 288 h 1392"/>
                <a:gd name="T8" fmla="*/ 1032 w 1800"/>
                <a:gd name="T9" fmla="*/ 288 h 1392"/>
                <a:gd name="T10" fmla="*/ 1800 w 1800"/>
                <a:gd name="T11" fmla="*/ 0 h 1392"/>
              </a:gdLst>
              <a:ahLst/>
              <a:cxnLst>
                <a:cxn ang="0">
                  <a:pos x="T0" y="T1"/>
                </a:cxn>
                <a:cxn ang="0">
                  <a:pos x="T2" y="T3"/>
                </a:cxn>
                <a:cxn ang="0">
                  <a:pos x="T4" y="T5"/>
                </a:cxn>
                <a:cxn ang="0">
                  <a:pos x="T6" y="T7"/>
                </a:cxn>
                <a:cxn ang="0">
                  <a:pos x="T8" y="T9"/>
                </a:cxn>
                <a:cxn ang="0">
                  <a:pos x="T10" y="T11"/>
                </a:cxn>
              </a:cxnLst>
              <a:rect l="0" t="0" r="r" b="b"/>
              <a:pathLst>
                <a:path w="1800" h="1392">
                  <a:moveTo>
                    <a:pt x="72" y="1392"/>
                  </a:moveTo>
                  <a:cubicBezTo>
                    <a:pt x="36" y="1048"/>
                    <a:pt x="0" y="704"/>
                    <a:pt x="72" y="576"/>
                  </a:cubicBezTo>
                  <a:cubicBezTo>
                    <a:pt x="144" y="448"/>
                    <a:pt x="408" y="672"/>
                    <a:pt x="504" y="624"/>
                  </a:cubicBezTo>
                  <a:cubicBezTo>
                    <a:pt x="600" y="576"/>
                    <a:pt x="560" y="344"/>
                    <a:pt x="648" y="288"/>
                  </a:cubicBezTo>
                  <a:cubicBezTo>
                    <a:pt x="736" y="232"/>
                    <a:pt x="840" y="336"/>
                    <a:pt x="1032" y="288"/>
                  </a:cubicBezTo>
                  <a:cubicBezTo>
                    <a:pt x="1224" y="240"/>
                    <a:pt x="1512" y="120"/>
                    <a:pt x="1800" y="0"/>
                  </a:cubicBezTo>
                </a:path>
              </a:pathLst>
            </a:custGeom>
            <a:noFill/>
            <a:ln w="76200" cmpd="sng">
              <a:solidFill>
                <a:schemeClr val="accent2"/>
              </a:solidFill>
              <a:round/>
              <a:headEnd type="triangl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grpSp>
          <p:nvGrpSpPr>
            <p:cNvPr id="49168" name="Group 11"/>
            <p:cNvGrpSpPr>
              <a:grpSpLocks/>
            </p:cNvGrpSpPr>
            <p:nvPr/>
          </p:nvGrpSpPr>
          <p:grpSpPr bwMode="auto">
            <a:xfrm>
              <a:off x="5910263" y="3733800"/>
              <a:ext cx="3200400" cy="762000"/>
              <a:chOff x="3264" y="3456"/>
              <a:chExt cx="2016" cy="480"/>
            </a:xfrm>
          </p:grpSpPr>
          <p:sp>
            <p:nvSpPr>
              <p:cNvPr id="168972" name="Line 12"/>
              <p:cNvSpPr>
                <a:spLocks noChangeShapeType="1"/>
              </p:cNvSpPr>
              <p:nvPr/>
            </p:nvSpPr>
            <p:spPr bwMode="auto">
              <a:xfrm flipH="1">
                <a:off x="3504" y="3696"/>
                <a:ext cx="880" cy="0"/>
              </a:xfrm>
              <a:prstGeom prst="line">
                <a:avLst/>
              </a:prstGeom>
              <a:noFill/>
              <a:ln w="76200">
                <a:solidFill>
                  <a:schemeClr val="accent2"/>
                </a:solidFill>
                <a:round/>
                <a:headEnd type="triangle"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68973" name="Rectangle 13"/>
              <p:cNvSpPr>
                <a:spLocks noChangeArrowheads="1"/>
              </p:cNvSpPr>
              <p:nvPr/>
            </p:nvSpPr>
            <p:spPr bwMode="auto">
              <a:xfrm>
                <a:off x="4418" y="3588"/>
                <a:ext cx="663" cy="252"/>
              </a:xfrm>
              <a:prstGeom prst="rect">
                <a:avLst/>
              </a:prstGeom>
              <a:noFill/>
              <a:ln>
                <a:noFill/>
              </a:ln>
              <a:effectLst/>
              <a:extLst>
                <a:ext uri="{909E8E84-426E-40dd-AFC4-6F175D3DCCD1}"/>
                <a:ext uri="{91240B29-F687-4f45-9708-019B960494DF}"/>
                <a:ext uri="{AF507438-7753-43e0-B8FC-AC1667EBCBE1}"/>
              </a:extLst>
            </p:spPr>
            <p:txBody>
              <a:bodyPr wrap="none" lIns="110490" tIns="55246" rIns="110490" bIns="55246">
                <a:spAutoFit/>
              </a:bodyPr>
              <a:lstStyle/>
              <a:p>
                <a:pPr>
                  <a:defRPr/>
                </a:pPr>
                <a:r>
                  <a:rPr lang="en-US" sz="2400" dirty="0">
                    <a:latin typeface="+mj-lt"/>
                    <a:ea typeface="ＭＳ Ｐゴシック" charset="0"/>
                    <a:cs typeface="ＭＳ Ｐゴシック" charset="0"/>
                  </a:rPr>
                  <a:t>IP traffic</a:t>
                </a:r>
              </a:p>
            </p:txBody>
          </p:sp>
          <p:sp>
            <p:nvSpPr>
              <p:cNvPr id="168974" name="Rectangle 14"/>
              <p:cNvSpPr>
                <a:spLocks noChangeArrowheads="1"/>
              </p:cNvSpPr>
              <p:nvPr/>
            </p:nvSpPr>
            <p:spPr bwMode="auto">
              <a:xfrm>
                <a:off x="3264" y="3456"/>
                <a:ext cx="2016" cy="480"/>
              </a:xfrm>
              <a:prstGeom prst="rect">
                <a:avLst/>
              </a:prstGeom>
              <a:noFill/>
              <a:ln w="9525">
                <a:solidFill>
                  <a:schemeClr val="tx1"/>
                </a:solidFill>
                <a:miter lim="800000"/>
                <a:headEnd/>
                <a:tailEn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grpSp>
      </p:grpSp>
      <p:grpSp>
        <p:nvGrpSpPr>
          <p:cNvPr id="49160" name="Group 15"/>
          <p:cNvGrpSpPr>
            <a:grpSpLocks/>
          </p:cNvGrpSpPr>
          <p:nvPr/>
        </p:nvGrpSpPr>
        <p:grpSpPr bwMode="auto">
          <a:xfrm>
            <a:off x="2103120" y="4480560"/>
            <a:ext cx="3566160" cy="640080"/>
            <a:chOff x="144" y="3264"/>
            <a:chExt cx="1872" cy="336"/>
          </a:xfrm>
        </p:grpSpPr>
        <p:sp>
          <p:nvSpPr>
            <p:cNvPr id="168976" name="Text Box 16"/>
            <p:cNvSpPr txBox="1">
              <a:spLocks noChangeArrowheads="1"/>
            </p:cNvSpPr>
            <p:nvPr/>
          </p:nvSpPr>
          <p:spPr bwMode="auto">
            <a:xfrm>
              <a:off x="220" y="3365"/>
              <a:ext cx="513" cy="194"/>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dirty="0">
                  <a:latin typeface="+mj-lt"/>
                  <a:ea typeface="ＭＳ Ｐゴシック" charset="0"/>
                  <a:cs typeface="ＭＳ Ｐゴシック" charset="0"/>
                </a:rPr>
                <a:t>provider</a:t>
              </a:r>
            </a:p>
          </p:txBody>
        </p:sp>
        <p:sp>
          <p:nvSpPr>
            <p:cNvPr id="168977" name="Rectangle 17"/>
            <p:cNvSpPr>
              <a:spLocks noChangeArrowheads="1"/>
            </p:cNvSpPr>
            <p:nvPr/>
          </p:nvSpPr>
          <p:spPr bwMode="auto">
            <a:xfrm>
              <a:off x="1344" y="3360"/>
              <a:ext cx="581" cy="204"/>
            </a:xfrm>
            <a:prstGeom prst="rect">
              <a:avLst/>
            </a:prstGeom>
            <a:noFill/>
            <a:ln>
              <a:noFill/>
            </a:ln>
            <a:effectLst/>
            <a:extLst>
              <a:ext uri="{909E8E84-426E-40dd-AFC4-6F175D3DCCD1}"/>
              <a:ext uri="{91240B29-F687-4f45-9708-019B960494DF}"/>
              <a:ext uri="{AF507438-7753-43e0-B8FC-AC1667EBCBE1}"/>
            </a:extLst>
          </p:spPr>
          <p:txBody>
            <a:bodyPr wrap="none" lIns="110490" tIns="55246" rIns="110490" bIns="55246">
              <a:spAutoFit/>
            </a:bodyPr>
            <a:lstStyle/>
            <a:p>
              <a:pPr>
                <a:defRPr/>
              </a:pPr>
              <a:r>
                <a:rPr lang="en-US">
                  <a:latin typeface="+mj-lt"/>
                  <a:ea typeface="ＭＳ Ｐゴシック" charset="0"/>
                  <a:cs typeface="ＭＳ Ｐゴシック" charset="0"/>
                </a:rPr>
                <a:t>customer</a:t>
              </a:r>
            </a:p>
          </p:txBody>
        </p:sp>
        <p:sp>
          <p:nvSpPr>
            <p:cNvPr id="168978" name="Line 18"/>
            <p:cNvSpPr>
              <a:spLocks noChangeShapeType="1"/>
            </p:cNvSpPr>
            <p:nvPr/>
          </p:nvSpPr>
          <p:spPr bwMode="auto">
            <a:xfrm>
              <a:off x="816" y="3456"/>
              <a:ext cx="480" cy="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68979" name="Rectangle 19"/>
            <p:cNvSpPr>
              <a:spLocks noChangeArrowheads="1"/>
            </p:cNvSpPr>
            <p:nvPr/>
          </p:nvSpPr>
          <p:spPr bwMode="auto">
            <a:xfrm>
              <a:off x="144" y="3264"/>
              <a:ext cx="1872" cy="336"/>
            </a:xfrm>
            <a:prstGeom prst="rect">
              <a:avLst/>
            </a:prstGeom>
            <a:noFill/>
            <a:ln w="9525">
              <a:solidFill>
                <a:schemeClr val="tx1"/>
              </a:solidFill>
              <a:miter lim="800000"/>
              <a:headEnd/>
              <a:tailEn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grpSp>
      <p:sp>
        <p:nvSpPr>
          <p:cNvPr id="168964" name="Line 4"/>
          <p:cNvSpPr>
            <a:spLocks noChangeShapeType="1"/>
          </p:cNvSpPr>
          <p:nvPr/>
        </p:nvSpPr>
        <p:spPr bwMode="auto">
          <a:xfrm flipH="1">
            <a:off x="7223760" y="4206240"/>
            <a:ext cx="0" cy="914400"/>
          </a:xfrm>
          <a:prstGeom prst="line">
            <a:avLst/>
          </a:prstGeom>
          <a:noFill/>
          <a:ln w="57150" cmpd="thickThin">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936B28-EAA5-6742-ACBB-741663648D5C}"/>
              </a:ext>
            </a:extLst>
          </p:cNvPr>
          <p:cNvGrpSpPr/>
          <p:nvPr/>
        </p:nvGrpSpPr>
        <p:grpSpPr>
          <a:xfrm>
            <a:off x="430696" y="5972845"/>
            <a:ext cx="14270630" cy="948674"/>
            <a:chOff x="430696" y="5972845"/>
            <a:chExt cx="14270630" cy="948674"/>
          </a:xfrm>
        </p:grpSpPr>
        <p:grpSp>
          <p:nvGrpSpPr>
            <p:cNvPr id="6" name="Group 5">
              <a:extLst>
                <a:ext uri="{FF2B5EF4-FFF2-40B4-BE49-F238E27FC236}">
                  <a16:creationId xmlns:a16="http://schemas.microsoft.com/office/drawing/2014/main" id="{6C185E9E-16E5-454B-9427-479C0F3E1504}"/>
                </a:ext>
              </a:extLst>
            </p:cNvPr>
            <p:cNvGrpSpPr/>
            <p:nvPr/>
          </p:nvGrpSpPr>
          <p:grpSpPr>
            <a:xfrm>
              <a:off x="430696" y="6001405"/>
              <a:ext cx="14141042" cy="920114"/>
              <a:chOff x="990600" y="5884546"/>
              <a:chExt cx="10388946" cy="920114"/>
            </a:xfrm>
          </p:grpSpPr>
          <p:sp>
            <p:nvSpPr>
              <p:cNvPr id="4" name="Rectangle 3">
                <a:extLst>
                  <a:ext uri="{FF2B5EF4-FFF2-40B4-BE49-F238E27FC236}">
                    <a16:creationId xmlns:a16="http://schemas.microsoft.com/office/drawing/2014/main" id="{02F61D74-DD03-EE4A-8A29-4C8354A53569}"/>
                  </a:ext>
                </a:extLst>
              </p:cNvPr>
              <p:cNvSpPr/>
              <p:nvPr/>
            </p:nvSpPr>
            <p:spPr bwMode="auto">
              <a:xfrm>
                <a:off x="990600" y="5884546"/>
                <a:ext cx="10388946" cy="920114"/>
              </a:xfrm>
              <a:prstGeom prst="rect">
                <a:avLst/>
              </a:prstGeom>
              <a:solidFill>
                <a:schemeClr val="accent1">
                  <a:lumMod val="20000"/>
                  <a:lumOff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2" name="TextBox 1">
                <a:extLst>
                  <a:ext uri="{FF2B5EF4-FFF2-40B4-BE49-F238E27FC236}">
                    <a16:creationId xmlns:a16="http://schemas.microsoft.com/office/drawing/2014/main" id="{76ED2D38-7BE7-D746-91A7-6F979F10C059}"/>
                  </a:ext>
                </a:extLst>
              </p:cNvPr>
              <p:cNvSpPr txBox="1"/>
              <p:nvPr/>
            </p:nvSpPr>
            <p:spPr>
              <a:xfrm>
                <a:off x="1274478" y="6096000"/>
                <a:ext cx="1316322" cy="461665"/>
              </a:xfrm>
              <a:prstGeom prst="rect">
                <a:avLst/>
              </a:prstGeom>
              <a:noFill/>
            </p:spPr>
            <p:txBody>
              <a:bodyPr wrap="none" rtlCol="0">
                <a:spAutoFit/>
              </a:bodyPr>
              <a:lstStyle/>
              <a:p>
                <a:r>
                  <a:rPr lang="en-US" sz="2400" dirty="0">
                    <a:latin typeface="+mn-lt"/>
                  </a:rPr>
                  <a:t>Stub AS’s</a:t>
                </a:r>
              </a:p>
            </p:txBody>
          </p:sp>
        </p:grpSp>
        <p:sp>
          <p:nvSpPr>
            <p:cNvPr id="7" name="TextBox 6">
              <a:extLst>
                <a:ext uri="{FF2B5EF4-FFF2-40B4-BE49-F238E27FC236}">
                  <a16:creationId xmlns:a16="http://schemas.microsoft.com/office/drawing/2014/main" id="{9CB97DEF-3D4B-4747-8E03-C6D452D592E2}"/>
                </a:ext>
              </a:extLst>
            </p:cNvPr>
            <p:cNvSpPr txBox="1"/>
            <p:nvPr/>
          </p:nvSpPr>
          <p:spPr>
            <a:xfrm>
              <a:off x="10586032" y="5972845"/>
              <a:ext cx="4115294" cy="923330"/>
            </a:xfrm>
            <a:prstGeom prst="rect">
              <a:avLst/>
            </a:prstGeom>
            <a:noFill/>
          </p:spPr>
          <p:txBody>
            <a:bodyPr wrap="none" rtlCol="0">
              <a:spAutoFit/>
            </a:bodyPr>
            <a:lstStyle/>
            <a:p>
              <a:r>
                <a:rPr lang="en-US" dirty="0">
                  <a:latin typeface="+mn-lt"/>
                </a:rPr>
                <a:t>Routers inside Stub AS’s can use a </a:t>
              </a:r>
            </a:p>
            <a:p>
              <a:r>
                <a:rPr lang="en-US" dirty="0">
                  <a:latin typeface="+mn-lt"/>
                </a:rPr>
                <a:t>“default route” </a:t>
              </a:r>
              <a:r>
                <a:rPr lang="en-US">
                  <a:latin typeface="+mn-lt"/>
                </a:rPr>
                <a:t>for unknown </a:t>
              </a:r>
              <a:r>
                <a:rPr lang="en-US" dirty="0">
                  <a:latin typeface="+mn-lt"/>
                </a:rPr>
                <a:t>IP addresses.</a:t>
              </a:r>
            </a:p>
            <a:p>
              <a:r>
                <a:rPr lang="en-US" dirty="0">
                  <a:latin typeface="+mn-lt"/>
                </a:rPr>
                <a:t>The default route is the Border router.</a:t>
              </a:r>
            </a:p>
          </p:txBody>
        </p:sp>
      </p:grpSp>
      <p:sp>
        <p:nvSpPr>
          <p:cNvPr id="50177" name="Rectangle 2"/>
          <p:cNvSpPr>
            <a:spLocks noGrp="1" noChangeArrowheads="1"/>
          </p:cNvSpPr>
          <p:nvPr>
            <p:ph type="title"/>
          </p:nvPr>
        </p:nvSpPr>
        <p:spPr>
          <a:xfrm>
            <a:off x="2651760" y="731520"/>
            <a:ext cx="9326880" cy="640080"/>
          </a:xfrm>
        </p:spPr>
        <p:txBody>
          <a:bodyPr/>
          <a:lstStyle/>
          <a:p>
            <a:r>
              <a:rPr lang="en-US" altLang="en-US">
                <a:latin typeface="Calibri" charset="0"/>
                <a:ea typeface="ＭＳ Ｐゴシック" charset="-128"/>
              </a:rPr>
              <a:t>Customer-Provider Hierarchy</a:t>
            </a:r>
          </a:p>
        </p:txBody>
      </p:sp>
      <p:sp>
        <p:nvSpPr>
          <p:cNvPr id="169990" name="Text Box 6"/>
          <p:cNvSpPr txBox="1">
            <a:spLocks noChangeArrowheads="1"/>
          </p:cNvSpPr>
          <p:nvPr/>
        </p:nvSpPr>
        <p:spPr bwMode="auto">
          <a:xfrm>
            <a:off x="1817536" y="7298710"/>
            <a:ext cx="927370" cy="35086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1680">
                <a:latin typeface="+mj-lt"/>
                <a:ea typeface="ＭＳ Ｐゴシック" charset="0"/>
                <a:cs typeface="ＭＳ Ｐゴシック" charset="0"/>
              </a:rPr>
              <a:t>provider</a:t>
            </a:r>
          </a:p>
        </p:txBody>
      </p:sp>
      <p:sp>
        <p:nvSpPr>
          <p:cNvPr id="169991" name="Rectangle 7"/>
          <p:cNvSpPr>
            <a:spLocks noChangeArrowheads="1"/>
          </p:cNvSpPr>
          <p:nvPr/>
        </p:nvSpPr>
        <p:spPr bwMode="auto">
          <a:xfrm>
            <a:off x="4012096" y="7340620"/>
            <a:ext cx="1049198" cy="370103"/>
          </a:xfrm>
          <a:prstGeom prst="rect">
            <a:avLst/>
          </a:prstGeom>
          <a:noFill/>
          <a:ln>
            <a:noFill/>
          </a:ln>
          <a:effectLst/>
          <a:extLst>
            <a:ext uri="{909E8E84-426E-40dd-AFC4-6F175D3DCCD1}"/>
            <a:ext uri="{91240B29-F687-4f45-9708-019B960494DF}"/>
            <a:ext uri="{AF507438-7753-43e0-B8FC-AC1667EBCBE1}"/>
          </a:extLst>
        </p:spPr>
        <p:txBody>
          <a:bodyPr wrap="none" lIns="110490" tIns="55246" rIns="110490" bIns="55246">
            <a:spAutoFit/>
          </a:bodyPr>
          <a:lstStyle/>
          <a:p>
            <a:pPr>
              <a:defRPr/>
            </a:pPr>
            <a:r>
              <a:rPr lang="en-US" sz="1680">
                <a:latin typeface="+mj-lt"/>
                <a:ea typeface="ＭＳ Ｐゴシック" charset="0"/>
                <a:cs typeface="ＭＳ Ｐゴシック" charset="0"/>
              </a:rPr>
              <a:t>customer</a:t>
            </a:r>
          </a:p>
        </p:txBody>
      </p:sp>
      <p:sp>
        <p:nvSpPr>
          <p:cNvPr id="169992" name="Line 8"/>
          <p:cNvSpPr>
            <a:spLocks noChangeShapeType="1"/>
          </p:cNvSpPr>
          <p:nvPr/>
        </p:nvSpPr>
        <p:spPr bwMode="auto">
          <a:xfrm>
            <a:off x="3006256" y="7523499"/>
            <a:ext cx="914400" cy="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69993" name="Rectangle 9"/>
          <p:cNvSpPr>
            <a:spLocks noChangeArrowheads="1"/>
          </p:cNvSpPr>
          <p:nvPr/>
        </p:nvSpPr>
        <p:spPr bwMode="auto">
          <a:xfrm>
            <a:off x="1726096" y="7184409"/>
            <a:ext cx="3566160" cy="640080"/>
          </a:xfrm>
          <a:prstGeom prst="rect">
            <a:avLst/>
          </a:prstGeom>
          <a:noFill/>
          <a:ln w="9525">
            <a:solidFill>
              <a:schemeClr val="tx1"/>
            </a:solidFill>
            <a:miter lim="800000"/>
            <a:headEnd/>
            <a:tailEn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pic>
        <p:nvPicPr>
          <p:cNvPr id="50182"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107" y="4534555"/>
            <a:ext cx="2586990" cy="71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052" y="6054745"/>
            <a:ext cx="1586864" cy="72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452" y="6134755"/>
            <a:ext cx="1586864" cy="72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376" y="6134755"/>
            <a:ext cx="1584960" cy="72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6"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1587" y="4614565"/>
            <a:ext cx="2586990" cy="71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7"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3172" y="6134755"/>
            <a:ext cx="1586864" cy="72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8"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317" y="3334405"/>
            <a:ext cx="2586990" cy="71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9"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767" y="2134255"/>
            <a:ext cx="2586990" cy="71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002" name="Line 18"/>
          <p:cNvSpPr>
            <a:spLocks noChangeShapeType="1"/>
          </p:cNvSpPr>
          <p:nvPr/>
        </p:nvSpPr>
        <p:spPr bwMode="auto">
          <a:xfrm>
            <a:off x="9304186" y="5174635"/>
            <a:ext cx="167640" cy="960120"/>
          </a:xfrm>
          <a:prstGeom prst="line">
            <a:avLst/>
          </a:prstGeom>
          <a:noFill/>
          <a:ln w="57150" cmpd="thickThin">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0003" name="Line 19"/>
          <p:cNvSpPr>
            <a:spLocks noChangeShapeType="1"/>
          </p:cNvSpPr>
          <p:nvPr/>
        </p:nvSpPr>
        <p:spPr bwMode="auto">
          <a:xfrm>
            <a:off x="5964722" y="5174635"/>
            <a:ext cx="918210" cy="1120140"/>
          </a:xfrm>
          <a:prstGeom prst="line">
            <a:avLst/>
          </a:prstGeom>
          <a:noFill/>
          <a:ln w="57150" cmpd="thickThin">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0004" name="Line 20"/>
          <p:cNvSpPr>
            <a:spLocks noChangeShapeType="1"/>
          </p:cNvSpPr>
          <p:nvPr/>
        </p:nvSpPr>
        <p:spPr bwMode="auto">
          <a:xfrm flipH="1">
            <a:off x="3960662" y="5174635"/>
            <a:ext cx="752474" cy="96012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0005" name="Line 21"/>
          <p:cNvSpPr>
            <a:spLocks noChangeShapeType="1"/>
          </p:cNvSpPr>
          <p:nvPr/>
        </p:nvSpPr>
        <p:spPr bwMode="auto">
          <a:xfrm flipH="1">
            <a:off x="5631346" y="3974485"/>
            <a:ext cx="165736" cy="64008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0006" name="Line 22"/>
          <p:cNvSpPr>
            <a:spLocks noChangeShapeType="1"/>
          </p:cNvSpPr>
          <p:nvPr/>
        </p:nvSpPr>
        <p:spPr bwMode="auto">
          <a:xfrm flipH="1">
            <a:off x="6882932" y="2614315"/>
            <a:ext cx="834390" cy="80010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0007" name="Line 23"/>
          <p:cNvSpPr>
            <a:spLocks noChangeShapeType="1"/>
          </p:cNvSpPr>
          <p:nvPr/>
        </p:nvSpPr>
        <p:spPr bwMode="auto">
          <a:xfrm flipH="1">
            <a:off x="7717322" y="5174635"/>
            <a:ext cx="584834" cy="104013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0008" name="Line 24"/>
          <p:cNvSpPr>
            <a:spLocks noChangeShapeType="1"/>
          </p:cNvSpPr>
          <p:nvPr/>
        </p:nvSpPr>
        <p:spPr bwMode="auto">
          <a:xfrm>
            <a:off x="5379886" y="5174635"/>
            <a:ext cx="251460" cy="960120"/>
          </a:xfrm>
          <a:prstGeom prst="line">
            <a:avLst/>
          </a:prstGeom>
          <a:noFill/>
          <a:ln w="57150" cmpd="thickThin">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grpSp>
        <p:nvGrpSpPr>
          <p:cNvPr id="3" name="Group 2"/>
          <p:cNvGrpSpPr>
            <a:grpSpLocks/>
          </p:cNvGrpSpPr>
          <p:nvPr/>
        </p:nvGrpSpPr>
        <p:grpSpPr bwMode="auto">
          <a:xfrm>
            <a:off x="3711107" y="2187595"/>
            <a:ext cx="8256268" cy="5793104"/>
            <a:chOff x="2035176" y="1725613"/>
            <a:chExt cx="6880224" cy="4827587"/>
          </a:xfrm>
        </p:grpSpPr>
        <p:grpSp>
          <p:nvGrpSpPr>
            <p:cNvPr id="50199" name="Group 1"/>
            <p:cNvGrpSpPr>
              <a:grpSpLocks/>
            </p:cNvGrpSpPr>
            <p:nvPr/>
          </p:nvGrpSpPr>
          <p:grpSpPr bwMode="auto">
            <a:xfrm>
              <a:off x="2103438" y="1725613"/>
              <a:ext cx="6811962" cy="4827587"/>
              <a:chOff x="2103438" y="1725613"/>
              <a:chExt cx="6811962" cy="4827587"/>
            </a:xfrm>
          </p:grpSpPr>
          <p:sp>
            <p:nvSpPr>
              <p:cNvPr id="169987" name="Line 3"/>
              <p:cNvSpPr>
                <a:spLocks noChangeShapeType="1"/>
              </p:cNvSpPr>
              <p:nvPr/>
            </p:nvSpPr>
            <p:spPr bwMode="auto">
              <a:xfrm flipH="1">
                <a:off x="6096000" y="6172200"/>
                <a:ext cx="1397000" cy="0"/>
              </a:xfrm>
              <a:prstGeom prst="line">
                <a:avLst/>
              </a:prstGeom>
              <a:noFill/>
              <a:ln w="76200">
                <a:solidFill>
                  <a:schemeClr val="accent2"/>
                </a:solidFill>
                <a:round/>
                <a:headEn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69988" name="Rectangle 4"/>
              <p:cNvSpPr>
                <a:spLocks noChangeArrowheads="1"/>
              </p:cNvSpPr>
              <p:nvPr/>
            </p:nvSpPr>
            <p:spPr bwMode="auto">
              <a:xfrm>
                <a:off x="7540625" y="5965825"/>
                <a:ext cx="836661" cy="323808"/>
              </a:xfrm>
              <a:prstGeom prst="rect">
                <a:avLst/>
              </a:prstGeom>
              <a:noFill/>
              <a:ln>
                <a:noFill/>
              </a:ln>
              <a:effectLst/>
              <a:extLst>
                <a:ext uri="{909E8E84-426E-40dd-AFC4-6F175D3DCCD1}"/>
                <a:ext uri="{91240B29-F687-4f45-9708-019B960494DF}"/>
                <a:ext uri="{AF507438-7753-43e0-B8FC-AC1667EBCBE1}"/>
              </a:extLst>
            </p:spPr>
            <p:txBody>
              <a:bodyPr wrap="none" lIns="110490" tIns="55246" rIns="110490" bIns="55246">
                <a:spAutoFit/>
              </a:bodyPr>
              <a:lstStyle/>
              <a:p>
                <a:pPr>
                  <a:defRPr/>
                </a:pPr>
                <a:r>
                  <a:rPr lang="en-US">
                    <a:latin typeface="+mj-lt"/>
                    <a:ea typeface="ＭＳ Ｐゴシック" charset="0"/>
                    <a:cs typeface="ＭＳ Ｐゴシック" charset="0"/>
                  </a:rPr>
                  <a:t>IP traffic</a:t>
                </a:r>
              </a:p>
            </p:txBody>
          </p:sp>
          <p:sp>
            <p:nvSpPr>
              <p:cNvPr id="169989" name="Rectangle 5"/>
              <p:cNvSpPr>
                <a:spLocks noChangeArrowheads="1"/>
              </p:cNvSpPr>
              <p:nvPr/>
            </p:nvSpPr>
            <p:spPr bwMode="auto">
              <a:xfrm>
                <a:off x="5715000" y="5791200"/>
                <a:ext cx="3200400" cy="762000"/>
              </a:xfrm>
              <a:prstGeom prst="rect">
                <a:avLst/>
              </a:prstGeom>
              <a:noFill/>
              <a:ln w="9525">
                <a:solidFill>
                  <a:schemeClr val="tx1"/>
                </a:solidFill>
                <a:miter lim="800000"/>
                <a:headEnd/>
                <a:tailEn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0009" name="Freeform 25"/>
              <p:cNvSpPr>
                <a:spLocks/>
              </p:cNvSpPr>
              <p:nvPr/>
            </p:nvSpPr>
            <p:spPr bwMode="auto">
              <a:xfrm>
                <a:off x="2103438" y="1725613"/>
                <a:ext cx="5010150" cy="3556000"/>
              </a:xfrm>
              <a:custGeom>
                <a:avLst/>
                <a:gdLst>
                  <a:gd name="T0" fmla="*/ 3456 w 3456"/>
                  <a:gd name="T1" fmla="*/ 2512 h 2560"/>
                  <a:gd name="T2" fmla="*/ 3408 w 3456"/>
                  <a:gd name="T3" fmla="*/ 2416 h 2560"/>
                  <a:gd name="T4" fmla="*/ 3216 w 3456"/>
                  <a:gd name="T5" fmla="*/ 1648 h 2560"/>
                  <a:gd name="T6" fmla="*/ 2976 w 3456"/>
                  <a:gd name="T7" fmla="*/ 1504 h 2560"/>
                  <a:gd name="T8" fmla="*/ 2976 w 3456"/>
                  <a:gd name="T9" fmla="*/ 208 h 2560"/>
                  <a:gd name="T10" fmla="*/ 2400 w 3456"/>
                  <a:gd name="T11" fmla="*/ 256 h 2560"/>
                  <a:gd name="T12" fmla="*/ 1728 w 3456"/>
                  <a:gd name="T13" fmla="*/ 880 h 2560"/>
                  <a:gd name="T14" fmla="*/ 1008 w 3456"/>
                  <a:gd name="T15" fmla="*/ 928 h 2560"/>
                  <a:gd name="T16" fmla="*/ 816 w 3456"/>
                  <a:gd name="T17" fmla="*/ 1600 h 2560"/>
                  <a:gd name="T18" fmla="*/ 288 w 3456"/>
                  <a:gd name="T19" fmla="*/ 1600 h 2560"/>
                  <a:gd name="T20" fmla="*/ 0 w 3456"/>
                  <a:gd name="T21" fmla="*/ 2464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56" h="2560">
                    <a:moveTo>
                      <a:pt x="3456" y="2512"/>
                    </a:moveTo>
                    <a:cubicBezTo>
                      <a:pt x="3452" y="2536"/>
                      <a:pt x="3448" y="2560"/>
                      <a:pt x="3408" y="2416"/>
                    </a:cubicBezTo>
                    <a:cubicBezTo>
                      <a:pt x="3368" y="2272"/>
                      <a:pt x="3288" y="1800"/>
                      <a:pt x="3216" y="1648"/>
                    </a:cubicBezTo>
                    <a:cubicBezTo>
                      <a:pt x="3144" y="1496"/>
                      <a:pt x="3016" y="1744"/>
                      <a:pt x="2976" y="1504"/>
                    </a:cubicBezTo>
                    <a:cubicBezTo>
                      <a:pt x="2936" y="1264"/>
                      <a:pt x="3072" y="416"/>
                      <a:pt x="2976" y="208"/>
                    </a:cubicBezTo>
                    <a:cubicBezTo>
                      <a:pt x="2880" y="0"/>
                      <a:pt x="2608" y="144"/>
                      <a:pt x="2400" y="256"/>
                    </a:cubicBezTo>
                    <a:cubicBezTo>
                      <a:pt x="2192" y="368"/>
                      <a:pt x="1960" y="768"/>
                      <a:pt x="1728" y="880"/>
                    </a:cubicBezTo>
                    <a:cubicBezTo>
                      <a:pt x="1496" y="992"/>
                      <a:pt x="1160" y="808"/>
                      <a:pt x="1008" y="928"/>
                    </a:cubicBezTo>
                    <a:cubicBezTo>
                      <a:pt x="856" y="1048"/>
                      <a:pt x="936" y="1488"/>
                      <a:pt x="816" y="1600"/>
                    </a:cubicBezTo>
                    <a:cubicBezTo>
                      <a:pt x="696" y="1712"/>
                      <a:pt x="424" y="1456"/>
                      <a:pt x="288" y="1600"/>
                    </a:cubicBezTo>
                    <a:cubicBezTo>
                      <a:pt x="152" y="1744"/>
                      <a:pt x="76" y="2104"/>
                      <a:pt x="0" y="2464"/>
                    </a:cubicBezTo>
                  </a:path>
                </a:pathLst>
              </a:custGeom>
              <a:noFill/>
              <a:ln w="76200" cmpd="sng">
                <a:solidFill>
                  <a:schemeClr val="accent2"/>
                </a:solidFill>
                <a:round/>
                <a:headEnd type="non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grpSp>
        <p:sp>
          <p:nvSpPr>
            <p:cNvPr id="170010" name="Freeform 26"/>
            <p:cNvSpPr>
              <a:spLocks/>
            </p:cNvSpPr>
            <p:nvPr/>
          </p:nvSpPr>
          <p:spPr bwMode="auto">
            <a:xfrm>
              <a:off x="5026025" y="3903663"/>
              <a:ext cx="1716088" cy="1311275"/>
            </a:xfrm>
            <a:custGeom>
              <a:avLst/>
              <a:gdLst>
                <a:gd name="T0" fmla="*/ 1152 w 1184"/>
                <a:gd name="T1" fmla="*/ 944 h 944"/>
                <a:gd name="T2" fmla="*/ 1152 w 1184"/>
                <a:gd name="T3" fmla="*/ 752 h 944"/>
                <a:gd name="T4" fmla="*/ 960 w 1184"/>
                <a:gd name="T5" fmla="*/ 176 h 944"/>
                <a:gd name="T6" fmla="*/ 432 w 1184"/>
                <a:gd name="T7" fmla="*/ 128 h 944"/>
                <a:gd name="T8" fmla="*/ 0 w 1184"/>
                <a:gd name="T9" fmla="*/ 944 h 944"/>
              </a:gdLst>
              <a:ahLst/>
              <a:cxnLst>
                <a:cxn ang="0">
                  <a:pos x="T0" y="T1"/>
                </a:cxn>
                <a:cxn ang="0">
                  <a:pos x="T2" y="T3"/>
                </a:cxn>
                <a:cxn ang="0">
                  <a:pos x="T4" y="T5"/>
                </a:cxn>
                <a:cxn ang="0">
                  <a:pos x="T6" y="T7"/>
                </a:cxn>
                <a:cxn ang="0">
                  <a:pos x="T8" y="T9"/>
                </a:cxn>
              </a:cxnLst>
              <a:rect l="0" t="0" r="r" b="b"/>
              <a:pathLst>
                <a:path w="1184" h="944">
                  <a:moveTo>
                    <a:pt x="1152" y="944"/>
                  </a:moveTo>
                  <a:cubicBezTo>
                    <a:pt x="1168" y="912"/>
                    <a:pt x="1184" y="880"/>
                    <a:pt x="1152" y="752"/>
                  </a:cubicBezTo>
                  <a:cubicBezTo>
                    <a:pt x="1120" y="624"/>
                    <a:pt x="1080" y="280"/>
                    <a:pt x="960" y="176"/>
                  </a:cubicBezTo>
                  <a:cubicBezTo>
                    <a:pt x="840" y="72"/>
                    <a:pt x="592" y="0"/>
                    <a:pt x="432" y="128"/>
                  </a:cubicBezTo>
                  <a:cubicBezTo>
                    <a:pt x="272" y="256"/>
                    <a:pt x="136" y="600"/>
                    <a:pt x="0" y="944"/>
                  </a:cubicBezTo>
                </a:path>
              </a:pathLst>
            </a:custGeom>
            <a:noFill/>
            <a:ln w="76200" cmpd="sng">
              <a:solidFill>
                <a:schemeClr val="accent2"/>
              </a:solidFill>
              <a:round/>
              <a:headEnd type="non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sp>
          <p:nvSpPr>
            <p:cNvPr id="34" name="Freeform 26">
              <a:extLst>
                <a:ext uri="{FF2B5EF4-FFF2-40B4-BE49-F238E27FC236}">
                  <a16:creationId xmlns:a16="http://schemas.microsoft.com/office/drawing/2014/main" id="{88B311D7-B4F1-874E-ACAA-DA384B9843AF}"/>
                </a:ext>
              </a:extLst>
            </p:cNvPr>
            <p:cNvSpPr>
              <a:spLocks/>
            </p:cNvSpPr>
            <p:nvPr/>
          </p:nvSpPr>
          <p:spPr bwMode="auto">
            <a:xfrm>
              <a:off x="2035176" y="3748088"/>
              <a:ext cx="4656140" cy="1593849"/>
            </a:xfrm>
            <a:custGeom>
              <a:avLst/>
              <a:gdLst>
                <a:gd name="T0" fmla="*/ 1152 w 1184"/>
                <a:gd name="T1" fmla="*/ 944 h 944"/>
                <a:gd name="T2" fmla="*/ 1152 w 1184"/>
                <a:gd name="T3" fmla="*/ 752 h 944"/>
                <a:gd name="T4" fmla="*/ 960 w 1184"/>
                <a:gd name="T5" fmla="*/ 176 h 944"/>
                <a:gd name="T6" fmla="*/ 432 w 1184"/>
                <a:gd name="T7" fmla="*/ 128 h 944"/>
                <a:gd name="T8" fmla="*/ 0 w 1184"/>
                <a:gd name="T9" fmla="*/ 944 h 944"/>
              </a:gdLst>
              <a:ahLst/>
              <a:cxnLst>
                <a:cxn ang="0">
                  <a:pos x="T0" y="T1"/>
                </a:cxn>
                <a:cxn ang="0">
                  <a:pos x="T2" y="T3"/>
                </a:cxn>
                <a:cxn ang="0">
                  <a:pos x="T4" y="T5"/>
                </a:cxn>
                <a:cxn ang="0">
                  <a:pos x="T6" y="T7"/>
                </a:cxn>
                <a:cxn ang="0">
                  <a:pos x="T8" y="T9"/>
                </a:cxn>
              </a:cxnLst>
              <a:rect l="0" t="0" r="r" b="b"/>
              <a:pathLst>
                <a:path w="1184" h="944">
                  <a:moveTo>
                    <a:pt x="1152" y="944"/>
                  </a:moveTo>
                  <a:cubicBezTo>
                    <a:pt x="1168" y="912"/>
                    <a:pt x="1184" y="880"/>
                    <a:pt x="1152" y="752"/>
                  </a:cubicBezTo>
                  <a:cubicBezTo>
                    <a:pt x="1120" y="624"/>
                    <a:pt x="1080" y="280"/>
                    <a:pt x="960" y="176"/>
                  </a:cubicBezTo>
                  <a:cubicBezTo>
                    <a:pt x="840" y="72"/>
                    <a:pt x="592" y="0"/>
                    <a:pt x="432" y="128"/>
                  </a:cubicBezTo>
                  <a:cubicBezTo>
                    <a:pt x="272" y="256"/>
                    <a:pt x="136" y="600"/>
                    <a:pt x="0" y="944"/>
                  </a:cubicBezTo>
                </a:path>
              </a:pathLst>
            </a:custGeom>
            <a:noFill/>
            <a:ln w="76200" cmpd="sng">
              <a:solidFill>
                <a:schemeClr val="accent2"/>
              </a:solidFill>
              <a:round/>
              <a:headEnd type="non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grpSp>
      <p:sp>
        <p:nvSpPr>
          <p:cNvPr id="170011" name="Line 27"/>
          <p:cNvSpPr>
            <a:spLocks noChangeShapeType="1"/>
          </p:cNvSpPr>
          <p:nvPr/>
        </p:nvSpPr>
        <p:spPr bwMode="auto">
          <a:xfrm flipH="1">
            <a:off x="8803172" y="2774335"/>
            <a:ext cx="1904" cy="184023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32" name="TextBox 31">
            <a:extLst>
              <a:ext uri="{FF2B5EF4-FFF2-40B4-BE49-F238E27FC236}">
                <a16:creationId xmlns:a16="http://schemas.microsoft.com/office/drawing/2014/main" id="{D3A30731-12C3-8740-902D-A4A005ABB065}"/>
              </a:ext>
            </a:extLst>
          </p:cNvPr>
          <p:cNvSpPr txBox="1"/>
          <p:nvPr/>
        </p:nvSpPr>
        <p:spPr>
          <a:xfrm>
            <a:off x="731538" y="4152900"/>
            <a:ext cx="1584280" cy="461665"/>
          </a:xfrm>
          <a:prstGeom prst="rect">
            <a:avLst/>
          </a:prstGeom>
          <a:noFill/>
        </p:spPr>
        <p:txBody>
          <a:bodyPr wrap="none" rtlCol="0">
            <a:spAutoFit/>
          </a:bodyPr>
          <a:lstStyle/>
          <a:p>
            <a:r>
              <a:rPr lang="en-US" sz="2400" dirty="0">
                <a:latin typeface="+mn-lt"/>
              </a:rPr>
              <a:t>Transit AS’s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4"/>
          <p:cNvSpPr>
            <a:spLocks noGrp="1"/>
          </p:cNvSpPr>
          <p:nvPr>
            <p:ph type="ctrTitle"/>
          </p:nvPr>
        </p:nvSpPr>
        <p:spPr/>
        <p:txBody>
          <a:bodyPr/>
          <a:lstStyle/>
          <a:p>
            <a:r>
              <a:rPr lang="en-US" altLang="en-US" dirty="0">
                <a:latin typeface="Calibri" charset="0"/>
                <a:ea typeface="ＭＳ Ｐゴシック" charset="-128"/>
              </a:rPr>
              <a:t>Another view of Dijkstra…</a:t>
            </a:r>
          </a:p>
        </p:txBody>
      </p:sp>
      <p:sp>
        <p:nvSpPr>
          <p:cNvPr id="348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99"/>
              </a:buClr>
              <a:buSzPct val="75000"/>
              <a:buFont typeface="Wingdings" charset="2"/>
              <a:defRPr sz="3360">
                <a:solidFill>
                  <a:schemeClr val="tx1"/>
                </a:solidFill>
                <a:latin typeface="Calibri" charset="0"/>
                <a:ea typeface="ＭＳ Ｐゴシック" charset="-128"/>
              </a:defRPr>
            </a:lvl1pPr>
            <a:lvl2pPr marL="891540" indent="-342900">
              <a:spcBef>
                <a:spcPct val="20000"/>
              </a:spcBef>
              <a:buClr>
                <a:schemeClr val="tx1"/>
              </a:buClr>
              <a:buSzPct val="100000"/>
              <a:buFont typeface="Lucida Grande" charset="0"/>
              <a:buChar char="-"/>
              <a:defRPr sz="2400">
                <a:solidFill>
                  <a:srgbClr val="000099"/>
                </a:solidFill>
                <a:latin typeface="Calibri" charset="0"/>
                <a:ea typeface="ＭＳ Ｐゴシック" charset="-128"/>
              </a:defRPr>
            </a:lvl2pPr>
            <a:lvl3pPr marL="1371600" indent="-274320">
              <a:spcBef>
                <a:spcPct val="20000"/>
              </a:spcBef>
              <a:buSzPct val="75000"/>
              <a:buFont typeface="Courier New" charset="0"/>
              <a:buChar char="o"/>
              <a:defRPr>
                <a:solidFill>
                  <a:schemeClr val="tx1"/>
                </a:solidFill>
                <a:latin typeface="Calibri" charset="0"/>
                <a:ea typeface="ＭＳ Ｐゴシック" charset="-128"/>
              </a:defRPr>
            </a:lvl3pPr>
            <a:lvl4pPr marL="1920240" indent="-274320">
              <a:spcBef>
                <a:spcPct val="20000"/>
              </a:spcBef>
              <a:buChar char="–"/>
              <a:defRPr sz="1920">
                <a:solidFill>
                  <a:schemeClr val="tx1"/>
                </a:solidFill>
                <a:latin typeface="Calibri" charset="0"/>
                <a:ea typeface="ＭＳ Ｐゴシック" charset="-128"/>
              </a:defRPr>
            </a:lvl4pPr>
            <a:lvl5pPr marL="2468880" indent="-274320">
              <a:spcBef>
                <a:spcPct val="20000"/>
              </a:spcBef>
              <a:buChar char="»"/>
              <a:defRPr sz="1920">
                <a:solidFill>
                  <a:schemeClr val="tx1"/>
                </a:solidFill>
                <a:latin typeface="Calibri" charset="0"/>
                <a:ea typeface="ＭＳ Ｐゴシック" charset="-128"/>
              </a:defRPr>
            </a:lvl5pPr>
            <a:lvl6pPr marL="3017520" indent="-274320" eaLnBrk="0" fontAlgn="base" hangingPunct="0">
              <a:spcBef>
                <a:spcPct val="20000"/>
              </a:spcBef>
              <a:spcAft>
                <a:spcPct val="0"/>
              </a:spcAft>
              <a:buChar char="»"/>
              <a:defRPr sz="1920">
                <a:solidFill>
                  <a:schemeClr val="tx1"/>
                </a:solidFill>
                <a:latin typeface="Calibri" charset="0"/>
                <a:ea typeface="ＭＳ Ｐゴシック" charset="-128"/>
              </a:defRPr>
            </a:lvl6pPr>
            <a:lvl7pPr marL="3566160" indent="-274320" eaLnBrk="0" fontAlgn="base" hangingPunct="0">
              <a:spcBef>
                <a:spcPct val="20000"/>
              </a:spcBef>
              <a:spcAft>
                <a:spcPct val="0"/>
              </a:spcAft>
              <a:buChar char="»"/>
              <a:defRPr sz="1920">
                <a:solidFill>
                  <a:schemeClr val="tx1"/>
                </a:solidFill>
                <a:latin typeface="Calibri" charset="0"/>
                <a:ea typeface="ＭＳ Ｐゴシック" charset="-128"/>
              </a:defRPr>
            </a:lvl7pPr>
            <a:lvl8pPr marL="4114800" indent="-274320" eaLnBrk="0" fontAlgn="base" hangingPunct="0">
              <a:spcBef>
                <a:spcPct val="20000"/>
              </a:spcBef>
              <a:spcAft>
                <a:spcPct val="0"/>
              </a:spcAft>
              <a:buChar char="»"/>
              <a:defRPr sz="1920">
                <a:solidFill>
                  <a:schemeClr val="tx1"/>
                </a:solidFill>
                <a:latin typeface="Calibri" charset="0"/>
                <a:ea typeface="ＭＳ Ｐゴシック" charset="-128"/>
              </a:defRPr>
            </a:lvl8pPr>
            <a:lvl9pPr marL="4663440" indent="-274320" eaLnBrk="0" fontAlgn="base" hangingPunct="0">
              <a:spcBef>
                <a:spcPct val="20000"/>
              </a:spcBef>
              <a:spcAft>
                <a:spcPct val="0"/>
              </a:spcAft>
              <a:buChar char="»"/>
              <a:defRPr sz="1920">
                <a:solidFill>
                  <a:schemeClr val="tx1"/>
                </a:solidFill>
                <a:latin typeface="Calibri" charset="0"/>
                <a:ea typeface="ＭＳ Ｐゴシック" charset="-128"/>
              </a:defRPr>
            </a:lvl9pPr>
          </a:lstStyle>
          <a:p>
            <a:pPr>
              <a:spcBef>
                <a:spcPct val="0"/>
              </a:spcBef>
              <a:buClrTx/>
              <a:buSzTx/>
              <a:buFontTx/>
              <a:buNone/>
            </a:pPr>
            <a:r>
              <a:rPr lang="en-US" altLang="en-US" sz="1440">
                <a:solidFill>
                  <a:schemeClr val="bg2"/>
                </a:solidFill>
              </a:rPr>
              <a:t>CS144, Stanford University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2651760" y="731520"/>
            <a:ext cx="9326880" cy="1097280"/>
          </a:xfrm>
        </p:spPr>
        <p:txBody>
          <a:bodyPr/>
          <a:lstStyle/>
          <a:p>
            <a:r>
              <a:rPr lang="en-US" altLang="en-US">
                <a:latin typeface="Calibri" charset="0"/>
                <a:ea typeface="ＭＳ Ｐゴシック" charset="-128"/>
              </a:rPr>
              <a:t>The Peering Relationship</a:t>
            </a:r>
          </a:p>
        </p:txBody>
      </p:sp>
      <p:grpSp>
        <p:nvGrpSpPr>
          <p:cNvPr id="51202" name="Group 3"/>
          <p:cNvGrpSpPr>
            <a:grpSpLocks/>
          </p:cNvGrpSpPr>
          <p:nvPr/>
        </p:nvGrpSpPr>
        <p:grpSpPr bwMode="auto">
          <a:xfrm>
            <a:off x="2373630" y="5173980"/>
            <a:ext cx="3200401" cy="914400"/>
            <a:chOff x="96" y="3744"/>
            <a:chExt cx="1680" cy="480"/>
          </a:xfrm>
        </p:grpSpPr>
        <p:sp>
          <p:nvSpPr>
            <p:cNvPr id="171012" name="Line 4"/>
            <p:cNvSpPr>
              <a:spLocks noChangeShapeType="1"/>
            </p:cNvSpPr>
            <p:nvPr/>
          </p:nvSpPr>
          <p:spPr bwMode="auto">
            <a:xfrm flipH="1">
              <a:off x="720" y="3888"/>
              <a:ext cx="384" cy="0"/>
            </a:xfrm>
            <a:prstGeom prst="line">
              <a:avLst/>
            </a:prstGeom>
            <a:noFill/>
            <a:ln w="57150" cmpd="thickThin">
              <a:solidFill>
                <a:srgbClr val="FF3300"/>
              </a:solidFill>
              <a:round/>
              <a:headEnd type="oval" w="med" len="med"/>
              <a:tailEnd type="oval" w="med" len="med"/>
            </a:ln>
            <a:effectLst/>
            <a:extLst>
              <a:ext uri="{909E8E84-426E-40dd-AFC4-6F175D3DCCD1}"/>
              <a:ext uri="{AF507438-7753-43e0-B8FC-AC1667EBCBE1}"/>
            </a:extLst>
          </p:spPr>
          <p:txBody>
            <a:bodyPr/>
            <a:lstStyle/>
            <a:p>
              <a:pPr>
                <a:defRPr/>
              </a:pPr>
              <a:endParaRPr lang="en-US" sz="2400">
                <a:latin typeface="+mj-lt"/>
                <a:ea typeface="ＭＳ Ｐゴシック" charset="0"/>
                <a:cs typeface="ＭＳ Ｐゴシック" charset="0"/>
              </a:endParaRPr>
            </a:p>
          </p:txBody>
        </p:sp>
        <p:sp>
          <p:nvSpPr>
            <p:cNvPr id="171013" name="Text Box 5"/>
            <p:cNvSpPr txBox="1">
              <a:spLocks noChangeArrowheads="1"/>
            </p:cNvSpPr>
            <p:nvPr/>
          </p:nvSpPr>
          <p:spPr bwMode="auto">
            <a:xfrm>
              <a:off x="288" y="3791"/>
              <a:ext cx="309" cy="184"/>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1680">
                  <a:latin typeface="+mj-lt"/>
                  <a:ea typeface="ＭＳ Ｐゴシック" charset="0"/>
                  <a:cs typeface="ＭＳ Ｐゴシック" charset="0"/>
                </a:rPr>
                <a:t>peer</a:t>
              </a:r>
            </a:p>
          </p:txBody>
        </p:sp>
        <p:sp>
          <p:nvSpPr>
            <p:cNvPr id="171014" name="Text Box 6"/>
            <p:cNvSpPr txBox="1">
              <a:spLocks noChangeArrowheads="1"/>
            </p:cNvSpPr>
            <p:nvPr/>
          </p:nvSpPr>
          <p:spPr bwMode="auto">
            <a:xfrm>
              <a:off x="1200" y="3791"/>
              <a:ext cx="309" cy="184"/>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1680">
                  <a:latin typeface="+mj-lt"/>
                  <a:ea typeface="ＭＳ Ｐゴシック" charset="0"/>
                  <a:cs typeface="ＭＳ Ｐゴシック" charset="0"/>
                </a:rPr>
                <a:t>peer</a:t>
              </a:r>
            </a:p>
          </p:txBody>
        </p:sp>
        <p:sp>
          <p:nvSpPr>
            <p:cNvPr id="171015" name="Line 7"/>
            <p:cNvSpPr>
              <a:spLocks noChangeShapeType="1"/>
            </p:cNvSpPr>
            <p:nvPr/>
          </p:nvSpPr>
          <p:spPr bwMode="auto">
            <a:xfrm>
              <a:off x="720" y="4080"/>
              <a:ext cx="432" cy="0"/>
            </a:xfrm>
            <a:prstGeom prst="line">
              <a:avLst/>
            </a:prstGeom>
            <a:noFill/>
            <a:ln w="57150" cmpd="thickThin">
              <a:solidFill>
                <a:srgbClr val="FF3300"/>
              </a:solidFill>
              <a:round/>
              <a:headEnd type="oval" w="med" len="med"/>
              <a:tailEnd type="triangle" w="med" len="med"/>
            </a:ln>
            <a:effectLst/>
            <a:extLst>
              <a:ext uri="{909E8E84-426E-40dd-AFC4-6F175D3DCCD1}"/>
              <a:ext uri="{AF507438-7753-43e0-B8FC-AC1667EBCBE1}"/>
            </a:extLst>
          </p:spPr>
          <p:txBody>
            <a:bodyPr/>
            <a:lstStyle/>
            <a:p>
              <a:pPr>
                <a:defRPr/>
              </a:pPr>
              <a:endParaRPr lang="en-US" sz="2400">
                <a:latin typeface="+mj-lt"/>
                <a:ea typeface="ＭＳ Ｐゴシック" charset="0"/>
                <a:cs typeface="ＭＳ Ｐゴシック" charset="0"/>
              </a:endParaRPr>
            </a:p>
          </p:txBody>
        </p:sp>
        <p:sp>
          <p:nvSpPr>
            <p:cNvPr id="171016" name="Text Box 8"/>
            <p:cNvSpPr txBox="1">
              <a:spLocks noChangeArrowheads="1"/>
            </p:cNvSpPr>
            <p:nvPr/>
          </p:nvSpPr>
          <p:spPr bwMode="auto">
            <a:xfrm>
              <a:off x="1152" y="3983"/>
              <a:ext cx="531" cy="184"/>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1680">
                  <a:latin typeface="+mj-lt"/>
                  <a:ea typeface="ＭＳ Ｐゴシック" charset="0"/>
                  <a:cs typeface="ＭＳ Ｐゴシック" charset="0"/>
                </a:rPr>
                <a:t>customer</a:t>
              </a:r>
            </a:p>
          </p:txBody>
        </p:sp>
        <p:sp>
          <p:nvSpPr>
            <p:cNvPr id="171017" name="Text Box 9"/>
            <p:cNvSpPr txBox="1">
              <a:spLocks noChangeArrowheads="1"/>
            </p:cNvSpPr>
            <p:nvPr/>
          </p:nvSpPr>
          <p:spPr bwMode="auto">
            <a:xfrm>
              <a:off x="96" y="3983"/>
              <a:ext cx="487" cy="184"/>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1680">
                  <a:latin typeface="+mj-lt"/>
                  <a:ea typeface="ＭＳ Ｐゴシック" charset="0"/>
                  <a:cs typeface="ＭＳ Ｐゴシック" charset="0"/>
                </a:rPr>
                <a:t>provider</a:t>
              </a:r>
            </a:p>
          </p:txBody>
        </p:sp>
        <p:sp>
          <p:nvSpPr>
            <p:cNvPr id="171018" name="Rectangle 10"/>
            <p:cNvSpPr>
              <a:spLocks noChangeArrowheads="1"/>
            </p:cNvSpPr>
            <p:nvPr/>
          </p:nvSpPr>
          <p:spPr bwMode="auto">
            <a:xfrm>
              <a:off x="96" y="3744"/>
              <a:ext cx="1680" cy="480"/>
            </a:xfrm>
            <a:prstGeom prst="rect">
              <a:avLst/>
            </a:prstGeom>
            <a:noFill/>
            <a:ln w="9525">
              <a:solidFill>
                <a:schemeClr val="tx1"/>
              </a:solidFill>
              <a:miter lim="800000"/>
              <a:headEnd/>
              <a:tailEnd/>
            </a:ln>
            <a:effectLst/>
            <a:extLst>
              <a:ext uri="{909E8E84-426E-40dd-AFC4-6F175D3DCCD1}"/>
              <a:ext uri="{AF507438-7753-43e0-B8FC-AC1667EBCBE1}"/>
            </a:extLst>
          </p:spPr>
          <p:txBody>
            <a:bodyPr wrap="none" anchor="ctr"/>
            <a:lstStyle/>
            <a:p>
              <a:pPr>
                <a:defRPr/>
              </a:pPr>
              <a:endParaRPr lang="en-US" sz="2400">
                <a:latin typeface="+mj-lt"/>
                <a:ea typeface="ＭＳ Ｐゴシック" charset="0"/>
                <a:cs typeface="ＭＳ Ｐゴシック" charset="0"/>
              </a:endParaRPr>
            </a:p>
          </p:txBody>
        </p:sp>
      </p:grpSp>
      <p:sp>
        <p:nvSpPr>
          <p:cNvPr id="171019" name="Text Box 11"/>
          <p:cNvSpPr txBox="1">
            <a:spLocks noChangeArrowheads="1"/>
          </p:cNvSpPr>
          <p:nvPr/>
        </p:nvSpPr>
        <p:spPr bwMode="auto">
          <a:xfrm>
            <a:off x="7162800" y="5303520"/>
            <a:ext cx="4998720" cy="2252924"/>
          </a:xfrm>
          <a:prstGeom prst="rect">
            <a:avLst/>
          </a:prstGeom>
          <a:solidFill>
            <a:schemeClr val="bg1"/>
          </a:solidFill>
          <a:ln w="9525">
            <a:solidFill>
              <a:schemeClr val="tx1"/>
            </a:solidFill>
            <a:miter lim="800000"/>
            <a:headEnd/>
            <a:tailEnd/>
          </a:ln>
          <a:effectLst/>
        </p:spPr>
        <p:txBody>
          <a:bodyPr>
            <a:spAutoFit/>
          </a:bodyPr>
          <a:lstStyle/>
          <a:p>
            <a:pPr algn="ctr" eaLnBrk="1" hangingPunct="1">
              <a:defRPr/>
            </a:pPr>
            <a:r>
              <a:rPr lang="en-US" sz="2400" dirty="0">
                <a:latin typeface="+mj-lt"/>
                <a:ea typeface="ＭＳ Ｐゴシック" charset="0"/>
                <a:cs typeface="ＭＳ Ｐゴシック" charset="0"/>
              </a:rPr>
              <a:t>Peers provide transit between </a:t>
            </a:r>
          </a:p>
          <a:p>
            <a:pPr algn="ctr" eaLnBrk="1" hangingPunct="1">
              <a:defRPr/>
            </a:pPr>
            <a:r>
              <a:rPr lang="en-US" sz="2400" dirty="0">
                <a:latin typeface="+mj-lt"/>
                <a:ea typeface="ＭＳ Ｐゴシック" charset="0"/>
                <a:cs typeface="ＭＳ Ｐゴシック" charset="0"/>
              </a:rPr>
              <a:t>their respective customers</a:t>
            </a:r>
          </a:p>
          <a:p>
            <a:pPr algn="ctr" eaLnBrk="1" hangingPunct="1">
              <a:defRPr/>
            </a:pPr>
            <a:endParaRPr lang="en-US" sz="960" dirty="0">
              <a:latin typeface="+mj-lt"/>
              <a:ea typeface="ＭＳ Ｐゴシック" charset="0"/>
              <a:cs typeface="ＭＳ Ｐゴシック" charset="0"/>
            </a:endParaRPr>
          </a:p>
          <a:p>
            <a:pPr algn="ctr" eaLnBrk="1" hangingPunct="1">
              <a:defRPr/>
            </a:pPr>
            <a:r>
              <a:rPr lang="en-US" sz="2400" dirty="0">
                <a:latin typeface="+mj-lt"/>
                <a:ea typeface="ＭＳ Ｐゴシック" charset="0"/>
                <a:cs typeface="ＭＳ Ｐゴシック" charset="0"/>
              </a:rPr>
              <a:t>Peers do not provide transit </a:t>
            </a:r>
          </a:p>
          <a:p>
            <a:pPr algn="ctr" eaLnBrk="1" hangingPunct="1">
              <a:defRPr/>
            </a:pPr>
            <a:r>
              <a:rPr lang="en-US" sz="2400" dirty="0">
                <a:latin typeface="+mj-lt"/>
                <a:ea typeface="ＭＳ Ｐゴシック" charset="0"/>
                <a:cs typeface="ＭＳ Ｐゴシック" charset="0"/>
              </a:rPr>
              <a:t>between peers</a:t>
            </a:r>
          </a:p>
          <a:p>
            <a:pPr algn="ctr" eaLnBrk="1" hangingPunct="1">
              <a:defRPr/>
            </a:pPr>
            <a:endParaRPr lang="en-US" sz="1080" dirty="0">
              <a:latin typeface="+mj-lt"/>
              <a:ea typeface="ＭＳ Ｐゴシック" charset="0"/>
              <a:cs typeface="ＭＳ Ｐゴシック" charset="0"/>
            </a:endParaRPr>
          </a:p>
          <a:p>
            <a:pPr algn="ctr" eaLnBrk="1" hangingPunct="1">
              <a:defRPr/>
            </a:pPr>
            <a:r>
              <a:rPr lang="en-US" sz="2400" dirty="0">
                <a:latin typeface="+mj-lt"/>
                <a:ea typeface="ＭＳ Ｐゴシック" charset="0"/>
                <a:cs typeface="ＭＳ Ｐゴシック" charset="0"/>
              </a:rPr>
              <a:t>Peers (typically) do not exchange $$$</a:t>
            </a:r>
          </a:p>
        </p:txBody>
      </p:sp>
      <p:pic>
        <p:nvPicPr>
          <p:cNvPr id="51204"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240" y="4301490"/>
            <a:ext cx="17373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20" y="4118610"/>
            <a:ext cx="17373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5520" y="4210050"/>
            <a:ext cx="17373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720" y="2106930"/>
            <a:ext cx="30175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320" y="2106930"/>
            <a:ext cx="30175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9"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120" y="2106930"/>
            <a:ext cx="30175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28" name="Line 20"/>
          <p:cNvSpPr>
            <a:spLocks noChangeShapeType="1"/>
          </p:cNvSpPr>
          <p:nvPr/>
        </p:nvSpPr>
        <p:spPr bwMode="auto">
          <a:xfrm>
            <a:off x="3931920" y="3204210"/>
            <a:ext cx="0" cy="100584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29" name="Line 21"/>
          <p:cNvSpPr>
            <a:spLocks noChangeShapeType="1"/>
          </p:cNvSpPr>
          <p:nvPr/>
        </p:nvSpPr>
        <p:spPr bwMode="auto">
          <a:xfrm>
            <a:off x="7223760" y="3112770"/>
            <a:ext cx="91440" cy="1188720"/>
          </a:xfrm>
          <a:prstGeom prst="line">
            <a:avLst/>
          </a:prstGeom>
          <a:noFill/>
          <a:ln w="57150" cmpd="thickThin">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0" name="Line 22"/>
          <p:cNvSpPr>
            <a:spLocks noChangeShapeType="1"/>
          </p:cNvSpPr>
          <p:nvPr/>
        </p:nvSpPr>
        <p:spPr bwMode="auto">
          <a:xfrm>
            <a:off x="10881360" y="3112770"/>
            <a:ext cx="0" cy="118872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1" name="Line 23"/>
          <p:cNvSpPr>
            <a:spLocks noChangeShapeType="1"/>
          </p:cNvSpPr>
          <p:nvPr/>
        </p:nvSpPr>
        <p:spPr bwMode="auto">
          <a:xfrm>
            <a:off x="4937760" y="2655570"/>
            <a:ext cx="1188720" cy="0"/>
          </a:xfrm>
          <a:prstGeom prst="line">
            <a:avLst/>
          </a:prstGeom>
          <a:noFill/>
          <a:ln w="57150" cmpd="thickThin">
            <a:solidFill>
              <a:srgbClr val="FF0033"/>
            </a:solidFill>
            <a:round/>
            <a:headEnd type="oval" w="med" len="med"/>
            <a:tailEnd type="oval"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2" name="Line 24"/>
          <p:cNvSpPr>
            <a:spLocks noChangeShapeType="1"/>
          </p:cNvSpPr>
          <p:nvPr/>
        </p:nvSpPr>
        <p:spPr bwMode="auto">
          <a:xfrm>
            <a:off x="8503920" y="2747010"/>
            <a:ext cx="1188720" cy="0"/>
          </a:xfrm>
          <a:prstGeom prst="line">
            <a:avLst/>
          </a:prstGeom>
          <a:noFill/>
          <a:ln w="57150" cmpd="thickThin">
            <a:solidFill>
              <a:srgbClr val="FF0033"/>
            </a:solidFill>
            <a:round/>
            <a:headEnd type="oval" w="med" len="med"/>
            <a:tailEnd type="oval"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grpSp>
        <p:nvGrpSpPr>
          <p:cNvPr id="3" name="Group 2"/>
          <p:cNvGrpSpPr>
            <a:grpSpLocks/>
          </p:cNvGrpSpPr>
          <p:nvPr/>
        </p:nvGrpSpPr>
        <p:grpSpPr bwMode="auto">
          <a:xfrm>
            <a:off x="2103120" y="2381251"/>
            <a:ext cx="8519160" cy="4822279"/>
            <a:chOff x="228600" y="1984375"/>
            <a:chExt cx="7099300" cy="4018566"/>
          </a:xfrm>
        </p:grpSpPr>
        <p:sp>
          <p:nvSpPr>
            <p:cNvPr id="171026" name="Freeform 18"/>
            <p:cNvSpPr>
              <a:spLocks/>
            </p:cNvSpPr>
            <p:nvPr/>
          </p:nvSpPr>
          <p:spPr bwMode="auto">
            <a:xfrm>
              <a:off x="1752600" y="2289175"/>
              <a:ext cx="2692400" cy="1536700"/>
            </a:xfrm>
            <a:custGeom>
              <a:avLst/>
              <a:gdLst>
                <a:gd name="T0" fmla="*/ 248 w 1696"/>
                <a:gd name="T1" fmla="*/ 920 h 968"/>
                <a:gd name="T2" fmla="*/ 248 w 1696"/>
                <a:gd name="T3" fmla="*/ 776 h 968"/>
                <a:gd name="T4" fmla="*/ 200 w 1696"/>
                <a:gd name="T5" fmla="*/ 104 h 968"/>
                <a:gd name="T6" fmla="*/ 1448 w 1696"/>
                <a:gd name="T7" fmla="*/ 152 h 968"/>
                <a:gd name="T8" fmla="*/ 1688 w 1696"/>
                <a:gd name="T9" fmla="*/ 968 h 968"/>
              </a:gdLst>
              <a:ahLst/>
              <a:cxnLst>
                <a:cxn ang="0">
                  <a:pos x="T0" y="T1"/>
                </a:cxn>
                <a:cxn ang="0">
                  <a:pos x="T2" y="T3"/>
                </a:cxn>
                <a:cxn ang="0">
                  <a:pos x="T4" y="T5"/>
                </a:cxn>
                <a:cxn ang="0">
                  <a:pos x="T6" y="T7"/>
                </a:cxn>
                <a:cxn ang="0">
                  <a:pos x="T8" y="T9"/>
                </a:cxn>
              </a:cxnLst>
              <a:rect l="0" t="0" r="r" b="b"/>
              <a:pathLst>
                <a:path w="1696" h="968">
                  <a:moveTo>
                    <a:pt x="248" y="920"/>
                  </a:moveTo>
                  <a:cubicBezTo>
                    <a:pt x="252" y="916"/>
                    <a:pt x="256" y="912"/>
                    <a:pt x="248" y="776"/>
                  </a:cubicBezTo>
                  <a:cubicBezTo>
                    <a:pt x="240" y="640"/>
                    <a:pt x="0" y="208"/>
                    <a:pt x="200" y="104"/>
                  </a:cubicBezTo>
                  <a:cubicBezTo>
                    <a:pt x="400" y="0"/>
                    <a:pt x="1200" y="8"/>
                    <a:pt x="1448" y="152"/>
                  </a:cubicBezTo>
                  <a:cubicBezTo>
                    <a:pt x="1696" y="296"/>
                    <a:pt x="1692" y="632"/>
                    <a:pt x="1688" y="968"/>
                  </a:cubicBezTo>
                </a:path>
              </a:pathLst>
            </a:custGeom>
            <a:noFill/>
            <a:ln w="76200" cmpd="sng">
              <a:solidFill>
                <a:srgbClr val="3333CC"/>
              </a:solidFill>
              <a:round/>
              <a:headEnd type="triangl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sp>
          <p:nvSpPr>
            <p:cNvPr id="171027" name="Freeform 19"/>
            <p:cNvSpPr>
              <a:spLocks/>
            </p:cNvSpPr>
            <p:nvPr/>
          </p:nvSpPr>
          <p:spPr bwMode="auto">
            <a:xfrm>
              <a:off x="4648200" y="1984375"/>
              <a:ext cx="2679700" cy="2044700"/>
            </a:xfrm>
            <a:custGeom>
              <a:avLst/>
              <a:gdLst>
                <a:gd name="T0" fmla="*/ 120 w 1688"/>
                <a:gd name="T1" fmla="*/ 1288 h 1288"/>
                <a:gd name="T2" fmla="*/ 24 w 1688"/>
                <a:gd name="T3" fmla="*/ 328 h 1288"/>
                <a:gd name="T4" fmla="*/ 264 w 1688"/>
                <a:gd name="T5" fmla="*/ 376 h 1288"/>
                <a:gd name="T6" fmla="*/ 552 w 1688"/>
                <a:gd name="T7" fmla="*/ 136 h 1288"/>
                <a:gd name="T8" fmla="*/ 1512 w 1688"/>
                <a:gd name="T9" fmla="*/ 184 h 1288"/>
                <a:gd name="T10" fmla="*/ 1608 w 1688"/>
                <a:gd name="T11" fmla="*/ 1240 h 1288"/>
              </a:gdLst>
              <a:ahLst/>
              <a:cxnLst>
                <a:cxn ang="0">
                  <a:pos x="T0" y="T1"/>
                </a:cxn>
                <a:cxn ang="0">
                  <a:pos x="T2" y="T3"/>
                </a:cxn>
                <a:cxn ang="0">
                  <a:pos x="T4" y="T5"/>
                </a:cxn>
                <a:cxn ang="0">
                  <a:pos x="T6" y="T7"/>
                </a:cxn>
                <a:cxn ang="0">
                  <a:pos x="T8" y="T9"/>
                </a:cxn>
                <a:cxn ang="0">
                  <a:pos x="T10" y="T11"/>
                </a:cxn>
              </a:cxnLst>
              <a:rect l="0" t="0" r="r" b="b"/>
              <a:pathLst>
                <a:path w="1688" h="1288">
                  <a:moveTo>
                    <a:pt x="120" y="1288"/>
                  </a:moveTo>
                  <a:cubicBezTo>
                    <a:pt x="60" y="884"/>
                    <a:pt x="0" y="480"/>
                    <a:pt x="24" y="328"/>
                  </a:cubicBezTo>
                  <a:cubicBezTo>
                    <a:pt x="48" y="176"/>
                    <a:pt x="176" y="408"/>
                    <a:pt x="264" y="376"/>
                  </a:cubicBezTo>
                  <a:cubicBezTo>
                    <a:pt x="352" y="344"/>
                    <a:pt x="344" y="168"/>
                    <a:pt x="552" y="136"/>
                  </a:cubicBezTo>
                  <a:cubicBezTo>
                    <a:pt x="760" y="104"/>
                    <a:pt x="1336" y="0"/>
                    <a:pt x="1512" y="184"/>
                  </a:cubicBezTo>
                  <a:cubicBezTo>
                    <a:pt x="1688" y="368"/>
                    <a:pt x="1648" y="804"/>
                    <a:pt x="1608" y="1240"/>
                  </a:cubicBezTo>
                </a:path>
              </a:pathLst>
            </a:custGeom>
            <a:noFill/>
            <a:ln w="76200" cmpd="sng">
              <a:solidFill>
                <a:srgbClr val="3333CC"/>
              </a:solidFill>
              <a:round/>
              <a:headEnd type="triangl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sp>
          <p:nvSpPr>
            <p:cNvPr id="171034" name="Line 26"/>
            <p:cNvSpPr>
              <a:spLocks noChangeShapeType="1"/>
            </p:cNvSpPr>
            <p:nvPr/>
          </p:nvSpPr>
          <p:spPr bwMode="auto">
            <a:xfrm flipH="1">
              <a:off x="228600" y="5295900"/>
              <a:ext cx="1397000" cy="0"/>
            </a:xfrm>
            <a:prstGeom prst="line">
              <a:avLst/>
            </a:prstGeom>
            <a:noFill/>
            <a:ln w="76200">
              <a:solidFill>
                <a:schemeClr val="accent2"/>
              </a:solidFill>
              <a:round/>
              <a:headEnd type="triangle"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5" name="Rectangle 27"/>
            <p:cNvSpPr>
              <a:spLocks noChangeArrowheads="1"/>
            </p:cNvSpPr>
            <p:nvPr/>
          </p:nvSpPr>
          <p:spPr bwMode="auto">
            <a:xfrm>
              <a:off x="304800" y="5448300"/>
              <a:ext cx="800968" cy="554641"/>
            </a:xfrm>
            <a:prstGeom prst="rect">
              <a:avLst/>
            </a:prstGeom>
            <a:noFill/>
            <a:ln>
              <a:noFill/>
            </a:ln>
            <a:effectLst/>
            <a:extLst>
              <a:ext uri="{909E8E84-426E-40dd-AFC4-6F175D3DCCD1}"/>
              <a:ext uri="{91240B29-F687-4f45-9708-019B960494DF}"/>
              <a:ext uri="{AF507438-7753-43e0-B8FC-AC1667EBCBE1}"/>
            </a:extLst>
          </p:spPr>
          <p:txBody>
            <a:bodyPr wrap="none" lIns="110490" tIns="55246" rIns="110490" bIns="55246">
              <a:spAutoFit/>
            </a:bodyPr>
            <a:lstStyle/>
            <a:p>
              <a:pPr>
                <a:defRPr/>
              </a:pPr>
              <a:r>
                <a:rPr lang="en-US">
                  <a:latin typeface="+mj-lt"/>
                  <a:ea typeface="ＭＳ Ｐゴシック" charset="0"/>
                  <a:cs typeface="ＭＳ Ｐゴシック" charset="0"/>
                </a:rPr>
                <a:t>traffic</a:t>
              </a:r>
            </a:p>
            <a:p>
              <a:pPr>
                <a:defRPr/>
              </a:pPr>
              <a:r>
                <a:rPr lang="en-US">
                  <a:latin typeface="+mj-lt"/>
                  <a:ea typeface="ＭＳ Ｐゴシック" charset="0"/>
                  <a:cs typeface="ＭＳ Ｐゴシック" charset="0"/>
                </a:rPr>
                <a:t>allowed</a:t>
              </a:r>
            </a:p>
          </p:txBody>
        </p:sp>
      </p:grpSp>
      <p:grpSp>
        <p:nvGrpSpPr>
          <p:cNvPr id="4" name="Group 3"/>
          <p:cNvGrpSpPr>
            <a:grpSpLocks/>
          </p:cNvGrpSpPr>
          <p:nvPr/>
        </p:nvGrpSpPr>
        <p:grpSpPr bwMode="auto">
          <a:xfrm>
            <a:off x="3383280" y="2015491"/>
            <a:ext cx="8001000" cy="5188039"/>
            <a:chOff x="1295400" y="1679575"/>
            <a:chExt cx="6667500" cy="4323366"/>
          </a:xfrm>
        </p:grpSpPr>
        <p:sp>
          <p:nvSpPr>
            <p:cNvPr id="171033" name="Freeform 25"/>
            <p:cNvSpPr>
              <a:spLocks/>
            </p:cNvSpPr>
            <p:nvPr/>
          </p:nvSpPr>
          <p:spPr bwMode="auto">
            <a:xfrm>
              <a:off x="1295400" y="1679575"/>
              <a:ext cx="6667500" cy="2286000"/>
            </a:xfrm>
            <a:custGeom>
              <a:avLst/>
              <a:gdLst>
                <a:gd name="T0" fmla="*/ 4080 w 4200"/>
                <a:gd name="T1" fmla="*/ 1344 h 1440"/>
                <a:gd name="T2" fmla="*/ 4080 w 4200"/>
                <a:gd name="T3" fmla="*/ 1248 h 1440"/>
                <a:gd name="T4" fmla="*/ 4080 w 4200"/>
                <a:gd name="T5" fmla="*/ 192 h 1440"/>
                <a:gd name="T6" fmla="*/ 3360 w 4200"/>
                <a:gd name="T7" fmla="*/ 96 h 1440"/>
                <a:gd name="T8" fmla="*/ 2016 w 4200"/>
                <a:gd name="T9" fmla="*/ 144 h 1440"/>
                <a:gd name="T10" fmla="*/ 384 w 4200"/>
                <a:gd name="T11" fmla="*/ 192 h 1440"/>
                <a:gd name="T12" fmla="*/ 48 w 4200"/>
                <a:gd name="T13" fmla="*/ 480 h 1440"/>
                <a:gd name="T14" fmla="*/ 96 w 4200"/>
                <a:gd name="T15" fmla="*/ 1296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0" h="1440">
                  <a:moveTo>
                    <a:pt x="4080" y="1344"/>
                  </a:moveTo>
                  <a:cubicBezTo>
                    <a:pt x="4080" y="1392"/>
                    <a:pt x="4080" y="1440"/>
                    <a:pt x="4080" y="1248"/>
                  </a:cubicBezTo>
                  <a:cubicBezTo>
                    <a:pt x="4080" y="1056"/>
                    <a:pt x="4200" y="384"/>
                    <a:pt x="4080" y="192"/>
                  </a:cubicBezTo>
                  <a:cubicBezTo>
                    <a:pt x="3960" y="0"/>
                    <a:pt x="3704" y="104"/>
                    <a:pt x="3360" y="96"/>
                  </a:cubicBezTo>
                  <a:cubicBezTo>
                    <a:pt x="3016" y="88"/>
                    <a:pt x="2512" y="128"/>
                    <a:pt x="2016" y="144"/>
                  </a:cubicBezTo>
                  <a:cubicBezTo>
                    <a:pt x="1520" y="160"/>
                    <a:pt x="712" y="136"/>
                    <a:pt x="384" y="192"/>
                  </a:cubicBezTo>
                  <a:cubicBezTo>
                    <a:pt x="56" y="248"/>
                    <a:pt x="96" y="296"/>
                    <a:pt x="48" y="480"/>
                  </a:cubicBezTo>
                  <a:cubicBezTo>
                    <a:pt x="0" y="664"/>
                    <a:pt x="48" y="980"/>
                    <a:pt x="96" y="1296"/>
                  </a:cubicBezTo>
                </a:path>
              </a:pathLst>
            </a:custGeom>
            <a:noFill/>
            <a:ln w="57150" cap="flat" cmpd="sng">
              <a:solidFill>
                <a:schemeClr val="tx1"/>
              </a:solidFill>
              <a:prstDash val="sysDot"/>
              <a:round/>
              <a:headEnd type="triangl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sp>
          <p:nvSpPr>
            <p:cNvPr id="171036" name="Line 28"/>
            <p:cNvSpPr>
              <a:spLocks noChangeShapeType="1"/>
            </p:cNvSpPr>
            <p:nvPr/>
          </p:nvSpPr>
          <p:spPr bwMode="auto">
            <a:xfrm flipH="1">
              <a:off x="2209800" y="5295900"/>
              <a:ext cx="1397000" cy="0"/>
            </a:xfrm>
            <a:prstGeom prst="line">
              <a:avLst/>
            </a:prstGeom>
            <a:noFill/>
            <a:ln w="76200">
              <a:solidFill>
                <a:schemeClr val="tx1"/>
              </a:solidFill>
              <a:prstDash val="sysDot"/>
              <a:round/>
              <a:headEnd type="triangle"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7" name="Rectangle 29"/>
            <p:cNvSpPr>
              <a:spLocks noChangeArrowheads="1"/>
            </p:cNvSpPr>
            <p:nvPr/>
          </p:nvSpPr>
          <p:spPr bwMode="auto">
            <a:xfrm>
              <a:off x="2133600" y="5448300"/>
              <a:ext cx="1593973" cy="554641"/>
            </a:xfrm>
            <a:prstGeom prst="rect">
              <a:avLst/>
            </a:prstGeom>
            <a:noFill/>
            <a:ln>
              <a:noFill/>
            </a:ln>
            <a:effectLst/>
            <a:extLst>
              <a:ext uri="{909E8E84-426E-40dd-AFC4-6F175D3DCCD1}"/>
              <a:ext uri="{91240B29-F687-4f45-9708-019B960494DF}"/>
              <a:ext uri="{AF507438-7753-43e0-B8FC-AC1667EBCBE1}"/>
            </a:extLst>
          </p:spPr>
          <p:txBody>
            <a:bodyPr wrap="none" lIns="110490" tIns="55246" rIns="110490" bIns="55246">
              <a:spAutoFit/>
            </a:bodyPr>
            <a:lstStyle/>
            <a:p>
              <a:pPr>
                <a:defRPr/>
              </a:pPr>
              <a:r>
                <a:rPr lang="en-US" dirty="0">
                  <a:latin typeface="+mj-lt"/>
                  <a:ea typeface="ＭＳ Ｐゴシック" charset="0"/>
                  <a:cs typeface="ＭＳ Ｐゴシック" charset="0"/>
                </a:rPr>
                <a:t>Transit traffic NOT</a:t>
              </a:r>
            </a:p>
            <a:p>
              <a:pPr>
                <a:defRPr/>
              </a:pPr>
              <a:r>
                <a:rPr lang="en-US" dirty="0">
                  <a:latin typeface="+mj-lt"/>
                  <a:ea typeface="ＭＳ Ｐゴシック" charset="0"/>
                  <a:cs typeface="ＭＳ Ｐゴシック" charset="0"/>
                </a:rPr>
                <a:t>allowed</a:t>
              </a:r>
            </a:p>
          </p:txBody>
        </p:sp>
      </p:grpSp>
      <p:sp>
        <p:nvSpPr>
          <p:cNvPr id="2" name="TextBox 1"/>
          <p:cNvSpPr txBox="1"/>
          <p:nvPr/>
        </p:nvSpPr>
        <p:spPr>
          <a:xfrm>
            <a:off x="2834640" y="7675246"/>
            <a:ext cx="8869544" cy="535531"/>
          </a:xfrm>
          <a:prstGeom prst="rect">
            <a:avLst/>
          </a:prstGeom>
          <a:noFill/>
        </p:spPr>
        <p:txBody>
          <a:bodyPr wrap="none">
            <a:spAutoFit/>
          </a:bodyPr>
          <a:lstStyle/>
          <a:p>
            <a:pPr>
              <a:defRPr/>
            </a:pPr>
            <a:r>
              <a:rPr lang="en-US" sz="2880" dirty="0">
                <a:latin typeface="+mj-lt"/>
              </a:rPr>
              <a:t>So how does traffic from the left side reach the right side?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en-US">
                <a:latin typeface="Calibri" charset="0"/>
                <a:ea typeface="ＭＳ Ｐゴシック" charset="-128"/>
              </a:rPr>
              <a:t>“Tier 1” Providers</a:t>
            </a:r>
          </a:p>
        </p:txBody>
      </p:sp>
      <p:sp>
        <p:nvSpPr>
          <p:cNvPr id="5222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99"/>
              </a:buClr>
              <a:buSzPct val="75000"/>
              <a:buFont typeface="Wingdings" charset="2"/>
              <a:defRPr sz="3360">
                <a:solidFill>
                  <a:schemeClr val="tx1"/>
                </a:solidFill>
                <a:latin typeface="Calibri" charset="0"/>
                <a:ea typeface="ＭＳ Ｐゴシック" charset="-128"/>
              </a:defRPr>
            </a:lvl1pPr>
            <a:lvl2pPr marL="891540" indent="-342900">
              <a:spcBef>
                <a:spcPct val="20000"/>
              </a:spcBef>
              <a:buClr>
                <a:schemeClr val="tx1"/>
              </a:buClr>
              <a:buSzPct val="100000"/>
              <a:buFont typeface="Lucida Grande" charset="0"/>
              <a:buChar char="-"/>
              <a:defRPr sz="2400">
                <a:solidFill>
                  <a:srgbClr val="000099"/>
                </a:solidFill>
                <a:latin typeface="Calibri" charset="0"/>
                <a:ea typeface="ＭＳ Ｐゴシック" charset="-128"/>
              </a:defRPr>
            </a:lvl2pPr>
            <a:lvl3pPr marL="1371600" indent="-274320">
              <a:spcBef>
                <a:spcPct val="20000"/>
              </a:spcBef>
              <a:buSzPct val="75000"/>
              <a:buFont typeface="Courier New" charset="0"/>
              <a:buChar char="o"/>
              <a:defRPr>
                <a:solidFill>
                  <a:schemeClr val="tx1"/>
                </a:solidFill>
                <a:latin typeface="Calibri" charset="0"/>
                <a:ea typeface="ＭＳ Ｐゴシック" charset="-128"/>
              </a:defRPr>
            </a:lvl3pPr>
            <a:lvl4pPr marL="1920240" indent="-274320">
              <a:spcBef>
                <a:spcPct val="20000"/>
              </a:spcBef>
              <a:buChar char="–"/>
              <a:defRPr sz="1920">
                <a:solidFill>
                  <a:schemeClr val="tx1"/>
                </a:solidFill>
                <a:latin typeface="Calibri" charset="0"/>
                <a:ea typeface="ＭＳ Ｐゴシック" charset="-128"/>
              </a:defRPr>
            </a:lvl4pPr>
            <a:lvl5pPr marL="2468880" indent="-274320">
              <a:spcBef>
                <a:spcPct val="20000"/>
              </a:spcBef>
              <a:buChar char="»"/>
              <a:defRPr sz="1920">
                <a:solidFill>
                  <a:schemeClr val="tx1"/>
                </a:solidFill>
                <a:latin typeface="Calibri" charset="0"/>
                <a:ea typeface="ＭＳ Ｐゴシック" charset="-128"/>
              </a:defRPr>
            </a:lvl5pPr>
            <a:lvl6pPr marL="3017520" indent="-274320" eaLnBrk="0" fontAlgn="base" hangingPunct="0">
              <a:spcBef>
                <a:spcPct val="20000"/>
              </a:spcBef>
              <a:spcAft>
                <a:spcPct val="0"/>
              </a:spcAft>
              <a:buChar char="»"/>
              <a:defRPr sz="1920">
                <a:solidFill>
                  <a:schemeClr val="tx1"/>
                </a:solidFill>
                <a:latin typeface="Calibri" charset="0"/>
                <a:ea typeface="ＭＳ Ｐゴシック" charset="-128"/>
              </a:defRPr>
            </a:lvl6pPr>
            <a:lvl7pPr marL="3566160" indent="-274320" eaLnBrk="0" fontAlgn="base" hangingPunct="0">
              <a:spcBef>
                <a:spcPct val="20000"/>
              </a:spcBef>
              <a:spcAft>
                <a:spcPct val="0"/>
              </a:spcAft>
              <a:buChar char="»"/>
              <a:defRPr sz="1920">
                <a:solidFill>
                  <a:schemeClr val="tx1"/>
                </a:solidFill>
                <a:latin typeface="Calibri" charset="0"/>
                <a:ea typeface="ＭＳ Ｐゴシック" charset="-128"/>
              </a:defRPr>
            </a:lvl7pPr>
            <a:lvl8pPr marL="4114800" indent="-274320" eaLnBrk="0" fontAlgn="base" hangingPunct="0">
              <a:spcBef>
                <a:spcPct val="20000"/>
              </a:spcBef>
              <a:spcAft>
                <a:spcPct val="0"/>
              </a:spcAft>
              <a:buChar char="»"/>
              <a:defRPr sz="1920">
                <a:solidFill>
                  <a:schemeClr val="tx1"/>
                </a:solidFill>
                <a:latin typeface="Calibri" charset="0"/>
                <a:ea typeface="ＭＳ Ｐゴシック" charset="-128"/>
              </a:defRPr>
            </a:lvl8pPr>
            <a:lvl9pPr marL="4663440" indent="-274320" eaLnBrk="0" fontAlgn="base" hangingPunct="0">
              <a:spcBef>
                <a:spcPct val="20000"/>
              </a:spcBef>
              <a:spcAft>
                <a:spcPct val="0"/>
              </a:spcAft>
              <a:buChar char="»"/>
              <a:defRPr sz="1920">
                <a:solidFill>
                  <a:schemeClr val="tx1"/>
                </a:solidFill>
                <a:latin typeface="Calibri" charset="0"/>
                <a:ea typeface="ＭＳ Ｐゴシック" charset="-128"/>
              </a:defRPr>
            </a:lvl9pPr>
          </a:lstStyle>
          <a:p>
            <a:pPr>
              <a:spcBef>
                <a:spcPct val="0"/>
              </a:spcBef>
              <a:buClrTx/>
              <a:buSzTx/>
              <a:buFontTx/>
              <a:buNone/>
            </a:pPr>
            <a:r>
              <a:rPr lang="en-US" altLang="en-US" sz="1440">
                <a:solidFill>
                  <a:schemeClr val="bg2"/>
                </a:solidFill>
              </a:rPr>
              <a:t>CS144, Stanford University</a:t>
            </a:r>
          </a:p>
        </p:txBody>
      </p:sp>
      <p:grpSp>
        <p:nvGrpSpPr>
          <p:cNvPr id="52227" name="Group 3"/>
          <p:cNvGrpSpPr>
            <a:grpSpLocks/>
          </p:cNvGrpSpPr>
          <p:nvPr/>
        </p:nvGrpSpPr>
        <p:grpSpPr bwMode="auto">
          <a:xfrm>
            <a:off x="3644266" y="4282440"/>
            <a:ext cx="2510790" cy="1188720"/>
            <a:chOff x="101468" y="318294"/>
            <a:chExt cx="2092325" cy="990600"/>
          </a:xfrm>
        </p:grpSpPr>
        <p:pic>
          <p:nvPicPr>
            <p:cNvPr id="5" name="Picture 15"/>
            <p:cNvPicPr>
              <a:picLocks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1468" y="318294"/>
              <a:ext cx="2092325" cy="990600"/>
            </a:xfrm>
            <a:prstGeom prst="rect">
              <a:avLst/>
            </a:prstGeom>
            <a:noFill/>
            <a:ln>
              <a:noFill/>
            </a:ln>
            <a:effectLst/>
            <a:extLst>
              <a:ext uri="{909E8E84-426E-40dd-AFC4-6F175D3DCCD1}"/>
              <a:ext uri="{91240B29-F687-4f45-9708-019B960494DF}"/>
              <a:ext uri="{AF507438-7753-43e0-B8FC-AC1667EBCBE1}"/>
            </a:extLst>
          </p:spPr>
        </p:pic>
        <p:sp>
          <p:nvSpPr>
            <p:cNvPr id="6" name="TextBox 5"/>
            <p:cNvSpPr txBox="1"/>
            <p:nvPr/>
          </p:nvSpPr>
          <p:spPr>
            <a:xfrm>
              <a:off x="550730" y="553244"/>
              <a:ext cx="1130544" cy="446276"/>
            </a:xfrm>
            <a:prstGeom prst="rect">
              <a:avLst/>
            </a:prstGeom>
            <a:noFill/>
          </p:spPr>
          <p:txBody>
            <a:bodyPr wrap="none">
              <a:spAutoFit/>
            </a:bodyPr>
            <a:lstStyle/>
            <a:p>
              <a:pPr>
                <a:defRPr/>
              </a:pPr>
              <a:r>
                <a:rPr lang="en-US" sz="2880" dirty="0">
                  <a:solidFill>
                    <a:schemeClr val="bg1"/>
                  </a:solidFill>
                  <a:latin typeface="+mj-lt"/>
                </a:rPr>
                <a:t>“Tier 1”</a:t>
              </a:r>
            </a:p>
          </p:txBody>
        </p:sp>
      </p:grpSp>
      <p:grpSp>
        <p:nvGrpSpPr>
          <p:cNvPr id="52228" name="Group 6"/>
          <p:cNvGrpSpPr>
            <a:grpSpLocks/>
          </p:cNvGrpSpPr>
          <p:nvPr/>
        </p:nvGrpSpPr>
        <p:grpSpPr bwMode="auto">
          <a:xfrm>
            <a:off x="5669281" y="3179446"/>
            <a:ext cx="2510790" cy="1188720"/>
            <a:chOff x="101468" y="318294"/>
            <a:chExt cx="2092325" cy="990600"/>
          </a:xfrm>
        </p:grpSpPr>
        <p:pic>
          <p:nvPicPr>
            <p:cNvPr id="8" name="Picture 15"/>
            <p:cNvPicPr>
              <a:picLocks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1468" y="318294"/>
              <a:ext cx="2092325" cy="990600"/>
            </a:xfrm>
            <a:prstGeom prst="rect">
              <a:avLst/>
            </a:prstGeom>
            <a:noFill/>
            <a:ln>
              <a:noFill/>
            </a:ln>
            <a:effectLst/>
            <a:extLst>
              <a:ext uri="{909E8E84-426E-40dd-AFC4-6F175D3DCCD1}"/>
              <a:ext uri="{91240B29-F687-4f45-9708-019B960494DF}"/>
              <a:ext uri="{AF507438-7753-43e0-B8FC-AC1667EBCBE1}"/>
            </a:extLst>
          </p:spPr>
        </p:pic>
        <p:sp>
          <p:nvSpPr>
            <p:cNvPr id="9" name="TextBox 8"/>
            <p:cNvSpPr txBox="1"/>
            <p:nvPr/>
          </p:nvSpPr>
          <p:spPr>
            <a:xfrm>
              <a:off x="615818" y="553244"/>
              <a:ext cx="1130544" cy="446276"/>
            </a:xfrm>
            <a:prstGeom prst="rect">
              <a:avLst/>
            </a:prstGeom>
            <a:noFill/>
          </p:spPr>
          <p:txBody>
            <a:bodyPr wrap="none">
              <a:spAutoFit/>
            </a:bodyPr>
            <a:lstStyle/>
            <a:p>
              <a:pPr>
                <a:defRPr/>
              </a:pPr>
              <a:r>
                <a:rPr lang="en-US" sz="2880" dirty="0">
                  <a:solidFill>
                    <a:schemeClr val="bg1"/>
                  </a:solidFill>
                  <a:latin typeface="+mj-lt"/>
                </a:rPr>
                <a:t>“Tier 1”</a:t>
              </a:r>
            </a:p>
          </p:txBody>
        </p:sp>
      </p:grpSp>
      <p:grpSp>
        <p:nvGrpSpPr>
          <p:cNvPr id="52229" name="Group 9"/>
          <p:cNvGrpSpPr>
            <a:grpSpLocks/>
          </p:cNvGrpSpPr>
          <p:nvPr/>
        </p:nvGrpSpPr>
        <p:grpSpPr bwMode="auto">
          <a:xfrm>
            <a:off x="7886701" y="4391026"/>
            <a:ext cx="2510790" cy="1188720"/>
            <a:chOff x="101468" y="318294"/>
            <a:chExt cx="2092325" cy="990600"/>
          </a:xfrm>
        </p:grpSpPr>
        <p:pic>
          <p:nvPicPr>
            <p:cNvPr id="11" name="Picture 15"/>
            <p:cNvPicPr>
              <a:picLocks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1468" y="318294"/>
              <a:ext cx="2092325" cy="990600"/>
            </a:xfrm>
            <a:prstGeom prst="rect">
              <a:avLst/>
            </a:prstGeom>
            <a:noFill/>
            <a:ln>
              <a:noFill/>
            </a:ln>
            <a:effectLst/>
            <a:extLst>
              <a:ext uri="{909E8E84-426E-40dd-AFC4-6F175D3DCCD1}"/>
              <a:ext uri="{91240B29-F687-4f45-9708-019B960494DF}"/>
              <a:ext uri="{AF507438-7753-43e0-B8FC-AC1667EBCBE1}"/>
            </a:extLst>
          </p:spPr>
        </p:pic>
        <p:sp>
          <p:nvSpPr>
            <p:cNvPr id="12" name="TextBox 11"/>
            <p:cNvSpPr txBox="1"/>
            <p:nvPr/>
          </p:nvSpPr>
          <p:spPr>
            <a:xfrm>
              <a:off x="309431" y="553244"/>
              <a:ext cx="1130544" cy="446276"/>
            </a:xfrm>
            <a:prstGeom prst="rect">
              <a:avLst/>
            </a:prstGeom>
            <a:noFill/>
          </p:spPr>
          <p:txBody>
            <a:bodyPr wrap="none">
              <a:spAutoFit/>
            </a:bodyPr>
            <a:lstStyle/>
            <a:p>
              <a:pPr>
                <a:defRPr/>
              </a:pPr>
              <a:r>
                <a:rPr lang="en-US" sz="2880" dirty="0">
                  <a:solidFill>
                    <a:schemeClr val="bg1"/>
                  </a:solidFill>
                  <a:latin typeface="+mj-lt"/>
                </a:rPr>
                <a:t>“Tier 1”</a:t>
              </a:r>
            </a:p>
          </p:txBody>
        </p:sp>
      </p:grpSp>
      <p:grpSp>
        <p:nvGrpSpPr>
          <p:cNvPr id="52230" name="Group 12"/>
          <p:cNvGrpSpPr>
            <a:grpSpLocks/>
          </p:cNvGrpSpPr>
          <p:nvPr/>
        </p:nvGrpSpPr>
        <p:grpSpPr bwMode="auto">
          <a:xfrm>
            <a:off x="5783581" y="5486400"/>
            <a:ext cx="2510790" cy="1188720"/>
            <a:chOff x="101468" y="318294"/>
            <a:chExt cx="2092325" cy="990600"/>
          </a:xfrm>
        </p:grpSpPr>
        <p:pic>
          <p:nvPicPr>
            <p:cNvPr id="14" name="Picture 15"/>
            <p:cNvPicPr>
              <a:picLocks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1468" y="318294"/>
              <a:ext cx="2092325" cy="990600"/>
            </a:xfrm>
            <a:prstGeom prst="rect">
              <a:avLst/>
            </a:prstGeom>
            <a:noFill/>
            <a:ln>
              <a:noFill/>
            </a:ln>
            <a:effectLst/>
            <a:extLst>
              <a:ext uri="{909E8E84-426E-40dd-AFC4-6F175D3DCCD1}"/>
              <a:ext uri="{91240B29-F687-4f45-9708-019B960494DF}"/>
              <a:ext uri="{AF507438-7753-43e0-B8FC-AC1667EBCBE1}"/>
            </a:extLst>
          </p:spPr>
        </p:pic>
        <p:sp>
          <p:nvSpPr>
            <p:cNvPr id="15" name="TextBox 14"/>
            <p:cNvSpPr txBox="1"/>
            <p:nvPr/>
          </p:nvSpPr>
          <p:spPr>
            <a:xfrm>
              <a:off x="596768" y="553244"/>
              <a:ext cx="1130544" cy="446276"/>
            </a:xfrm>
            <a:prstGeom prst="rect">
              <a:avLst/>
            </a:prstGeom>
            <a:noFill/>
          </p:spPr>
          <p:txBody>
            <a:bodyPr wrap="none">
              <a:spAutoFit/>
            </a:bodyPr>
            <a:lstStyle/>
            <a:p>
              <a:pPr>
                <a:defRPr/>
              </a:pPr>
              <a:r>
                <a:rPr lang="en-US" sz="2880" dirty="0">
                  <a:solidFill>
                    <a:schemeClr val="bg1"/>
                  </a:solidFill>
                  <a:latin typeface="+mj-lt"/>
                </a:rPr>
                <a:t>“Tier 1”</a:t>
              </a:r>
            </a:p>
          </p:txBody>
        </p:sp>
      </p:grpSp>
      <p:cxnSp>
        <p:nvCxnSpPr>
          <p:cNvPr id="52231" name="Straight Connector 16"/>
          <p:cNvCxnSpPr>
            <a:cxnSpLocks noChangeShapeType="1"/>
            <a:stCxn id="5" idx="0"/>
            <a:endCxn id="8" idx="1"/>
          </p:cNvCxnSpPr>
          <p:nvPr/>
        </p:nvCxnSpPr>
        <p:spPr bwMode="auto">
          <a:xfrm flipV="1">
            <a:off x="4899660" y="3773806"/>
            <a:ext cx="769620" cy="50863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52232" name="Straight Connector 17"/>
          <p:cNvCxnSpPr>
            <a:cxnSpLocks noChangeShapeType="1"/>
            <a:stCxn id="5" idx="2"/>
            <a:endCxn id="14" idx="1"/>
          </p:cNvCxnSpPr>
          <p:nvPr/>
        </p:nvCxnSpPr>
        <p:spPr bwMode="auto">
          <a:xfrm>
            <a:off x="4899660" y="5471160"/>
            <a:ext cx="88392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52233" name="Straight Connector 20"/>
          <p:cNvCxnSpPr>
            <a:cxnSpLocks noChangeShapeType="1"/>
            <a:stCxn id="8" idx="3"/>
            <a:endCxn id="11" idx="0"/>
          </p:cNvCxnSpPr>
          <p:nvPr/>
        </p:nvCxnSpPr>
        <p:spPr bwMode="auto">
          <a:xfrm>
            <a:off x="8180070" y="3773806"/>
            <a:ext cx="962026" cy="6172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52234" name="Straight Connector 23"/>
          <p:cNvCxnSpPr>
            <a:cxnSpLocks noChangeShapeType="1"/>
            <a:stCxn id="8" idx="2"/>
            <a:endCxn id="14" idx="0"/>
          </p:cNvCxnSpPr>
          <p:nvPr/>
        </p:nvCxnSpPr>
        <p:spPr bwMode="auto">
          <a:xfrm>
            <a:off x="6924676" y="4368166"/>
            <a:ext cx="114300" cy="111823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52235" name="Straight Connector 26"/>
          <p:cNvCxnSpPr>
            <a:cxnSpLocks noChangeShapeType="1"/>
            <a:stCxn id="11" idx="2"/>
            <a:endCxn id="14" idx="3"/>
          </p:cNvCxnSpPr>
          <p:nvPr/>
        </p:nvCxnSpPr>
        <p:spPr bwMode="auto">
          <a:xfrm flipH="1">
            <a:off x="8294370" y="5579746"/>
            <a:ext cx="847726" cy="50101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52236" name="Straight Connector 29"/>
          <p:cNvCxnSpPr>
            <a:cxnSpLocks noChangeShapeType="1"/>
            <a:stCxn id="11" idx="1"/>
            <a:endCxn id="5" idx="3"/>
          </p:cNvCxnSpPr>
          <p:nvPr/>
        </p:nvCxnSpPr>
        <p:spPr bwMode="auto">
          <a:xfrm flipH="1" flipV="1">
            <a:off x="6155056" y="4876800"/>
            <a:ext cx="1731644" cy="10858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sp>
        <p:nvSpPr>
          <p:cNvPr id="33" name="TextBox 32"/>
          <p:cNvSpPr txBox="1"/>
          <p:nvPr/>
        </p:nvSpPr>
        <p:spPr>
          <a:xfrm>
            <a:off x="990600" y="2240281"/>
            <a:ext cx="12397818" cy="523220"/>
          </a:xfrm>
          <a:prstGeom prst="rect">
            <a:avLst/>
          </a:prstGeom>
          <a:noFill/>
        </p:spPr>
        <p:txBody>
          <a:bodyPr wrap="none">
            <a:spAutoFit/>
          </a:bodyPr>
          <a:lstStyle/>
          <a:p>
            <a:pPr>
              <a:defRPr/>
            </a:pPr>
            <a:r>
              <a:rPr lang="en-US" sz="2800" dirty="0">
                <a:latin typeface="+mj-lt"/>
              </a:rPr>
              <a:t> A </a:t>
            </a:r>
            <a:r>
              <a:rPr lang="en-US" sz="2800" b="1" dirty="0">
                <a:latin typeface="+mj-lt"/>
              </a:rPr>
              <a:t>Tier 1</a:t>
            </a:r>
            <a:r>
              <a:rPr lang="en-US" sz="2800" dirty="0">
                <a:latin typeface="+mj-lt"/>
              </a:rPr>
              <a:t> network is a transit-free network that peers with every other tier 1 network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4F50C5-1277-C54C-966D-C06116BD2948}"/>
              </a:ext>
            </a:extLst>
          </p:cNvPr>
          <p:cNvSpPr>
            <a:spLocks noGrp="1"/>
          </p:cNvSpPr>
          <p:nvPr>
            <p:ph type="title"/>
          </p:nvPr>
        </p:nvSpPr>
        <p:spPr/>
        <p:txBody>
          <a:bodyPr/>
          <a:lstStyle/>
          <a:p>
            <a:r>
              <a:rPr lang="en-US" dirty="0"/>
              <a:t>Tier 1 ISPs </a:t>
            </a:r>
          </a:p>
        </p:txBody>
      </p:sp>
      <p:sp>
        <p:nvSpPr>
          <p:cNvPr id="7" name="Content Placeholder 6">
            <a:extLst>
              <a:ext uri="{FF2B5EF4-FFF2-40B4-BE49-F238E27FC236}">
                <a16:creationId xmlns:a16="http://schemas.microsoft.com/office/drawing/2014/main" id="{E47CC7C1-43C3-3342-B711-40C0F2A16A0E}"/>
              </a:ext>
            </a:extLst>
          </p:cNvPr>
          <p:cNvSpPr>
            <a:spLocks noGrp="1"/>
          </p:cNvSpPr>
          <p:nvPr>
            <p:ph idx="1"/>
          </p:nvPr>
        </p:nvSpPr>
        <p:spPr>
          <a:xfrm>
            <a:off x="762000" y="1988820"/>
            <a:ext cx="13487400" cy="5852160"/>
          </a:xfrm>
        </p:spPr>
        <p:txBody>
          <a:bodyPr/>
          <a:lstStyle/>
          <a:p>
            <a:r>
              <a:rPr lang="en-US" b="1" dirty="0"/>
              <a:t>Definition</a:t>
            </a:r>
            <a:r>
              <a:rPr lang="en-US" dirty="0"/>
              <a:t>: A </a:t>
            </a:r>
            <a:r>
              <a:rPr lang="en-US" b="1" dirty="0"/>
              <a:t>Tier 1 ISP</a:t>
            </a:r>
            <a:r>
              <a:rPr lang="en-US" dirty="0"/>
              <a:t> has access to the entire </a:t>
            </a:r>
            <a:r>
              <a:rPr lang="en-US" b="1" i="1" dirty="0"/>
              <a:t>Internet Region </a:t>
            </a:r>
            <a:r>
              <a:rPr lang="en-US" dirty="0"/>
              <a:t>solely via its free and reciprocal peering agreements.</a:t>
            </a:r>
          </a:p>
          <a:p>
            <a:r>
              <a:rPr lang="en-US" b="1" dirty="0"/>
              <a:t>Definition</a:t>
            </a:r>
            <a:r>
              <a:rPr lang="en-US" dirty="0"/>
              <a:t>: An</a:t>
            </a:r>
            <a:r>
              <a:rPr lang="en-US" b="1" i="1" dirty="0"/>
              <a:t> </a:t>
            </a:r>
            <a:r>
              <a:rPr lang="en-US" b="1" dirty="0"/>
              <a:t>Internet Region </a:t>
            </a:r>
            <a:r>
              <a:rPr lang="en-US" dirty="0"/>
              <a:t>is a portion of the Internet network typically bounded by a country's geographical boundaries.</a:t>
            </a:r>
          </a:p>
          <a:p>
            <a:r>
              <a:rPr lang="en-US" dirty="0"/>
              <a:t>Each Internet Region has its own set of "</a:t>
            </a:r>
            <a:r>
              <a:rPr lang="en-US" b="1" dirty="0"/>
              <a:t>Tier 1 ISPs</a:t>
            </a:r>
            <a:r>
              <a:rPr lang="en-US" dirty="0"/>
              <a:t>.”</a:t>
            </a:r>
          </a:p>
          <a:p>
            <a:endParaRPr lang="en-US" dirty="0"/>
          </a:p>
          <a:p>
            <a:r>
              <a:rPr lang="en-US" b="1" dirty="0"/>
              <a:t>The litmus test</a:t>
            </a:r>
            <a:r>
              <a:rPr lang="en-US" dirty="0"/>
              <a:t>:  </a:t>
            </a:r>
          </a:p>
          <a:p>
            <a:r>
              <a:rPr lang="en-US" dirty="0"/>
              <a:t>"</a:t>
            </a:r>
            <a:r>
              <a:rPr lang="en-US" i="1" dirty="0"/>
              <a:t>Does an ISP pay anyone to reach any destination in the Internet Region</a:t>
            </a:r>
            <a:r>
              <a:rPr lang="en-US" dirty="0"/>
              <a:t>?" </a:t>
            </a:r>
            <a:br>
              <a:rPr lang="en-US" dirty="0"/>
            </a:br>
            <a:r>
              <a:rPr lang="en-US" dirty="0"/>
              <a:t>If the answer is "No" then it is a </a:t>
            </a:r>
            <a:r>
              <a:rPr lang="en-US" b="1" dirty="0"/>
              <a:t>Tier 1 ISP</a:t>
            </a:r>
            <a:r>
              <a:rPr lang="en-US" dirty="0"/>
              <a:t>, and </a:t>
            </a:r>
            <a:br>
              <a:rPr lang="en-US" dirty="0"/>
            </a:br>
            <a:r>
              <a:rPr lang="en-US" dirty="0"/>
              <a:t>If the answer is "Yes" then it is a </a:t>
            </a:r>
            <a:r>
              <a:rPr lang="en-US" b="1" dirty="0"/>
              <a:t>Tier 2 ISP</a:t>
            </a:r>
            <a:r>
              <a:rPr lang="en-US" dirty="0"/>
              <a:t>.</a:t>
            </a:r>
          </a:p>
          <a:p>
            <a:endParaRPr lang="en-US" dirty="0"/>
          </a:p>
        </p:txBody>
      </p:sp>
    </p:spTree>
    <p:extLst>
      <p:ext uri="{BB962C8B-B14F-4D97-AF65-F5344CB8AC3E}">
        <p14:creationId xmlns:p14="http://schemas.microsoft.com/office/powerpoint/2010/main" val="4163082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A6F9-A85A-8B4D-A383-DEDF3A9C21A7}"/>
              </a:ext>
            </a:extLst>
          </p:cNvPr>
          <p:cNvSpPr>
            <a:spLocks noGrp="1"/>
          </p:cNvSpPr>
          <p:nvPr>
            <p:ph type="title"/>
          </p:nvPr>
        </p:nvSpPr>
        <p:spPr/>
        <p:txBody>
          <a:bodyPr/>
          <a:lstStyle/>
          <a:p>
            <a:r>
              <a:rPr lang="en-US" dirty="0"/>
              <a:t>Tier 1 ISPs by country</a:t>
            </a:r>
          </a:p>
        </p:txBody>
      </p:sp>
      <p:sp>
        <p:nvSpPr>
          <p:cNvPr id="3" name="Content Placeholder 2">
            <a:extLst>
              <a:ext uri="{FF2B5EF4-FFF2-40B4-BE49-F238E27FC236}">
                <a16:creationId xmlns:a16="http://schemas.microsoft.com/office/drawing/2014/main" id="{B63A0F97-DC44-FF45-B931-41E3BDC9608C}"/>
              </a:ext>
            </a:extLst>
          </p:cNvPr>
          <p:cNvSpPr>
            <a:spLocks noGrp="1"/>
          </p:cNvSpPr>
          <p:nvPr>
            <p:ph sz="half" idx="1"/>
          </p:nvPr>
        </p:nvSpPr>
        <p:spPr>
          <a:xfrm>
            <a:off x="381000" y="2377440"/>
            <a:ext cx="6812280" cy="4937760"/>
          </a:xfrm>
        </p:spPr>
        <p:txBody>
          <a:bodyPr/>
          <a:lstStyle/>
          <a:p>
            <a:r>
              <a:rPr lang="en-US" b="1" dirty="0"/>
              <a:t>The U.S. Internet Region Tier 1 ISPs</a:t>
            </a:r>
          </a:p>
          <a:p>
            <a:pPr marL="514350" indent="-514350">
              <a:spcBef>
                <a:spcPts val="0"/>
              </a:spcBef>
              <a:buFont typeface="+mj-lt"/>
              <a:buAutoNum type="arabicPeriod"/>
            </a:pPr>
            <a:r>
              <a:rPr lang="en-US" dirty="0"/>
              <a:t>AT&amp;T</a:t>
            </a:r>
          </a:p>
          <a:p>
            <a:pPr marL="514350" indent="-514350">
              <a:spcBef>
                <a:spcPts val="0"/>
              </a:spcBef>
              <a:buFont typeface="+mj-lt"/>
              <a:buAutoNum type="arabicPeriod"/>
            </a:pPr>
            <a:r>
              <a:rPr lang="en-US" dirty="0"/>
              <a:t>Verizon</a:t>
            </a:r>
          </a:p>
          <a:p>
            <a:pPr marL="514350" indent="-514350">
              <a:spcBef>
                <a:spcPts val="0"/>
              </a:spcBef>
              <a:buFont typeface="+mj-lt"/>
              <a:buAutoNum type="arabicPeriod"/>
            </a:pPr>
            <a:r>
              <a:rPr lang="en-US" dirty="0"/>
              <a:t>Sprint (Softbank Broadband)</a:t>
            </a:r>
          </a:p>
          <a:p>
            <a:pPr marL="514350" indent="-514350">
              <a:spcBef>
                <a:spcPts val="0"/>
              </a:spcBef>
              <a:buFont typeface="+mj-lt"/>
              <a:buAutoNum type="arabicPeriod"/>
            </a:pPr>
            <a:r>
              <a:rPr lang="en-US" dirty="0"/>
              <a:t>Century Link (Qwest)</a:t>
            </a:r>
          </a:p>
          <a:p>
            <a:pPr marL="514350" indent="-514350">
              <a:spcBef>
                <a:spcPts val="0"/>
              </a:spcBef>
              <a:buFont typeface="+mj-lt"/>
              <a:buAutoNum type="arabicPeriod"/>
            </a:pPr>
            <a:r>
              <a:rPr lang="en-US" dirty="0"/>
              <a:t>Level 3 (with Global Crossing now)</a:t>
            </a:r>
          </a:p>
          <a:p>
            <a:pPr marL="514350" indent="-514350">
              <a:spcBef>
                <a:spcPts val="0"/>
              </a:spcBef>
              <a:buFont typeface="+mj-lt"/>
              <a:buAutoNum type="arabicPeriod"/>
            </a:pPr>
            <a:r>
              <a:rPr lang="en-US" dirty="0"/>
              <a:t>NTT/</a:t>
            </a:r>
            <a:r>
              <a:rPr lang="en-US" dirty="0" err="1"/>
              <a:t>Verio</a:t>
            </a:r>
            <a:endParaRPr lang="en-US" dirty="0"/>
          </a:p>
          <a:p>
            <a:pPr marL="514350" indent="-514350">
              <a:spcBef>
                <a:spcPts val="0"/>
              </a:spcBef>
              <a:buFont typeface="+mj-lt"/>
              <a:buAutoNum type="arabicPeriod"/>
            </a:pPr>
            <a:r>
              <a:rPr lang="en-US" dirty="0"/>
              <a:t>Cogent </a:t>
            </a:r>
          </a:p>
          <a:p>
            <a:endParaRPr lang="en-US" dirty="0"/>
          </a:p>
        </p:txBody>
      </p:sp>
      <p:sp>
        <p:nvSpPr>
          <p:cNvPr id="5" name="Content Placeholder 4">
            <a:extLst>
              <a:ext uri="{FF2B5EF4-FFF2-40B4-BE49-F238E27FC236}">
                <a16:creationId xmlns:a16="http://schemas.microsoft.com/office/drawing/2014/main" id="{030CFB38-407B-884D-8789-93C8488C0C54}"/>
              </a:ext>
            </a:extLst>
          </p:cNvPr>
          <p:cNvSpPr>
            <a:spLocks noGrp="1"/>
          </p:cNvSpPr>
          <p:nvPr>
            <p:ph sz="half" idx="2"/>
          </p:nvPr>
        </p:nvSpPr>
        <p:spPr>
          <a:xfrm>
            <a:off x="7604760" y="2400300"/>
            <a:ext cx="7040880" cy="4937760"/>
          </a:xfrm>
        </p:spPr>
        <p:txBody>
          <a:bodyPr/>
          <a:lstStyle/>
          <a:p>
            <a:r>
              <a:rPr lang="en-US" b="1" dirty="0"/>
              <a:t>The Japan Internet Region Tier 1 ISPs</a:t>
            </a:r>
          </a:p>
          <a:p>
            <a:pPr marL="0" indent="-514350">
              <a:spcBef>
                <a:spcPts val="0"/>
              </a:spcBef>
              <a:buFont typeface="+mj-lt"/>
              <a:buAutoNum type="arabicPeriod"/>
            </a:pPr>
            <a:r>
              <a:rPr lang="en-US" dirty="0"/>
              <a:t>NTT</a:t>
            </a:r>
          </a:p>
          <a:p>
            <a:pPr marL="0" indent="-514350">
              <a:spcBef>
                <a:spcPts val="0"/>
              </a:spcBef>
              <a:buFont typeface="+mj-lt"/>
              <a:buAutoNum type="arabicPeriod"/>
            </a:pPr>
            <a:r>
              <a:rPr lang="en-US" dirty="0"/>
              <a:t>Japan Telecom (Softbank)</a:t>
            </a:r>
          </a:p>
          <a:p>
            <a:pPr marL="0" indent="-514350">
              <a:spcBef>
                <a:spcPts val="0"/>
              </a:spcBef>
              <a:buFont typeface="+mj-lt"/>
              <a:buAutoNum type="arabicPeriod"/>
            </a:pPr>
            <a:r>
              <a:rPr lang="en-US" dirty="0"/>
              <a:t>KDDI</a:t>
            </a:r>
          </a:p>
          <a:p>
            <a:pPr marL="0" indent="-514350">
              <a:spcBef>
                <a:spcPts val="0"/>
              </a:spcBef>
              <a:buFont typeface="+mj-lt"/>
              <a:buAutoNum type="arabicPeriod"/>
            </a:pPr>
            <a:r>
              <a:rPr lang="en-US" dirty="0"/>
              <a:t>IIJ</a:t>
            </a:r>
          </a:p>
          <a:p>
            <a:pPr marL="0" indent="-514350">
              <a:spcBef>
                <a:spcPts val="0"/>
              </a:spcBef>
              <a:buFont typeface="+mj-lt"/>
              <a:buAutoNum type="arabicPeriod"/>
            </a:pPr>
            <a:r>
              <a:rPr lang="en-US" dirty="0" err="1"/>
              <a:t>Powered.com</a:t>
            </a:r>
            <a:endParaRPr lang="en-US" dirty="0"/>
          </a:p>
        </p:txBody>
      </p:sp>
      <p:sp>
        <p:nvSpPr>
          <p:cNvPr id="4" name="Footer Placeholder 3">
            <a:extLst>
              <a:ext uri="{FF2B5EF4-FFF2-40B4-BE49-F238E27FC236}">
                <a16:creationId xmlns:a16="http://schemas.microsoft.com/office/drawing/2014/main" id="{B93F9F74-AB09-E44F-BE04-0251062F5769}"/>
              </a:ext>
            </a:extLst>
          </p:cNvPr>
          <p:cNvSpPr>
            <a:spLocks noGrp="1"/>
          </p:cNvSpPr>
          <p:nvPr>
            <p:ph type="ftr" sz="quarter" idx="10"/>
          </p:nvPr>
        </p:nvSpPr>
        <p:spPr/>
        <p:txBody>
          <a:bodyPr/>
          <a:lstStyle/>
          <a:p>
            <a:pPr>
              <a:defRPr/>
            </a:pPr>
            <a:r>
              <a:rPr lang="en-US" dirty="0"/>
              <a:t>CS144, Stanford University</a:t>
            </a:r>
          </a:p>
        </p:txBody>
      </p:sp>
      <p:cxnSp>
        <p:nvCxnSpPr>
          <p:cNvPr id="7" name="Straight Connector 6">
            <a:extLst>
              <a:ext uri="{FF2B5EF4-FFF2-40B4-BE49-F238E27FC236}">
                <a16:creationId xmlns:a16="http://schemas.microsoft.com/office/drawing/2014/main" id="{75031582-27EA-B24A-9832-1DBD4DEBCE76}"/>
              </a:ext>
            </a:extLst>
          </p:cNvPr>
          <p:cNvCxnSpPr/>
          <p:nvPr/>
        </p:nvCxnSpPr>
        <p:spPr bwMode="auto">
          <a:xfrm>
            <a:off x="7193280" y="2377440"/>
            <a:ext cx="0" cy="493776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139872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3" name="Group 3"/>
          <p:cNvGrpSpPr>
            <a:grpSpLocks/>
          </p:cNvGrpSpPr>
          <p:nvPr/>
        </p:nvGrpSpPr>
        <p:grpSpPr bwMode="auto">
          <a:xfrm>
            <a:off x="2373630" y="5173980"/>
            <a:ext cx="3200401" cy="914400"/>
            <a:chOff x="96" y="3744"/>
            <a:chExt cx="1680" cy="480"/>
          </a:xfrm>
        </p:grpSpPr>
        <p:sp>
          <p:nvSpPr>
            <p:cNvPr id="171012" name="Line 4"/>
            <p:cNvSpPr>
              <a:spLocks noChangeShapeType="1"/>
            </p:cNvSpPr>
            <p:nvPr/>
          </p:nvSpPr>
          <p:spPr bwMode="auto">
            <a:xfrm flipH="1">
              <a:off x="720" y="3888"/>
              <a:ext cx="384" cy="0"/>
            </a:xfrm>
            <a:prstGeom prst="line">
              <a:avLst/>
            </a:prstGeom>
            <a:noFill/>
            <a:ln w="57150" cmpd="thickThin">
              <a:solidFill>
                <a:srgbClr val="FF3300"/>
              </a:solidFill>
              <a:round/>
              <a:headEnd type="oval" w="med" len="med"/>
              <a:tailEnd type="oval" w="med" len="med"/>
            </a:ln>
            <a:effectLst/>
            <a:extLst>
              <a:ext uri="{909E8E84-426E-40dd-AFC4-6F175D3DCCD1}"/>
              <a:ext uri="{AF507438-7753-43e0-B8FC-AC1667EBCBE1}"/>
            </a:extLst>
          </p:spPr>
          <p:txBody>
            <a:bodyPr/>
            <a:lstStyle/>
            <a:p>
              <a:pPr>
                <a:defRPr/>
              </a:pPr>
              <a:endParaRPr lang="en-US" sz="2400">
                <a:latin typeface="+mj-lt"/>
                <a:ea typeface="ＭＳ Ｐゴシック" charset="0"/>
                <a:cs typeface="ＭＳ Ｐゴシック" charset="0"/>
              </a:endParaRPr>
            </a:p>
          </p:txBody>
        </p:sp>
        <p:sp>
          <p:nvSpPr>
            <p:cNvPr id="171013" name="Text Box 5"/>
            <p:cNvSpPr txBox="1">
              <a:spLocks noChangeArrowheads="1"/>
            </p:cNvSpPr>
            <p:nvPr/>
          </p:nvSpPr>
          <p:spPr bwMode="auto">
            <a:xfrm>
              <a:off x="288" y="3791"/>
              <a:ext cx="309" cy="184"/>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1680">
                  <a:latin typeface="+mj-lt"/>
                  <a:ea typeface="ＭＳ Ｐゴシック" charset="0"/>
                  <a:cs typeface="ＭＳ Ｐゴシック" charset="0"/>
                </a:rPr>
                <a:t>peer</a:t>
              </a:r>
            </a:p>
          </p:txBody>
        </p:sp>
        <p:sp>
          <p:nvSpPr>
            <p:cNvPr id="171014" name="Text Box 6"/>
            <p:cNvSpPr txBox="1">
              <a:spLocks noChangeArrowheads="1"/>
            </p:cNvSpPr>
            <p:nvPr/>
          </p:nvSpPr>
          <p:spPr bwMode="auto">
            <a:xfrm>
              <a:off x="1200" y="3791"/>
              <a:ext cx="309" cy="184"/>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1680">
                  <a:latin typeface="+mj-lt"/>
                  <a:ea typeface="ＭＳ Ｐゴシック" charset="0"/>
                  <a:cs typeface="ＭＳ Ｐゴシック" charset="0"/>
                </a:rPr>
                <a:t>peer</a:t>
              </a:r>
            </a:p>
          </p:txBody>
        </p:sp>
        <p:sp>
          <p:nvSpPr>
            <p:cNvPr id="171015" name="Line 7"/>
            <p:cNvSpPr>
              <a:spLocks noChangeShapeType="1"/>
            </p:cNvSpPr>
            <p:nvPr/>
          </p:nvSpPr>
          <p:spPr bwMode="auto">
            <a:xfrm>
              <a:off x="720" y="4080"/>
              <a:ext cx="432" cy="0"/>
            </a:xfrm>
            <a:prstGeom prst="line">
              <a:avLst/>
            </a:prstGeom>
            <a:noFill/>
            <a:ln w="57150" cmpd="thickThin">
              <a:solidFill>
                <a:srgbClr val="FF3300"/>
              </a:solidFill>
              <a:round/>
              <a:headEnd type="oval" w="med" len="med"/>
              <a:tailEnd type="triangle" w="med" len="med"/>
            </a:ln>
            <a:effectLst/>
            <a:extLst>
              <a:ext uri="{909E8E84-426E-40dd-AFC4-6F175D3DCCD1}"/>
              <a:ext uri="{AF507438-7753-43e0-B8FC-AC1667EBCBE1}"/>
            </a:extLst>
          </p:spPr>
          <p:txBody>
            <a:bodyPr/>
            <a:lstStyle/>
            <a:p>
              <a:pPr>
                <a:defRPr/>
              </a:pPr>
              <a:endParaRPr lang="en-US" sz="2400">
                <a:latin typeface="+mj-lt"/>
                <a:ea typeface="ＭＳ Ｐゴシック" charset="0"/>
                <a:cs typeface="ＭＳ Ｐゴシック" charset="0"/>
              </a:endParaRPr>
            </a:p>
          </p:txBody>
        </p:sp>
        <p:sp>
          <p:nvSpPr>
            <p:cNvPr id="171016" name="Text Box 8"/>
            <p:cNvSpPr txBox="1">
              <a:spLocks noChangeArrowheads="1"/>
            </p:cNvSpPr>
            <p:nvPr/>
          </p:nvSpPr>
          <p:spPr bwMode="auto">
            <a:xfrm>
              <a:off x="1152" y="3983"/>
              <a:ext cx="531" cy="184"/>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1680">
                  <a:latin typeface="+mj-lt"/>
                  <a:ea typeface="ＭＳ Ｐゴシック" charset="0"/>
                  <a:cs typeface="ＭＳ Ｐゴシック" charset="0"/>
                </a:rPr>
                <a:t>customer</a:t>
              </a:r>
            </a:p>
          </p:txBody>
        </p:sp>
        <p:sp>
          <p:nvSpPr>
            <p:cNvPr id="171017" name="Text Box 9"/>
            <p:cNvSpPr txBox="1">
              <a:spLocks noChangeArrowheads="1"/>
            </p:cNvSpPr>
            <p:nvPr/>
          </p:nvSpPr>
          <p:spPr bwMode="auto">
            <a:xfrm>
              <a:off x="96" y="3983"/>
              <a:ext cx="487" cy="184"/>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hangingPunct="1">
                <a:defRPr/>
              </a:pPr>
              <a:r>
                <a:rPr lang="en-US" sz="1680">
                  <a:latin typeface="+mj-lt"/>
                  <a:ea typeface="ＭＳ Ｐゴシック" charset="0"/>
                  <a:cs typeface="ＭＳ Ｐゴシック" charset="0"/>
                </a:rPr>
                <a:t>provider</a:t>
              </a:r>
            </a:p>
          </p:txBody>
        </p:sp>
        <p:sp>
          <p:nvSpPr>
            <p:cNvPr id="171018" name="Rectangle 10"/>
            <p:cNvSpPr>
              <a:spLocks noChangeArrowheads="1"/>
            </p:cNvSpPr>
            <p:nvPr/>
          </p:nvSpPr>
          <p:spPr bwMode="auto">
            <a:xfrm>
              <a:off x="96" y="3744"/>
              <a:ext cx="1680" cy="480"/>
            </a:xfrm>
            <a:prstGeom prst="rect">
              <a:avLst/>
            </a:prstGeom>
            <a:noFill/>
            <a:ln w="9525">
              <a:solidFill>
                <a:schemeClr val="tx1"/>
              </a:solidFill>
              <a:miter lim="800000"/>
              <a:headEnd/>
              <a:tailEnd/>
            </a:ln>
            <a:effectLst/>
            <a:extLst>
              <a:ext uri="{909E8E84-426E-40dd-AFC4-6F175D3DCCD1}"/>
              <a:ext uri="{AF507438-7753-43e0-B8FC-AC1667EBCBE1}"/>
            </a:extLst>
          </p:spPr>
          <p:txBody>
            <a:bodyPr wrap="none" anchor="ctr"/>
            <a:lstStyle/>
            <a:p>
              <a:pPr>
                <a:defRPr/>
              </a:pPr>
              <a:endParaRPr lang="en-US" sz="2400">
                <a:latin typeface="+mj-lt"/>
                <a:ea typeface="ＭＳ Ｐゴシック" charset="0"/>
                <a:cs typeface="ＭＳ Ｐゴシック" charset="0"/>
              </a:endParaRPr>
            </a:p>
          </p:txBody>
        </p:sp>
      </p:grpSp>
      <p:sp>
        <p:nvSpPr>
          <p:cNvPr id="171019" name="Text Box 11"/>
          <p:cNvSpPr txBox="1">
            <a:spLocks noChangeArrowheads="1"/>
          </p:cNvSpPr>
          <p:nvPr/>
        </p:nvSpPr>
        <p:spPr bwMode="auto">
          <a:xfrm>
            <a:off x="7162800" y="5448300"/>
            <a:ext cx="4876800" cy="2252924"/>
          </a:xfrm>
          <a:prstGeom prst="rect">
            <a:avLst/>
          </a:prstGeom>
          <a:solidFill>
            <a:schemeClr val="bg1"/>
          </a:solidFill>
          <a:ln w="9525">
            <a:solidFill>
              <a:schemeClr val="tx1"/>
            </a:solidFill>
            <a:miter lim="800000"/>
            <a:headEnd/>
            <a:tailEnd/>
          </a:ln>
          <a:effectLst/>
        </p:spPr>
        <p:txBody>
          <a:bodyPr wrap="square">
            <a:spAutoFit/>
          </a:bodyPr>
          <a:lstStyle/>
          <a:p>
            <a:pPr algn="ctr" eaLnBrk="1" hangingPunct="1">
              <a:defRPr/>
            </a:pPr>
            <a:r>
              <a:rPr lang="en-US" sz="2400" dirty="0">
                <a:latin typeface="+mj-lt"/>
                <a:ea typeface="ＭＳ Ｐゴシック" charset="0"/>
                <a:cs typeface="ＭＳ Ｐゴシック" charset="0"/>
              </a:rPr>
              <a:t>Peers provide transit between </a:t>
            </a:r>
          </a:p>
          <a:p>
            <a:pPr algn="ctr" eaLnBrk="1" hangingPunct="1">
              <a:defRPr/>
            </a:pPr>
            <a:r>
              <a:rPr lang="en-US" sz="2400" dirty="0">
                <a:latin typeface="+mj-lt"/>
                <a:ea typeface="ＭＳ Ｐゴシック" charset="0"/>
                <a:cs typeface="ＭＳ Ｐゴシック" charset="0"/>
              </a:rPr>
              <a:t>their respective customers</a:t>
            </a:r>
          </a:p>
          <a:p>
            <a:pPr algn="ctr" eaLnBrk="1" hangingPunct="1">
              <a:defRPr/>
            </a:pPr>
            <a:endParaRPr lang="en-US" sz="960" dirty="0">
              <a:latin typeface="+mj-lt"/>
              <a:ea typeface="ＭＳ Ｐゴシック" charset="0"/>
              <a:cs typeface="ＭＳ Ｐゴシック" charset="0"/>
            </a:endParaRPr>
          </a:p>
          <a:p>
            <a:pPr algn="ctr" eaLnBrk="1" hangingPunct="1">
              <a:defRPr/>
            </a:pPr>
            <a:r>
              <a:rPr lang="en-US" sz="2400" dirty="0">
                <a:latin typeface="+mj-lt"/>
                <a:ea typeface="ＭＳ Ｐゴシック" charset="0"/>
                <a:cs typeface="ＭＳ Ｐゴシック" charset="0"/>
              </a:rPr>
              <a:t>Peers do not provide transit </a:t>
            </a:r>
          </a:p>
          <a:p>
            <a:pPr algn="ctr" eaLnBrk="1" hangingPunct="1">
              <a:defRPr/>
            </a:pPr>
            <a:r>
              <a:rPr lang="en-US" sz="2400" dirty="0">
                <a:latin typeface="+mj-lt"/>
                <a:ea typeface="ＭＳ Ｐゴシック" charset="0"/>
                <a:cs typeface="ＭＳ Ｐゴシック" charset="0"/>
              </a:rPr>
              <a:t>between peers</a:t>
            </a:r>
          </a:p>
          <a:p>
            <a:pPr algn="ctr" eaLnBrk="1" hangingPunct="1">
              <a:defRPr/>
            </a:pPr>
            <a:endParaRPr lang="en-US" sz="1080" dirty="0">
              <a:latin typeface="+mj-lt"/>
              <a:ea typeface="ＭＳ Ｐゴシック" charset="0"/>
              <a:cs typeface="ＭＳ Ｐゴシック" charset="0"/>
            </a:endParaRPr>
          </a:p>
          <a:p>
            <a:pPr algn="ctr" eaLnBrk="1" hangingPunct="1">
              <a:defRPr/>
            </a:pPr>
            <a:r>
              <a:rPr lang="en-US" sz="2400" dirty="0">
                <a:latin typeface="+mj-lt"/>
                <a:ea typeface="ＭＳ Ｐゴシック" charset="0"/>
                <a:cs typeface="ＭＳ Ｐゴシック" charset="0"/>
              </a:rPr>
              <a:t>Peers (typically) do not exchange $$$</a:t>
            </a:r>
          </a:p>
        </p:txBody>
      </p:sp>
      <p:pic>
        <p:nvPicPr>
          <p:cNvPr id="54275"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240" y="4301490"/>
            <a:ext cx="17373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0" y="4118610"/>
            <a:ext cx="17373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5520" y="4210050"/>
            <a:ext cx="17373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720" y="2106930"/>
            <a:ext cx="30175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320" y="2106930"/>
            <a:ext cx="30175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120" y="2106930"/>
            <a:ext cx="30175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28" name="Line 20"/>
          <p:cNvSpPr>
            <a:spLocks noChangeShapeType="1"/>
          </p:cNvSpPr>
          <p:nvPr/>
        </p:nvSpPr>
        <p:spPr bwMode="auto">
          <a:xfrm>
            <a:off x="3931920" y="3204210"/>
            <a:ext cx="0" cy="100584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29" name="Line 21"/>
          <p:cNvSpPr>
            <a:spLocks noChangeShapeType="1"/>
          </p:cNvSpPr>
          <p:nvPr/>
        </p:nvSpPr>
        <p:spPr bwMode="auto">
          <a:xfrm>
            <a:off x="7223760" y="3112770"/>
            <a:ext cx="91440" cy="1188720"/>
          </a:xfrm>
          <a:prstGeom prst="line">
            <a:avLst/>
          </a:prstGeom>
          <a:noFill/>
          <a:ln w="57150" cmpd="thickThin">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0" name="Line 22"/>
          <p:cNvSpPr>
            <a:spLocks noChangeShapeType="1"/>
          </p:cNvSpPr>
          <p:nvPr/>
        </p:nvSpPr>
        <p:spPr bwMode="auto">
          <a:xfrm>
            <a:off x="10881360" y="3112770"/>
            <a:ext cx="0" cy="118872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1" name="Line 23"/>
          <p:cNvSpPr>
            <a:spLocks noChangeShapeType="1"/>
          </p:cNvSpPr>
          <p:nvPr/>
        </p:nvSpPr>
        <p:spPr bwMode="auto">
          <a:xfrm>
            <a:off x="4937760" y="2655570"/>
            <a:ext cx="1188720" cy="0"/>
          </a:xfrm>
          <a:prstGeom prst="line">
            <a:avLst/>
          </a:prstGeom>
          <a:noFill/>
          <a:ln w="57150" cmpd="thickThin">
            <a:solidFill>
              <a:srgbClr val="FF0033"/>
            </a:solidFill>
            <a:round/>
            <a:headEnd type="oval" w="med" len="med"/>
            <a:tailEnd type="oval"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2" name="Line 24"/>
          <p:cNvSpPr>
            <a:spLocks noChangeShapeType="1"/>
          </p:cNvSpPr>
          <p:nvPr/>
        </p:nvSpPr>
        <p:spPr bwMode="auto">
          <a:xfrm>
            <a:off x="8503920" y="2747010"/>
            <a:ext cx="1188720" cy="0"/>
          </a:xfrm>
          <a:prstGeom prst="line">
            <a:avLst/>
          </a:prstGeom>
          <a:noFill/>
          <a:ln w="57150" cmpd="thickThin">
            <a:solidFill>
              <a:srgbClr val="FF0033"/>
            </a:solidFill>
            <a:round/>
            <a:headEnd type="oval" w="med" len="med"/>
            <a:tailEnd type="oval"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4" name="Line 26"/>
          <p:cNvSpPr>
            <a:spLocks noChangeShapeType="1"/>
          </p:cNvSpPr>
          <p:nvPr/>
        </p:nvSpPr>
        <p:spPr bwMode="auto">
          <a:xfrm flipH="1">
            <a:off x="2103120" y="6355080"/>
            <a:ext cx="1676400" cy="0"/>
          </a:xfrm>
          <a:prstGeom prst="line">
            <a:avLst/>
          </a:prstGeom>
          <a:noFill/>
          <a:ln w="76200">
            <a:solidFill>
              <a:schemeClr val="accent2"/>
            </a:solidFill>
            <a:round/>
            <a:headEnd type="triangle"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35" name="Rectangle 27"/>
          <p:cNvSpPr>
            <a:spLocks noChangeArrowheads="1"/>
          </p:cNvSpPr>
          <p:nvPr/>
        </p:nvSpPr>
        <p:spPr bwMode="auto">
          <a:xfrm>
            <a:off x="2194560" y="6537960"/>
            <a:ext cx="961161" cy="665569"/>
          </a:xfrm>
          <a:prstGeom prst="rect">
            <a:avLst/>
          </a:prstGeom>
          <a:noFill/>
          <a:ln>
            <a:noFill/>
          </a:ln>
          <a:effectLst/>
          <a:extLst>
            <a:ext uri="{909E8E84-426E-40dd-AFC4-6F175D3DCCD1}"/>
            <a:ext uri="{91240B29-F687-4f45-9708-019B960494DF}"/>
            <a:ext uri="{AF507438-7753-43e0-B8FC-AC1667EBCBE1}"/>
          </a:extLst>
        </p:spPr>
        <p:txBody>
          <a:bodyPr wrap="none" lIns="110490" tIns="55246" rIns="110490" bIns="55246">
            <a:spAutoFit/>
          </a:bodyPr>
          <a:lstStyle/>
          <a:p>
            <a:pPr>
              <a:defRPr/>
            </a:pPr>
            <a:r>
              <a:rPr lang="en-US">
                <a:latin typeface="+mj-lt"/>
                <a:ea typeface="ＭＳ Ｐゴシック" charset="0"/>
                <a:cs typeface="ＭＳ Ｐゴシック" charset="0"/>
              </a:rPr>
              <a:t>traffic</a:t>
            </a:r>
          </a:p>
          <a:p>
            <a:pPr>
              <a:defRPr/>
            </a:pPr>
            <a:r>
              <a:rPr lang="en-US">
                <a:latin typeface="+mj-lt"/>
                <a:ea typeface="ＭＳ Ｐゴシック" charset="0"/>
                <a:cs typeface="ＭＳ Ｐゴシック" charset="0"/>
              </a:rPr>
              <a:t>allowed</a:t>
            </a:r>
          </a:p>
        </p:txBody>
      </p:sp>
      <p:grpSp>
        <p:nvGrpSpPr>
          <p:cNvPr id="54288" name="Group 3"/>
          <p:cNvGrpSpPr>
            <a:grpSpLocks/>
          </p:cNvGrpSpPr>
          <p:nvPr/>
        </p:nvGrpSpPr>
        <p:grpSpPr bwMode="auto">
          <a:xfrm>
            <a:off x="2680336" y="394336"/>
            <a:ext cx="2510790" cy="1188720"/>
            <a:chOff x="101468" y="318294"/>
            <a:chExt cx="2092325" cy="990600"/>
          </a:xfrm>
        </p:grpSpPr>
        <p:pic>
          <p:nvPicPr>
            <p:cNvPr id="31" name="Picture 15"/>
            <p:cNvPicPr>
              <a:picLocks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1468" y="318294"/>
              <a:ext cx="2092325" cy="990600"/>
            </a:xfrm>
            <a:prstGeom prst="rect">
              <a:avLst/>
            </a:prstGeom>
            <a:noFill/>
            <a:ln>
              <a:noFill/>
            </a:ln>
            <a:effectLst/>
            <a:extLst>
              <a:ext uri="{909E8E84-426E-40dd-AFC4-6F175D3DCCD1}"/>
              <a:ext uri="{91240B29-F687-4f45-9708-019B960494DF}"/>
              <a:ext uri="{AF507438-7753-43e0-B8FC-AC1667EBCBE1}"/>
            </a:extLst>
          </p:spPr>
        </p:pic>
        <p:sp>
          <p:nvSpPr>
            <p:cNvPr id="3" name="TextBox 2"/>
            <p:cNvSpPr txBox="1"/>
            <p:nvPr/>
          </p:nvSpPr>
          <p:spPr>
            <a:xfrm>
              <a:off x="592005" y="553244"/>
              <a:ext cx="1130544" cy="446276"/>
            </a:xfrm>
            <a:prstGeom prst="rect">
              <a:avLst/>
            </a:prstGeom>
            <a:noFill/>
          </p:spPr>
          <p:txBody>
            <a:bodyPr wrap="none">
              <a:spAutoFit/>
            </a:bodyPr>
            <a:lstStyle/>
            <a:p>
              <a:pPr>
                <a:defRPr/>
              </a:pPr>
              <a:r>
                <a:rPr lang="en-US" sz="2880" dirty="0">
                  <a:solidFill>
                    <a:schemeClr val="bg1"/>
                  </a:solidFill>
                  <a:latin typeface="+mj-lt"/>
                </a:rPr>
                <a:t>“Tier 1”</a:t>
              </a:r>
            </a:p>
          </p:txBody>
        </p:sp>
      </p:grpSp>
      <p:grpSp>
        <p:nvGrpSpPr>
          <p:cNvPr id="54289" name="Group 36"/>
          <p:cNvGrpSpPr>
            <a:grpSpLocks/>
          </p:cNvGrpSpPr>
          <p:nvPr/>
        </p:nvGrpSpPr>
        <p:grpSpPr bwMode="auto">
          <a:xfrm>
            <a:off x="5349241" y="24766"/>
            <a:ext cx="2510790" cy="1188720"/>
            <a:chOff x="101468" y="318294"/>
            <a:chExt cx="2092325" cy="990600"/>
          </a:xfrm>
        </p:grpSpPr>
        <p:pic>
          <p:nvPicPr>
            <p:cNvPr id="38" name="Picture 15"/>
            <p:cNvPicPr>
              <a:picLocks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1468" y="318294"/>
              <a:ext cx="2092325" cy="990600"/>
            </a:xfrm>
            <a:prstGeom prst="rect">
              <a:avLst/>
            </a:prstGeom>
            <a:noFill/>
            <a:ln>
              <a:noFill/>
            </a:ln>
            <a:effectLst/>
            <a:extLst>
              <a:ext uri="{909E8E84-426E-40dd-AFC4-6F175D3DCCD1}"/>
              <a:ext uri="{91240B29-F687-4f45-9708-019B960494DF}"/>
              <a:ext uri="{AF507438-7753-43e0-B8FC-AC1667EBCBE1}"/>
            </a:extLst>
          </p:spPr>
        </p:pic>
        <p:sp>
          <p:nvSpPr>
            <p:cNvPr id="39" name="TextBox 38"/>
            <p:cNvSpPr txBox="1"/>
            <p:nvPr/>
          </p:nvSpPr>
          <p:spPr>
            <a:xfrm>
              <a:off x="577718" y="553244"/>
              <a:ext cx="1130544" cy="446276"/>
            </a:xfrm>
            <a:prstGeom prst="rect">
              <a:avLst/>
            </a:prstGeom>
            <a:noFill/>
          </p:spPr>
          <p:txBody>
            <a:bodyPr wrap="none">
              <a:spAutoFit/>
            </a:bodyPr>
            <a:lstStyle/>
            <a:p>
              <a:pPr>
                <a:defRPr/>
              </a:pPr>
              <a:r>
                <a:rPr lang="en-US" sz="2880" dirty="0">
                  <a:solidFill>
                    <a:schemeClr val="bg1"/>
                  </a:solidFill>
                  <a:latin typeface="+mj-lt"/>
                </a:rPr>
                <a:t>“Tier 1”</a:t>
              </a:r>
            </a:p>
          </p:txBody>
        </p:sp>
      </p:grpSp>
      <p:grpSp>
        <p:nvGrpSpPr>
          <p:cNvPr id="54290" name="Group 39"/>
          <p:cNvGrpSpPr>
            <a:grpSpLocks/>
          </p:cNvGrpSpPr>
          <p:nvPr/>
        </p:nvGrpSpPr>
        <p:grpSpPr bwMode="auto">
          <a:xfrm>
            <a:off x="7877176" y="594360"/>
            <a:ext cx="2510790" cy="1188720"/>
            <a:chOff x="101468" y="318294"/>
            <a:chExt cx="2092325" cy="990600"/>
          </a:xfrm>
        </p:grpSpPr>
        <p:pic>
          <p:nvPicPr>
            <p:cNvPr id="41" name="Picture 15"/>
            <p:cNvPicPr>
              <a:picLocks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1468" y="318294"/>
              <a:ext cx="2092325" cy="990600"/>
            </a:xfrm>
            <a:prstGeom prst="rect">
              <a:avLst/>
            </a:prstGeom>
            <a:noFill/>
            <a:ln>
              <a:noFill/>
            </a:ln>
            <a:effectLst/>
            <a:extLst>
              <a:ext uri="{909E8E84-426E-40dd-AFC4-6F175D3DCCD1}"/>
              <a:ext uri="{91240B29-F687-4f45-9708-019B960494DF}"/>
              <a:ext uri="{AF507438-7753-43e0-B8FC-AC1667EBCBE1}"/>
            </a:extLst>
          </p:spPr>
        </p:pic>
        <p:sp>
          <p:nvSpPr>
            <p:cNvPr id="42" name="TextBox 41"/>
            <p:cNvSpPr txBox="1"/>
            <p:nvPr/>
          </p:nvSpPr>
          <p:spPr>
            <a:xfrm>
              <a:off x="604705" y="553244"/>
              <a:ext cx="1130544" cy="446276"/>
            </a:xfrm>
            <a:prstGeom prst="rect">
              <a:avLst/>
            </a:prstGeom>
            <a:noFill/>
          </p:spPr>
          <p:txBody>
            <a:bodyPr wrap="none">
              <a:spAutoFit/>
            </a:bodyPr>
            <a:lstStyle/>
            <a:p>
              <a:pPr>
                <a:defRPr/>
              </a:pPr>
              <a:r>
                <a:rPr lang="en-US" sz="2880">
                  <a:solidFill>
                    <a:schemeClr val="bg1"/>
                  </a:solidFill>
                  <a:latin typeface="+mj-lt"/>
                </a:rPr>
                <a:t>“Tier 1”</a:t>
              </a:r>
              <a:endParaRPr lang="en-US" sz="2880" dirty="0">
                <a:solidFill>
                  <a:schemeClr val="bg1"/>
                </a:solidFill>
                <a:latin typeface="+mj-lt"/>
              </a:endParaRPr>
            </a:p>
          </p:txBody>
        </p:sp>
      </p:grpSp>
      <p:cxnSp>
        <p:nvCxnSpPr>
          <p:cNvPr id="54291" name="Straight Connector 48"/>
          <p:cNvCxnSpPr>
            <a:cxnSpLocks noChangeShapeType="1"/>
            <a:stCxn id="41" idx="0"/>
            <a:endCxn id="38" idx="3"/>
          </p:cNvCxnSpPr>
          <p:nvPr/>
        </p:nvCxnSpPr>
        <p:spPr bwMode="auto">
          <a:xfrm flipH="1">
            <a:off x="7860030" y="594360"/>
            <a:ext cx="1272540" cy="2476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cxnSp>
      <p:sp>
        <p:nvSpPr>
          <p:cNvPr id="58" name="Line 23"/>
          <p:cNvSpPr>
            <a:spLocks noChangeShapeType="1"/>
          </p:cNvSpPr>
          <p:nvPr/>
        </p:nvSpPr>
        <p:spPr bwMode="auto">
          <a:xfrm>
            <a:off x="7860030" y="619126"/>
            <a:ext cx="1188720" cy="0"/>
          </a:xfrm>
          <a:prstGeom prst="line">
            <a:avLst/>
          </a:prstGeom>
          <a:noFill/>
          <a:ln w="57150" cmpd="thickThin">
            <a:solidFill>
              <a:srgbClr val="FF0033"/>
            </a:solidFill>
            <a:round/>
            <a:headEnd type="oval" w="med" len="med"/>
            <a:tailEnd type="oval"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60" name="Line 23"/>
          <p:cNvSpPr>
            <a:spLocks noChangeShapeType="1"/>
          </p:cNvSpPr>
          <p:nvPr/>
        </p:nvSpPr>
        <p:spPr bwMode="auto">
          <a:xfrm>
            <a:off x="4371976" y="394336"/>
            <a:ext cx="1188720" cy="0"/>
          </a:xfrm>
          <a:prstGeom prst="line">
            <a:avLst/>
          </a:prstGeom>
          <a:noFill/>
          <a:ln w="57150" cmpd="thickThin">
            <a:solidFill>
              <a:srgbClr val="FF0033"/>
            </a:solidFill>
            <a:round/>
            <a:headEnd type="oval" w="med" len="med"/>
            <a:tailEnd type="oval"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61" name="Line 23"/>
          <p:cNvSpPr>
            <a:spLocks noChangeShapeType="1"/>
          </p:cNvSpPr>
          <p:nvPr/>
        </p:nvSpPr>
        <p:spPr bwMode="auto">
          <a:xfrm>
            <a:off x="4937761" y="1383030"/>
            <a:ext cx="3188970" cy="104776"/>
          </a:xfrm>
          <a:prstGeom prst="line">
            <a:avLst/>
          </a:prstGeom>
          <a:noFill/>
          <a:ln w="57150" cmpd="thickThin">
            <a:solidFill>
              <a:srgbClr val="FF0033"/>
            </a:solidFill>
            <a:round/>
            <a:headEnd type="oval" w="med" len="med"/>
            <a:tailEnd type="oval"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62" name="Line 20"/>
          <p:cNvSpPr>
            <a:spLocks noChangeShapeType="1"/>
          </p:cNvSpPr>
          <p:nvPr/>
        </p:nvSpPr>
        <p:spPr bwMode="auto">
          <a:xfrm flipH="1">
            <a:off x="3383280" y="1383031"/>
            <a:ext cx="60960" cy="811530"/>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63" name="Line 20"/>
          <p:cNvSpPr>
            <a:spLocks noChangeShapeType="1"/>
          </p:cNvSpPr>
          <p:nvPr/>
        </p:nvSpPr>
        <p:spPr bwMode="auto">
          <a:xfrm>
            <a:off x="10199371" y="1522096"/>
            <a:ext cx="956310" cy="626744"/>
          </a:xfrm>
          <a:prstGeom prst="line">
            <a:avLst/>
          </a:prstGeom>
          <a:noFill/>
          <a:ln w="57150" cmpd="thinThick">
            <a:solidFill>
              <a:srgbClr val="FF0033"/>
            </a:solidFill>
            <a:round/>
            <a:headEnd type="oval"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171026" name="Freeform 18"/>
          <p:cNvSpPr>
            <a:spLocks/>
          </p:cNvSpPr>
          <p:nvPr/>
        </p:nvSpPr>
        <p:spPr bwMode="auto">
          <a:xfrm>
            <a:off x="3108960" y="1133476"/>
            <a:ext cx="7955280" cy="3457574"/>
          </a:xfrm>
          <a:custGeom>
            <a:avLst/>
            <a:gdLst>
              <a:gd name="T0" fmla="*/ 248 w 1696"/>
              <a:gd name="T1" fmla="*/ 920 h 968"/>
              <a:gd name="T2" fmla="*/ 248 w 1696"/>
              <a:gd name="T3" fmla="*/ 776 h 968"/>
              <a:gd name="T4" fmla="*/ 200 w 1696"/>
              <a:gd name="T5" fmla="*/ 104 h 968"/>
              <a:gd name="T6" fmla="*/ 1448 w 1696"/>
              <a:gd name="T7" fmla="*/ 152 h 968"/>
              <a:gd name="T8" fmla="*/ 1688 w 1696"/>
              <a:gd name="T9" fmla="*/ 968 h 968"/>
            </a:gdLst>
            <a:ahLst/>
            <a:cxnLst>
              <a:cxn ang="0">
                <a:pos x="T0" y="T1"/>
              </a:cxn>
              <a:cxn ang="0">
                <a:pos x="T2" y="T3"/>
              </a:cxn>
              <a:cxn ang="0">
                <a:pos x="T4" y="T5"/>
              </a:cxn>
              <a:cxn ang="0">
                <a:pos x="T6" y="T7"/>
              </a:cxn>
              <a:cxn ang="0">
                <a:pos x="T8" y="T9"/>
              </a:cxn>
            </a:cxnLst>
            <a:rect l="0" t="0" r="r" b="b"/>
            <a:pathLst>
              <a:path w="1696" h="968">
                <a:moveTo>
                  <a:pt x="248" y="920"/>
                </a:moveTo>
                <a:cubicBezTo>
                  <a:pt x="252" y="916"/>
                  <a:pt x="256" y="912"/>
                  <a:pt x="248" y="776"/>
                </a:cubicBezTo>
                <a:cubicBezTo>
                  <a:pt x="240" y="640"/>
                  <a:pt x="0" y="208"/>
                  <a:pt x="200" y="104"/>
                </a:cubicBezTo>
                <a:cubicBezTo>
                  <a:pt x="400" y="0"/>
                  <a:pt x="1200" y="8"/>
                  <a:pt x="1448" y="152"/>
                </a:cubicBezTo>
                <a:cubicBezTo>
                  <a:pt x="1696" y="296"/>
                  <a:pt x="1692" y="632"/>
                  <a:pt x="1688" y="968"/>
                </a:cubicBezTo>
              </a:path>
            </a:pathLst>
          </a:custGeom>
          <a:noFill/>
          <a:ln w="76200" cmpd="sng">
            <a:solidFill>
              <a:srgbClr val="3333CC"/>
            </a:solidFill>
            <a:round/>
            <a:headEnd type="triangl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grpSp>
        <p:nvGrpSpPr>
          <p:cNvPr id="43" name="Group 42"/>
          <p:cNvGrpSpPr>
            <a:grpSpLocks/>
          </p:cNvGrpSpPr>
          <p:nvPr/>
        </p:nvGrpSpPr>
        <p:grpSpPr bwMode="auto">
          <a:xfrm>
            <a:off x="3383280" y="2015491"/>
            <a:ext cx="8001000" cy="5188039"/>
            <a:chOff x="1295400" y="1679575"/>
            <a:chExt cx="6667500" cy="4323366"/>
          </a:xfrm>
        </p:grpSpPr>
        <p:sp>
          <p:nvSpPr>
            <p:cNvPr id="44" name="Freeform 25"/>
            <p:cNvSpPr>
              <a:spLocks/>
            </p:cNvSpPr>
            <p:nvPr/>
          </p:nvSpPr>
          <p:spPr bwMode="auto">
            <a:xfrm>
              <a:off x="1295400" y="1679575"/>
              <a:ext cx="6667500" cy="2286000"/>
            </a:xfrm>
            <a:custGeom>
              <a:avLst/>
              <a:gdLst>
                <a:gd name="T0" fmla="*/ 4080 w 4200"/>
                <a:gd name="T1" fmla="*/ 1344 h 1440"/>
                <a:gd name="T2" fmla="*/ 4080 w 4200"/>
                <a:gd name="T3" fmla="*/ 1248 h 1440"/>
                <a:gd name="T4" fmla="*/ 4080 w 4200"/>
                <a:gd name="T5" fmla="*/ 192 h 1440"/>
                <a:gd name="T6" fmla="*/ 3360 w 4200"/>
                <a:gd name="T7" fmla="*/ 96 h 1440"/>
                <a:gd name="T8" fmla="*/ 2016 w 4200"/>
                <a:gd name="T9" fmla="*/ 144 h 1440"/>
                <a:gd name="T10" fmla="*/ 384 w 4200"/>
                <a:gd name="T11" fmla="*/ 192 h 1440"/>
                <a:gd name="T12" fmla="*/ 48 w 4200"/>
                <a:gd name="T13" fmla="*/ 480 h 1440"/>
                <a:gd name="T14" fmla="*/ 96 w 4200"/>
                <a:gd name="T15" fmla="*/ 1296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0" h="1440">
                  <a:moveTo>
                    <a:pt x="4080" y="1344"/>
                  </a:moveTo>
                  <a:cubicBezTo>
                    <a:pt x="4080" y="1392"/>
                    <a:pt x="4080" y="1440"/>
                    <a:pt x="4080" y="1248"/>
                  </a:cubicBezTo>
                  <a:cubicBezTo>
                    <a:pt x="4080" y="1056"/>
                    <a:pt x="4200" y="384"/>
                    <a:pt x="4080" y="192"/>
                  </a:cubicBezTo>
                  <a:cubicBezTo>
                    <a:pt x="3960" y="0"/>
                    <a:pt x="3704" y="104"/>
                    <a:pt x="3360" y="96"/>
                  </a:cubicBezTo>
                  <a:cubicBezTo>
                    <a:pt x="3016" y="88"/>
                    <a:pt x="2512" y="128"/>
                    <a:pt x="2016" y="144"/>
                  </a:cubicBezTo>
                  <a:cubicBezTo>
                    <a:pt x="1520" y="160"/>
                    <a:pt x="712" y="136"/>
                    <a:pt x="384" y="192"/>
                  </a:cubicBezTo>
                  <a:cubicBezTo>
                    <a:pt x="56" y="248"/>
                    <a:pt x="96" y="296"/>
                    <a:pt x="48" y="480"/>
                  </a:cubicBezTo>
                  <a:cubicBezTo>
                    <a:pt x="0" y="664"/>
                    <a:pt x="48" y="980"/>
                    <a:pt x="96" y="1296"/>
                  </a:cubicBezTo>
                </a:path>
              </a:pathLst>
            </a:custGeom>
            <a:noFill/>
            <a:ln w="57150" cap="flat" cmpd="sng">
              <a:solidFill>
                <a:schemeClr val="tx1"/>
              </a:solidFill>
              <a:prstDash val="sysDot"/>
              <a:round/>
              <a:headEnd type="triangle" w="med" len="med"/>
              <a:tailEnd type="triangle" w="med" len="med"/>
            </a:ln>
            <a:effectLst/>
            <a:extLst>
              <a:ext uri="{909E8E84-426E-40dd-AFC4-6F175D3DCCD1}"/>
              <a:ext uri="{AF507438-7753-43e0-B8FC-AC1667EBCBE1}"/>
            </a:extLst>
          </p:spPr>
          <p:txBody>
            <a:bodyPr/>
            <a:lstStyle/>
            <a:p>
              <a:pPr>
                <a:defRPr/>
              </a:pPr>
              <a:endParaRPr lang="en-US">
                <a:latin typeface="+mj-lt"/>
                <a:ea typeface="ＭＳ Ｐゴシック" charset="0"/>
                <a:cs typeface="ＭＳ Ｐゴシック" charset="0"/>
              </a:endParaRPr>
            </a:p>
          </p:txBody>
        </p:sp>
        <p:sp>
          <p:nvSpPr>
            <p:cNvPr id="45" name="Line 28"/>
            <p:cNvSpPr>
              <a:spLocks noChangeShapeType="1"/>
            </p:cNvSpPr>
            <p:nvPr/>
          </p:nvSpPr>
          <p:spPr bwMode="auto">
            <a:xfrm flipH="1">
              <a:off x="2209800" y="5295900"/>
              <a:ext cx="1397000" cy="0"/>
            </a:xfrm>
            <a:prstGeom prst="line">
              <a:avLst/>
            </a:prstGeom>
            <a:noFill/>
            <a:ln w="76200">
              <a:solidFill>
                <a:schemeClr val="tx1"/>
              </a:solidFill>
              <a:prstDash val="sysDot"/>
              <a:round/>
              <a:headEnd type="triangle" w="med" len="med"/>
              <a:tailEnd type="triangle" w="med" len="med"/>
            </a:ln>
            <a:effectLst/>
            <a:extLst>
              <a:ext uri="{909E8E84-426E-40dd-AFC4-6F175D3DCCD1}"/>
              <a:ext uri="{AF507438-7753-43e0-B8FC-AC1667EBCBE1}"/>
            </a:extLst>
          </p:spPr>
          <p:txBody>
            <a:bodyPr wrap="none" anchor="ctr"/>
            <a:lstStyle/>
            <a:p>
              <a:pPr>
                <a:defRPr/>
              </a:pPr>
              <a:endParaRPr lang="en-US">
                <a:latin typeface="+mj-lt"/>
                <a:ea typeface="ＭＳ Ｐゴシック" charset="0"/>
                <a:cs typeface="ＭＳ Ｐゴシック" charset="0"/>
              </a:endParaRPr>
            </a:p>
          </p:txBody>
        </p:sp>
        <p:sp>
          <p:nvSpPr>
            <p:cNvPr id="46" name="Rectangle 29"/>
            <p:cNvSpPr>
              <a:spLocks noChangeArrowheads="1"/>
            </p:cNvSpPr>
            <p:nvPr/>
          </p:nvSpPr>
          <p:spPr bwMode="auto">
            <a:xfrm>
              <a:off x="2133600" y="5448300"/>
              <a:ext cx="1593973" cy="554641"/>
            </a:xfrm>
            <a:prstGeom prst="rect">
              <a:avLst/>
            </a:prstGeom>
            <a:noFill/>
            <a:ln>
              <a:noFill/>
            </a:ln>
            <a:effectLst/>
            <a:extLst>
              <a:ext uri="{909E8E84-426E-40dd-AFC4-6F175D3DCCD1}"/>
              <a:ext uri="{91240B29-F687-4f45-9708-019B960494DF}"/>
              <a:ext uri="{AF507438-7753-43e0-B8FC-AC1667EBCBE1}"/>
            </a:extLst>
          </p:spPr>
          <p:txBody>
            <a:bodyPr wrap="none" lIns="110490" tIns="55246" rIns="110490" bIns="55246">
              <a:spAutoFit/>
            </a:bodyPr>
            <a:lstStyle/>
            <a:p>
              <a:pPr>
                <a:defRPr/>
              </a:pPr>
              <a:r>
                <a:rPr lang="en-US" dirty="0">
                  <a:latin typeface="+mj-lt"/>
                  <a:ea typeface="ＭＳ Ｐゴシック" charset="0"/>
                  <a:cs typeface="ＭＳ Ｐゴシック" charset="0"/>
                </a:rPr>
                <a:t>Transit traffic NOT</a:t>
              </a:r>
            </a:p>
            <a:p>
              <a:pPr>
                <a:defRPr/>
              </a:pPr>
              <a:r>
                <a:rPr lang="en-US" dirty="0">
                  <a:latin typeface="+mj-lt"/>
                  <a:ea typeface="ＭＳ Ｐゴシック" charset="0"/>
                  <a:cs typeface="ＭＳ Ｐゴシック" charset="0"/>
                </a:rPr>
                <a:t>allowed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Oval 3"/>
          <p:cNvSpPr>
            <a:spLocks noChangeArrowheads="1"/>
          </p:cNvSpPr>
          <p:nvPr/>
        </p:nvSpPr>
        <p:spPr bwMode="auto">
          <a:xfrm>
            <a:off x="6718936" y="6650356"/>
            <a:ext cx="1112520" cy="1030604"/>
          </a:xfrm>
          <a:prstGeom prst="ellipse">
            <a:avLst/>
          </a:prstGeom>
          <a:solidFill>
            <a:srgbClr val="FF6699"/>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B</a:t>
            </a:r>
          </a:p>
        </p:txBody>
      </p:sp>
      <p:sp>
        <p:nvSpPr>
          <p:cNvPr id="162820" name="Oval 4"/>
          <p:cNvSpPr>
            <a:spLocks noChangeArrowheads="1"/>
          </p:cNvSpPr>
          <p:nvPr/>
        </p:nvSpPr>
        <p:spPr bwMode="auto">
          <a:xfrm>
            <a:off x="7959090" y="4907280"/>
            <a:ext cx="939166" cy="94488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5</a:t>
            </a:r>
            <a:endParaRPr lang="en-US" sz="3840">
              <a:latin typeface="+mj-lt"/>
              <a:ea typeface="ＭＳ Ｐゴシック" charset="0"/>
              <a:cs typeface="ＭＳ Ｐゴシック" charset="0"/>
            </a:endParaRPr>
          </a:p>
        </p:txBody>
      </p:sp>
      <p:sp>
        <p:nvSpPr>
          <p:cNvPr id="162821" name="Oval 5"/>
          <p:cNvSpPr>
            <a:spLocks noChangeArrowheads="1"/>
          </p:cNvSpPr>
          <p:nvPr/>
        </p:nvSpPr>
        <p:spPr bwMode="auto">
          <a:xfrm>
            <a:off x="5168266" y="4907280"/>
            <a:ext cx="1017270" cy="94488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4</a:t>
            </a:r>
            <a:endParaRPr lang="en-US" sz="3840">
              <a:latin typeface="+mj-lt"/>
              <a:ea typeface="ＭＳ Ｐゴシック" charset="0"/>
              <a:cs typeface="ＭＳ Ｐゴシック" charset="0"/>
            </a:endParaRPr>
          </a:p>
        </p:txBody>
      </p:sp>
      <p:sp>
        <p:nvSpPr>
          <p:cNvPr id="162822" name="Oval 6"/>
          <p:cNvSpPr>
            <a:spLocks noChangeArrowheads="1"/>
          </p:cNvSpPr>
          <p:nvPr/>
        </p:nvSpPr>
        <p:spPr bwMode="auto">
          <a:xfrm>
            <a:off x="4297680" y="2175510"/>
            <a:ext cx="1019176" cy="927736"/>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1</a:t>
            </a:r>
            <a:endParaRPr lang="en-US" sz="3840">
              <a:latin typeface="+mj-lt"/>
              <a:ea typeface="ＭＳ Ｐゴシック" charset="0"/>
              <a:cs typeface="ＭＳ Ｐゴシック" charset="0"/>
            </a:endParaRPr>
          </a:p>
        </p:txBody>
      </p:sp>
      <p:sp>
        <p:nvSpPr>
          <p:cNvPr id="162823" name="Oval 7"/>
          <p:cNvSpPr>
            <a:spLocks noChangeArrowheads="1"/>
          </p:cNvSpPr>
          <p:nvPr/>
        </p:nvSpPr>
        <p:spPr bwMode="auto">
          <a:xfrm>
            <a:off x="6589396" y="767716"/>
            <a:ext cx="1049654" cy="1005840"/>
          </a:xfrm>
          <a:prstGeom prst="ellipse">
            <a:avLst/>
          </a:prstGeom>
          <a:solidFill>
            <a:schemeClr val="bg1"/>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A</a:t>
            </a:r>
          </a:p>
        </p:txBody>
      </p:sp>
      <p:sp>
        <p:nvSpPr>
          <p:cNvPr id="162832" name="Text Box 16"/>
          <p:cNvSpPr txBox="1">
            <a:spLocks noChangeArrowheads="1"/>
          </p:cNvSpPr>
          <p:nvPr/>
        </p:nvSpPr>
        <p:spPr bwMode="auto">
          <a:xfrm>
            <a:off x="5535930" y="1371600"/>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a:solidFill>
                  <a:srgbClr val="FF3300"/>
                </a:solidFill>
                <a:latin typeface="+mj-lt"/>
                <a:ea typeface="ＭＳ Ｐゴシック" charset="0"/>
                <a:cs typeface="ＭＳ Ｐゴシック" charset="0"/>
              </a:rPr>
              <a:t>3 </a:t>
            </a:r>
          </a:p>
        </p:txBody>
      </p:sp>
      <p:sp>
        <p:nvSpPr>
          <p:cNvPr id="162833" name="Text Box 17"/>
          <p:cNvSpPr txBox="1">
            <a:spLocks noChangeArrowheads="1"/>
          </p:cNvSpPr>
          <p:nvPr/>
        </p:nvSpPr>
        <p:spPr bwMode="auto">
          <a:xfrm>
            <a:off x="8686800" y="4023360"/>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a:solidFill>
                  <a:srgbClr val="FF3300"/>
                </a:solidFill>
                <a:latin typeface="+mj-lt"/>
                <a:ea typeface="ＭＳ Ｐゴシック" charset="0"/>
                <a:cs typeface="ＭＳ Ｐゴシック" charset="0"/>
              </a:rPr>
              <a:t>3 </a:t>
            </a:r>
          </a:p>
        </p:txBody>
      </p:sp>
      <p:sp>
        <p:nvSpPr>
          <p:cNvPr id="162834" name="Text Box 18"/>
          <p:cNvSpPr txBox="1">
            <a:spLocks noChangeArrowheads="1"/>
          </p:cNvSpPr>
          <p:nvPr/>
        </p:nvSpPr>
        <p:spPr bwMode="auto">
          <a:xfrm>
            <a:off x="8048626" y="6046470"/>
            <a:ext cx="465192"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a:solidFill>
                  <a:srgbClr val="FF3300"/>
                </a:solidFill>
                <a:latin typeface="+mj-lt"/>
                <a:ea typeface="ＭＳ Ｐゴシック" charset="0"/>
                <a:cs typeface="ＭＳ Ｐゴシック" charset="0"/>
              </a:rPr>
              <a:t>2</a:t>
            </a:r>
          </a:p>
        </p:txBody>
      </p:sp>
      <p:sp>
        <p:nvSpPr>
          <p:cNvPr id="162835" name="Text Box 19"/>
          <p:cNvSpPr txBox="1">
            <a:spLocks noChangeArrowheads="1"/>
          </p:cNvSpPr>
          <p:nvPr/>
        </p:nvSpPr>
        <p:spPr bwMode="auto">
          <a:xfrm>
            <a:off x="6949440" y="2286000"/>
            <a:ext cx="465192"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a:solidFill>
                  <a:srgbClr val="FF3300"/>
                </a:solidFill>
                <a:latin typeface="+mj-lt"/>
                <a:ea typeface="ＭＳ Ｐゴシック" charset="0"/>
                <a:cs typeface="ＭＳ Ｐゴシック" charset="0"/>
              </a:rPr>
              <a:t>4</a:t>
            </a:r>
          </a:p>
        </p:txBody>
      </p:sp>
      <p:sp>
        <p:nvSpPr>
          <p:cNvPr id="162836" name="Text Box 20"/>
          <p:cNvSpPr txBox="1">
            <a:spLocks noChangeArrowheads="1"/>
          </p:cNvSpPr>
          <p:nvPr/>
        </p:nvSpPr>
        <p:spPr bwMode="auto">
          <a:xfrm>
            <a:off x="5943600" y="6229350"/>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dirty="0">
                <a:solidFill>
                  <a:srgbClr val="FF3300"/>
                </a:solidFill>
                <a:latin typeface="+mj-lt"/>
                <a:ea typeface="ＭＳ Ｐゴシック" charset="0"/>
                <a:cs typeface="ＭＳ Ｐゴシック" charset="0"/>
              </a:rPr>
              <a:t>4 </a:t>
            </a:r>
          </a:p>
        </p:txBody>
      </p:sp>
      <p:sp>
        <p:nvSpPr>
          <p:cNvPr id="162837" name="Text Box 21"/>
          <p:cNvSpPr txBox="1">
            <a:spLocks noChangeArrowheads="1"/>
          </p:cNvSpPr>
          <p:nvPr/>
        </p:nvSpPr>
        <p:spPr bwMode="auto">
          <a:xfrm>
            <a:off x="6309360" y="4528186"/>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dirty="0">
                <a:solidFill>
                  <a:srgbClr val="FF3300"/>
                </a:solidFill>
                <a:latin typeface="+mj-lt"/>
                <a:ea typeface="ＭＳ Ｐゴシック" charset="0"/>
                <a:cs typeface="ＭＳ Ｐゴシック" charset="0"/>
              </a:rPr>
              <a:t>2 </a:t>
            </a:r>
          </a:p>
        </p:txBody>
      </p:sp>
      <p:sp>
        <p:nvSpPr>
          <p:cNvPr id="162838" name="Text Box 22"/>
          <p:cNvSpPr txBox="1">
            <a:spLocks noChangeArrowheads="1"/>
          </p:cNvSpPr>
          <p:nvPr/>
        </p:nvSpPr>
        <p:spPr bwMode="auto">
          <a:xfrm>
            <a:off x="7960996" y="1445896"/>
            <a:ext cx="465192"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a:solidFill>
                  <a:srgbClr val="FF3300"/>
                </a:solidFill>
                <a:latin typeface="+mj-lt"/>
                <a:ea typeface="ＭＳ Ｐゴシック" charset="0"/>
                <a:cs typeface="ＭＳ Ｐゴシック" charset="0"/>
              </a:rPr>
              <a:t>4</a:t>
            </a:r>
          </a:p>
        </p:txBody>
      </p:sp>
      <p:sp>
        <p:nvSpPr>
          <p:cNvPr id="162839" name="Text Box 23"/>
          <p:cNvSpPr txBox="1">
            <a:spLocks noChangeArrowheads="1"/>
          </p:cNvSpPr>
          <p:nvPr/>
        </p:nvSpPr>
        <p:spPr bwMode="auto">
          <a:xfrm>
            <a:off x="4530090" y="3931920"/>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dirty="0">
                <a:solidFill>
                  <a:srgbClr val="FF3300"/>
                </a:solidFill>
                <a:latin typeface="+mj-lt"/>
                <a:ea typeface="ＭＳ Ｐゴシック" charset="0"/>
                <a:cs typeface="ＭＳ Ｐゴシック" charset="0"/>
              </a:rPr>
              <a:t>4 </a:t>
            </a:r>
          </a:p>
        </p:txBody>
      </p:sp>
      <p:sp>
        <p:nvSpPr>
          <p:cNvPr id="162840" name="Oval 24"/>
          <p:cNvSpPr>
            <a:spLocks noChangeArrowheads="1"/>
          </p:cNvSpPr>
          <p:nvPr/>
        </p:nvSpPr>
        <p:spPr bwMode="auto">
          <a:xfrm>
            <a:off x="6309360" y="3451860"/>
            <a:ext cx="1049656" cy="96012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2</a:t>
            </a:r>
            <a:endParaRPr lang="en-US" sz="3840">
              <a:latin typeface="+mj-lt"/>
              <a:ea typeface="ＭＳ Ｐゴシック" charset="0"/>
              <a:cs typeface="ＭＳ Ｐゴシック" charset="0"/>
            </a:endParaRPr>
          </a:p>
        </p:txBody>
      </p:sp>
      <p:sp>
        <p:nvSpPr>
          <p:cNvPr id="162841" name="Oval 25"/>
          <p:cNvSpPr>
            <a:spLocks noChangeArrowheads="1"/>
          </p:cNvSpPr>
          <p:nvPr/>
        </p:nvSpPr>
        <p:spPr bwMode="auto">
          <a:xfrm>
            <a:off x="8380096" y="3017520"/>
            <a:ext cx="1038224" cy="94488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3</a:t>
            </a:r>
            <a:endParaRPr lang="en-US" sz="3840">
              <a:latin typeface="+mj-lt"/>
              <a:ea typeface="ＭＳ Ｐゴシック" charset="0"/>
              <a:cs typeface="ＭＳ Ｐゴシック" charset="0"/>
            </a:endParaRPr>
          </a:p>
        </p:txBody>
      </p:sp>
      <p:cxnSp>
        <p:nvCxnSpPr>
          <p:cNvPr id="35856" name="Straight Arrow Connector 2"/>
          <p:cNvCxnSpPr>
            <a:cxnSpLocks noChangeShapeType="1"/>
            <a:stCxn id="162822" idx="7"/>
            <a:endCxn id="162823" idx="3"/>
          </p:cNvCxnSpPr>
          <p:nvPr/>
        </p:nvCxnSpPr>
        <p:spPr bwMode="auto">
          <a:xfrm flipV="1">
            <a:off x="5168266" y="1624966"/>
            <a:ext cx="1575434" cy="685800"/>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5857" name="Straight Arrow Connector 29"/>
          <p:cNvCxnSpPr>
            <a:cxnSpLocks noChangeShapeType="1"/>
            <a:stCxn id="162840" idx="0"/>
            <a:endCxn id="162823" idx="4"/>
          </p:cNvCxnSpPr>
          <p:nvPr/>
        </p:nvCxnSpPr>
        <p:spPr bwMode="auto">
          <a:xfrm flipV="1">
            <a:off x="6833236" y="1773556"/>
            <a:ext cx="281940" cy="1678304"/>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5858" name="Straight Arrow Connector 32"/>
          <p:cNvCxnSpPr>
            <a:cxnSpLocks noChangeShapeType="1"/>
            <a:stCxn id="162841" idx="0"/>
            <a:endCxn id="162823" idx="5"/>
          </p:cNvCxnSpPr>
          <p:nvPr/>
        </p:nvCxnSpPr>
        <p:spPr bwMode="auto">
          <a:xfrm flipH="1" flipV="1">
            <a:off x="7484746" y="1624966"/>
            <a:ext cx="1413510" cy="1392554"/>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5859" name="Straight Arrow Connector 35"/>
          <p:cNvCxnSpPr>
            <a:cxnSpLocks noChangeShapeType="1"/>
            <a:stCxn id="162821" idx="1"/>
            <a:endCxn id="162822" idx="4"/>
          </p:cNvCxnSpPr>
          <p:nvPr/>
        </p:nvCxnSpPr>
        <p:spPr bwMode="auto">
          <a:xfrm flipH="1" flipV="1">
            <a:off x="4808220" y="3103246"/>
            <a:ext cx="508636" cy="1941194"/>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5860" name="Straight Arrow Connector 38"/>
          <p:cNvCxnSpPr>
            <a:cxnSpLocks noChangeShapeType="1"/>
            <a:stCxn id="162821" idx="7"/>
            <a:endCxn id="162840" idx="4"/>
          </p:cNvCxnSpPr>
          <p:nvPr/>
        </p:nvCxnSpPr>
        <p:spPr bwMode="auto">
          <a:xfrm flipV="1">
            <a:off x="6036946" y="4411980"/>
            <a:ext cx="796290" cy="632460"/>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5861" name="Straight Arrow Connector 41"/>
          <p:cNvCxnSpPr>
            <a:cxnSpLocks noChangeShapeType="1"/>
            <a:stCxn id="162820" idx="0"/>
            <a:endCxn id="162841" idx="4"/>
          </p:cNvCxnSpPr>
          <p:nvPr/>
        </p:nvCxnSpPr>
        <p:spPr bwMode="auto">
          <a:xfrm flipV="1">
            <a:off x="8429626" y="3962400"/>
            <a:ext cx="468630" cy="944880"/>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5862" name="Straight Arrow Connector 44"/>
          <p:cNvCxnSpPr>
            <a:cxnSpLocks noChangeShapeType="1"/>
            <a:stCxn id="162819" idx="7"/>
            <a:endCxn id="162820" idx="4"/>
          </p:cNvCxnSpPr>
          <p:nvPr/>
        </p:nvCxnSpPr>
        <p:spPr bwMode="auto">
          <a:xfrm flipV="1">
            <a:off x="7667626" y="5852161"/>
            <a:ext cx="762000" cy="948690"/>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5863" name="Straight Arrow Connector 52"/>
          <p:cNvCxnSpPr>
            <a:cxnSpLocks noChangeShapeType="1"/>
            <a:stCxn id="162819" idx="1"/>
            <a:endCxn id="162821" idx="4"/>
          </p:cNvCxnSpPr>
          <p:nvPr/>
        </p:nvCxnSpPr>
        <p:spPr bwMode="auto">
          <a:xfrm flipH="1" flipV="1">
            <a:off x="5676900" y="5852161"/>
            <a:ext cx="1205866" cy="948690"/>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sp>
        <p:nvSpPr>
          <p:cNvPr id="35864"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99"/>
              </a:buClr>
              <a:buSzPct val="75000"/>
              <a:buFont typeface="Wingdings" charset="2"/>
              <a:defRPr sz="3360">
                <a:solidFill>
                  <a:schemeClr val="tx1"/>
                </a:solidFill>
                <a:latin typeface="Calibri" charset="0"/>
                <a:ea typeface="ＭＳ Ｐゴシック" charset="-128"/>
              </a:defRPr>
            </a:lvl1pPr>
            <a:lvl2pPr marL="891540" indent="-342900">
              <a:spcBef>
                <a:spcPct val="20000"/>
              </a:spcBef>
              <a:buClr>
                <a:schemeClr val="tx1"/>
              </a:buClr>
              <a:buSzPct val="100000"/>
              <a:buFont typeface="Lucida Grande" charset="0"/>
              <a:buChar char="-"/>
              <a:defRPr sz="2400">
                <a:solidFill>
                  <a:srgbClr val="000099"/>
                </a:solidFill>
                <a:latin typeface="Calibri" charset="0"/>
                <a:ea typeface="ＭＳ Ｐゴシック" charset="-128"/>
              </a:defRPr>
            </a:lvl2pPr>
            <a:lvl3pPr marL="1371600" indent="-274320">
              <a:spcBef>
                <a:spcPct val="20000"/>
              </a:spcBef>
              <a:buSzPct val="75000"/>
              <a:buFont typeface="Courier New" charset="0"/>
              <a:buChar char="o"/>
              <a:defRPr>
                <a:solidFill>
                  <a:schemeClr val="tx1"/>
                </a:solidFill>
                <a:latin typeface="Calibri" charset="0"/>
                <a:ea typeface="ＭＳ Ｐゴシック" charset="-128"/>
              </a:defRPr>
            </a:lvl3pPr>
            <a:lvl4pPr marL="1920240" indent="-274320">
              <a:spcBef>
                <a:spcPct val="20000"/>
              </a:spcBef>
              <a:buChar char="–"/>
              <a:defRPr sz="1920">
                <a:solidFill>
                  <a:schemeClr val="tx1"/>
                </a:solidFill>
                <a:latin typeface="Calibri" charset="0"/>
                <a:ea typeface="ＭＳ Ｐゴシック" charset="-128"/>
              </a:defRPr>
            </a:lvl4pPr>
            <a:lvl5pPr marL="2468880" indent="-274320">
              <a:spcBef>
                <a:spcPct val="20000"/>
              </a:spcBef>
              <a:buChar char="»"/>
              <a:defRPr sz="1920">
                <a:solidFill>
                  <a:schemeClr val="tx1"/>
                </a:solidFill>
                <a:latin typeface="Calibri" charset="0"/>
                <a:ea typeface="ＭＳ Ｐゴシック" charset="-128"/>
              </a:defRPr>
            </a:lvl5pPr>
            <a:lvl6pPr marL="3017520" indent="-274320" eaLnBrk="0" fontAlgn="base" hangingPunct="0">
              <a:spcBef>
                <a:spcPct val="20000"/>
              </a:spcBef>
              <a:spcAft>
                <a:spcPct val="0"/>
              </a:spcAft>
              <a:buChar char="»"/>
              <a:defRPr sz="1920">
                <a:solidFill>
                  <a:schemeClr val="tx1"/>
                </a:solidFill>
                <a:latin typeface="Calibri" charset="0"/>
                <a:ea typeface="ＭＳ Ｐゴシック" charset="-128"/>
              </a:defRPr>
            </a:lvl6pPr>
            <a:lvl7pPr marL="3566160" indent="-274320" eaLnBrk="0" fontAlgn="base" hangingPunct="0">
              <a:spcBef>
                <a:spcPct val="20000"/>
              </a:spcBef>
              <a:spcAft>
                <a:spcPct val="0"/>
              </a:spcAft>
              <a:buChar char="»"/>
              <a:defRPr sz="1920">
                <a:solidFill>
                  <a:schemeClr val="tx1"/>
                </a:solidFill>
                <a:latin typeface="Calibri" charset="0"/>
                <a:ea typeface="ＭＳ Ｐゴシック" charset="-128"/>
              </a:defRPr>
            </a:lvl7pPr>
            <a:lvl8pPr marL="4114800" indent="-274320" eaLnBrk="0" fontAlgn="base" hangingPunct="0">
              <a:spcBef>
                <a:spcPct val="20000"/>
              </a:spcBef>
              <a:spcAft>
                <a:spcPct val="0"/>
              </a:spcAft>
              <a:buChar char="»"/>
              <a:defRPr sz="1920">
                <a:solidFill>
                  <a:schemeClr val="tx1"/>
                </a:solidFill>
                <a:latin typeface="Calibri" charset="0"/>
                <a:ea typeface="ＭＳ Ｐゴシック" charset="-128"/>
              </a:defRPr>
            </a:lvl8pPr>
            <a:lvl9pPr marL="4663440" indent="-274320" eaLnBrk="0" fontAlgn="base" hangingPunct="0">
              <a:spcBef>
                <a:spcPct val="20000"/>
              </a:spcBef>
              <a:spcAft>
                <a:spcPct val="0"/>
              </a:spcAft>
              <a:buChar char="»"/>
              <a:defRPr sz="1920">
                <a:solidFill>
                  <a:schemeClr val="tx1"/>
                </a:solidFill>
                <a:latin typeface="Calibri" charset="0"/>
                <a:ea typeface="ＭＳ Ｐゴシック" charset="-128"/>
              </a:defRPr>
            </a:lvl9pPr>
          </a:lstStyle>
          <a:p>
            <a:pPr>
              <a:spcBef>
                <a:spcPct val="0"/>
              </a:spcBef>
              <a:buClrTx/>
              <a:buSzTx/>
              <a:buFontTx/>
              <a:buNone/>
            </a:pPr>
            <a:r>
              <a:rPr lang="en-US" altLang="en-US" sz="1440">
                <a:solidFill>
                  <a:schemeClr val="bg2"/>
                </a:solidFill>
              </a:rPr>
              <a:t>CS144, Stanford University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Oval 3"/>
          <p:cNvSpPr>
            <a:spLocks noChangeArrowheads="1"/>
          </p:cNvSpPr>
          <p:nvPr/>
        </p:nvSpPr>
        <p:spPr bwMode="auto">
          <a:xfrm>
            <a:off x="6718936" y="6650356"/>
            <a:ext cx="1112520" cy="1030604"/>
          </a:xfrm>
          <a:prstGeom prst="ellipse">
            <a:avLst/>
          </a:prstGeom>
          <a:solidFill>
            <a:srgbClr val="FF6699"/>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B</a:t>
            </a:r>
          </a:p>
        </p:txBody>
      </p:sp>
      <p:sp>
        <p:nvSpPr>
          <p:cNvPr id="162820" name="Oval 4"/>
          <p:cNvSpPr>
            <a:spLocks noChangeArrowheads="1"/>
          </p:cNvSpPr>
          <p:nvPr/>
        </p:nvSpPr>
        <p:spPr bwMode="auto">
          <a:xfrm>
            <a:off x="7667626" y="5705476"/>
            <a:ext cx="939164" cy="94488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5</a:t>
            </a:r>
            <a:endParaRPr lang="en-US" sz="3840">
              <a:latin typeface="+mj-lt"/>
              <a:ea typeface="ＭＳ Ｐゴシック" charset="0"/>
              <a:cs typeface="ＭＳ Ｐゴシック" charset="0"/>
            </a:endParaRPr>
          </a:p>
        </p:txBody>
      </p:sp>
      <p:sp>
        <p:nvSpPr>
          <p:cNvPr id="162821" name="Oval 5"/>
          <p:cNvSpPr>
            <a:spLocks noChangeArrowheads="1"/>
          </p:cNvSpPr>
          <p:nvPr/>
        </p:nvSpPr>
        <p:spPr bwMode="auto">
          <a:xfrm>
            <a:off x="5772151" y="5574030"/>
            <a:ext cx="1017270" cy="94488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4</a:t>
            </a:r>
            <a:endParaRPr lang="en-US" sz="3840">
              <a:latin typeface="+mj-lt"/>
              <a:ea typeface="ＭＳ Ｐゴシック" charset="0"/>
              <a:cs typeface="ＭＳ Ｐゴシック" charset="0"/>
            </a:endParaRPr>
          </a:p>
        </p:txBody>
      </p:sp>
      <p:sp>
        <p:nvSpPr>
          <p:cNvPr id="162822" name="Oval 6"/>
          <p:cNvSpPr>
            <a:spLocks noChangeArrowheads="1"/>
          </p:cNvSpPr>
          <p:nvPr/>
        </p:nvSpPr>
        <p:spPr bwMode="auto">
          <a:xfrm>
            <a:off x="5410200" y="4391026"/>
            <a:ext cx="1019176" cy="927734"/>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1</a:t>
            </a:r>
            <a:endParaRPr lang="en-US" sz="3840">
              <a:latin typeface="+mj-lt"/>
              <a:ea typeface="ＭＳ Ｐゴシック" charset="0"/>
              <a:cs typeface="ＭＳ Ｐゴシック" charset="0"/>
            </a:endParaRPr>
          </a:p>
        </p:txBody>
      </p:sp>
      <p:sp>
        <p:nvSpPr>
          <p:cNvPr id="162823" name="Oval 7"/>
          <p:cNvSpPr>
            <a:spLocks noChangeArrowheads="1"/>
          </p:cNvSpPr>
          <p:nvPr/>
        </p:nvSpPr>
        <p:spPr bwMode="auto">
          <a:xfrm>
            <a:off x="7273290" y="3488056"/>
            <a:ext cx="1049656" cy="1005840"/>
          </a:xfrm>
          <a:prstGeom prst="ellipse">
            <a:avLst/>
          </a:prstGeom>
          <a:solidFill>
            <a:schemeClr val="bg1"/>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A</a:t>
            </a:r>
          </a:p>
        </p:txBody>
      </p:sp>
      <p:sp>
        <p:nvSpPr>
          <p:cNvPr id="162837" name="Text Box 21"/>
          <p:cNvSpPr txBox="1">
            <a:spLocks noChangeArrowheads="1"/>
          </p:cNvSpPr>
          <p:nvPr/>
        </p:nvSpPr>
        <p:spPr bwMode="auto">
          <a:xfrm>
            <a:off x="6309360" y="4528186"/>
            <a:ext cx="309700"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dirty="0">
                <a:solidFill>
                  <a:srgbClr val="FF3300"/>
                </a:solidFill>
                <a:latin typeface="+mj-lt"/>
                <a:ea typeface="ＭＳ Ｐゴシック" charset="0"/>
                <a:cs typeface="ＭＳ Ｐゴシック" charset="0"/>
              </a:rPr>
              <a:t> </a:t>
            </a:r>
          </a:p>
        </p:txBody>
      </p:sp>
      <p:sp>
        <p:nvSpPr>
          <p:cNvPr id="162840" name="Oval 24"/>
          <p:cNvSpPr>
            <a:spLocks noChangeArrowheads="1"/>
          </p:cNvSpPr>
          <p:nvPr/>
        </p:nvSpPr>
        <p:spPr bwMode="auto">
          <a:xfrm>
            <a:off x="6785610" y="4785360"/>
            <a:ext cx="1049656" cy="96012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2</a:t>
            </a:r>
            <a:endParaRPr lang="en-US" sz="3840">
              <a:latin typeface="+mj-lt"/>
              <a:ea typeface="ＭＳ Ｐゴシック" charset="0"/>
              <a:cs typeface="ＭＳ Ｐゴシック" charset="0"/>
            </a:endParaRPr>
          </a:p>
        </p:txBody>
      </p:sp>
      <p:sp>
        <p:nvSpPr>
          <p:cNvPr id="162841" name="Oval 25"/>
          <p:cNvSpPr>
            <a:spLocks noChangeArrowheads="1"/>
          </p:cNvSpPr>
          <p:nvPr/>
        </p:nvSpPr>
        <p:spPr bwMode="auto">
          <a:xfrm>
            <a:off x="7960996" y="4528186"/>
            <a:ext cx="1038224" cy="94488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3</a:t>
            </a:r>
            <a:endParaRPr lang="en-US" sz="3840">
              <a:latin typeface="+mj-lt"/>
              <a:ea typeface="ＭＳ Ｐゴシック" charset="0"/>
              <a:cs typeface="ＭＳ Ｐゴシック" charset="0"/>
            </a:endParaRPr>
          </a:p>
        </p:txBody>
      </p:sp>
      <p:cxnSp>
        <p:nvCxnSpPr>
          <p:cNvPr id="36873" name="Straight Arrow Connector 2"/>
          <p:cNvCxnSpPr>
            <a:cxnSpLocks noChangeShapeType="1"/>
            <a:stCxn id="162822" idx="7"/>
            <a:endCxn id="162823" idx="3"/>
          </p:cNvCxnSpPr>
          <p:nvPr/>
        </p:nvCxnSpPr>
        <p:spPr bwMode="auto">
          <a:xfrm flipV="1">
            <a:off x="6280786" y="4345306"/>
            <a:ext cx="1146810" cy="180974"/>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6874" name="Straight Arrow Connector 29"/>
          <p:cNvCxnSpPr>
            <a:cxnSpLocks noChangeShapeType="1"/>
            <a:stCxn id="162840" idx="0"/>
            <a:endCxn id="162823" idx="4"/>
          </p:cNvCxnSpPr>
          <p:nvPr/>
        </p:nvCxnSpPr>
        <p:spPr bwMode="auto">
          <a:xfrm flipV="1">
            <a:off x="7311390" y="4493896"/>
            <a:ext cx="487680" cy="291464"/>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6875" name="Straight Arrow Connector 32"/>
          <p:cNvCxnSpPr>
            <a:cxnSpLocks noChangeShapeType="1"/>
            <a:stCxn id="162841" idx="0"/>
            <a:endCxn id="162823" idx="5"/>
          </p:cNvCxnSpPr>
          <p:nvPr/>
        </p:nvCxnSpPr>
        <p:spPr bwMode="auto">
          <a:xfrm flipH="1" flipV="1">
            <a:off x="8168640" y="4345306"/>
            <a:ext cx="312420" cy="182880"/>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6876" name="Straight Arrow Connector 35"/>
          <p:cNvCxnSpPr>
            <a:cxnSpLocks noChangeShapeType="1"/>
            <a:stCxn id="162821" idx="1"/>
            <a:endCxn id="162822" idx="4"/>
          </p:cNvCxnSpPr>
          <p:nvPr/>
        </p:nvCxnSpPr>
        <p:spPr bwMode="auto">
          <a:xfrm flipV="1">
            <a:off x="5920740" y="5318760"/>
            <a:ext cx="0" cy="394336"/>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6877" name="Straight Arrow Connector 38"/>
          <p:cNvCxnSpPr>
            <a:cxnSpLocks noChangeShapeType="1"/>
            <a:stCxn id="162821" idx="7"/>
            <a:endCxn id="162840" idx="4"/>
          </p:cNvCxnSpPr>
          <p:nvPr/>
        </p:nvCxnSpPr>
        <p:spPr bwMode="auto">
          <a:xfrm>
            <a:off x="6640830" y="5713096"/>
            <a:ext cx="670560" cy="32384"/>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6878" name="Straight Arrow Connector 41"/>
          <p:cNvCxnSpPr>
            <a:cxnSpLocks noChangeShapeType="1"/>
            <a:stCxn id="162820" idx="0"/>
            <a:endCxn id="162841" idx="4"/>
          </p:cNvCxnSpPr>
          <p:nvPr/>
        </p:nvCxnSpPr>
        <p:spPr bwMode="auto">
          <a:xfrm flipV="1">
            <a:off x="8138160" y="5473066"/>
            <a:ext cx="342900" cy="232410"/>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6879" name="Straight Arrow Connector 44"/>
          <p:cNvCxnSpPr>
            <a:cxnSpLocks noChangeShapeType="1"/>
            <a:stCxn id="162819" idx="7"/>
            <a:endCxn id="162820" idx="4"/>
          </p:cNvCxnSpPr>
          <p:nvPr/>
        </p:nvCxnSpPr>
        <p:spPr bwMode="auto">
          <a:xfrm flipV="1">
            <a:off x="7667626" y="6650356"/>
            <a:ext cx="470534" cy="150494"/>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6880" name="Straight Arrow Connector 52"/>
          <p:cNvCxnSpPr>
            <a:cxnSpLocks noChangeShapeType="1"/>
            <a:stCxn id="162819" idx="1"/>
            <a:endCxn id="162821" idx="4"/>
          </p:cNvCxnSpPr>
          <p:nvPr/>
        </p:nvCxnSpPr>
        <p:spPr bwMode="auto">
          <a:xfrm flipH="1" flipV="1">
            <a:off x="6280786" y="6518910"/>
            <a:ext cx="601980" cy="281940"/>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sp>
        <p:nvSpPr>
          <p:cNvPr id="36881"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99"/>
              </a:buClr>
              <a:buSzPct val="75000"/>
              <a:buFont typeface="Wingdings" charset="2"/>
              <a:defRPr sz="3360">
                <a:solidFill>
                  <a:schemeClr val="tx1"/>
                </a:solidFill>
                <a:latin typeface="Calibri" charset="0"/>
                <a:ea typeface="ＭＳ Ｐゴシック" charset="-128"/>
              </a:defRPr>
            </a:lvl1pPr>
            <a:lvl2pPr marL="891540" indent="-342900">
              <a:spcBef>
                <a:spcPct val="20000"/>
              </a:spcBef>
              <a:buClr>
                <a:schemeClr val="tx1"/>
              </a:buClr>
              <a:buSzPct val="100000"/>
              <a:buFont typeface="Lucida Grande" charset="0"/>
              <a:buChar char="-"/>
              <a:defRPr sz="2400">
                <a:solidFill>
                  <a:srgbClr val="000099"/>
                </a:solidFill>
                <a:latin typeface="Calibri" charset="0"/>
                <a:ea typeface="ＭＳ Ｐゴシック" charset="-128"/>
              </a:defRPr>
            </a:lvl2pPr>
            <a:lvl3pPr marL="1371600" indent="-274320">
              <a:spcBef>
                <a:spcPct val="20000"/>
              </a:spcBef>
              <a:buSzPct val="75000"/>
              <a:buFont typeface="Courier New" charset="0"/>
              <a:buChar char="o"/>
              <a:defRPr>
                <a:solidFill>
                  <a:schemeClr val="tx1"/>
                </a:solidFill>
                <a:latin typeface="Calibri" charset="0"/>
                <a:ea typeface="ＭＳ Ｐゴシック" charset="-128"/>
              </a:defRPr>
            </a:lvl3pPr>
            <a:lvl4pPr marL="1920240" indent="-274320">
              <a:spcBef>
                <a:spcPct val="20000"/>
              </a:spcBef>
              <a:buChar char="–"/>
              <a:defRPr sz="1920">
                <a:solidFill>
                  <a:schemeClr val="tx1"/>
                </a:solidFill>
                <a:latin typeface="Calibri" charset="0"/>
                <a:ea typeface="ＭＳ Ｐゴシック" charset="-128"/>
              </a:defRPr>
            </a:lvl4pPr>
            <a:lvl5pPr marL="2468880" indent="-274320">
              <a:spcBef>
                <a:spcPct val="20000"/>
              </a:spcBef>
              <a:buChar char="»"/>
              <a:defRPr sz="1920">
                <a:solidFill>
                  <a:schemeClr val="tx1"/>
                </a:solidFill>
                <a:latin typeface="Calibri" charset="0"/>
                <a:ea typeface="ＭＳ Ｐゴシック" charset="-128"/>
              </a:defRPr>
            </a:lvl5pPr>
            <a:lvl6pPr marL="3017520" indent="-274320" eaLnBrk="0" fontAlgn="base" hangingPunct="0">
              <a:spcBef>
                <a:spcPct val="20000"/>
              </a:spcBef>
              <a:spcAft>
                <a:spcPct val="0"/>
              </a:spcAft>
              <a:buChar char="»"/>
              <a:defRPr sz="1920">
                <a:solidFill>
                  <a:schemeClr val="tx1"/>
                </a:solidFill>
                <a:latin typeface="Calibri" charset="0"/>
                <a:ea typeface="ＭＳ Ｐゴシック" charset="-128"/>
              </a:defRPr>
            </a:lvl6pPr>
            <a:lvl7pPr marL="3566160" indent="-274320" eaLnBrk="0" fontAlgn="base" hangingPunct="0">
              <a:spcBef>
                <a:spcPct val="20000"/>
              </a:spcBef>
              <a:spcAft>
                <a:spcPct val="0"/>
              </a:spcAft>
              <a:buChar char="»"/>
              <a:defRPr sz="1920">
                <a:solidFill>
                  <a:schemeClr val="tx1"/>
                </a:solidFill>
                <a:latin typeface="Calibri" charset="0"/>
                <a:ea typeface="ＭＳ Ｐゴシック" charset="-128"/>
              </a:defRPr>
            </a:lvl7pPr>
            <a:lvl8pPr marL="4114800" indent="-274320" eaLnBrk="0" fontAlgn="base" hangingPunct="0">
              <a:spcBef>
                <a:spcPct val="20000"/>
              </a:spcBef>
              <a:spcAft>
                <a:spcPct val="0"/>
              </a:spcAft>
              <a:buChar char="»"/>
              <a:defRPr sz="1920">
                <a:solidFill>
                  <a:schemeClr val="tx1"/>
                </a:solidFill>
                <a:latin typeface="Calibri" charset="0"/>
                <a:ea typeface="ＭＳ Ｐゴシック" charset="-128"/>
              </a:defRPr>
            </a:lvl8pPr>
            <a:lvl9pPr marL="4663440" indent="-274320" eaLnBrk="0" fontAlgn="base" hangingPunct="0">
              <a:spcBef>
                <a:spcPct val="20000"/>
              </a:spcBef>
              <a:spcAft>
                <a:spcPct val="0"/>
              </a:spcAft>
              <a:buChar char="»"/>
              <a:defRPr sz="1920">
                <a:solidFill>
                  <a:schemeClr val="tx1"/>
                </a:solidFill>
                <a:latin typeface="Calibri" charset="0"/>
                <a:ea typeface="ＭＳ Ｐゴシック" charset="-128"/>
              </a:defRPr>
            </a:lvl9pPr>
          </a:lstStyle>
          <a:p>
            <a:pPr>
              <a:spcBef>
                <a:spcPct val="0"/>
              </a:spcBef>
              <a:buClrTx/>
              <a:buSzTx/>
              <a:buFontTx/>
              <a:buNone/>
            </a:pPr>
            <a:r>
              <a:rPr lang="en-US" altLang="en-US" sz="1440">
                <a:solidFill>
                  <a:schemeClr val="bg2"/>
                </a:solidFill>
              </a:rPr>
              <a:t>CS144, Stanford University</a:t>
            </a:r>
          </a:p>
        </p:txBody>
      </p:sp>
      <p:cxnSp>
        <p:nvCxnSpPr>
          <p:cNvPr id="18" name="Straight Arrow Connector 17"/>
          <p:cNvCxnSpPr>
            <a:cxnSpLocks noChangeShapeType="1"/>
          </p:cNvCxnSpPr>
          <p:nvPr/>
        </p:nvCxnSpPr>
        <p:spPr bwMode="auto">
          <a:xfrm flipV="1">
            <a:off x="7799070" y="1280160"/>
            <a:ext cx="0" cy="1920240"/>
          </a:xfrm>
          <a:prstGeom prst="straightConnector1">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Oval 3"/>
          <p:cNvSpPr>
            <a:spLocks noChangeArrowheads="1"/>
          </p:cNvSpPr>
          <p:nvPr/>
        </p:nvSpPr>
        <p:spPr bwMode="auto">
          <a:xfrm>
            <a:off x="6492240" y="7164706"/>
            <a:ext cx="1112520" cy="1032510"/>
          </a:xfrm>
          <a:prstGeom prst="ellipse">
            <a:avLst/>
          </a:prstGeom>
          <a:solidFill>
            <a:srgbClr val="FF6699"/>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B</a:t>
            </a:r>
          </a:p>
        </p:txBody>
      </p:sp>
      <p:sp>
        <p:nvSpPr>
          <p:cNvPr id="162820" name="Oval 4"/>
          <p:cNvSpPr>
            <a:spLocks noChangeArrowheads="1"/>
          </p:cNvSpPr>
          <p:nvPr/>
        </p:nvSpPr>
        <p:spPr bwMode="auto">
          <a:xfrm>
            <a:off x="6642736" y="5379720"/>
            <a:ext cx="939164" cy="94488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5</a:t>
            </a:r>
            <a:endParaRPr lang="en-US" sz="3840">
              <a:latin typeface="+mj-lt"/>
              <a:ea typeface="ＭＳ Ｐゴシック" charset="0"/>
              <a:cs typeface="ＭＳ Ｐゴシック" charset="0"/>
            </a:endParaRPr>
          </a:p>
        </p:txBody>
      </p:sp>
      <p:sp>
        <p:nvSpPr>
          <p:cNvPr id="162821" name="Oval 5"/>
          <p:cNvSpPr>
            <a:spLocks noChangeArrowheads="1"/>
          </p:cNvSpPr>
          <p:nvPr/>
        </p:nvSpPr>
        <p:spPr bwMode="auto">
          <a:xfrm>
            <a:off x="5168266" y="4907280"/>
            <a:ext cx="1017270" cy="94488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4</a:t>
            </a:r>
            <a:endParaRPr lang="en-US" sz="3840">
              <a:latin typeface="+mj-lt"/>
              <a:ea typeface="ＭＳ Ｐゴシック" charset="0"/>
              <a:cs typeface="ＭＳ Ｐゴシック" charset="0"/>
            </a:endParaRPr>
          </a:p>
        </p:txBody>
      </p:sp>
      <p:sp>
        <p:nvSpPr>
          <p:cNvPr id="162822" name="Oval 6"/>
          <p:cNvSpPr>
            <a:spLocks noChangeArrowheads="1"/>
          </p:cNvSpPr>
          <p:nvPr/>
        </p:nvSpPr>
        <p:spPr bwMode="auto">
          <a:xfrm>
            <a:off x="4006216" y="2249806"/>
            <a:ext cx="1021080" cy="92964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1</a:t>
            </a:r>
            <a:endParaRPr lang="en-US" sz="3840">
              <a:latin typeface="+mj-lt"/>
              <a:ea typeface="ＭＳ Ｐゴシック" charset="0"/>
              <a:cs typeface="ＭＳ Ｐゴシック" charset="0"/>
            </a:endParaRPr>
          </a:p>
        </p:txBody>
      </p:sp>
      <p:sp>
        <p:nvSpPr>
          <p:cNvPr id="162823" name="Oval 7"/>
          <p:cNvSpPr>
            <a:spLocks noChangeArrowheads="1"/>
          </p:cNvSpPr>
          <p:nvPr/>
        </p:nvSpPr>
        <p:spPr bwMode="auto">
          <a:xfrm>
            <a:off x="6589396" y="767716"/>
            <a:ext cx="1049654" cy="1005840"/>
          </a:xfrm>
          <a:prstGeom prst="ellipse">
            <a:avLst/>
          </a:prstGeom>
          <a:solidFill>
            <a:schemeClr val="bg1"/>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A</a:t>
            </a:r>
          </a:p>
        </p:txBody>
      </p:sp>
      <p:sp>
        <p:nvSpPr>
          <p:cNvPr id="162832" name="Text Box 16"/>
          <p:cNvSpPr txBox="1">
            <a:spLocks noChangeArrowheads="1"/>
          </p:cNvSpPr>
          <p:nvPr/>
        </p:nvSpPr>
        <p:spPr bwMode="auto">
          <a:xfrm>
            <a:off x="5486400" y="1693546"/>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a:solidFill>
                  <a:srgbClr val="FF3300"/>
                </a:solidFill>
                <a:latin typeface="+mj-lt"/>
                <a:ea typeface="ＭＳ Ｐゴシック" charset="0"/>
                <a:cs typeface="ＭＳ Ｐゴシック" charset="0"/>
              </a:rPr>
              <a:t>3 </a:t>
            </a:r>
          </a:p>
        </p:txBody>
      </p:sp>
      <p:sp>
        <p:nvSpPr>
          <p:cNvPr id="162833" name="Text Box 17"/>
          <p:cNvSpPr txBox="1">
            <a:spLocks noChangeArrowheads="1"/>
          </p:cNvSpPr>
          <p:nvPr/>
        </p:nvSpPr>
        <p:spPr bwMode="auto">
          <a:xfrm>
            <a:off x="7223760" y="4436746"/>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a:solidFill>
                  <a:srgbClr val="FF3300"/>
                </a:solidFill>
                <a:latin typeface="+mj-lt"/>
                <a:ea typeface="ＭＳ Ｐゴシック" charset="0"/>
                <a:cs typeface="ＭＳ Ｐゴシック" charset="0"/>
              </a:rPr>
              <a:t>3 </a:t>
            </a:r>
          </a:p>
        </p:txBody>
      </p:sp>
      <p:sp>
        <p:nvSpPr>
          <p:cNvPr id="162834" name="Text Box 18"/>
          <p:cNvSpPr txBox="1">
            <a:spLocks noChangeArrowheads="1"/>
          </p:cNvSpPr>
          <p:nvPr/>
        </p:nvSpPr>
        <p:spPr bwMode="auto">
          <a:xfrm>
            <a:off x="7132320" y="6309360"/>
            <a:ext cx="465192"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a:solidFill>
                  <a:srgbClr val="FF3300"/>
                </a:solidFill>
                <a:latin typeface="+mj-lt"/>
                <a:ea typeface="ＭＳ Ｐゴシック" charset="0"/>
                <a:cs typeface="ＭＳ Ｐゴシック" charset="0"/>
              </a:rPr>
              <a:t>2</a:t>
            </a:r>
          </a:p>
        </p:txBody>
      </p:sp>
      <p:sp>
        <p:nvSpPr>
          <p:cNvPr id="162835" name="Text Box 19"/>
          <p:cNvSpPr txBox="1">
            <a:spLocks noChangeArrowheads="1"/>
          </p:cNvSpPr>
          <p:nvPr/>
        </p:nvSpPr>
        <p:spPr bwMode="auto">
          <a:xfrm>
            <a:off x="6126480" y="2286000"/>
            <a:ext cx="465192"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dirty="0">
                <a:solidFill>
                  <a:srgbClr val="FF3300"/>
                </a:solidFill>
                <a:latin typeface="+mj-lt"/>
                <a:ea typeface="ＭＳ Ｐゴシック" charset="0"/>
                <a:cs typeface="ＭＳ Ｐゴシック" charset="0"/>
              </a:rPr>
              <a:t>4</a:t>
            </a:r>
          </a:p>
        </p:txBody>
      </p:sp>
      <p:sp>
        <p:nvSpPr>
          <p:cNvPr id="162836" name="Text Box 20"/>
          <p:cNvSpPr txBox="1">
            <a:spLocks noChangeArrowheads="1"/>
          </p:cNvSpPr>
          <p:nvPr/>
        </p:nvSpPr>
        <p:spPr bwMode="auto">
          <a:xfrm>
            <a:off x="5577840" y="6229350"/>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dirty="0">
                <a:solidFill>
                  <a:srgbClr val="FF3300"/>
                </a:solidFill>
                <a:latin typeface="+mj-lt"/>
                <a:ea typeface="ＭＳ Ｐゴシック" charset="0"/>
                <a:cs typeface="ＭＳ Ｐゴシック" charset="0"/>
              </a:rPr>
              <a:t>4 </a:t>
            </a:r>
          </a:p>
        </p:txBody>
      </p:sp>
      <p:sp>
        <p:nvSpPr>
          <p:cNvPr id="162837" name="Text Box 21"/>
          <p:cNvSpPr txBox="1">
            <a:spLocks noChangeArrowheads="1"/>
          </p:cNvSpPr>
          <p:nvPr/>
        </p:nvSpPr>
        <p:spPr bwMode="auto">
          <a:xfrm>
            <a:off x="5760720" y="4070986"/>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dirty="0">
                <a:solidFill>
                  <a:srgbClr val="FF3300"/>
                </a:solidFill>
                <a:latin typeface="+mj-lt"/>
                <a:ea typeface="ＭＳ Ｐゴシック" charset="0"/>
                <a:cs typeface="ＭＳ Ｐゴシック" charset="0"/>
              </a:rPr>
              <a:t>2 </a:t>
            </a:r>
          </a:p>
        </p:txBody>
      </p:sp>
      <p:sp>
        <p:nvSpPr>
          <p:cNvPr id="162838" name="Text Box 22"/>
          <p:cNvSpPr txBox="1">
            <a:spLocks noChangeArrowheads="1"/>
          </p:cNvSpPr>
          <p:nvPr/>
        </p:nvSpPr>
        <p:spPr bwMode="auto">
          <a:xfrm>
            <a:off x="7223760" y="2242186"/>
            <a:ext cx="465192"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a:solidFill>
                  <a:srgbClr val="FF3300"/>
                </a:solidFill>
                <a:latin typeface="+mj-lt"/>
                <a:ea typeface="ＭＳ Ｐゴシック" charset="0"/>
                <a:cs typeface="ＭＳ Ｐゴシック" charset="0"/>
              </a:rPr>
              <a:t>4</a:t>
            </a:r>
          </a:p>
        </p:txBody>
      </p:sp>
      <p:sp>
        <p:nvSpPr>
          <p:cNvPr id="162839" name="Text Box 23"/>
          <p:cNvSpPr txBox="1">
            <a:spLocks noChangeArrowheads="1"/>
          </p:cNvSpPr>
          <p:nvPr/>
        </p:nvSpPr>
        <p:spPr bwMode="auto">
          <a:xfrm>
            <a:off x="4389120" y="3931920"/>
            <a:ext cx="590226" cy="75713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4320" i="1" dirty="0">
                <a:solidFill>
                  <a:srgbClr val="FF3300"/>
                </a:solidFill>
                <a:latin typeface="+mj-lt"/>
                <a:ea typeface="ＭＳ Ｐゴシック" charset="0"/>
                <a:cs typeface="ＭＳ Ｐゴシック" charset="0"/>
              </a:rPr>
              <a:t>4 </a:t>
            </a:r>
          </a:p>
        </p:txBody>
      </p:sp>
      <p:sp>
        <p:nvSpPr>
          <p:cNvPr id="162840" name="Oval 24"/>
          <p:cNvSpPr>
            <a:spLocks noChangeArrowheads="1"/>
          </p:cNvSpPr>
          <p:nvPr/>
        </p:nvSpPr>
        <p:spPr bwMode="auto">
          <a:xfrm>
            <a:off x="5259706" y="3200400"/>
            <a:ext cx="1049654" cy="96012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2</a:t>
            </a:r>
            <a:endParaRPr lang="en-US" sz="3840">
              <a:latin typeface="+mj-lt"/>
              <a:ea typeface="ＭＳ Ｐゴシック" charset="0"/>
              <a:cs typeface="ＭＳ Ｐゴシック" charset="0"/>
            </a:endParaRPr>
          </a:p>
        </p:txBody>
      </p:sp>
      <p:sp>
        <p:nvSpPr>
          <p:cNvPr id="162841" name="Oval 25"/>
          <p:cNvSpPr>
            <a:spLocks noChangeArrowheads="1"/>
          </p:cNvSpPr>
          <p:nvPr/>
        </p:nvSpPr>
        <p:spPr bwMode="auto">
          <a:xfrm>
            <a:off x="6616066" y="3451860"/>
            <a:ext cx="1038224" cy="944880"/>
          </a:xfrm>
          <a:prstGeom prst="ellipse">
            <a:avLst/>
          </a:prstGeom>
          <a:solidFill>
            <a:srgbClr val="FFFF00"/>
          </a:solidFill>
          <a:ln w="38100">
            <a:solidFill>
              <a:schemeClr val="tx1"/>
            </a:solidFill>
            <a:round/>
            <a:headEnd/>
            <a:tailEnd/>
          </a:ln>
          <a:effectLst/>
          <a:extLst>
            <a:ext uri="{AF507438-7753-43e0-B8FC-AC1667EBCBE1}"/>
          </a:extLst>
        </p:spPr>
        <p:txBody>
          <a:bodyPr wrap="none" anchor="ctr"/>
          <a:lstStyle/>
          <a:p>
            <a:pPr algn="ctr">
              <a:defRPr/>
            </a:pPr>
            <a:r>
              <a:rPr lang="en-US" sz="3840">
                <a:latin typeface="+mj-lt"/>
                <a:ea typeface="ＭＳ Ｐゴシック" charset="0"/>
                <a:cs typeface="ＭＳ Ｐゴシック" charset="0"/>
              </a:rPr>
              <a:t>R</a:t>
            </a:r>
            <a:r>
              <a:rPr lang="en-US" sz="3840" baseline="-25000">
                <a:latin typeface="+mj-lt"/>
                <a:ea typeface="ＭＳ Ｐゴシック" charset="0"/>
                <a:cs typeface="ＭＳ Ｐゴシック" charset="0"/>
              </a:rPr>
              <a:t>3</a:t>
            </a:r>
            <a:endParaRPr lang="en-US" sz="3840">
              <a:latin typeface="+mj-lt"/>
              <a:ea typeface="ＭＳ Ｐゴシック" charset="0"/>
              <a:cs typeface="ＭＳ Ｐゴシック" charset="0"/>
            </a:endParaRPr>
          </a:p>
        </p:txBody>
      </p:sp>
      <p:cxnSp>
        <p:nvCxnSpPr>
          <p:cNvPr id="37904" name="Straight Arrow Connector 2"/>
          <p:cNvCxnSpPr>
            <a:cxnSpLocks noChangeShapeType="1"/>
            <a:stCxn id="162822" idx="7"/>
            <a:endCxn id="162823" idx="2"/>
          </p:cNvCxnSpPr>
          <p:nvPr/>
        </p:nvCxnSpPr>
        <p:spPr bwMode="auto">
          <a:xfrm flipV="1">
            <a:off x="4876800" y="1270636"/>
            <a:ext cx="1712596" cy="11144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37905" name="Straight Arrow Connector 29"/>
          <p:cNvCxnSpPr>
            <a:cxnSpLocks noChangeShapeType="1"/>
            <a:stCxn id="162840" idx="0"/>
            <a:endCxn id="162823" idx="3"/>
          </p:cNvCxnSpPr>
          <p:nvPr/>
        </p:nvCxnSpPr>
        <p:spPr bwMode="auto">
          <a:xfrm flipV="1">
            <a:off x="5785486" y="1624966"/>
            <a:ext cx="958214" cy="157543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37906" name="Straight Arrow Connector 32"/>
          <p:cNvCxnSpPr>
            <a:cxnSpLocks noChangeShapeType="1"/>
            <a:stCxn id="162841" idx="0"/>
            <a:endCxn id="162823" idx="4"/>
          </p:cNvCxnSpPr>
          <p:nvPr/>
        </p:nvCxnSpPr>
        <p:spPr bwMode="auto">
          <a:xfrm flipH="1" flipV="1">
            <a:off x="7115176" y="1773556"/>
            <a:ext cx="19050" cy="1678304"/>
          </a:xfrm>
          <a:prstGeom prst="straightConnector1">
            <a:avLst/>
          </a:prstGeom>
          <a:noFill/>
          <a:ln w="57150">
            <a:solidFill>
              <a:srgbClr val="FF0000"/>
            </a:solidFill>
            <a:round/>
            <a:headEnd/>
            <a:tailEnd/>
          </a:ln>
          <a:extLst>
            <a:ext uri="{909E8E84-426E-40DD-AFC4-6F175D3DCCD1}">
              <a14:hiddenFill xmlns:a14="http://schemas.microsoft.com/office/drawing/2010/main">
                <a:noFill/>
              </a14:hiddenFill>
            </a:ext>
          </a:extLst>
        </p:spPr>
      </p:cxnSp>
      <p:cxnSp>
        <p:nvCxnSpPr>
          <p:cNvPr id="37907" name="Straight Arrow Connector 35"/>
          <p:cNvCxnSpPr>
            <a:cxnSpLocks noChangeShapeType="1"/>
            <a:stCxn id="162821" idx="1"/>
            <a:endCxn id="162822" idx="4"/>
          </p:cNvCxnSpPr>
          <p:nvPr/>
        </p:nvCxnSpPr>
        <p:spPr bwMode="auto">
          <a:xfrm flipH="1" flipV="1">
            <a:off x="4516756" y="3179446"/>
            <a:ext cx="800100" cy="1864994"/>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08" name="Straight Arrow Connector 38"/>
          <p:cNvCxnSpPr>
            <a:cxnSpLocks noChangeShapeType="1"/>
            <a:stCxn id="162821" idx="0"/>
            <a:endCxn id="162840" idx="4"/>
          </p:cNvCxnSpPr>
          <p:nvPr/>
        </p:nvCxnSpPr>
        <p:spPr bwMode="auto">
          <a:xfrm flipV="1">
            <a:off x="5676900" y="4160520"/>
            <a:ext cx="108586" cy="7467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37909" name="Straight Arrow Connector 41"/>
          <p:cNvCxnSpPr>
            <a:cxnSpLocks noChangeShapeType="1"/>
            <a:stCxn id="162820" idx="0"/>
            <a:endCxn id="162841" idx="4"/>
          </p:cNvCxnSpPr>
          <p:nvPr/>
        </p:nvCxnSpPr>
        <p:spPr bwMode="auto">
          <a:xfrm flipV="1">
            <a:off x="7111366" y="4396740"/>
            <a:ext cx="22860" cy="982980"/>
          </a:xfrm>
          <a:prstGeom prst="straightConnector1">
            <a:avLst/>
          </a:prstGeom>
          <a:noFill/>
          <a:ln w="57150">
            <a:solidFill>
              <a:srgbClr val="FF0000"/>
            </a:solidFill>
            <a:round/>
            <a:headEnd/>
            <a:tailEnd/>
          </a:ln>
          <a:extLst>
            <a:ext uri="{909E8E84-426E-40DD-AFC4-6F175D3DCCD1}">
              <a14:hiddenFill xmlns:a14="http://schemas.microsoft.com/office/drawing/2010/main">
                <a:noFill/>
              </a14:hiddenFill>
            </a:ext>
          </a:extLst>
        </p:spPr>
      </p:cxnSp>
      <p:cxnSp>
        <p:nvCxnSpPr>
          <p:cNvPr id="37910" name="Straight Arrow Connector 44"/>
          <p:cNvCxnSpPr>
            <a:cxnSpLocks noChangeShapeType="1"/>
            <a:stCxn id="162819" idx="0"/>
            <a:endCxn id="162820" idx="4"/>
          </p:cNvCxnSpPr>
          <p:nvPr/>
        </p:nvCxnSpPr>
        <p:spPr bwMode="auto">
          <a:xfrm flipV="1">
            <a:off x="7048500" y="6324600"/>
            <a:ext cx="62866" cy="840106"/>
          </a:xfrm>
          <a:prstGeom prst="straightConnector1">
            <a:avLst/>
          </a:prstGeom>
          <a:noFill/>
          <a:ln w="57150">
            <a:solidFill>
              <a:srgbClr val="FF0000"/>
            </a:solidFill>
            <a:round/>
            <a:headEnd/>
            <a:tailEnd/>
          </a:ln>
          <a:extLst>
            <a:ext uri="{909E8E84-426E-40DD-AFC4-6F175D3DCCD1}">
              <a14:hiddenFill xmlns:a14="http://schemas.microsoft.com/office/drawing/2010/main">
                <a:noFill/>
              </a14:hiddenFill>
            </a:ext>
          </a:extLst>
        </p:spPr>
      </p:cxnSp>
      <p:cxnSp>
        <p:nvCxnSpPr>
          <p:cNvPr id="37911" name="Straight Arrow Connector 52"/>
          <p:cNvCxnSpPr>
            <a:cxnSpLocks noChangeShapeType="1"/>
            <a:stCxn id="162819" idx="1"/>
            <a:endCxn id="162821" idx="4"/>
          </p:cNvCxnSpPr>
          <p:nvPr/>
        </p:nvCxnSpPr>
        <p:spPr bwMode="auto">
          <a:xfrm flipH="1" flipV="1">
            <a:off x="5676900" y="5852160"/>
            <a:ext cx="977266" cy="1464946"/>
          </a:xfrm>
          <a:prstGeom prst="straightConnector1">
            <a:avLst/>
          </a:prstGeom>
          <a:noFill/>
          <a:ln w="38100">
            <a:solidFill>
              <a:schemeClr val="tx1"/>
            </a:solidFill>
            <a:prstDash val="sysDash"/>
            <a:round/>
            <a:headEnd/>
            <a:tailEnd/>
          </a:ln>
          <a:extLst>
            <a:ext uri="{909E8E84-426E-40DD-AFC4-6F175D3DCCD1}">
              <a14:hiddenFill xmlns:a14="http://schemas.microsoft.com/office/drawing/2010/main">
                <a:noFill/>
              </a14:hiddenFill>
            </a:ext>
          </a:extLst>
        </p:spPr>
      </p:cxnSp>
      <p:sp>
        <p:nvSpPr>
          <p:cNvPr id="37912" name="Footer Placeholder 1"/>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99"/>
              </a:buClr>
              <a:buSzPct val="75000"/>
              <a:buFont typeface="Wingdings" charset="2"/>
              <a:defRPr sz="3360">
                <a:solidFill>
                  <a:schemeClr val="tx1"/>
                </a:solidFill>
                <a:latin typeface="Calibri" charset="0"/>
                <a:ea typeface="ＭＳ Ｐゴシック" charset="-128"/>
              </a:defRPr>
            </a:lvl1pPr>
            <a:lvl2pPr marL="891540" indent="-342900">
              <a:spcBef>
                <a:spcPct val="20000"/>
              </a:spcBef>
              <a:buClr>
                <a:schemeClr val="tx1"/>
              </a:buClr>
              <a:buSzPct val="100000"/>
              <a:buFont typeface="Lucida Grande" charset="0"/>
              <a:buChar char="-"/>
              <a:defRPr sz="2400">
                <a:solidFill>
                  <a:srgbClr val="000099"/>
                </a:solidFill>
                <a:latin typeface="Calibri" charset="0"/>
                <a:ea typeface="ＭＳ Ｐゴシック" charset="-128"/>
              </a:defRPr>
            </a:lvl2pPr>
            <a:lvl3pPr marL="1371600" indent="-274320">
              <a:spcBef>
                <a:spcPct val="20000"/>
              </a:spcBef>
              <a:buSzPct val="75000"/>
              <a:buFont typeface="Courier New" charset="0"/>
              <a:buChar char="o"/>
              <a:defRPr>
                <a:solidFill>
                  <a:schemeClr val="tx1"/>
                </a:solidFill>
                <a:latin typeface="Calibri" charset="0"/>
                <a:ea typeface="ＭＳ Ｐゴシック" charset="-128"/>
              </a:defRPr>
            </a:lvl3pPr>
            <a:lvl4pPr marL="1920240" indent="-274320">
              <a:spcBef>
                <a:spcPct val="20000"/>
              </a:spcBef>
              <a:buChar char="–"/>
              <a:defRPr sz="1920">
                <a:solidFill>
                  <a:schemeClr val="tx1"/>
                </a:solidFill>
                <a:latin typeface="Calibri" charset="0"/>
                <a:ea typeface="ＭＳ Ｐゴシック" charset="-128"/>
              </a:defRPr>
            </a:lvl4pPr>
            <a:lvl5pPr marL="2468880" indent="-274320">
              <a:spcBef>
                <a:spcPct val="20000"/>
              </a:spcBef>
              <a:buChar char="»"/>
              <a:defRPr sz="1920">
                <a:solidFill>
                  <a:schemeClr val="tx1"/>
                </a:solidFill>
                <a:latin typeface="Calibri" charset="0"/>
                <a:ea typeface="ＭＳ Ｐゴシック" charset="-128"/>
              </a:defRPr>
            </a:lvl5pPr>
            <a:lvl6pPr marL="3017520" indent="-274320" eaLnBrk="0" fontAlgn="base" hangingPunct="0">
              <a:spcBef>
                <a:spcPct val="20000"/>
              </a:spcBef>
              <a:spcAft>
                <a:spcPct val="0"/>
              </a:spcAft>
              <a:buChar char="»"/>
              <a:defRPr sz="1920">
                <a:solidFill>
                  <a:schemeClr val="tx1"/>
                </a:solidFill>
                <a:latin typeface="Calibri" charset="0"/>
                <a:ea typeface="ＭＳ Ｐゴシック" charset="-128"/>
              </a:defRPr>
            </a:lvl6pPr>
            <a:lvl7pPr marL="3566160" indent="-274320" eaLnBrk="0" fontAlgn="base" hangingPunct="0">
              <a:spcBef>
                <a:spcPct val="20000"/>
              </a:spcBef>
              <a:spcAft>
                <a:spcPct val="0"/>
              </a:spcAft>
              <a:buChar char="»"/>
              <a:defRPr sz="1920">
                <a:solidFill>
                  <a:schemeClr val="tx1"/>
                </a:solidFill>
                <a:latin typeface="Calibri" charset="0"/>
                <a:ea typeface="ＭＳ Ｐゴシック" charset="-128"/>
              </a:defRPr>
            </a:lvl7pPr>
            <a:lvl8pPr marL="4114800" indent="-274320" eaLnBrk="0" fontAlgn="base" hangingPunct="0">
              <a:spcBef>
                <a:spcPct val="20000"/>
              </a:spcBef>
              <a:spcAft>
                <a:spcPct val="0"/>
              </a:spcAft>
              <a:buChar char="»"/>
              <a:defRPr sz="1920">
                <a:solidFill>
                  <a:schemeClr val="tx1"/>
                </a:solidFill>
                <a:latin typeface="Calibri" charset="0"/>
                <a:ea typeface="ＭＳ Ｐゴシック" charset="-128"/>
              </a:defRPr>
            </a:lvl8pPr>
            <a:lvl9pPr marL="4663440" indent="-274320" eaLnBrk="0" fontAlgn="base" hangingPunct="0">
              <a:spcBef>
                <a:spcPct val="20000"/>
              </a:spcBef>
              <a:spcAft>
                <a:spcPct val="0"/>
              </a:spcAft>
              <a:buChar char="»"/>
              <a:defRPr sz="1920">
                <a:solidFill>
                  <a:schemeClr val="tx1"/>
                </a:solidFill>
                <a:latin typeface="Calibri" charset="0"/>
                <a:ea typeface="ＭＳ Ｐゴシック" charset="-128"/>
              </a:defRPr>
            </a:lvl9pPr>
          </a:lstStyle>
          <a:p>
            <a:pPr>
              <a:spcBef>
                <a:spcPct val="0"/>
              </a:spcBef>
              <a:buClrTx/>
              <a:buSzTx/>
              <a:buFontTx/>
              <a:buNone/>
            </a:pPr>
            <a:r>
              <a:rPr lang="en-US" altLang="en-US" sz="1440">
                <a:solidFill>
                  <a:schemeClr val="bg2"/>
                </a:solidFill>
              </a:rPr>
              <a:t>CS144, Stanford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54480" y="2743200"/>
            <a:ext cx="11521440" cy="1371600"/>
          </a:xfrm>
        </p:spPr>
        <p:txBody>
          <a:bodyPr/>
          <a:lstStyle/>
          <a:p>
            <a:pPr>
              <a:defRPr/>
            </a:pPr>
            <a:r>
              <a:rPr lang="en-US" sz="5400" dirty="0">
                <a:ea typeface="+mj-ea"/>
                <a:cs typeface="+mj-cs"/>
              </a:rPr>
              <a:t>Internet routing is hierarchical</a:t>
            </a:r>
          </a:p>
        </p:txBody>
      </p:sp>
      <p:sp>
        <p:nvSpPr>
          <p:cNvPr id="38915" name="Footer Placeholder 1"/>
          <p:cNvSpPr>
            <a:spLocks noGrp="1"/>
          </p:cNvSpPr>
          <p:nvPr>
            <p:ph type="ftr" sz="quarter" idx="10"/>
          </p:nvPr>
        </p:nvSpPr>
        <p:spPr>
          <a:xfrm>
            <a:off x="0" y="7803505"/>
            <a:ext cx="3474720" cy="3886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99"/>
              </a:buClr>
              <a:buSzPct val="75000"/>
              <a:buFont typeface="Wingdings" charset="2"/>
              <a:defRPr sz="3360">
                <a:solidFill>
                  <a:schemeClr val="tx1"/>
                </a:solidFill>
                <a:latin typeface="Calibri" charset="0"/>
                <a:ea typeface="ＭＳ Ｐゴシック" charset="-128"/>
              </a:defRPr>
            </a:lvl1pPr>
            <a:lvl2pPr marL="891540" indent="-342900">
              <a:spcBef>
                <a:spcPct val="20000"/>
              </a:spcBef>
              <a:buClr>
                <a:schemeClr val="tx1"/>
              </a:buClr>
              <a:buSzPct val="100000"/>
              <a:buFont typeface="Lucida Grande" charset="0"/>
              <a:buChar char="-"/>
              <a:defRPr sz="2400">
                <a:solidFill>
                  <a:srgbClr val="000099"/>
                </a:solidFill>
                <a:latin typeface="Calibri" charset="0"/>
                <a:ea typeface="ＭＳ Ｐゴシック" charset="-128"/>
              </a:defRPr>
            </a:lvl2pPr>
            <a:lvl3pPr marL="1371600" indent="-274320">
              <a:spcBef>
                <a:spcPct val="20000"/>
              </a:spcBef>
              <a:buSzPct val="75000"/>
              <a:buFont typeface="Courier New" charset="0"/>
              <a:buChar char="o"/>
              <a:defRPr>
                <a:solidFill>
                  <a:schemeClr val="tx1"/>
                </a:solidFill>
                <a:latin typeface="Calibri" charset="0"/>
                <a:ea typeface="ＭＳ Ｐゴシック" charset="-128"/>
              </a:defRPr>
            </a:lvl3pPr>
            <a:lvl4pPr marL="1920240" indent="-274320">
              <a:spcBef>
                <a:spcPct val="20000"/>
              </a:spcBef>
              <a:buChar char="–"/>
              <a:defRPr sz="1920">
                <a:solidFill>
                  <a:schemeClr val="tx1"/>
                </a:solidFill>
                <a:latin typeface="Calibri" charset="0"/>
                <a:ea typeface="ＭＳ Ｐゴシック" charset="-128"/>
              </a:defRPr>
            </a:lvl4pPr>
            <a:lvl5pPr marL="2468880" indent="-274320">
              <a:spcBef>
                <a:spcPct val="20000"/>
              </a:spcBef>
              <a:buChar char="»"/>
              <a:defRPr sz="1920">
                <a:solidFill>
                  <a:schemeClr val="tx1"/>
                </a:solidFill>
                <a:latin typeface="Calibri" charset="0"/>
                <a:ea typeface="ＭＳ Ｐゴシック" charset="-128"/>
              </a:defRPr>
            </a:lvl5pPr>
            <a:lvl6pPr marL="3017520" indent="-274320" eaLnBrk="0" fontAlgn="base" hangingPunct="0">
              <a:spcBef>
                <a:spcPct val="20000"/>
              </a:spcBef>
              <a:spcAft>
                <a:spcPct val="0"/>
              </a:spcAft>
              <a:buChar char="»"/>
              <a:defRPr sz="1920">
                <a:solidFill>
                  <a:schemeClr val="tx1"/>
                </a:solidFill>
                <a:latin typeface="Calibri" charset="0"/>
                <a:ea typeface="ＭＳ Ｐゴシック" charset="-128"/>
              </a:defRPr>
            </a:lvl6pPr>
            <a:lvl7pPr marL="3566160" indent="-274320" eaLnBrk="0" fontAlgn="base" hangingPunct="0">
              <a:spcBef>
                <a:spcPct val="20000"/>
              </a:spcBef>
              <a:spcAft>
                <a:spcPct val="0"/>
              </a:spcAft>
              <a:buChar char="»"/>
              <a:defRPr sz="1920">
                <a:solidFill>
                  <a:schemeClr val="tx1"/>
                </a:solidFill>
                <a:latin typeface="Calibri" charset="0"/>
                <a:ea typeface="ＭＳ Ｐゴシック" charset="-128"/>
              </a:defRPr>
            </a:lvl7pPr>
            <a:lvl8pPr marL="4114800" indent="-274320" eaLnBrk="0" fontAlgn="base" hangingPunct="0">
              <a:spcBef>
                <a:spcPct val="20000"/>
              </a:spcBef>
              <a:spcAft>
                <a:spcPct val="0"/>
              </a:spcAft>
              <a:buChar char="»"/>
              <a:defRPr sz="1920">
                <a:solidFill>
                  <a:schemeClr val="tx1"/>
                </a:solidFill>
                <a:latin typeface="Calibri" charset="0"/>
                <a:ea typeface="ＭＳ Ｐゴシック" charset="-128"/>
              </a:defRPr>
            </a:lvl8pPr>
            <a:lvl9pPr marL="4663440" indent="-274320" eaLnBrk="0" fontAlgn="base" hangingPunct="0">
              <a:spcBef>
                <a:spcPct val="20000"/>
              </a:spcBef>
              <a:spcAft>
                <a:spcPct val="0"/>
              </a:spcAft>
              <a:buChar char="»"/>
              <a:defRPr sz="1920">
                <a:solidFill>
                  <a:schemeClr val="tx1"/>
                </a:solidFill>
                <a:latin typeface="Calibri" charset="0"/>
                <a:ea typeface="ＭＳ Ｐゴシック" charset="-128"/>
              </a:defRPr>
            </a:lvl9pPr>
          </a:lstStyle>
          <a:p>
            <a:pPr>
              <a:spcBef>
                <a:spcPct val="0"/>
              </a:spcBef>
              <a:buClrTx/>
              <a:buSzTx/>
              <a:buFontTx/>
              <a:buNone/>
            </a:pPr>
            <a:r>
              <a:rPr lang="en-US" altLang="en-US" sz="1440">
                <a:solidFill>
                  <a:schemeClr val="bg2"/>
                </a:solidFill>
              </a:rPr>
              <a:t>CS144, Stanford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ounded Rectangle 172">
            <a:extLst>
              <a:ext uri="{FF2B5EF4-FFF2-40B4-BE49-F238E27FC236}">
                <a16:creationId xmlns:a16="http://schemas.microsoft.com/office/drawing/2014/main" id="{437DAA21-368D-5341-9282-862F2E262981}"/>
              </a:ext>
            </a:extLst>
          </p:cNvPr>
          <p:cNvSpPr/>
          <p:nvPr/>
        </p:nvSpPr>
        <p:spPr bwMode="auto">
          <a:xfrm>
            <a:off x="10446313" y="4258669"/>
            <a:ext cx="3560446"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195" name="Oval 194"/>
          <p:cNvSpPr>
            <a:spLocks noChangeArrowheads="1"/>
          </p:cNvSpPr>
          <p:nvPr/>
        </p:nvSpPr>
        <p:spPr bwMode="auto">
          <a:xfrm>
            <a:off x="2545080" y="1677378"/>
            <a:ext cx="3331844" cy="151066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sp>
        <p:nvSpPr>
          <p:cNvPr id="197" name="TextBox 196"/>
          <p:cNvSpPr txBox="1"/>
          <p:nvPr/>
        </p:nvSpPr>
        <p:spPr>
          <a:xfrm>
            <a:off x="11201224" y="7220588"/>
            <a:ext cx="2610200" cy="346247"/>
          </a:xfrm>
          <a:prstGeom prst="rect">
            <a:avLst/>
          </a:prstGeom>
          <a:noFill/>
        </p:spPr>
        <p:txBody>
          <a:bodyPr wrap="none" lIns="68579" tIns="34289" rIns="68579" bIns="34289">
            <a:spAutoFit/>
          </a:bodyPr>
          <a:lstStyle/>
          <a:p>
            <a:pPr>
              <a:defRPr/>
            </a:pPr>
            <a:r>
              <a:rPr lang="en-US" dirty="0">
                <a:latin typeface="+mj-lt"/>
              </a:rPr>
              <a:t>Cambridge University (UK)</a:t>
            </a:r>
          </a:p>
        </p:txBody>
      </p:sp>
      <p:grpSp>
        <p:nvGrpSpPr>
          <p:cNvPr id="40988" name="Group 197"/>
          <p:cNvGrpSpPr>
            <a:grpSpLocks/>
          </p:cNvGrpSpPr>
          <p:nvPr/>
        </p:nvGrpSpPr>
        <p:grpSpPr bwMode="auto">
          <a:xfrm>
            <a:off x="11047095" y="5328284"/>
            <a:ext cx="2556510" cy="721996"/>
            <a:chOff x="5030950" y="4105123"/>
            <a:chExt cx="5143290" cy="964734"/>
          </a:xfrm>
        </p:grpSpPr>
        <p:sp>
          <p:nvSpPr>
            <p:cNvPr id="199" name="Can 198"/>
            <p:cNvSpPr>
              <a:spLocks noChangeArrowheads="1"/>
            </p:cNvSpPr>
            <p:nvPr/>
          </p:nvSpPr>
          <p:spPr bwMode="auto">
            <a:xfrm>
              <a:off x="6127061" y="4105123"/>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0" name="Straight Connector 199"/>
            <p:cNvCxnSpPr>
              <a:cxnSpLocks noChangeShapeType="1"/>
            </p:cNvCxnSpPr>
            <p:nvPr/>
          </p:nvCxnSpPr>
          <p:spPr bwMode="auto">
            <a:xfrm flipV="1">
              <a:off x="5421871" y="4245125"/>
              <a:ext cx="758846" cy="10945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1" name="Can 200"/>
            <p:cNvSpPr>
              <a:spLocks noChangeArrowheads="1"/>
            </p:cNvSpPr>
            <p:nvPr/>
          </p:nvSpPr>
          <p:spPr bwMode="auto">
            <a:xfrm>
              <a:off x="5030950" y="4280761"/>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2" name="Straight Connector 201"/>
            <p:cNvCxnSpPr>
              <a:cxnSpLocks noChangeShapeType="1"/>
            </p:cNvCxnSpPr>
            <p:nvPr/>
          </p:nvCxnSpPr>
          <p:spPr bwMode="auto">
            <a:xfrm>
              <a:off x="5306894" y="4438580"/>
              <a:ext cx="555722" cy="3589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3" name="Straight Connector 202"/>
            <p:cNvCxnSpPr>
              <a:cxnSpLocks noChangeShapeType="1"/>
              <a:endCxn id="204" idx="0"/>
            </p:cNvCxnSpPr>
            <p:nvPr/>
          </p:nvCxnSpPr>
          <p:spPr bwMode="auto">
            <a:xfrm>
              <a:off x="6498820" y="4245125"/>
              <a:ext cx="632371" cy="30036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4" name="Can 203"/>
            <p:cNvSpPr>
              <a:spLocks noChangeArrowheads="1"/>
            </p:cNvSpPr>
            <p:nvPr/>
          </p:nvSpPr>
          <p:spPr bwMode="auto">
            <a:xfrm>
              <a:off x="6882076" y="4443671"/>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5" name="Straight Connector 204"/>
            <p:cNvCxnSpPr>
              <a:cxnSpLocks noChangeShapeType="1"/>
              <a:stCxn id="206" idx="4"/>
            </p:cNvCxnSpPr>
            <p:nvPr/>
          </p:nvCxnSpPr>
          <p:spPr bwMode="auto">
            <a:xfrm flipV="1">
              <a:off x="6180717" y="4593853"/>
              <a:ext cx="812502" cy="20363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6" name="Can 205"/>
            <p:cNvSpPr>
              <a:spLocks noChangeArrowheads="1"/>
            </p:cNvSpPr>
            <p:nvPr/>
          </p:nvSpPr>
          <p:spPr bwMode="auto">
            <a:xfrm>
              <a:off x="5682485" y="4695672"/>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7" name="Straight Connector 206"/>
            <p:cNvCxnSpPr>
              <a:cxnSpLocks noChangeShapeType="1"/>
              <a:endCxn id="204" idx="4"/>
            </p:cNvCxnSpPr>
            <p:nvPr/>
          </p:nvCxnSpPr>
          <p:spPr bwMode="auto">
            <a:xfrm flipH="1" flipV="1">
              <a:off x="7380308" y="4545490"/>
              <a:ext cx="444576" cy="254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8" name="Can 207"/>
            <p:cNvSpPr>
              <a:spLocks noChangeArrowheads="1"/>
            </p:cNvSpPr>
            <p:nvPr/>
          </p:nvSpPr>
          <p:spPr bwMode="auto">
            <a:xfrm>
              <a:off x="8917162" y="4275670"/>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9" name="Straight Connector 208"/>
            <p:cNvCxnSpPr>
              <a:cxnSpLocks noChangeShapeType="1"/>
            </p:cNvCxnSpPr>
            <p:nvPr/>
          </p:nvCxnSpPr>
          <p:spPr bwMode="auto">
            <a:xfrm flipV="1">
              <a:off x="8211971" y="4415670"/>
              <a:ext cx="762680" cy="10945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0" name="Can 209"/>
            <p:cNvSpPr>
              <a:spLocks noChangeArrowheads="1"/>
            </p:cNvSpPr>
            <p:nvPr/>
          </p:nvSpPr>
          <p:spPr bwMode="auto">
            <a:xfrm>
              <a:off x="7824884" y="4451307"/>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1" name="Straight Connector 210"/>
            <p:cNvCxnSpPr>
              <a:cxnSpLocks noChangeShapeType="1"/>
            </p:cNvCxnSpPr>
            <p:nvPr/>
          </p:nvCxnSpPr>
          <p:spPr bwMode="auto">
            <a:xfrm>
              <a:off x="8100828" y="4609126"/>
              <a:ext cx="555719" cy="35891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2" name="Straight Connector 211"/>
            <p:cNvCxnSpPr>
              <a:cxnSpLocks noChangeShapeType="1"/>
              <a:endCxn id="213" idx="0"/>
            </p:cNvCxnSpPr>
            <p:nvPr/>
          </p:nvCxnSpPr>
          <p:spPr bwMode="auto">
            <a:xfrm>
              <a:off x="9292752" y="4415670"/>
              <a:ext cx="632373" cy="30036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3" name="Can 212"/>
            <p:cNvSpPr>
              <a:spLocks noChangeArrowheads="1"/>
            </p:cNvSpPr>
            <p:nvPr/>
          </p:nvSpPr>
          <p:spPr bwMode="auto">
            <a:xfrm>
              <a:off x="9676008" y="4614217"/>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4" name="Straight Connector 213"/>
            <p:cNvCxnSpPr>
              <a:cxnSpLocks noChangeShapeType="1"/>
              <a:stCxn id="215" idx="4"/>
            </p:cNvCxnSpPr>
            <p:nvPr/>
          </p:nvCxnSpPr>
          <p:spPr bwMode="auto">
            <a:xfrm flipV="1">
              <a:off x="8974651" y="4764401"/>
              <a:ext cx="808668" cy="20363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5" name="Can 214"/>
            <p:cNvSpPr>
              <a:spLocks noChangeArrowheads="1"/>
            </p:cNvSpPr>
            <p:nvPr/>
          </p:nvSpPr>
          <p:spPr bwMode="auto">
            <a:xfrm>
              <a:off x="8476419" y="4866219"/>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grpSp>
      <p:pic>
        <p:nvPicPr>
          <p:cNvPr id="40989"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74" y="65874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0"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1934" y="6760844"/>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1"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7694" y="6848474"/>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2"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8224" y="6772275"/>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3"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8754" y="6642735"/>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221" name="Straight Connector 220"/>
          <p:cNvCxnSpPr>
            <a:cxnSpLocks noChangeShapeType="1"/>
            <a:stCxn id="206" idx="3"/>
            <a:endCxn id="40989" idx="0"/>
          </p:cNvCxnSpPr>
          <p:nvPr/>
        </p:nvCxnSpPr>
        <p:spPr bwMode="auto">
          <a:xfrm flipH="1">
            <a:off x="11424284" y="5922644"/>
            <a:ext cx="70486" cy="66484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2" name="Straight Connector 221"/>
          <p:cNvCxnSpPr>
            <a:cxnSpLocks noChangeShapeType="1"/>
            <a:stCxn id="206" idx="3"/>
            <a:endCxn id="40990" idx="0"/>
          </p:cNvCxnSpPr>
          <p:nvPr/>
        </p:nvCxnSpPr>
        <p:spPr bwMode="auto">
          <a:xfrm>
            <a:off x="11494770" y="5922644"/>
            <a:ext cx="295274"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3" name="Straight Connector 222"/>
          <p:cNvCxnSpPr>
            <a:cxnSpLocks noChangeShapeType="1"/>
            <a:stCxn id="204" idx="3"/>
            <a:endCxn id="40991" idx="0"/>
          </p:cNvCxnSpPr>
          <p:nvPr/>
        </p:nvCxnSpPr>
        <p:spPr bwMode="auto">
          <a:xfrm>
            <a:off x="12091035" y="5734050"/>
            <a:ext cx="64770" cy="111442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4" name="Straight Connector 223"/>
          <p:cNvCxnSpPr>
            <a:cxnSpLocks noChangeShapeType="1"/>
            <a:stCxn id="204" idx="3"/>
            <a:endCxn id="40992" idx="0"/>
          </p:cNvCxnSpPr>
          <p:nvPr/>
        </p:nvCxnSpPr>
        <p:spPr bwMode="auto">
          <a:xfrm>
            <a:off x="12091034" y="5734050"/>
            <a:ext cx="495300" cy="103822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5" name="Straight Connector 224"/>
          <p:cNvCxnSpPr>
            <a:cxnSpLocks noChangeShapeType="1"/>
            <a:stCxn id="215" idx="3"/>
            <a:endCxn id="40993" idx="0"/>
          </p:cNvCxnSpPr>
          <p:nvPr/>
        </p:nvCxnSpPr>
        <p:spPr bwMode="auto">
          <a:xfrm>
            <a:off x="12883515" y="6050280"/>
            <a:ext cx="133350" cy="59245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6" name="Can 225"/>
          <p:cNvSpPr>
            <a:spLocks noChangeArrowheads="1"/>
          </p:cNvSpPr>
          <p:nvPr/>
        </p:nvSpPr>
        <p:spPr bwMode="auto">
          <a:xfrm>
            <a:off x="12321540" y="487680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27" name="Straight Connector 226"/>
          <p:cNvCxnSpPr>
            <a:cxnSpLocks noChangeShapeType="1"/>
          </p:cNvCxnSpPr>
          <p:nvPr/>
        </p:nvCxnSpPr>
        <p:spPr bwMode="auto">
          <a:xfrm flipV="1">
            <a:off x="11969114" y="4981574"/>
            <a:ext cx="379096" cy="8191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8" name="Can 227"/>
          <p:cNvSpPr>
            <a:spLocks noChangeArrowheads="1"/>
          </p:cNvSpPr>
          <p:nvPr/>
        </p:nvSpPr>
        <p:spPr bwMode="auto">
          <a:xfrm>
            <a:off x="11776710" y="501015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29" name="Straight Connector 228"/>
          <p:cNvCxnSpPr>
            <a:cxnSpLocks noChangeShapeType="1"/>
            <a:endCxn id="199" idx="1"/>
          </p:cNvCxnSpPr>
          <p:nvPr/>
        </p:nvCxnSpPr>
        <p:spPr bwMode="auto">
          <a:xfrm flipH="1">
            <a:off x="11715750" y="5126355"/>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0" name="Straight Connector 229"/>
          <p:cNvCxnSpPr>
            <a:cxnSpLocks noChangeShapeType="1"/>
            <a:endCxn id="231" idx="0"/>
          </p:cNvCxnSpPr>
          <p:nvPr/>
        </p:nvCxnSpPr>
        <p:spPr bwMode="auto">
          <a:xfrm>
            <a:off x="12506324" y="4981575"/>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1" name="Can 230"/>
          <p:cNvSpPr>
            <a:spLocks noChangeArrowheads="1"/>
          </p:cNvSpPr>
          <p:nvPr/>
        </p:nvSpPr>
        <p:spPr bwMode="auto">
          <a:xfrm>
            <a:off x="12696825" y="5130164"/>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32" name="Straight Connector 231"/>
          <p:cNvCxnSpPr>
            <a:cxnSpLocks noChangeShapeType="1"/>
            <a:stCxn id="210" idx="1"/>
          </p:cNvCxnSpPr>
          <p:nvPr/>
        </p:nvCxnSpPr>
        <p:spPr bwMode="auto">
          <a:xfrm flipV="1">
            <a:off x="12559664" y="5244464"/>
            <a:ext cx="192406" cy="3429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3" name="Straight Connector 232"/>
          <p:cNvCxnSpPr>
            <a:cxnSpLocks noChangeShapeType="1"/>
            <a:endCxn id="231" idx="4"/>
          </p:cNvCxnSpPr>
          <p:nvPr/>
        </p:nvCxnSpPr>
        <p:spPr bwMode="auto">
          <a:xfrm flipH="1" flipV="1">
            <a:off x="12944474" y="5206364"/>
            <a:ext cx="220980" cy="190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4" name="Can 233"/>
          <p:cNvSpPr>
            <a:spLocks noChangeArrowheads="1"/>
          </p:cNvSpPr>
          <p:nvPr/>
        </p:nvSpPr>
        <p:spPr bwMode="auto">
          <a:xfrm>
            <a:off x="13165455" y="5137784"/>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35" name="Straight Connector 234"/>
          <p:cNvCxnSpPr>
            <a:cxnSpLocks noChangeShapeType="1"/>
          </p:cNvCxnSpPr>
          <p:nvPr/>
        </p:nvCxnSpPr>
        <p:spPr bwMode="auto">
          <a:xfrm>
            <a:off x="13302614" y="5253990"/>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6" name="Can 235"/>
          <p:cNvSpPr>
            <a:spLocks noChangeArrowheads="1"/>
          </p:cNvSpPr>
          <p:nvPr/>
        </p:nvSpPr>
        <p:spPr bwMode="auto">
          <a:xfrm>
            <a:off x="13489305" y="544830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0" name="Can 239"/>
          <p:cNvSpPr>
            <a:spLocks noChangeArrowheads="1"/>
          </p:cNvSpPr>
          <p:nvPr/>
        </p:nvSpPr>
        <p:spPr bwMode="auto">
          <a:xfrm>
            <a:off x="5352339" y="2308212"/>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1" name="Can 240"/>
          <p:cNvSpPr>
            <a:spLocks noChangeArrowheads="1"/>
          </p:cNvSpPr>
          <p:nvPr/>
        </p:nvSpPr>
        <p:spPr bwMode="auto">
          <a:xfrm>
            <a:off x="11801100" y="4118333"/>
            <a:ext cx="702946"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4" name="Can 243"/>
          <p:cNvSpPr>
            <a:spLocks noChangeArrowheads="1"/>
          </p:cNvSpPr>
          <p:nvPr/>
        </p:nvSpPr>
        <p:spPr bwMode="auto">
          <a:xfrm>
            <a:off x="4162424" y="2005038"/>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5" name="Straight Connector 244"/>
          <p:cNvCxnSpPr>
            <a:cxnSpLocks noChangeShapeType="1"/>
            <a:stCxn id="128" idx="1"/>
            <a:endCxn id="247" idx="3"/>
          </p:cNvCxnSpPr>
          <p:nvPr/>
        </p:nvCxnSpPr>
        <p:spPr bwMode="auto">
          <a:xfrm flipV="1">
            <a:off x="3358993" y="2366988"/>
            <a:ext cx="170019" cy="47957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6" name="Straight Connector 245"/>
          <p:cNvCxnSpPr>
            <a:cxnSpLocks noChangeShapeType="1"/>
          </p:cNvCxnSpPr>
          <p:nvPr/>
        </p:nvCxnSpPr>
        <p:spPr bwMode="auto">
          <a:xfrm flipV="1">
            <a:off x="3634740" y="2138388"/>
            <a:ext cx="567690" cy="10477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7" name="Can 246"/>
          <p:cNvSpPr>
            <a:spLocks noChangeArrowheads="1"/>
          </p:cNvSpPr>
          <p:nvPr/>
        </p:nvSpPr>
        <p:spPr bwMode="auto">
          <a:xfrm>
            <a:off x="3343274" y="217267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8" name="Straight Connector 247"/>
          <p:cNvCxnSpPr>
            <a:cxnSpLocks noChangeShapeType="1"/>
          </p:cNvCxnSpPr>
          <p:nvPr/>
        </p:nvCxnSpPr>
        <p:spPr bwMode="auto">
          <a:xfrm>
            <a:off x="3550920" y="2321268"/>
            <a:ext cx="415290" cy="34099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9" name="Straight Connector 248"/>
          <p:cNvCxnSpPr>
            <a:cxnSpLocks noChangeShapeType="1"/>
            <a:endCxn id="250" idx="0"/>
          </p:cNvCxnSpPr>
          <p:nvPr/>
        </p:nvCxnSpPr>
        <p:spPr bwMode="auto">
          <a:xfrm>
            <a:off x="4442460" y="2138388"/>
            <a:ext cx="474344" cy="2838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0" name="Can 249"/>
          <p:cNvSpPr>
            <a:spLocks noChangeArrowheads="1"/>
          </p:cNvSpPr>
          <p:nvPr/>
        </p:nvSpPr>
        <p:spPr bwMode="auto">
          <a:xfrm>
            <a:off x="4730114" y="2326982"/>
            <a:ext cx="373380" cy="192406"/>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1" name="Straight Connector 250"/>
          <p:cNvCxnSpPr>
            <a:cxnSpLocks noChangeShapeType="1"/>
            <a:stCxn id="252" idx="4"/>
          </p:cNvCxnSpPr>
          <p:nvPr/>
        </p:nvCxnSpPr>
        <p:spPr bwMode="auto">
          <a:xfrm flipV="1">
            <a:off x="4202430" y="2469858"/>
            <a:ext cx="607694" cy="1924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2" name="Can 251"/>
          <p:cNvSpPr>
            <a:spLocks noChangeArrowheads="1"/>
          </p:cNvSpPr>
          <p:nvPr/>
        </p:nvSpPr>
        <p:spPr bwMode="auto">
          <a:xfrm>
            <a:off x="3830954" y="256510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3" name="Straight Connector 252"/>
          <p:cNvCxnSpPr>
            <a:cxnSpLocks noChangeShapeType="1"/>
            <a:stCxn id="240" idx="2"/>
            <a:endCxn id="250" idx="4"/>
          </p:cNvCxnSpPr>
          <p:nvPr/>
        </p:nvCxnSpPr>
        <p:spPr bwMode="auto">
          <a:xfrm flipH="1" flipV="1">
            <a:off x="5103494" y="2423185"/>
            <a:ext cx="248845" cy="37427"/>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1" name="Straight Connector 270"/>
          <p:cNvCxnSpPr>
            <a:cxnSpLocks noChangeShapeType="1"/>
            <a:stCxn id="144" idx="2"/>
            <a:endCxn id="240" idx="4"/>
          </p:cNvCxnSpPr>
          <p:nvPr/>
        </p:nvCxnSpPr>
        <p:spPr bwMode="auto">
          <a:xfrm flipH="1" flipV="1">
            <a:off x="6055283" y="2460612"/>
            <a:ext cx="2819018" cy="1031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7" name="Straight Connector 276"/>
          <p:cNvCxnSpPr>
            <a:cxnSpLocks noChangeShapeType="1"/>
            <a:stCxn id="241" idx="3"/>
            <a:endCxn id="226" idx="1"/>
          </p:cNvCxnSpPr>
          <p:nvPr/>
        </p:nvCxnSpPr>
        <p:spPr bwMode="auto">
          <a:xfrm>
            <a:off x="12152573" y="4423133"/>
            <a:ext cx="292792" cy="453667"/>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 name="TextBox 2"/>
          <p:cNvSpPr txBox="1"/>
          <p:nvPr/>
        </p:nvSpPr>
        <p:spPr>
          <a:xfrm>
            <a:off x="1673470" y="235232"/>
            <a:ext cx="11767257" cy="900244"/>
          </a:xfrm>
          <a:prstGeom prst="rect">
            <a:avLst/>
          </a:prstGeom>
          <a:noFill/>
          <a:ln>
            <a:solidFill>
              <a:schemeClr val="tx1"/>
            </a:solidFill>
          </a:ln>
        </p:spPr>
        <p:txBody>
          <a:bodyPr wrap="none" lIns="68579" tIns="34289" rIns="68579" bIns="34289">
            <a:spAutoFit/>
          </a:bodyPr>
          <a:lstStyle/>
          <a:p>
            <a:pPr algn="ctr">
              <a:defRPr/>
            </a:pPr>
            <a:r>
              <a:rPr lang="en-US" sz="2700" dirty="0">
                <a:latin typeface="+mj-lt"/>
              </a:rPr>
              <a:t>In the Internet, Autonomous Systems (AS’s) have Border Routers (</a:t>
            </a:r>
            <a:r>
              <a:rPr lang="en-US" sz="2700" dirty="0">
                <a:solidFill>
                  <a:srgbClr val="FF6700"/>
                </a:solidFill>
                <a:latin typeface="+mj-lt"/>
              </a:rPr>
              <a:t>orange</a:t>
            </a:r>
            <a:r>
              <a:rPr lang="en-US" sz="2700" dirty="0">
                <a:latin typeface="+mj-lt"/>
              </a:rPr>
              <a:t>).</a:t>
            </a:r>
          </a:p>
          <a:p>
            <a:pPr algn="ctr">
              <a:defRPr/>
            </a:pPr>
            <a:r>
              <a:rPr lang="en-US" sz="2700" dirty="0">
                <a:latin typeface="+mj-lt"/>
              </a:rPr>
              <a:t>The border routers route packets to each other using the Border Gateway Protocol.</a:t>
            </a:r>
          </a:p>
        </p:txBody>
      </p:sp>
      <p:sp>
        <p:nvSpPr>
          <p:cNvPr id="152" name="TextBox 151"/>
          <p:cNvSpPr txBox="1"/>
          <p:nvPr/>
        </p:nvSpPr>
        <p:spPr>
          <a:xfrm>
            <a:off x="2971154" y="1368553"/>
            <a:ext cx="2602377" cy="346247"/>
          </a:xfrm>
          <a:prstGeom prst="rect">
            <a:avLst/>
          </a:prstGeom>
          <a:noFill/>
        </p:spPr>
        <p:txBody>
          <a:bodyPr wrap="none" lIns="68579" tIns="34289" rIns="68579" bIns="34289">
            <a:spAutoFit/>
          </a:bodyPr>
          <a:lstStyle/>
          <a:p>
            <a:pPr>
              <a:defRPr/>
            </a:pPr>
            <a:r>
              <a:rPr lang="en-US" dirty="0">
                <a:latin typeface="+mj-lt"/>
              </a:rPr>
              <a:t>Hurricane Electric (</a:t>
            </a:r>
            <a:r>
              <a:rPr lang="en-US" dirty="0" err="1">
                <a:latin typeface="+mj-lt"/>
              </a:rPr>
              <a:t>he.net</a:t>
            </a:r>
            <a:r>
              <a:rPr lang="en-US" dirty="0">
                <a:latin typeface="+mj-lt"/>
              </a:rPr>
              <a:t>)</a:t>
            </a:r>
          </a:p>
        </p:txBody>
      </p:sp>
      <p:sp>
        <p:nvSpPr>
          <p:cNvPr id="118" name="Oval 117">
            <a:extLst>
              <a:ext uri="{FF2B5EF4-FFF2-40B4-BE49-F238E27FC236}">
                <a16:creationId xmlns:a16="http://schemas.microsoft.com/office/drawing/2014/main" id="{853E9D67-B9D6-2249-9DE8-C552965637B7}"/>
              </a:ext>
            </a:extLst>
          </p:cNvPr>
          <p:cNvSpPr>
            <a:spLocks noChangeArrowheads="1"/>
          </p:cNvSpPr>
          <p:nvPr/>
        </p:nvSpPr>
        <p:spPr bwMode="auto">
          <a:xfrm>
            <a:off x="9152876" y="1512042"/>
            <a:ext cx="3560446" cy="164782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sp>
        <p:nvSpPr>
          <p:cNvPr id="128" name="Can 127">
            <a:extLst>
              <a:ext uri="{FF2B5EF4-FFF2-40B4-BE49-F238E27FC236}">
                <a16:creationId xmlns:a16="http://schemas.microsoft.com/office/drawing/2014/main" id="{E94D7CD4-E766-A545-AA40-0ADF1FBF2BB3}"/>
              </a:ext>
            </a:extLst>
          </p:cNvPr>
          <p:cNvSpPr>
            <a:spLocks noChangeArrowheads="1"/>
          </p:cNvSpPr>
          <p:nvPr/>
        </p:nvSpPr>
        <p:spPr bwMode="auto">
          <a:xfrm>
            <a:off x="3007521" y="2846566"/>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30" name="Straight Connector 129">
            <a:extLst>
              <a:ext uri="{FF2B5EF4-FFF2-40B4-BE49-F238E27FC236}">
                <a16:creationId xmlns:a16="http://schemas.microsoft.com/office/drawing/2014/main" id="{DCEC90DA-34BF-8140-B645-875E72AC81D5}"/>
              </a:ext>
            </a:extLst>
          </p:cNvPr>
          <p:cNvCxnSpPr>
            <a:cxnSpLocks noChangeShapeType="1"/>
            <a:stCxn id="239" idx="1"/>
            <a:endCxn id="128" idx="3"/>
          </p:cNvCxnSpPr>
          <p:nvPr/>
        </p:nvCxnSpPr>
        <p:spPr bwMode="auto">
          <a:xfrm flipV="1">
            <a:off x="2316367" y="3151366"/>
            <a:ext cx="1042626" cy="96152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44" name="Can 143">
            <a:extLst>
              <a:ext uri="{FF2B5EF4-FFF2-40B4-BE49-F238E27FC236}">
                <a16:creationId xmlns:a16="http://schemas.microsoft.com/office/drawing/2014/main" id="{5CE6D885-182F-A241-AB8E-2031304C9AE5}"/>
              </a:ext>
            </a:extLst>
          </p:cNvPr>
          <p:cNvSpPr>
            <a:spLocks noChangeArrowheads="1"/>
          </p:cNvSpPr>
          <p:nvPr/>
        </p:nvSpPr>
        <p:spPr bwMode="auto">
          <a:xfrm>
            <a:off x="8874301" y="2318527"/>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55" name="Can 154">
            <a:extLst>
              <a:ext uri="{FF2B5EF4-FFF2-40B4-BE49-F238E27FC236}">
                <a16:creationId xmlns:a16="http://schemas.microsoft.com/office/drawing/2014/main" id="{995E13CA-B05A-B94E-A1F3-F7E97F6901F7}"/>
              </a:ext>
            </a:extLst>
          </p:cNvPr>
          <p:cNvSpPr>
            <a:spLocks noChangeArrowheads="1"/>
          </p:cNvSpPr>
          <p:nvPr/>
        </p:nvSpPr>
        <p:spPr bwMode="auto">
          <a:xfrm>
            <a:off x="10719739" y="1829104"/>
            <a:ext cx="371474"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56" name="Straight Connector 155">
            <a:extLst>
              <a:ext uri="{FF2B5EF4-FFF2-40B4-BE49-F238E27FC236}">
                <a16:creationId xmlns:a16="http://schemas.microsoft.com/office/drawing/2014/main" id="{59C2CD55-49E0-E24C-AA5D-6FEA3C2312E1}"/>
              </a:ext>
            </a:extLst>
          </p:cNvPr>
          <p:cNvCxnSpPr>
            <a:cxnSpLocks noChangeShapeType="1"/>
            <a:endCxn id="155" idx="2"/>
          </p:cNvCxnSpPr>
          <p:nvPr/>
        </p:nvCxnSpPr>
        <p:spPr bwMode="auto">
          <a:xfrm flipV="1">
            <a:off x="10352074" y="1926259"/>
            <a:ext cx="367665" cy="43338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57" name="Can 156">
            <a:extLst>
              <a:ext uri="{FF2B5EF4-FFF2-40B4-BE49-F238E27FC236}">
                <a16:creationId xmlns:a16="http://schemas.microsoft.com/office/drawing/2014/main" id="{024D6AAD-D8A1-8F43-AD13-52751B8CAA2A}"/>
              </a:ext>
            </a:extLst>
          </p:cNvPr>
          <p:cNvSpPr>
            <a:spLocks noChangeArrowheads="1"/>
          </p:cNvSpPr>
          <p:nvPr/>
        </p:nvSpPr>
        <p:spPr bwMode="auto">
          <a:xfrm>
            <a:off x="10060608" y="2291067"/>
            <a:ext cx="373380" cy="192404"/>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58" name="Straight Connector 157">
            <a:extLst>
              <a:ext uri="{FF2B5EF4-FFF2-40B4-BE49-F238E27FC236}">
                <a16:creationId xmlns:a16="http://schemas.microsoft.com/office/drawing/2014/main" id="{E5FE5173-FD35-7049-B4EF-8072961C5DBA}"/>
              </a:ext>
            </a:extLst>
          </p:cNvPr>
          <p:cNvCxnSpPr>
            <a:cxnSpLocks noChangeShapeType="1"/>
            <a:stCxn id="157" idx="3"/>
            <a:endCxn id="164" idx="2"/>
          </p:cNvCxnSpPr>
          <p:nvPr/>
        </p:nvCxnSpPr>
        <p:spPr bwMode="auto">
          <a:xfrm>
            <a:off x="10247298" y="2483471"/>
            <a:ext cx="601981" cy="9685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96062858-4774-0742-B6F9-79872564DED3}"/>
              </a:ext>
            </a:extLst>
          </p:cNvPr>
          <p:cNvCxnSpPr>
            <a:cxnSpLocks noChangeShapeType="1"/>
            <a:stCxn id="155" idx="4"/>
            <a:endCxn id="160" idx="0"/>
          </p:cNvCxnSpPr>
          <p:nvPr/>
        </p:nvCxnSpPr>
        <p:spPr bwMode="auto">
          <a:xfrm>
            <a:off x="11091213" y="1926259"/>
            <a:ext cx="667391" cy="30477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0" name="Can 159">
            <a:extLst>
              <a:ext uri="{FF2B5EF4-FFF2-40B4-BE49-F238E27FC236}">
                <a16:creationId xmlns:a16="http://schemas.microsoft.com/office/drawing/2014/main" id="{3C90904B-D576-D84B-BCAC-EB10EDBC6ABF}"/>
              </a:ext>
            </a:extLst>
          </p:cNvPr>
          <p:cNvSpPr>
            <a:spLocks noChangeArrowheads="1"/>
          </p:cNvSpPr>
          <p:nvPr/>
        </p:nvSpPr>
        <p:spPr bwMode="auto">
          <a:xfrm>
            <a:off x="11571914" y="2133876"/>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61" name="Straight Connector 160">
            <a:extLst>
              <a:ext uri="{FF2B5EF4-FFF2-40B4-BE49-F238E27FC236}">
                <a16:creationId xmlns:a16="http://schemas.microsoft.com/office/drawing/2014/main" id="{C1B7806C-ABDD-E14E-86B3-198D0A41A5F3}"/>
              </a:ext>
            </a:extLst>
          </p:cNvPr>
          <p:cNvCxnSpPr>
            <a:cxnSpLocks noChangeShapeType="1"/>
            <a:stCxn id="164" idx="4"/>
            <a:endCxn id="160" idx="3"/>
          </p:cNvCxnSpPr>
          <p:nvPr/>
        </p:nvCxnSpPr>
        <p:spPr bwMode="auto">
          <a:xfrm flipV="1">
            <a:off x="11222659" y="2328186"/>
            <a:ext cx="535945" cy="25214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4" name="Can 163">
            <a:extLst>
              <a:ext uri="{FF2B5EF4-FFF2-40B4-BE49-F238E27FC236}">
                <a16:creationId xmlns:a16="http://schemas.microsoft.com/office/drawing/2014/main" id="{EEF32E6D-FC1A-1746-A571-9FACFB196C19}"/>
              </a:ext>
            </a:extLst>
          </p:cNvPr>
          <p:cNvSpPr>
            <a:spLocks noChangeArrowheads="1"/>
          </p:cNvSpPr>
          <p:nvPr/>
        </p:nvSpPr>
        <p:spPr bwMode="auto">
          <a:xfrm>
            <a:off x="10849279" y="2483171"/>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65" name="Straight Connector 164">
            <a:extLst>
              <a:ext uri="{FF2B5EF4-FFF2-40B4-BE49-F238E27FC236}">
                <a16:creationId xmlns:a16="http://schemas.microsoft.com/office/drawing/2014/main" id="{12D8C251-6C91-E94B-B72A-3CC2D1B2509F}"/>
              </a:ext>
            </a:extLst>
          </p:cNvPr>
          <p:cNvCxnSpPr>
            <a:cxnSpLocks noChangeShapeType="1"/>
            <a:endCxn id="160" idx="4"/>
          </p:cNvCxnSpPr>
          <p:nvPr/>
        </p:nvCxnSpPr>
        <p:spPr bwMode="auto">
          <a:xfrm flipH="1">
            <a:off x="11945294" y="2230961"/>
            <a:ext cx="362905" cy="7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7" name="Straight Connector 166">
            <a:extLst>
              <a:ext uri="{FF2B5EF4-FFF2-40B4-BE49-F238E27FC236}">
                <a16:creationId xmlns:a16="http://schemas.microsoft.com/office/drawing/2014/main" id="{A4EA86B7-CF34-474E-80AD-B4BBB7D792BC}"/>
              </a:ext>
            </a:extLst>
          </p:cNvPr>
          <p:cNvCxnSpPr>
            <a:cxnSpLocks noChangeShapeType="1"/>
            <a:stCxn id="157" idx="2"/>
          </p:cNvCxnSpPr>
          <p:nvPr/>
        </p:nvCxnSpPr>
        <p:spPr bwMode="auto">
          <a:xfrm flipH="1">
            <a:off x="9597692" y="2387269"/>
            <a:ext cx="462916" cy="7334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8" name="Straight Connector 167">
            <a:extLst>
              <a:ext uri="{FF2B5EF4-FFF2-40B4-BE49-F238E27FC236}">
                <a16:creationId xmlns:a16="http://schemas.microsoft.com/office/drawing/2014/main" id="{C8E2209A-8C9D-E545-AA92-2DA54D8EAABC}"/>
              </a:ext>
            </a:extLst>
          </p:cNvPr>
          <p:cNvCxnSpPr>
            <a:cxnSpLocks noChangeShapeType="1"/>
            <a:stCxn id="170" idx="1"/>
            <a:endCxn id="164" idx="3"/>
          </p:cNvCxnSpPr>
          <p:nvPr/>
        </p:nvCxnSpPr>
        <p:spPr bwMode="auto">
          <a:xfrm flipV="1">
            <a:off x="11035969" y="2677481"/>
            <a:ext cx="0" cy="239839"/>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0" name="Can 169">
            <a:extLst>
              <a:ext uri="{FF2B5EF4-FFF2-40B4-BE49-F238E27FC236}">
                <a16:creationId xmlns:a16="http://schemas.microsoft.com/office/drawing/2014/main" id="{DEA3EB2B-73AC-274F-A17C-94D143286CFE}"/>
              </a:ext>
            </a:extLst>
          </p:cNvPr>
          <p:cNvSpPr>
            <a:spLocks noChangeArrowheads="1"/>
          </p:cNvSpPr>
          <p:nvPr/>
        </p:nvSpPr>
        <p:spPr bwMode="auto">
          <a:xfrm>
            <a:off x="10684496" y="2917320"/>
            <a:ext cx="702946"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71" name="Straight Connector 170">
            <a:extLst>
              <a:ext uri="{FF2B5EF4-FFF2-40B4-BE49-F238E27FC236}">
                <a16:creationId xmlns:a16="http://schemas.microsoft.com/office/drawing/2014/main" id="{05207912-B3A1-3246-B0CB-61D3367BA6A4}"/>
              </a:ext>
            </a:extLst>
          </p:cNvPr>
          <p:cNvCxnSpPr>
            <a:cxnSpLocks noChangeShapeType="1"/>
            <a:stCxn id="241" idx="1"/>
            <a:endCxn id="170" idx="3"/>
          </p:cNvCxnSpPr>
          <p:nvPr/>
        </p:nvCxnSpPr>
        <p:spPr bwMode="auto">
          <a:xfrm flipH="1" flipV="1">
            <a:off x="11035969" y="3222120"/>
            <a:ext cx="1116604" cy="89621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3" name="TextBox 182">
            <a:extLst>
              <a:ext uri="{FF2B5EF4-FFF2-40B4-BE49-F238E27FC236}">
                <a16:creationId xmlns:a16="http://schemas.microsoft.com/office/drawing/2014/main" id="{4E1826D9-EC55-2E44-87DD-384D82F538C5}"/>
              </a:ext>
            </a:extLst>
          </p:cNvPr>
          <p:cNvSpPr txBox="1"/>
          <p:nvPr/>
        </p:nvSpPr>
        <p:spPr>
          <a:xfrm>
            <a:off x="9069707" y="1555825"/>
            <a:ext cx="1451677" cy="346247"/>
          </a:xfrm>
          <a:prstGeom prst="rect">
            <a:avLst/>
          </a:prstGeom>
          <a:solidFill>
            <a:schemeClr val="bg1"/>
          </a:solidFill>
          <a:ln>
            <a:solidFill>
              <a:schemeClr val="bg1">
                <a:lumMod val="75000"/>
              </a:schemeClr>
            </a:solidFill>
          </a:ln>
        </p:spPr>
        <p:txBody>
          <a:bodyPr wrap="none" lIns="68579" tIns="34289" rIns="68579" bIns="34289">
            <a:spAutoFit/>
          </a:bodyPr>
          <a:lstStyle/>
          <a:p>
            <a:pPr>
              <a:defRPr/>
            </a:pPr>
            <a:r>
              <a:rPr lang="en-US" dirty="0">
                <a:latin typeface="+mj-lt"/>
              </a:rPr>
              <a:t>JANET (</a:t>
            </a:r>
            <a:r>
              <a:rPr lang="en-US" dirty="0" err="1">
                <a:latin typeface="+mj-lt"/>
              </a:rPr>
              <a:t>ja.net</a:t>
            </a:r>
            <a:r>
              <a:rPr lang="en-US" dirty="0">
                <a:latin typeface="+mj-lt"/>
              </a:rPr>
              <a:t>)</a:t>
            </a:r>
          </a:p>
        </p:txBody>
      </p:sp>
      <p:sp>
        <p:nvSpPr>
          <p:cNvPr id="50" name="TextBox 49">
            <a:extLst>
              <a:ext uri="{FF2B5EF4-FFF2-40B4-BE49-F238E27FC236}">
                <a16:creationId xmlns:a16="http://schemas.microsoft.com/office/drawing/2014/main" id="{DB46E92C-C8F7-2F4B-BF48-9DB4CD6D29B9}"/>
              </a:ext>
            </a:extLst>
          </p:cNvPr>
          <p:cNvSpPr txBox="1"/>
          <p:nvPr/>
        </p:nvSpPr>
        <p:spPr>
          <a:xfrm>
            <a:off x="6554806" y="2457958"/>
            <a:ext cx="1833964" cy="338554"/>
          </a:xfrm>
          <a:prstGeom prst="rect">
            <a:avLst/>
          </a:prstGeom>
          <a:noFill/>
        </p:spPr>
        <p:txBody>
          <a:bodyPr wrap="none" rtlCol="0">
            <a:spAutoFit/>
          </a:bodyPr>
          <a:lstStyle/>
          <a:p>
            <a:r>
              <a:rPr lang="en-US" sz="1600" dirty="0">
                <a:latin typeface="+mn-lt"/>
              </a:rPr>
              <a:t>(transatlantic cable)</a:t>
            </a:r>
          </a:p>
        </p:txBody>
      </p:sp>
      <p:sp>
        <p:nvSpPr>
          <p:cNvPr id="198" name="Rounded Rectangle 197">
            <a:extLst>
              <a:ext uri="{FF2B5EF4-FFF2-40B4-BE49-F238E27FC236}">
                <a16:creationId xmlns:a16="http://schemas.microsoft.com/office/drawing/2014/main" id="{17DF55BE-48BB-404D-82D1-4CE86D79CC46}"/>
              </a:ext>
            </a:extLst>
          </p:cNvPr>
          <p:cNvSpPr/>
          <p:nvPr/>
        </p:nvSpPr>
        <p:spPr bwMode="auto">
          <a:xfrm>
            <a:off x="304800" y="4261486"/>
            <a:ext cx="3152283"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216" name="TextBox 215">
            <a:extLst>
              <a:ext uri="{FF2B5EF4-FFF2-40B4-BE49-F238E27FC236}">
                <a16:creationId xmlns:a16="http://schemas.microsoft.com/office/drawing/2014/main" id="{CB955DFE-187D-4343-9971-23F6DC11F0AE}"/>
              </a:ext>
            </a:extLst>
          </p:cNvPr>
          <p:cNvSpPr txBox="1"/>
          <p:nvPr/>
        </p:nvSpPr>
        <p:spPr>
          <a:xfrm>
            <a:off x="1002615" y="7180905"/>
            <a:ext cx="1929180" cy="346247"/>
          </a:xfrm>
          <a:prstGeom prst="rect">
            <a:avLst/>
          </a:prstGeom>
          <a:noFill/>
        </p:spPr>
        <p:txBody>
          <a:bodyPr wrap="none" lIns="68579" tIns="34289" rIns="68579" bIns="34289">
            <a:spAutoFit/>
          </a:bodyPr>
          <a:lstStyle/>
          <a:p>
            <a:pPr>
              <a:defRPr/>
            </a:pPr>
            <a:r>
              <a:rPr lang="en-US" dirty="0">
                <a:latin typeface="+mj-lt"/>
              </a:rPr>
              <a:t>Stanford University</a:t>
            </a:r>
          </a:p>
        </p:txBody>
      </p:sp>
      <p:sp>
        <p:nvSpPr>
          <p:cNvPr id="217" name="Can 216">
            <a:extLst>
              <a:ext uri="{FF2B5EF4-FFF2-40B4-BE49-F238E27FC236}">
                <a16:creationId xmlns:a16="http://schemas.microsoft.com/office/drawing/2014/main" id="{C7073226-0618-9146-AD89-BD8B8F8D2C71}"/>
              </a:ext>
            </a:extLst>
          </p:cNvPr>
          <p:cNvSpPr>
            <a:spLocks noChangeArrowheads="1"/>
          </p:cNvSpPr>
          <p:nvPr/>
        </p:nvSpPr>
        <p:spPr bwMode="auto">
          <a:xfrm>
            <a:off x="1034415" y="52958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8" name="Straight Connector 217">
            <a:extLst>
              <a:ext uri="{FF2B5EF4-FFF2-40B4-BE49-F238E27FC236}">
                <a16:creationId xmlns:a16="http://schemas.microsoft.com/office/drawing/2014/main" id="{6772E8E3-7B1F-0740-AFCA-520299A558C1}"/>
              </a:ext>
            </a:extLst>
          </p:cNvPr>
          <p:cNvCxnSpPr>
            <a:cxnSpLocks noChangeShapeType="1"/>
          </p:cNvCxnSpPr>
          <p:nvPr/>
        </p:nvCxnSpPr>
        <p:spPr bwMode="auto">
          <a:xfrm flipV="1">
            <a:off x="683895" y="5400674"/>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9" name="Can 218">
            <a:extLst>
              <a:ext uri="{FF2B5EF4-FFF2-40B4-BE49-F238E27FC236}">
                <a16:creationId xmlns:a16="http://schemas.microsoft.com/office/drawing/2014/main" id="{B7FB98DC-4A1A-B84D-B73A-96A841431337}"/>
              </a:ext>
            </a:extLst>
          </p:cNvPr>
          <p:cNvSpPr>
            <a:spLocks noChangeArrowheads="1"/>
          </p:cNvSpPr>
          <p:nvPr/>
        </p:nvSpPr>
        <p:spPr bwMode="auto">
          <a:xfrm>
            <a:off x="489585" y="542924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20" name="Straight Connector 219">
            <a:extLst>
              <a:ext uri="{FF2B5EF4-FFF2-40B4-BE49-F238E27FC236}">
                <a16:creationId xmlns:a16="http://schemas.microsoft.com/office/drawing/2014/main" id="{C8EFC44F-16FD-8A4D-81BD-F06935BEC67D}"/>
              </a:ext>
            </a:extLst>
          </p:cNvPr>
          <p:cNvCxnSpPr>
            <a:cxnSpLocks noChangeShapeType="1"/>
          </p:cNvCxnSpPr>
          <p:nvPr/>
        </p:nvCxnSpPr>
        <p:spPr bwMode="auto">
          <a:xfrm>
            <a:off x="626745" y="5545454"/>
            <a:ext cx="276224"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8" name="Straight Connector 237">
            <a:extLst>
              <a:ext uri="{FF2B5EF4-FFF2-40B4-BE49-F238E27FC236}">
                <a16:creationId xmlns:a16="http://schemas.microsoft.com/office/drawing/2014/main" id="{286E3AB8-2770-B14E-BBE0-EE7DDC03EBCC}"/>
              </a:ext>
            </a:extLst>
          </p:cNvPr>
          <p:cNvCxnSpPr>
            <a:cxnSpLocks noChangeShapeType="1"/>
            <a:endCxn id="242" idx="0"/>
          </p:cNvCxnSpPr>
          <p:nvPr/>
        </p:nvCxnSpPr>
        <p:spPr bwMode="auto">
          <a:xfrm>
            <a:off x="1219200" y="5400674"/>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2" name="Can 241">
            <a:extLst>
              <a:ext uri="{FF2B5EF4-FFF2-40B4-BE49-F238E27FC236}">
                <a16:creationId xmlns:a16="http://schemas.microsoft.com/office/drawing/2014/main" id="{00B4E3CA-2505-C94A-B170-A4AABBEA51CA}"/>
              </a:ext>
            </a:extLst>
          </p:cNvPr>
          <p:cNvSpPr>
            <a:spLocks noChangeArrowheads="1"/>
          </p:cNvSpPr>
          <p:nvPr/>
        </p:nvSpPr>
        <p:spPr bwMode="auto">
          <a:xfrm>
            <a:off x="1409699" y="55492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43" name="Straight Connector 242">
            <a:extLst>
              <a:ext uri="{FF2B5EF4-FFF2-40B4-BE49-F238E27FC236}">
                <a16:creationId xmlns:a16="http://schemas.microsoft.com/office/drawing/2014/main" id="{3E012507-B7AB-524D-A4E8-532C238D1C10}"/>
              </a:ext>
            </a:extLst>
          </p:cNvPr>
          <p:cNvCxnSpPr>
            <a:cxnSpLocks noChangeShapeType="1"/>
            <a:stCxn id="254" idx="4"/>
          </p:cNvCxnSpPr>
          <p:nvPr/>
        </p:nvCxnSpPr>
        <p:spPr bwMode="auto">
          <a:xfrm flipV="1">
            <a:off x="1061085" y="5663565"/>
            <a:ext cx="403860" cy="1524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4" name="Can 253">
            <a:extLst>
              <a:ext uri="{FF2B5EF4-FFF2-40B4-BE49-F238E27FC236}">
                <a16:creationId xmlns:a16="http://schemas.microsoft.com/office/drawing/2014/main" id="{836D3D05-B0C7-8444-90E7-24DEE5C00323}"/>
              </a:ext>
            </a:extLst>
          </p:cNvPr>
          <p:cNvSpPr>
            <a:spLocks noChangeArrowheads="1"/>
          </p:cNvSpPr>
          <p:nvPr/>
        </p:nvSpPr>
        <p:spPr bwMode="auto">
          <a:xfrm>
            <a:off x="813435" y="5739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55" name="Straight Connector 254">
            <a:extLst>
              <a:ext uri="{FF2B5EF4-FFF2-40B4-BE49-F238E27FC236}">
                <a16:creationId xmlns:a16="http://schemas.microsoft.com/office/drawing/2014/main" id="{EE39C69C-8B80-4043-9F32-81120A4BEF2F}"/>
              </a:ext>
            </a:extLst>
          </p:cNvPr>
          <p:cNvCxnSpPr>
            <a:cxnSpLocks noChangeShapeType="1"/>
            <a:endCxn id="242" idx="4"/>
          </p:cNvCxnSpPr>
          <p:nvPr/>
        </p:nvCxnSpPr>
        <p:spPr bwMode="auto">
          <a:xfrm flipH="1" flipV="1">
            <a:off x="1657350" y="5625465"/>
            <a:ext cx="220980" cy="19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6" name="Can 255">
            <a:extLst>
              <a:ext uri="{FF2B5EF4-FFF2-40B4-BE49-F238E27FC236}">
                <a16:creationId xmlns:a16="http://schemas.microsoft.com/office/drawing/2014/main" id="{C775ABF7-1870-9944-AF0D-FA30185B1CD1}"/>
              </a:ext>
            </a:extLst>
          </p:cNvPr>
          <p:cNvSpPr>
            <a:spLocks noChangeArrowheads="1"/>
          </p:cNvSpPr>
          <p:nvPr/>
        </p:nvSpPr>
        <p:spPr bwMode="auto">
          <a:xfrm>
            <a:off x="1878329" y="555688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57" name="Straight Connector 256">
            <a:extLst>
              <a:ext uri="{FF2B5EF4-FFF2-40B4-BE49-F238E27FC236}">
                <a16:creationId xmlns:a16="http://schemas.microsoft.com/office/drawing/2014/main" id="{065E8C71-9C16-F642-A941-10A5D613BCF0}"/>
              </a:ext>
            </a:extLst>
          </p:cNvPr>
          <p:cNvCxnSpPr>
            <a:cxnSpLocks noChangeShapeType="1"/>
          </p:cNvCxnSpPr>
          <p:nvPr/>
        </p:nvCxnSpPr>
        <p:spPr bwMode="auto">
          <a:xfrm>
            <a:off x="2015489" y="5673089"/>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8" name="Can 257">
            <a:extLst>
              <a:ext uri="{FF2B5EF4-FFF2-40B4-BE49-F238E27FC236}">
                <a16:creationId xmlns:a16="http://schemas.microsoft.com/office/drawing/2014/main" id="{F2D528F4-5531-C94A-B0DC-041084B8C567}"/>
              </a:ext>
            </a:extLst>
          </p:cNvPr>
          <p:cNvSpPr>
            <a:spLocks noChangeArrowheads="1"/>
          </p:cNvSpPr>
          <p:nvPr/>
        </p:nvSpPr>
        <p:spPr bwMode="auto">
          <a:xfrm>
            <a:off x="2202180" y="58673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pic>
        <p:nvPicPr>
          <p:cNvPr id="259" name="server.pdf">
            <a:extLst>
              <a:ext uri="{FF2B5EF4-FFF2-40B4-BE49-F238E27FC236}">
                <a16:creationId xmlns:a16="http://schemas.microsoft.com/office/drawing/2014/main" id="{04D05E2F-A8A4-794D-923D-9D9000202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 y="6557009"/>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69" name="server.pdf">
            <a:extLst>
              <a:ext uri="{FF2B5EF4-FFF2-40B4-BE49-F238E27FC236}">
                <a16:creationId xmlns:a16="http://schemas.microsoft.com/office/drawing/2014/main" id="{22C7F1E1-D2B3-654C-A39D-7AC237FEE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673036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0" name="server.pdf">
            <a:extLst>
              <a:ext uri="{FF2B5EF4-FFF2-40B4-BE49-F238E27FC236}">
                <a16:creationId xmlns:a16="http://schemas.microsoft.com/office/drawing/2014/main" id="{70C38986-DD4D-D646-8B56-231E32E99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185" y="68160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2" name="server.pdf">
            <a:extLst>
              <a:ext uri="{FF2B5EF4-FFF2-40B4-BE49-F238E27FC236}">
                <a16:creationId xmlns:a16="http://schemas.microsoft.com/office/drawing/2014/main" id="{6254736B-0032-DF4C-8A9D-07703024D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715" y="674179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73" name="server.pdf">
            <a:extLst>
              <a:ext uri="{FF2B5EF4-FFF2-40B4-BE49-F238E27FC236}">
                <a16:creationId xmlns:a16="http://schemas.microsoft.com/office/drawing/2014/main" id="{99724786-E1AD-4742-B17B-EBCDB17B2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245" y="661225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275" name="Straight Connector 274">
            <a:extLst>
              <a:ext uri="{FF2B5EF4-FFF2-40B4-BE49-F238E27FC236}">
                <a16:creationId xmlns:a16="http://schemas.microsoft.com/office/drawing/2014/main" id="{BFE65A33-BEB0-DA45-837D-71EC91C26410}"/>
              </a:ext>
            </a:extLst>
          </p:cNvPr>
          <p:cNvCxnSpPr>
            <a:cxnSpLocks noChangeShapeType="1"/>
            <a:stCxn id="254" idx="3"/>
            <a:endCxn id="259" idx="0"/>
          </p:cNvCxnSpPr>
          <p:nvPr/>
        </p:nvCxnSpPr>
        <p:spPr bwMode="auto">
          <a:xfrm flipH="1">
            <a:off x="866775" y="5892165"/>
            <a:ext cx="70484" cy="66484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9FFDD756-F681-E146-9B60-BE2C3E68AADD}"/>
              </a:ext>
            </a:extLst>
          </p:cNvPr>
          <p:cNvCxnSpPr>
            <a:cxnSpLocks noChangeShapeType="1"/>
            <a:stCxn id="254" idx="3"/>
            <a:endCxn id="269" idx="0"/>
          </p:cNvCxnSpPr>
          <p:nvPr/>
        </p:nvCxnSpPr>
        <p:spPr bwMode="auto">
          <a:xfrm>
            <a:off x="937259" y="5892165"/>
            <a:ext cx="295276"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8" name="Straight Connector 277">
            <a:extLst>
              <a:ext uri="{FF2B5EF4-FFF2-40B4-BE49-F238E27FC236}">
                <a16:creationId xmlns:a16="http://schemas.microsoft.com/office/drawing/2014/main" id="{2C22554E-BC62-E648-892A-C2AF0DC12A53}"/>
              </a:ext>
            </a:extLst>
          </p:cNvPr>
          <p:cNvCxnSpPr>
            <a:cxnSpLocks noChangeShapeType="1"/>
            <a:stCxn id="242" idx="3"/>
            <a:endCxn id="270" idx="0"/>
          </p:cNvCxnSpPr>
          <p:nvPr/>
        </p:nvCxnSpPr>
        <p:spPr bwMode="auto">
          <a:xfrm>
            <a:off x="1533525" y="5703569"/>
            <a:ext cx="64770" cy="111252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9" name="Straight Connector 278">
            <a:extLst>
              <a:ext uri="{FF2B5EF4-FFF2-40B4-BE49-F238E27FC236}">
                <a16:creationId xmlns:a16="http://schemas.microsoft.com/office/drawing/2014/main" id="{0652D9D0-F747-7345-895D-ED6CEBBC8542}"/>
              </a:ext>
            </a:extLst>
          </p:cNvPr>
          <p:cNvCxnSpPr>
            <a:cxnSpLocks noChangeShapeType="1"/>
            <a:stCxn id="242" idx="3"/>
            <a:endCxn id="272" idx="0"/>
          </p:cNvCxnSpPr>
          <p:nvPr/>
        </p:nvCxnSpPr>
        <p:spPr bwMode="auto">
          <a:xfrm>
            <a:off x="1533525" y="5703569"/>
            <a:ext cx="495300" cy="103822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0" name="Straight Connector 279">
            <a:extLst>
              <a:ext uri="{FF2B5EF4-FFF2-40B4-BE49-F238E27FC236}">
                <a16:creationId xmlns:a16="http://schemas.microsoft.com/office/drawing/2014/main" id="{2CCE2F6D-A859-C74C-92BE-7BF451F8B049}"/>
              </a:ext>
            </a:extLst>
          </p:cNvPr>
          <p:cNvCxnSpPr>
            <a:cxnSpLocks noChangeShapeType="1"/>
            <a:stCxn id="258" idx="3"/>
            <a:endCxn id="273" idx="0"/>
          </p:cNvCxnSpPr>
          <p:nvPr/>
        </p:nvCxnSpPr>
        <p:spPr bwMode="auto">
          <a:xfrm>
            <a:off x="2326005" y="6019799"/>
            <a:ext cx="133350" cy="59245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1" name="Can 280">
            <a:extLst>
              <a:ext uri="{FF2B5EF4-FFF2-40B4-BE49-F238E27FC236}">
                <a16:creationId xmlns:a16="http://schemas.microsoft.com/office/drawing/2014/main" id="{47F8132F-3E74-4449-A297-4634DDE4665F}"/>
              </a:ext>
            </a:extLst>
          </p:cNvPr>
          <p:cNvSpPr>
            <a:spLocks noChangeArrowheads="1"/>
          </p:cNvSpPr>
          <p:nvPr/>
        </p:nvSpPr>
        <p:spPr bwMode="auto">
          <a:xfrm>
            <a:off x="1764030" y="484631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2" name="Straight Connector 281">
            <a:extLst>
              <a:ext uri="{FF2B5EF4-FFF2-40B4-BE49-F238E27FC236}">
                <a16:creationId xmlns:a16="http://schemas.microsoft.com/office/drawing/2014/main" id="{D7B5EA76-8379-4F4F-9A4E-828AE3870014}"/>
              </a:ext>
            </a:extLst>
          </p:cNvPr>
          <p:cNvCxnSpPr>
            <a:cxnSpLocks noChangeShapeType="1"/>
          </p:cNvCxnSpPr>
          <p:nvPr/>
        </p:nvCxnSpPr>
        <p:spPr bwMode="auto">
          <a:xfrm flipV="1">
            <a:off x="1413510" y="4951095"/>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3" name="Can 282">
            <a:extLst>
              <a:ext uri="{FF2B5EF4-FFF2-40B4-BE49-F238E27FC236}">
                <a16:creationId xmlns:a16="http://schemas.microsoft.com/office/drawing/2014/main" id="{6AE26940-3AA3-604A-A31D-6C67B530EEE9}"/>
              </a:ext>
            </a:extLst>
          </p:cNvPr>
          <p:cNvSpPr>
            <a:spLocks noChangeArrowheads="1"/>
          </p:cNvSpPr>
          <p:nvPr/>
        </p:nvSpPr>
        <p:spPr bwMode="auto">
          <a:xfrm>
            <a:off x="1219200" y="4977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4" name="Straight Connector 283">
            <a:extLst>
              <a:ext uri="{FF2B5EF4-FFF2-40B4-BE49-F238E27FC236}">
                <a16:creationId xmlns:a16="http://schemas.microsoft.com/office/drawing/2014/main" id="{5032AB3E-5AAC-D64E-A1A6-0637A1EEAE3C}"/>
              </a:ext>
            </a:extLst>
          </p:cNvPr>
          <p:cNvCxnSpPr>
            <a:cxnSpLocks noChangeShapeType="1"/>
            <a:endCxn id="217" idx="1"/>
          </p:cNvCxnSpPr>
          <p:nvPr/>
        </p:nvCxnSpPr>
        <p:spPr bwMode="auto">
          <a:xfrm flipH="1">
            <a:off x="1158239" y="5093970"/>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5" name="Straight Connector 284">
            <a:extLst>
              <a:ext uri="{FF2B5EF4-FFF2-40B4-BE49-F238E27FC236}">
                <a16:creationId xmlns:a16="http://schemas.microsoft.com/office/drawing/2014/main" id="{B9E42543-FA6F-E541-AF72-FEB1872AA625}"/>
              </a:ext>
            </a:extLst>
          </p:cNvPr>
          <p:cNvCxnSpPr>
            <a:cxnSpLocks noChangeShapeType="1"/>
            <a:stCxn id="281" idx="0"/>
            <a:endCxn id="286" idx="0"/>
          </p:cNvCxnSpPr>
          <p:nvPr/>
        </p:nvCxnSpPr>
        <p:spPr bwMode="auto">
          <a:xfrm>
            <a:off x="1887855" y="4922519"/>
            <a:ext cx="6709" cy="31892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 name="Can 285">
            <a:extLst>
              <a:ext uri="{FF2B5EF4-FFF2-40B4-BE49-F238E27FC236}">
                <a16:creationId xmlns:a16="http://schemas.microsoft.com/office/drawing/2014/main" id="{056B2187-943D-2C4C-9478-D7C797841267}"/>
              </a:ext>
            </a:extLst>
          </p:cNvPr>
          <p:cNvSpPr>
            <a:spLocks noChangeArrowheads="1"/>
          </p:cNvSpPr>
          <p:nvPr/>
        </p:nvSpPr>
        <p:spPr bwMode="auto">
          <a:xfrm>
            <a:off x="1770739" y="5165241"/>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87" name="Straight Connector 286">
            <a:extLst>
              <a:ext uri="{FF2B5EF4-FFF2-40B4-BE49-F238E27FC236}">
                <a16:creationId xmlns:a16="http://schemas.microsoft.com/office/drawing/2014/main" id="{3DD22940-4234-C14C-B1AB-2E5D53C20E73}"/>
              </a:ext>
            </a:extLst>
          </p:cNvPr>
          <p:cNvCxnSpPr>
            <a:cxnSpLocks noChangeShapeType="1"/>
            <a:stCxn id="256" idx="1"/>
            <a:endCxn id="286" idx="0"/>
          </p:cNvCxnSpPr>
          <p:nvPr/>
        </p:nvCxnSpPr>
        <p:spPr bwMode="auto">
          <a:xfrm flipH="1" flipV="1">
            <a:off x="1894564" y="5241441"/>
            <a:ext cx="107590" cy="3154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8" name="Straight Connector 287">
            <a:extLst>
              <a:ext uri="{FF2B5EF4-FFF2-40B4-BE49-F238E27FC236}">
                <a16:creationId xmlns:a16="http://schemas.microsoft.com/office/drawing/2014/main" id="{826CEA22-E5A7-C64A-9459-507353667107}"/>
              </a:ext>
            </a:extLst>
          </p:cNvPr>
          <p:cNvCxnSpPr>
            <a:cxnSpLocks noChangeShapeType="1"/>
          </p:cNvCxnSpPr>
          <p:nvPr/>
        </p:nvCxnSpPr>
        <p:spPr bwMode="auto">
          <a:xfrm flipH="1">
            <a:off x="2359342" y="4417694"/>
            <a:ext cx="119063" cy="140732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89" name="Straight Connector 288">
            <a:extLst>
              <a:ext uri="{FF2B5EF4-FFF2-40B4-BE49-F238E27FC236}">
                <a16:creationId xmlns:a16="http://schemas.microsoft.com/office/drawing/2014/main" id="{83AEDEB4-14F7-2E40-A1F4-D6804354A0E1}"/>
              </a:ext>
            </a:extLst>
          </p:cNvPr>
          <p:cNvCxnSpPr>
            <a:cxnSpLocks noChangeShapeType="1"/>
            <a:stCxn id="281" idx="1"/>
          </p:cNvCxnSpPr>
          <p:nvPr/>
        </p:nvCxnSpPr>
        <p:spPr bwMode="auto">
          <a:xfrm flipV="1">
            <a:off x="1887855" y="4417694"/>
            <a:ext cx="428512" cy="428625"/>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0" name="TextBox 289">
            <a:extLst>
              <a:ext uri="{FF2B5EF4-FFF2-40B4-BE49-F238E27FC236}">
                <a16:creationId xmlns:a16="http://schemas.microsoft.com/office/drawing/2014/main" id="{FA7355BC-7F26-D145-860F-457633C18669}"/>
              </a:ext>
            </a:extLst>
          </p:cNvPr>
          <p:cNvSpPr txBox="1"/>
          <p:nvPr/>
        </p:nvSpPr>
        <p:spPr>
          <a:xfrm>
            <a:off x="2545080" y="6607500"/>
            <a:ext cx="1702389" cy="338554"/>
          </a:xfrm>
          <a:prstGeom prst="rect">
            <a:avLst/>
          </a:prstGeom>
          <a:noFill/>
        </p:spPr>
        <p:txBody>
          <a:bodyPr wrap="none" rtlCol="0">
            <a:spAutoFit/>
          </a:bodyPr>
          <a:lstStyle/>
          <a:p>
            <a:r>
              <a:rPr lang="en-US" sz="1600" dirty="0" err="1">
                <a:solidFill>
                  <a:srgbClr val="C00000"/>
                </a:solidFill>
                <a:latin typeface="+mn-lt"/>
              </a:rPr>
              <a:t>yuba.stanford.edu</a:t>
            </a:r>
            <a:endParaRPr lang="en-US" sz="1600" dirty="0">
              <a:solidFill>
                <a:srgbClr val="C00000"/>
              </a:solidFill>
              <a:latin typeface="+mn-lt"/>
            </a:endParaRPr>
          </a:p>
        </p:txBody>
      </p:sp>
      <p:sp>
        <p:nvSpPr>
          <p:cNvPr id="239" name="Can 238"/>
          <p:cNvSpPr>
            <a:spLocks noChangeArrowheads="1"/>
          </p:cNvSpPr>
          <p:nvPr/>
        </p:nvSpPr>
        <p:spPr bwMode="auto">
          <a:xfrm>
            <a:off x="1964895" y="4112894"/>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ounded Rectangle 172">
            <a:extLst>
              <a:ext uri="{FF2B5EF4-FFF2-40B4-BE49-F238E27FC236}">
                <a16:creationId xmlns:a16="http://schemas.microsoft.com/office/drawing/2014/main" id="{437DAA21-368D-5341-9282-862F2E262981}"/>
              </a:ext>
            </a:extLst>
          </p:cNvPr>
          <p:cNvSpPr/>
          <p:nvPr/>
        </p:nvSpPr>
        <p:spPr bwMode="auto">
          <a:xfrm>
            <a:off x="10446313" y="4258669"/>
            <a:ext cx="3560446"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10" name="Rounded Rectangle 9">
            <a:extLst>
              <a:ext uri="{FF2B5EF4-FFF2-40B4-BE49-F238E27FC236}">
                <a16:creationId xmlns:a16="http://schemas.microsoft.com/office/drawing/2014/main" id="{B2D8A14C-F151-0445-BBC3-74AEBDD953C9}"/>
              </a:ext>
            </a:extLst>
          </p:cNvPr>
          <p:cNvSpPr/>
          <p:nvPr/>
        </p:nvSpPr>
        <p:spPr bwMode="auto">
          <a:xfrm>
            <a:off x="304800" y="4261486"/>
            <a:ext cx="3152283"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 name="TextBox 4"/>
          <p:cNvSpPr txBox="1"/>
          <p:nvPr/>
        </p:nvSpPr>
        <p:spPr>
          <a:xfrm>
            <a:off x="1002615" y="7180905"/>
            <a:ext cx="1929180" cy="346247"/>
          </a:xfrm>
          <a:prstGeom prst="rect">
            <a:avLst/>
          </a:prstGeom>
          <a:noFill/>
        </p:spPr>
        <p:txBody>
          <a:bodyPr wrap="none" lIns="68579" tIns="34289" rIns="68579" bIns="34289">
            <a:spAutoFit/>
          </a:bodyPr>
          <a:lstStyle/>
          <a:p>
            <a:pPr>
              <a:defRPr/>
            </a:pPr>
            <a:r>
              <a:rPr lang="en-US" dirty="0">
                <a:latin typeface="+mj-lt"/>
              </a:rPr>
              <a:t>Stanford University</a:t>
            </a:r>
          </a:p>
        </p:txBody>
      </p:sp>
      <p:sp>
        <p:nvSpPr>
          <p:cNvPr id="129" name="Can 128"/>
          <p:cNvSpPr>
            <a:spLocks noChangeArrowheads="1"/>
          </p:cNvSpPr>
          <p:nvPr/>
        </p:nvSpPr>
        <p:spPr bwMode="auto">
          <a:xfrm>
            <a:off x="1034415" y="52958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31" name="Straight Connector 130"/>
          <p:cNvCxnSpPr>
            <a:cxnSpLocks noChangeShapeType="1"/>
          </p:cNvCxnSpPr>
          <p:nvPr/>
        </p:nvCxnSpPr>
        <p:spPr bwMode="auto">
          <a:xfrm flipV="1">
            <a:off x="683895" y="5400674"/>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2" name="Can 131"/>
          <p:cNvSpPr>
            <a:spLocks noChangeArrowheads="1"/>
          </p:cNvSpPr>
          <p:nvPr/>
        </p:nvSpPr>
        <p:spPr bwMode="auto">
          <a:xfrm>
            <a:off x="489585" y="542924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33" name="Straight Connector 132"/>
          <p:cNvCxnSpPr>
            <a:cxnSpLocks noChangeShapeType="1"/>
          </p:cNvCxnSpPr>
          <p:nvPr/>
        </p:nvCxnSpPr>
        <p:spPr bwMode="auto">
          <a:xfrm>
            <a:off x="626745" y="5545454"/>
            <a:ext cx="276224"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4" name="Straight Connector 133"/>
          <p:cNvCxnSpPr>
            <a:cxnSpLocks noChangeShapeType="1"/>
            <a:endCxn id="135" idx="0"/>
          </p:cNvCxnSpPr>
          <p:nvPr/>
        </p:nvCxnSpPr>
        <p:spPr bwMode="auto">
          <a:xfrm>
            <a:off x="1219200" y="5400674"/>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5" name="Can 134"/>
          <p:cNvSpPr>
            <a:spLocks noChangeArrowheads="1"/>
          </p:cNvSpPr>
          <p:nvPr/>
        </p:nvSpPr>
        <p:spPr bwMode="auto">
          <a:xfrm>
            <a:off x="1409699" y="55492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36" name="Straight Connector 135"/>
          <p:cNvCxnSpPr>
            <a:cxnSpLocks noChangeShapeType="1"/>
            <a:stCxn id="137" idx="4"/>
          </p:cNvCxnSpPr>
          <p:nvPr/>
        </p:nvCxnSpPr>
        <p:spPr bwMode="auto">
          <a:xfrm flipV="1">
            <a:off x="1061085" y="5663565"/>
            <a:ext cx="403860" cy="1524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7" name="Can 136"/>
          <p:cNvSpPr>
            <a:spLocks noChangeArrowheads="1"/>
          </p:cNvSpPr>
          <p:nvPr/>
        </p:nvSpPr>
        <p:spPr bwMode="auto">
          <a:xfrm>
            <a:off x="813435" y="5739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38" name="Straight Connector 137"/>
          <p:cNvCxnSpPr>
            <a:cxnSpLocks noChangeShapeType="1"/>
            <a:endCxn id="135" idx="4"/>
          </p:cNvCxnSpPr>
          <p:nvPr/>
        </p:nvCxnSpPr>
        <p:spPr bwMode="auto">
          <a:xfrm flipH="1" flipV="1">
            <a:off x="1657350" y="5625465"/>
            <a:ext cx="220980" cy="19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46" name="Can 145"/>
          <p:cNvSpPr>
            <a:spLocks noChangeArrowheads="1"/>
          </p:cNvSpPr>
          <p:nvPr/>
        </p:nvSpPr>
        <p:spPr bwMode="auto">
          <a:xfrm>
            <a:off x="1878329" y="555688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47" name="Straight Connector 146"/>
          <p:cNvCxnSpPr>
            <a:cxnSpLocks noChangeShapeType="1"/>
          </p:cNvCxnSpPr>
          <p:nvPr/>
        </p:nvCxnSpPr>
        <p:spPr bwMode="auto">
          <a:xfrm>
            <a:off x="2015489" y="5673089"/>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51" name="Can 150"/>
          <p:cNvSpPr>
            <a:spLocks noChangeArrowheads="1"/>
          </p:cNvSpPr>
          <p:nvPr/>
        </p:nvSpPr>
        <p:spPr bwMode="auto">
          <a:xfrm>
            <a:off x="2202180" y="58673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pic>
        <p:nvPicPr>
          <p:cNvPr id="40964"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 y="6557009"/>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65"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673036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66"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185" y="68160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67"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715" y="674179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68"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245" y="661225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162" name="Straight Connector 161"/>
          <p:cNvCxnSpPr>
            <a:cxnSpLocks noChangeShapeType="1"/>
            <a:stCxn id="137" idx="3"/>
            <a:endCxn id="40964" idx="0"/>
          </p:cNvCxnSpPr>
          <p:nvPr/>
        </p:nvCxnSpPr>
        <p:spPr bwMode="auto">
          <a:xfrm flipH="1">
            <a:off x="866775" y="5892165"/>
            <a:ext cx="70484" cy="66484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3" name="Straight Connector 162"/>
          <p:cNvCxnSpPr>
            <a:cxnSpLocks noChangeShapeType="1"/>
            <a:stCxn id="137" idx="3"/>
            <a:endCxn id="40965" idx="0"/>
          </p:cNvCxnSpPr>
          <p:nvPr/>
        </p:nvCxnSpPr>
        <p:spPr bwMode="auto">
          <a:xfrm>
            <a:off x="937259" y="5892165"/>
            <a:ext cx="295276"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6" name="Straight Connector 165"/>
          <p:cNvCxnSpPr>
            <a:cxnSpLocks noChangeShapeType="1"/>
            <a:stCxn id="135" idx="3"/>
            <a:endCxn id="40966" idx="0"/>
          </p:cNvCxnSpPr>
          <p:nvPr/>
        </p:nvCxnSpPr>
        <p:spPr bwMode="auto">
          <a:xfrm>
            <a:off x="1533525" y="5703569"/>
            <a:ext cx="64770" cy="111252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9" name="Straight Connector 168"/>
          <p:cNvCxnSpPr>
            <a:cxnSpLocks noChangeShapeType="1"/>
            <a:stCxn id="135" idx="3"/>
            <a:endCxn id="40967" idx="0"/>
          </p:cNvCxnSpPr>
          <p:nvPr/>
        </p:nvCxnSpPr>
        <p:spPr bwMode="auto">
          <a:xfrm>
            <a:off x="1533525" y="5703569"/>
            <a:ext cx="495300" cy="103822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2" name="Straight Connector 171"/>
          <p:cNvCxnSpPr>
            <a:cxnSpLocks noChangeShapeType="1"/>
            <a:stCxn id="151" idx="3"/>
            <a:endCxn id="40968" idx="0"/>
          </p:cNvCxnSpPr>
          <p:nvPr/>
        </p:nvCxnSpPr>
        <p:spPr bwMode="auto">
          <a:xfrm>
            <a:off x="2326005" y="6019799"/>
            <a:ext cx="133350" cy="59245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6" name="Can 175"/>
          <p:cNvSpPr>
            <a:spLocks noChangeArrowheads="1"/>
          </p:cNvSpPr>
          <p:nvPr/>
        </p:nvSpPr>
        <p:spPr bwMode="auto">
          <a:xfrm>
            <a:off x="1764030" y="484631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77" name="Straight Connector 176"/>
          <p:cNvCxnSpPr>
            <a:cxnSpLocks noChangeShapeType="1"/>
          </p:cNvCxnSpPr>
          <p:nvPr/>
        </p:nvCxnSpPr>
        <p:spPr bwMode="auto">
          <a:xfrm flipV="1">
            <a:off x="1413510" y="4951095"/>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8" name="Can 177"/>
          <p:cNvSpPr>
            <a:spLocks noChangeArrowheads="1"/>
          </p:cNvSpPr>
          <p:nvPr/>
        </p:nvSpPr>
        <p:spPr bwMode="auto">
          <a:xfrm>
            <a:off x="1219200" y="4977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79" name="Straight Connector 178"/>
          <p:cNvCxnSpPr>
            <a:cxnSpLocks noChangeShapeType="1"/>
            <a:endCxn id="129" idx="1"/>
          </p:cNvCxnSpPr>
          <p:nvPr/>
        </p:nvCxnSpPr>
        <p:spPr bwMode="auto">
          <a:xfrm flipH="1">
            <a:off x="1158239" y="5093970"/>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0" name="Straight Connector 179"/>
          <p:cNvCxnSpPr>
            <a:cxnSpLocks noChangeShapeType="1"/>
            <a:stCxn id="176" idx="0"/>
            <a:endCxn id="181" idx="0"/>
          </p:cNvCxnSpPr>
          <p:nvPr/>
        </p:nvCxnSpPr>
        <p:spPr bwMode="auto">
          <a:xfrm>
            <a:off x="1887855" y="4922519"/>
            <a:ext cx="6709" cy="31892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1" name="Can 180"/>
          <p:cNvSpPr>
            <a:spLocks noChangeArrowheads="1"/>
          </p:cNvSpPr>
          <p:nvPr/>
        </p:nvSpPr>
        <p:spPr bwMode="auto">
          <a:xfrm>
            <a:off x="1770739" y="5165241"/>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82" name="Straight Connector 181"/>
          <p:cNvCxnSpPr>
            <a:cxnSpLocks noChangeShapeType="1"/>
            <a:stCxn id="146" idx="1"/>
            <a:endCxn id="181" idx="0"/>
          </p:cNvCxnSpPr>
          <p:nvPr/>
        </p:nvCxnSpPr>
        <p:spPr bwMode="auto">
          <a:xfrm flipH="1" flipV="1">
            <a:off x="1894564" y="5241441"/>
            <a:ext cx="107590" cy="3154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8" name="Straight Connector 187"/>
          <p:cNvCxnSpPr>
            <a:cxnSpLocks noChangeShapeType="1"/>
          </p:cNvCxnSpPr>
          <p:nvPr/>
        </p:nvCxnSpPr>
        <p:spPr bwMode="auto">
          <a:xfrm flipH="1">
            <a:off x="2359342" y="4417694"/>
            <a:ext cx="119063" cy="140732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 name="Oval 194"/>
          <p:cNvSpPr>
            <a:spLocks noChangeArrowheads="1"/>
          </p:cNvSpPr>
          <p:nvPr/>
        </p:nvSpPr>
        <p:spPr bwMode="auto">
          <a:xfrm>
            <a:off x="2545080" y="1677378"/>
            <a:ext cx="3331844" cy="151066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sp>
        <p:nvSpPr>
          <p:cNvPr id="197" name="TextBox 196"/>
          <p:cNvSpPr txBox="1"/>
          <p:nvPr/>
        </p:nvSpPr>
        <p:spPr>
          <a:xfrm>
            <a:off x="11201224" y="7220588"/>
            <a:ext cx="2610200" cy="346247"/>
          </a:xfrm>
          <a:prstGeom prst="rect">
            <a:avLst/>
          </a:prstGeom>
          <a:noFill/>
        </p:spPr>
        <p:txBody>
          <a:bodyPr wrap="none" lIns="68579" tIns="34289" rIns="68579" bIns="34289">
            <a:spAutoFit/>
          </a:bodyPr>
          <a:lstStyle/>
          <a:p>
            <a:pPr>
              <a:defRPr/>
            </a:pPr>
            <a:r>
              <a:rPr lang="en-US" dirty="0">
                <a:latin typeface="+mj-lt"/>
              </a:rPr>
              <a:t>Cambridge University (UK)</a:t>
            </a:r>
          </a:p>
        </p:txBody>
      </p:sp>
      <p:grpSp>
        <p:nvGrpSpPr>
          <p:cNvPr id="40988" name="Group 197"/>
          <p:cNvGrpSpPr>
            <a:grpSpLocks/>
          </p:cNvGrpSpPr>
          <p:nvPr/>
        </p:nvGrpSpPr>
        <p:grpSpPr bwMode="auto">
          <a:xfrm>
            <a:off x="11047095" y="5328284"/>
            <a:ext cx="2556510" cy="721996"/>
            <a:chOff x="5030950" y="4105123"/>
            <a:chExt cx="5143290" cy="964734"/>
          </a:xfrm>
        </p:grpSpPr>
        <p:sp>
          <p:nvSpPr>
            <p:cNvPr id="199" name="Can 198"/>
            <p:cNvSpPr>
              <a:spLocks noChangeArrowheads="1"/>
            </p:cNvSpPr>
            <p:nvPr/>
          </p:nvSpPr>
          <p:spPr bwMode="auto">
            <a:xfrm>
              <a:off x="6127061" y="4105123"/>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0" name="Straight Connector 199"/>
            <p:cNvCxnSpPr>
              <a:cxnSpLocks noChangeShapeType="1"/>
            </p:cNvCxnSpPr>
            <p:nvPr/>
          </p:nvCxnSpPr>
          <p:spPr bwMode="auto">
            <a:xfrm flipV="1">
              <a:off x="5421871" y="4245125"/>
              <a:ext cx="758846" cy="10945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1" name="Can 200"/>
            <p:cNvSpPr>
              <a:spLocks noChangeArrowheads="1"/>
            </p:cNvSpPr>
            <p:nvPr/>
          </p:nvSpPr>
          <p:spPr bwMode="auto">
            <a:xfrm>
              <a:off x="5030950" y="4280761"/>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2" name="Straight Connector 201"/>
            <p:cNvCxnSpPr>
              <a:cxnSpLocks noChangeShapeType="1"/>
            </p:cNvCxnSpPr>
            <p:nvPr/>
          </p:nvCxnSpPr>
          <p:spPr bwMode="auto">
            <a:xfrm>
              <a:off x="5306894" y="4438580"/>
              <a:ext cx="555722" cy="3589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3" name="Straight Connector 202"/>
            <p:cNvCxnSpPr>
              <a:cxnSpLocks noChangeShapeType="1"/>
              <a:endCxn id="204" idx="0"/>
            </p:cNvCxnSpPr>
            <p:nvPr/>
          </p:nvCxnSpPr>
          <p:spPr bwMode="auto">
            <a:xfrm>
              <a:off x="6498820" y="4245125"/>
              <a:ext cx="632371" cy="30036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4" name="Can 203"/>
            <p:cNvSpPr>
              <a:spLocks noChangeArrowheads="1"/>
            </p:cNvSpPr>
            <p:nvPr/>
          </p:nvSpPr>
          <p:spPr bwMode="auto">
            <a:xfrm>
              <a:off x="6882076" y="4443671"/>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5" name="Straight Connector 204"/>
            <p:cNvCxnSpPr>
              <a:cxnSpLocks noChangeShapeType="1"/>
              <a:stCxn id="206" idx="4"/>
            </p:cNvCxnSpPr>
            <p:nvPr/>
          </p:nvCxnSpPr>
          <p:spPr bwMode="auto">
            <a:xfrm flipV="1">
              <a:off x="6180717" y="4593853"/>
              <a:ext cx="812502" cy="20363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6" name="Can 205"/>
            <p:cNvSpPr>
              <a:spLocks noChangeArrowheads="1"/>
            </p:cNvSpPr>
            <p:nvPr/>
          </p:nvSpPr>
          <p:spPr bwMode="auto">
            <a:xfrm>
              <a:off x="5682485" y="4695672"/>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7" name="Straight Connector 206"/>
            <p:cNvCxnSpPr>
              <a:cxnSpLocks noChangeShapeType="1"/>
              <a:endCxn id="204" idx="4"/>
            </p:cNvCxnSpPr>
            <p:nvPr/>
          </p:nvCxnSpPr>
          <p:spPr bwMode="auto">
            <a:xfrm flipH="1" flipV="1">
              <a:off x="7380308" y="4545490"/>
              <a:ext cx="444576" cy="254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8" name="Can 207"/>
            <p:cNvSpPr>
              <a:spLocks noChangeArrowheads="1"/>
            </p:cNvSpPr>
            <p:nvPr/>
          </p:nvSpPr>
          <p:spPr bwMode="auto">
            <a:xfrm>
              <a:off x="8917162" y="4275670"/>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9" name="Straight Connector 208"/>
            <p:cNvCxnSpPr>
              <a:cxnSpLocks noChangeShapeType="1"/>
            </p:cNvCxnSpPr>
            <p:nvPr/>
          </p:nvCxnSpPr>
          <p:spPr bwMode="auto">
            <a:xfrm flipV="1">
              <a:off x="8211971" y="4415670"/>
              <a:ext cx="762680" cy="10945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0" name="Can 209"/>
            <p:cNvSpPr>
              <a:spLocks noChangeArrowheads="1"/>
            </p:cNvSpPr>
            <p:nvPr/>
          </p:nvSpPr>
          <p:spPr bwMode="auto">
            <a:xfrm>
              <a:off x="7824884" y="4451307"/>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1" name="Straight Connector 210"/>
            <p:cNvCxnSpPr>
              <a:cxnSpLocks noChangeShapeType="1"/>
            </p:cNvCxnSpPr>
            <p:nvPr/>
          </p:nvCxnSpPr>
          <p:spPr bwMode="auto">
            <a:xfrm>
              <a:off x="8100828" y="4609126"/>
              <a:ext cx="555719" cy="35891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2" name="Straight Connector 211"/>
            <p:cNvCxnSpPr>
              <a:cxnSpLocks noChangeShapeType="1"/>
              <a:endCxn id="213" idx="0"/>
            </p:cNvCxnSpPr>
            <p:nvPr/>
          </p:nvCxnSpPr>
          <p:spPr bwMode="auto">
            <a:xfrm>
              <a:off x="9292752" y="4415670"/>
              <a:ext cx="632373" cy="30036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3" name="Can 212"/>
            <p:cNvSpPr>
              <a:spLocks noChangeArrowheads="1"/>
            </p:cNvSpPr>
            <p:nvPr/>
          </p:nvSpPr>
          <p:spPr bwMode="auto">
            <a:xfrm>
              <a:off x="9676008" y="4614217"/>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4" name="Straight Connector 213"/>
            <p:cNvCxnSpPr>
              <a:cxnSpLocks noChangeShapeType="1"/>
              <a:stCxn id="215" idx="4"/>
            </p:cNvCxnSpPr>
            <p:nvPr/>
          </p:nvCxnSpPr>
          <p:spPr bwMode="auto">
            <a:xfrm flipV="1">
              <a:off x="8974651" y="4764401"/>
              <a:ext cx="808668" cy="20363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5" name="Can 214"/>
            <p:cNvSpPr>
              <a:spLocks noChangeArrowheads="1"/>
            </p:cNvSpPr>
            <p:nvPr/>
          </p:nvSpPr>
          <p:spPr bwMode="auto">
            <a:xfrm>
              <a:off x="8476419" y="4866219"/>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grpSp>
      <p:pic>
        <p:nvPicPr>
          <p:cNvPr id="40989"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74" y="65874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0"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1934" y="6760844"/>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1"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7694" y="6848474"/>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2"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8224" y="6772275"/>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3"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8754" y="6642735"/>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221" name="Straight Connector 220"/>
          <p:cNvCxnSpPr>
            <a:cxnSpLocks noChangeShapeType="1"/>
            <a:stCxn id="206" idx="3"/>
            <a:endCxn id="40989" idx="0"/>
          </p:cNvCxnSpPr>
          <p:nvPr/>
        </p:nvCxnSpPr>
        <p:spPr bwMode="auto">
          <a:xfrm flipH="1">
            <a:off x="11424284" y="5922644"/>
            <a:ext cx="70486" cy="66484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2" name="Straight Connector 221"/>
          <p:cNvCxnSpPr>
            <a:cxnSpLocks noChangeShapeType="1"/>
            <a:stCxn id="206" idx="3"/>
            <a:endCxn id="40990" idx="0"/>
          </p:cNvCxnSpPr>
          <p:nvPr/>
        </p:nvCxnSpPr>
        <p:spPr bwMode="auto">
          <a:xfrm>
            <a:off x="11494770" y="5922644"/>
            <a:ext cx="295274"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3" name="Straight Connector 222"/>
          <p:cNvCxnSpPr>
            <a:cxnSpLocks noChangeShapeType="1"/>
            <a:stCxn id="204" idx="3"/>
            <a:endCxn id="40991" idx="0"/>
          </p:cNvCxnSpPr>
          <p:nvPr/>
        </p:nvCxnSpPr>
        <p:spPr bwMode="auto">
          <a:xfrm>
            <a:off x="12091035" y="5734050"/>
            <a:ext cx="64770" cy="111442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4" name="Straight Connector 223"/>
          <p:cNvCxnSpPr>
            <a:cxnSpLocks noChangeShapeType="1"/>
            <a:stCxn id="204" idx="3"/>
            <a:endCxn id="40992" idx="0"/>
          </p:cNvCxnSpPr>
          <p:nvPr/>
        </p:nvCxnSpPr>
        <p:spPr bwMode="auto">
          <a:xfrm>
            <a:off x="12091034" y="5734050"/>
            <a:ext cx="495300" cy="103822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5" name="Straight Connector 224"/>
          <p:cNvCxnSpPr>
            <a:cxnSpLocks noChangeShapeType="1"/>
            <a:stCxn id="215" idx="3"/>
            <a:endCxn id="40993" idx="0"/>
          </p:cNvCxnSpPr>
          <p:nvPr/>
        </p:nvCxnSpPr>
        <p:spPr bwMode="auto">
          <a:xfrm>
            <a:off x="12883515" y="6050280"/>
            <a:ext cx="133350" cy="59245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6" name="Can 225"/>
          <p:cNvSpPr>
            <a:spLocks noChangeArrowheads="1"/>
          </p:cNvSpPr>
          <p:nvPr/>
        </p:nvSpPr>
        <p:spPr bwMode="auto">
          <a:xfrm>
            <a:off x="12321540" y="487680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27" name="Straight Connector 226"/>
          <p:cNvCxnSpPr>
            <a:cxnSpLocks noChangeShapeType="1"/>
          </p:cNvCxnSpPr>
          <p:nvPr/>
        </p:nvCxnSpPr>
        <p:spPr bwMode="auto">
          <a:xfrm flipV="1">
            <a:off x="11969114" y="4981574"/>
            <a:ext cx="379096" cy="8191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8" name="Can 227"/>
          <p:cNvSpPr>
            <a:spLocks noChangeArrowheads="1"/>
          </p:cNvSpPr>
          <p:nvPr/>
        </p:nvSpPr>
        <p:spPr bwMode="auto">
          <a:xfrm>
            <a:off x="11776710" y="501015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29" name="Straight Connector 228"/>
          <p:cNvCxnSpPr>
            <a:cxnSpLocks noChangeShapeType="1"/>
            <a:endCxn id="199" idx="1"/>
          </p:cNvCxnSpPr>
          <p:nvPr/>
        </p:nvCxnSpPr>
        <p:spPr bwMode="auto">
          <a:xfrm flipH="1">
            <a:off x="11715750" y="5126355"/>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0" name="Straight Connector 229"/>
          <p:cNvCxnSpPr>
            <a:cxnSpLocks noChangeShapeType="1"/>
            <a:endCxn id="231" idx="0"/>
          </p:cNvCxnSpPr>
          <p:nvPr/>
        </p:nvCxnSpPr>
        <p:spPr bwMode="auto">
          <a:xfrm>
            <a:off x="12506324" y="4981575"/>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1" name="Can 230"/>
          <p:cNvSpPr>
            <a:spLocks noChangeArrowheads="1"/>
          </p:cNvSpPr>
          <p:nvPr/>
        </p:nvSpPr>
        <p:spPr bwMode="auto">
          <a:xfrm>
            <a:off x="12696825" y="5130164"/>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32" name="Straight Connector 231"/>
          <p:cNvCxnSpPr>
            <a:cxnSpLocks noChangeShapeType="1"/>
            <a:stCxn id="210" idx="1"/>
          </p:cNvCxnSpPr>
          <p:nvPr/>
        </p:nvCxnSpPr>
        <p:spPr bwMode="auto">
          <a:xfrm flipV="1">
            <a:off x="12559664" y="5244464"/>
            <a:ext cx="192406" cy="3429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3" name="Straight Connector 232"/>
          <p:cNvCxnSpPr>
            <a:cxnSpLocks noChangeShapeType="1"/>
            <a:endCxn id="231" idx="4"/>
          </p:cNvCxnSpPr>
          <p:nvPr/>
        </p:nvCxnSpPr>
        <p:spPr bwMode="auto">
          <a:xfrm flipH="1" flipV="1">
            <a:off x="12944474" y="5206364"/>
            <a:ext cx="220980" cy="190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4" name="Can 233"/>
          <p:cNvSpPr>
            <a:spLocks noChangeArrowheads="1"/>
          </p:cNvSpPr>
          <p:nvPr/>
        </p:nvSpPr>
        <p:spPr bwMode="auto">
          <a:xfrm>
            <a:off x="13165455" y="5137784"/>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35" name="Straight Connector 234"/>
          <p:cNvCxnSpPr>
            <a:cxnSpLocks noChangeShapeType="1"/>
          </p:cNvCxnSpPr>
          <p:nvPr/>
        </p:nvCxnSpPr>
        <p:spPr bwMode="auto">
          <a:xfrm>
            <a:off x="13302614" y="5253990"/>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6" name="Can 235"/>
          <p:cNvSpPr>
            <a:spLocks noChangeArrowheads="1"/>
          </p:cNvSpPr>
          <p:nvPr/>
        </p:nvSpPr>
        <p:spPr bwMode="auto">
          <a:xfrm>
            <a:off x="13489305" y="544830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39" name="Can 238"/>
          <p:cNvSpPr>
            <a:spLocks noChangeArrowheads="1"/>
          </p:cNvSpPr>
          <p:nvPr/>
        </p:nvSpPr>
        <p:spPr bwMode="auto">
          <a:xfrm>
            <a:off x="1964895" y="4112894"/>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0" name="Can 239"/>
          <p:cNvSpPr>
            <a:spLocks noChangeArrowheads="1"/>
          </p:cNvSpPr>
          <p:nvPr/>
        </p:nvSpPr>
        <p:spPr bwMode="auto">
          <a:xfrm>
            <a:off x="5352339" y="2308212"/>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1" name="Can 240"/>
          <p:cNvSpPr>
            <a:spLocks noChangeArrowheads="1"/>
          </p:cNvSpPr>
          <p:nvPr/>
        </p:nvSpPr>
        <p:spPr bwMode="auto">
          <a:xfrm>
            <a:off x="11801100" y="4118333"/>
            <a:ext cx="702946"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4" name="Can 243"/>
          <p:cNvSpPr>
            <a:spLocks noChangeArrowheads="1"/>
          </p:cNvSpPr>
          <p:nvPr/>
        </p:nvSpPr>
        <p:spPr bwMode="auto">
          <a:xfrm>
            <a:off x="4162424" y="2005038"/>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5" name="Straight Connector 244"/>
          <p:cNvCxnSpPr>
            <a:cxnSpLocks noChangeShapeType="1"/>
            <a:stCxn id="128" idx="1"/>
            <a:endCxn id="247" idx="3"/>
          </p:cNvCxnSpPr>
          <p:nvPr/>
        </p:nvCxnSpPr>
        <p:spPr bwMode="auto">
          <a:xfrm flipV="1">
            <a:off x="3358993" y="2366988"/>
            <a:ext cx="170019" cy="47957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6" name="Straight Connector 245"/>
          <p:cNvCxnSpPr>
            <a:cxnSpLocks noChangeShapeType="1"/>
          </p:cNvCxnSpPr>
          <p:nvPr/>
        </p:nvCxnSpPr>
        <p:spPr bwMode="auto">
          <a:xfrm flipV="1">
            <a:off x="3634740" y="2138388"/>
            <a:ext cx="567690" cy="10477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7" name="Can 246"/>
          <p:cNvSpPr>
            <a:spLocks noChangeArrowheads="1"/>
          </p:cNvSpPr>
          <p:nvPr/>
        </p:nvSpPr>
        <p:spPr bwMode="auto">
          <a:xfrm>
            <a:off x="3343274" y="217267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8" name="Straight Connector 247"/>
          <p:cNvCxnSpPr>
            <a:cxnSpLocks noChangeShapeType="1"/>
          </p:cNvCxnSpPr>
          <p:nvPr/>
        </p:nvCxnSpPr>
        <p:spPr bwMode="auto">
          <a:xfrm>
            <a:off x="3550920" y="2321268"/>
            <a:ext cx="415290" cy="34099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9" name="Straight Connector 248"/>
          <p:cNvCxnSpPr>
            <a:cxnSpLocks noChangeShapeType="1"/>
            <a:endCxn id="250" idx="0"/>
          </p:cNvCxnSpPr>
          <p:nvPr/>
        </p:nvCxnSpPr>
        <p:spPr bwMode="auto">
          <a:xfrm>
            <a:off x="4442460" y="2138388"/>
            <a:ext cx="474344" cy="2838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0" name="Can 249"/>
          <p:cNvSpPr>
            <a:spLocks noChangeArrowheads="1"/>
          </p:cNvSpPr>
          <p:nvPr/>
        </p:nvSpPr>
        <p:spPr bwMode="auto">
          <a:xfrm>
            <a:off x="4730114" y="2326982"/>
            <a:ext cx="373380" cy="192406"/>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1" name="Straight Connector 250"/>
          <p:cNvCxnSpPr>
            <a:cxnSpLocks noChangeShapeType="1"/>
            <a:stCxn id="252" idx="4"/>
          </p:cNvCxnSpPr>
          <p:nvPr/>
        </p:nvCxnSpPr>
        <p:spPr bwMode="auto">
          <a:xfrm flipV="1">
            <a:off x="4202430" y="2469858"/>
            <a:ext cx="607694" cy="1924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2" name="Can 251"/>
          <p:cNvSpPr>
            <a:spLocks noChangeArrowheads="1"/>
          </p:cNvSpPr>
          <p:nvPr/>
        </p:nvSpPr>
        <p:spPr bwMode="auto">
          <a:xfrm>
            <a:off x="3830954" y="256510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3" name="Straight Connector 252"/>
          <p:cNvCxnSpPr>
            <a:cxnSpLocks noChangeShapeType="1"/>
            <a:stCxn id="240" idx="2"/>
            <a:endCxn id="250" idx="4"/>
          </p:cNvCxnSpPr>
          <p:nvPr/>
        </p:nvCxnSpPr>
        <p:spPr bwMode="auto">
          <a:xfrm flipH="1" flipV="1">
            <a:off x="5103494" y="2423185"/>
            <a:ext cx="248845" cy="37427"/>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1" name="Straight Connector 270"/>
          <p:cNvCxnSpPr>
            <a:cxnSpLocks noChangeShapeType="1"/>
            <a:stCxn id="144" idx="2"/>
            <a:endCxn id="240" idx="4"/>
          </p:cNvCxnSpPr>
          <p:nvPr/>
        </p:nvCxnSpPr>
        <p:spPr bwMode="auto">
          <a:xfrm flipH="1" flipV="1">
            <a:off x="6055283" y="2460612"/>
            <a:ext cx="2819018" cy="1031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4" name="Straight Connector 273"/>
          <p:cNvCxnSpPr>
            <a:cxnSpLocks noChangeShapeType="1"/>
            <a:stCxn id="176" idx="1"/>
            <a:endCxn id="239" idx="3"/>
          </p:cNvCxnSpPr>
          <p:nvPr/>
        </p:nvCxnSpPr>
        <p:spPr bwMode="auto">
          <a:xfrm flipV="1">
            <a:off x="1887855" y="4417694"/>
            <a:ext cx="428512" cy="428625"/>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7" name="Straight Connector 276"/>
          <p:cNvCxnSpPr>
            <a:cxnSpLocks noChangeShapeType="1"/>
            <a:stCxn id="241" idx="3"/>
            <a:endCxn id="226" idx="1"/>
          </p:cNvCxnSpPr>
          <p:nvPr/>
        </p:nvCxnSpPr>
        <p:spPr bwMode="auto">
          <a:xfrm>
            <a:off x="12152573" y="4423133"/>
            <a:ext cx="292792" cy="453667"/>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 name="TextBox 2"/>
          <p:cNvSpPr txBox="1"/>
          <p:nvPr/>
        </p:nvSpPr>
        <p:spPr>
          <a:xfrm>
            <a:off x="1673470" y="235232"/>
            <a:ext cx="11767257" cy="900244"/>
          </a:xfrm>
          <a:prstGeom prst="rect">
            <a:avLst/>
          </a:prstGeom>
          <a:noFill/>
          <a:ln>
            <a:solidFill>
              <a:schemeClr val="tx1"/>
            </a:solidFill>
          </a:ln>
        </p:spPr>
        <p:txBody>
          <a:bodyPr wrap="none" lIns="68579" tIns="34289" rIns="68579" bIns="34289">
            <a:spAutoFit/>
          </a:bodyPr>
          <a:lstStyle/>
          <a:p>
            <a:pPr algn="ctr">
              <a:defRPr/>
            </a:pPr>
            <a:r>
              <a:rPr lang="en-US" sz="2700" dirty="0">
                <a:latin typeface="+mj-lt"/>
              </a:rPr>
              <a:t>In the Internet, Autonomous Systems (AS’s) have Border Routers (</a:t>
            </a:r>
            <a:r>
              <a:rPr lang="en-US" sz="2700" dirty="0">
                <a:solidFill>
                  <a:srgbClr val="FF6700"/>
                </a:solidFill>
                <a:latin typeface="+mj-lt"/>
              </a:rPr>
              <a:t>orange</a:t>
            </a:r>
            <a:r>
              <a:rPr lang="en-US" sz="2700" dirty="0">
                <a:latin typeface="+mj-lt"/>
              </a:rPr>
              <a:t>).</a:t>
            </a:r>
          </a:p>
          <a:p>
            <a:pPr algn="ctr">
              <a:defRPr/>
            </a:pPr>
            <a:r>
              <a:rPr lang="en-US" sz="2700" dirty="0">
                <a:latin typeface="+mj-lt"/>
              </a:rPr>
              <a:t>The border routers route packets to each other using the Border Gateway Protocol.</a:t>
            </a:r>
          </a:p>
        </p:txBody>
      </p:sp>
      <p:sp>
        <p:nvSpPr>
          <p:cNvPr id="152" name="TextBox 151"/>
          <p:cNvSpPr txBox="1"/>
          <p:nvPr/>
        </p:nvSpPr>
        <p:spPr>
          <a:xfrm>
            <a:off x="2971154" y="1368553"/>
            <a:ext cx="2602377" cy="346247"/>
          </a:xfrm>
          <a:prstGeom prst="rect">
            <a:avLst/>
          </a:prstGeom>
          <a:noFill/>
        </p:spPr>
        <p:txBody>
          <a:bodyPr wrap="none" lIns="68579" tIns="34289" rIns="68579" bIns="34289">
            <a:spAutoFit/>
          </a:bodyPr>
          <a:lstStyle/>
          <a:p>
            <a:pPr>
              <a:defRPr/>
            </a:pPr>
            <a:r>
              <a:rPr lang="en-US" dirty="0">
                <a:latin typeface="+mj-lt"/>
              </a:rPr>
              <a:t>Hurricane Electric (</a:t>
            </a:r>
            <a:r>
              <a:rPr lang="en-US" dirty="0" err="1">
                <a:latin typeface="+mj-lt"/>
              </a:rPr>
              <a:t>he.net</a:t>
            </a:r>
            <a:r>
              <a:rPr lang="en-US" dirty="0">
                <a:latin typeface="+mj-lt"/>
              </a:rPr>
              <a:t>)</a:t>
            </a:r>
          </a:p>
        </p:txBody>
      </p:sp>
      <p:sp>
        <p:nvSpPr>
          <p:cNvPr id="2" name="TextBox 1">
            <a:extLst>
              <a:ext uri="{FF2B5EF4-FFF2-40B4-BE49-F238E27FC236}">
                <a16:creationId xmlns:a16="http://schemas.microsoft.com/office/drawing/2014/main" id="{436BEEFA-EAD0-F843-BADA-AAFA34203FAE}"/>
              </a:ext>
            </a:extLst>
          </p:cNvPr>
          <p:cNvSpPr txBox="1"/>
          <p:nvPr/>
        </p:nvSpPr>
        <p:spPr>
          <a:xfrm>
            <a:off x="2545080" y="6607500"/>
            <a:ext cx="1702389" cy="338554"/>
          </a:xfrm>
          <a:prstGeom prst="rect">
            <a:avLst/>
          </a:prstGeom>
          <a:noFill/>
        </p:spPr>
        <p:txBody>
          <a:bodyPr wrap="none" rtlCol="0">
            <a:spAutoFit/>
          </a:bodyPr>
          <a:lstStyle/>
          <a:p>
            <a:r>
              <a:rPr lang="en-US" sz="1600" dirty="0" err="1">
                <a:solidFill>
                  <a:srgbClr val="C00000"/>
                </a:solidFill>
                <a:latin typeface="+mn-lt"/>
              </a:rPr>
              <a:t>yuba.stanford.edu</a:t>
            </a:r>
            <a:endParaRPr lang="en-US" sz="1600" dirty="0">
              <a:solidFill>
                <a:srgbClr val="C00000"/>
              </a:solidFill>
              <a:latin typeface="+mn-lt"/>
            </a:endParaRPr>
          </a:p>
        </p:txBody>
      </p:sp>
      <p:sp>
        <p:nvSpPr>
          <p:cNvPr id="118" name="Oval 117">
            <a:extLst>
              <a:ext uri="{FF2B5EF4-FFF2-40B4-BE49-F238E27FC236}">
                <a16:creationId xmlns:a16="http://schemas.microsoft.com/office/drawing/2014/main" id="{853E9D67-B9D6-2249-9DE8-C552965637B7}"/>
              </a:ext>
            </a:extLst>
          </p:cNvPr>
          <p:cNvSpPr>
            <a:spLocks noChangeArrowheads="1"/>
          </p:cNvSpPr>
          <p:nvPr/>
        </p:nvSpPr>
        <p:spPr bwMode="auto">
          <a:xfrm>
            <a:off x="9152876" y="1512042"/>
            <a:ext cx="3560446" cy="164782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sp>
        <p:nvSpPr>
          <p:cNvPr id="128" name="Can 127">
            <a:extLst>
              <a:ext uri="{FF2B5EF4-FFF2-40B4-BE49-F238E27FC236}">
                <a16:creationId xmlns:a16="http://schemas.microsoft.com/office/drawing/2014/main" id="{E94D7CD4-E766-A545-AA40-0ADF1FBF2BB3}"/>
              </a:ext>
            </a:extLst>
          </p:cNvPr>
          <p:cNvSpPr>
            <a:spLocks noChangeArrowheads="1"/>
          </p:cNvSpPr>
          <p:nvPr/>
        </p:nvSpPr>
        <p:spPr bwMode="auto">
          <a:xfrm>
            <a:off x="3007521" y="2846566"/>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30" name="Straight Connector 129">
            <a:extLst>
              <a:ext uri="{FF2B5EF4-FFF2-40B4-BE49-F238E27FC236}">
                <a16:creationId xmlns:a16="http://schemas.microsoft.com/office/drawing/2014/main" id="{DCEC90DA-34BF-8140-B645-875E72AC81D5}"/>
              </a:ext>
            </a:extLst>
          </p:cNvPr>
          <p:cNvCxnSpPr>
            <a:cxnSpLocks noChangeShapeType="1"/>
            <a:stCxn id="239" idx="1"/>
            <a:endCxn id="128" idx="3"/>
          </p:cNvCxnSpPr>
          <p:nvPr/>
        </p:nvCxnSpPr>
        <p:spPr bwMode="auto">
          <a:xfrm flipV="1">
            <a:off x="2316367" y="3151366"/>
            <a:ext cx="1042626" cy="96152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44" name="Can 143">
            <a:extLst>
              <a:ext uri="{FF2B5EF4-FFF2-40B4-BE49-F238E27FC236}">
                <a16:creationId xmlns:a16="http://schemas.microsoft.com/office/drawing/2014/main" id="{5CE6D885-182F-A241-AB8E-2031304C9AE5}"/>
              </a:ext>
            </a:extLst>
          </p:cNvPr>
          <p:cNvSpPr>
            <a:spLocks noChangeArrowheads="1"/>
          </p:cNvSpPr>
          <p:nvPr/>
        </p:nvSpPr>
        <p:spPr bwMode="auto">
          <a:xfrm>
            <a:off x="8874301" y="2318527"/>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55" name="Can 154">
            <a:extLst>
              <a:ext uri="{FF2B5EF4-FFF2-40B4-BE49-F238E27FC236}">
                <a16:creationId xmlns:a16="http://schemas.microsoft.com/office/drawing/2014/main" id="{995E13CA-B05A-B94E-A1F3-F7E97F6901F7}"/>
              </a:ext>
            </a:extLst>
          </p:cNvPr>
          <p:cNvSpPr>
            <a:spLocks noChangeArrowheads="1"/>
          </p:cNvSpPr>
          <p:nvPr/>
        </p:nvSpPr>
        <p:spPr bwMode="auto">
          <a:xfrm>
            <a:off x="10719739" y="1829104"/>
            <a:ext cx="371474"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56" name="Straight Connector 155">
            <a:extLst>
              <a:ext uri="{FF2B5EF4-FFF2-40B4-BE49-F238E27FC236}">
                <a16:creationId xmlns:a16="http://schemas.microsoft.com/office/drawing/2014/main" id="{59C2CD55-49E0-E24C-AA5D-6FEA3C2312E1}"/>
              </a:ext>
            </a:extLst>
          </p:cNvPr>
          <p:cNvCxnSpPr>
            <a:cxnSpLocks noChangeShapeType="1"/>
            <a:endCxn id="155" idx="2"/>
          </p:cNvCxnSpPr>
          <p:nvPr/>
        </p:nvCxnSpPr>
        <p:spPr bwMode="auto">
          <a:xfrm flipV="1">
            <a:off x="10352074" y="1926259"/>
            <a:ext cx="367665" cy="43338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57" name="Can 156">
            <a:extLst>
              <a:ext uri="{FF2B5EF4-FFF2-40B4-BE49-F238E27FC236}">
                <a16:creationId xmlns:a16="http://schemas.microsoft.com/office/drawing/2014/main" id="{024D6AAD-D8A1-8F43-AD13-52751B8CAA2A}"/>
              </a:ext>
            </a:extLst>
          </p:cNvPr>
          <p:cNvSpPr>
            <a:spLocks noChangeArrowheads="1"/>
          </p:cNvSpPr>
          <p:nvPr/>
        </p:nvSpPr>
        <p:spPr bwMode="auto">
          <a:xfrm>
            <a:off x="10060608" y="2291067"/>
            <a:ext cx="373380" cy="192404"/>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58" name="Straight Connector 157">
            <a:extLst>
              <a:ext uri="{FF2B5EF4-FFF2-40B4-BE49-F238E27FC236}">
                <a16:creationId xmlns:a16="http://schemas.microsoft.com/office/drawing/2014/main" id="{E5FE5173-FD35-7049-B4EF-8072961C5DBA}"/>
              </a:ext>
            </a:extLst>
          </p:cNvPr>
          <p:cNvCxnSpPr>
            <a:cxnSpLocks noChangeShapeType="1"/>
            <a:stCxn id="157" idx="3"/>
            <a:endCxn id="164" idx="2"/>
          </p:cNvCxnSpPr>
          <p:nvPr/>
        </p:nvCxnSpPr>
        <p:spPr bwMode="auto">
          <a:xfrm>
            <a:off x="10247298" y="2483471"/>
            <a:ext cx="601981" cy="9685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96062858-4774-0742-B6F9-79872564DED3}"/>
              </a:ext>
            </a:extLst>
          </p:cNvPr>
          <p:cNvCxnSpPr>
            <a:cxnSpLocks noChangeShapeType="1"/>
            <a:stCxn id="155" idx="4"/>
            <a:endCxn id="160" idx="0"/>
          </p:cNvCxnSpPr>
          <p:nvPr/>
        </p:nvCxnSpPr>
        <p:spPr bwMode="auto">
          <a:xfrm>
            <a:off x="11091213" y="1926259"/>
            <a:ext cx="667391" cy="30477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0" name="Can 159">
            <a:extLst>
              <a:ext uri="{FF2B5EF4-FFF2-40B4-BE49-F238E27FC236}">
                <a16:creationId xmlns:a16="http://schemas.microsoft.com/office/drawing/2014/main" id="{3C90904B-D576-D84B-BCAC-EB10EDBC6ABF}"/>
              </a:ext>
            </a:extLst>
          </p:cNvPr>
          <p:cNvSpPr>
            <a:spLocks noChangeArrowheads="1"/>
          </p:cNvSpPr>
          <p:nvPr/>
        </p:nvSpPr>
        <p:spPr bwMode="auto">
          <a:xfrm>
            <a:off x="11571914" y="2133876"/>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61" name="Straight Connector 160">
            <a:extLst>
              <a:ext uri="{FF2B5EF4-FFF2-40B4-BE49-F238E27FC236}">
                <a16:creationId xmlns:a16="http://schemas.microsoft.com/office/drawing/2014/main" id="{C1B7806C-ABDD-E14E-86B3-198D0A41A5F3}"/>
              </a:ext>
            </a:extLst>
          </p:cNvPr>
          <p:cNvCxnSpPr>
            <a:cxnSpLocks noChangeShapeType="1"/>
            <a:stCxn id="164" idx="4"/>
            <a:endCxn id="160" idx="3"/>
          </p:cNvCxnSpPr>
          <p:nvPr/>
        </p:nvCxnSpPr>
        <p:spPr bwMode="auto">
          <a:xfrm flipV="1">
            <a:off x="11222659" y="2328186"/>
            <a:ext cx="535945" cy="25214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4" name="Can 163">
            <a:extLst>
              <a:ext uri="{FF2B5EF4-FFF2-40B4-BE49-F238E27FC236}">
                <a16:creationId xmlns:a16="http://schemas.microsoft.com/office/drawing/2014/main" id="{EEF32E6D-FC1A-1746-A571-9FACFB196C19}"/>
              </a:ext>
            </a:extLst>
          </p:cNvPr>
          <p:cNvSpPr>
            <a:spLocks noChangeArrowheads="1"/>
          </p:cNvSpPr>
          <p:nvPr/>
        </p:nvSpPr>
        <p:spPr bwMode="auto">
          <a:xfrm>
            <a:off x="10849279" y="2483171"/>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65" name="Straight Connector 164">
            <a:extLst>
              <a:ext uri="{FF2B5EF4-FFF2-40B4-BE49-F238E27FC236}">
                <a16:creationId xmlns:a16="http://schemas.microsoft.com/office/drawing/2014/main" id="{12D8C251-6C91-E94B-B72A-3CC2D1B2509F}"/>
              </a:ext>
            </a:extLst>
          </p:cNvPr>
          <p:cNvCxnSpPr>
            <a:cxnSpLocks noChangeShapeType="1"/>
            <a:endCxn id="160" idx="4"/>
          </p:cNvCxnSpPr>
          <p:nvPr/>
        </p:nvCxnSpPr>
        <p:spPr bwMode="auto">
          <a:xfrm flipH="1">
            <a:off x="11945294" y="2230961"/>
            <a:ext cx="362905" cy="7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7" name="Straight Connector 166">
            <a:extLst>
              <a:ext uri="{FF2B5EF4-FFF2-40B4-BE49-F238E27FC236}">
                <a16:creationId xmlns:a16="http://schemas.microsoft.com/office/drawing/2014/main" id="{A4EA86B7-CF34-474E-80AD-B4BBB7D792BC}"/>
              </a:ext>
            </a:extLst>
          </p:cNvPr>
          <p:cNvCxnSpPr>
            <a:cxnSpLocks noChangeShapeType="1"/>
            <a:stCxn id="157" idx="2"/>
          </p:cNvCxnSpPr>
          <p:nvPr/>
        </p:nvCxnSpPr>
        <p:spPr bwMode="auto">
          <a:xfrm flipH="1">
            <a:off x="9597692" y="2387269"/>
            <a:ext cx="462916" cy="7334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8" name="Straight Connector 167">
            <a:extLst>
              <a:ext uri="{FF2B5EF4-FFF2-40B4-BE49-F238E27FC236}">
                <a16:creationId xmlns:a16="http://schemas.microsoft.com/office/drawing/2014/main" id="{C8E2209A-8C9D-E545-AA92-2DA54D8EAABC}"/>
              </a:ext>
            </a:extLst>
          </p:cNvPr>
          <p:cNvCxnSpPr>
            <a:cxnSpLocks noChangeShapeType="1"/>
            <a:stCxn id="170" idx="1"/>
            <a:endCxn id="164" idx="3"/>
          </p:cNvCxnSpPr>
          <p:nvPr/>
        </p:nvCxnSpPr>
        <p:spPr bwMode="auto">
          <a:xfrm flipV="1">
            <a:off x="11035969" y="2677481"/>
            <a:ext cx="0" cy="239839"/>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0" name="Can 169">
            <a:extLst>
              <a:ext uri="{FF2B5EF4-FFF2-40B4-BE49-F238E27FC236}">
                <a16:creationId xmlns:a16="http://schemas.microsoft.com/office/drawing/2014/main" id="{DEA3EB2B-73AC-274F-A17C-94D143286CFE}"/>
              </a:ext>
            </a:extLst>
          </p:cNvPr>
          <p:cNvSpPr>
            <a:spLocks noChangeArrowheads="1"/>
          </p:cNvSpPr>
          <p:nvPr/>
        </p:nvSpPr>
        <p:spPr bwMode="auto">
          <a:xfrm>
            <a:off x="10684496" y="2917320"/>
            <a:ext cx="702946"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71" name="Straight Connector 170">
            <a:extLst>
              <a:ext uri="{FF2B5EF4-FFF2-40B4-BE49-F238E27FC236}">
                <a16:creationId xmlns:a16="http://schemas.microsoft.com/office/drawing/2014/main" id="{05207912-B3A1-3246-B0CB-61D3367BA6A4}"/>
              </a:ext>
            </a:extLst>
          </p:cNvPr>
          <p:cNvCxnSpPr>
            <a:cxnSpLocks noChangeShapeType="1"/>
            <a:stCxn id="241" idx="1"/>
            <a:endCxn id="170" idx="3"/>
          </p:cNvCxnSpPr>
          <p:nvPr/>
        </p:nvCxnSpPr>
        <p:spPr bwMode="auto">
          <a:xfrm flipH="1" flipV="1">
            <a:off x="11035969" y="3222120"/>
            <a:ext cx="1116604" cy="89621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3" name="TextBox 182">
            <a:extLst>
              <a:ext uri="{FF2B5EF4-FFF2-40B4-BE49-F238E27FC236}">
                <a16:creationId xmlns:a16="http://schemas.microsoft.com/office/drawing/2014/main" id="{4E1826D9-EC55-2E44-87DD-384D82F538C5}"/>
              </a:ext>
            </a:extLst>
          </p:cNvPr>
          <p:cNvSpPr txBox="1"/>
          <p:nvPr/>
        </p:nvSpPr>
        <p:spPr>
          <a:xfrm>
            <a:off x="9069707" y="1555825"/>
            <a:ext cx="1451677" cy="346247"/>
          </a:xfrm>
          <a:prstGeom prst="rect">
            <a:avLst/>
          </a:prstGeom>
          <a:solidFill>
            <a:schemeClr val="bg1"/>
          </a:solidFill>
          <a:ln>
            <a:solidFill>
              <a:schemeClr val="bg1">
                <a:lumMod val="75000"/>
              </a:schemeClr>
            </a:solidFill>
          </a:ln>
        </p:spPr>
        <p:txBody>
          <a:bodyPr wrap="none" lIns="68579" tIns="34289" rIns="68579" bIns="34289">
            <a:spAutoFit/>
          </a:bodyPr>
          <a:lstStyle/>
          <a:p>
            <a:pPr>
              <a:defRPr/>
            </a:pPr>
            <a:r>
              <a:rPr lang="en-US" dirty="0">
                <a:latin typeface="+mj-lt"/>
              </a:rPr>
              <a:t>JANET (</a:t>
            </a:r>
            <a:r>
              <a:rPr lang="en-US" dirty="0" err="1">
                <a:latin typeface="+mj-lt"/>
              </a:rPr>
              <a:t>ja.net</a:t>
            </a:r>
            <a:r>
              <a:rPr lang="en-US" dirty="0">
                <a:latin typeface="+mj-lt"/>
              </a:rPr>
              <a:t>)</a:t>
            </a:r>
          </a:p>
        </p:txBody>
      </p:sp>
      <p:sp>
        <p:nvSpPr>
          <p:cNvPr id="50" name="TextBox 49">
            <a:extLst>
              <a:ext uri="{FF2B5EF4-FFF2-40B4-BE49-F238E27FC236}">
                <a16:creationId xmlns:a16="http://schemas.microsoft.com/office/drawing/2014/main" id="{DB46E92C-C8F7-2F4B-BF48-9DB4CD6D29B9}"/>
              </a:ext>
            </a:extLst>
          </p:cNvPr>
          <p:cNvSpPr txBox="1"/>
          <p:nvPr/>
        </p:nvSpPr>
        <p:spPr>
          <a:xfrm>
            <a:off x="6554806" y="2457958"/>
            <a:ext cx="1833964" cy="338554"/>
          </a:xfrm>
          <a:prstGeom prst="rect">
            <a:avLst/>
          </a:prstGeom>
          <a:noFill/>
        </p:spPr>
        <p:txBody>
          <a:bodyPr wrap="none" rtlCol="0">
            <a:spAutoFit/>
          </a:bodyPr>
          <a:lstStyle/>
          <a:p>
            <a:r>
              <a:rPr lang="en-US" sz="1600" dirty="0">
                <a:latin typeface="+mn-lt"/>
              </a:rPr>
              <a:t>(transatlantic cable)</a:t>
            </a:r>
          </a:p>
        </p:txBody>
      </p:sp>
      <p:sp>
        <p:nvSpPr>
          <p:cNvPr id="123" name="Content Placeholder 2">
            <a:extLst>
              <a:ext uri="{FF2B5EF4-FFF2-40B4-BE49-F238E27FC236}">
                <a16:creationId xmlns:a16="http://schemas.microsoft.com/office/drawing/2014/main" id="{D3A6B13C-268C-4149-A650-4835D5145E22}"/>
              </a:ext>
            </a:extLst>
          </p:cNvPr>
          <p:cNvSpPr>
            <a:spLocks noGrp="1"/>
          </p:cNvSpPr>
          <p:nvPr>
            <p:ph sz="half" idx="1"/>
          </p:nvPr>
        </p:nvSpPr>
        <p:spPr>
          <a:xfrm>
            <a:off x="5977890" y="3970931"/>
            <a:ext cx="6767826" cy="4159061"/>
          </a:xfrm>
          <a:solidFill>
            <a:schemeClr val="accent5">
              <a:lumMod val="60000"/>
              <a:lumOff val="40000"/>
            </a:schemeClr>
          </a:solidFill>
          <a:ln>
            <a:solidFill>
              <a:schemeClr val="bg1">
                <a:lumMod val="75000"/>
              </a:schemeClr>
            </a:solidFill>
          </a:ln>
        </p:spPr>
        <p:txBody>
          <a:bodyPr/>
          <a:lstStyle/>
          <a:p>
            <a:r>
              <a:rPr lang="en-US" sz="1600" dirty="0" err="1">
                <a:solidFill>
                  <a:srgbClr val="FF0000"/>
                </a:solidFill>
              </a:rPr>
              <a:t>nickm@yuba.Stanford.EDU</a:t>
            </a:r>
            <a:r>
              <a:rPr lang="en-US" sz="1600" dirty="0">
                <a:solidFill>
                  <a:srgbClr val="FF0000"/>
                </a:solidFill>
              </a:rPr>
              <a:t> &gt; traceroute -q1 </a:t>
            </a:r>
            <a:r>
              <a:rPr lang="en-US" sz="1600" dirty="0" err="1">
                <a:solidFill>
                  <a:srgbClr val="FF0000"/>
                </a:solidFill>
              </a:rPr>
              <a:t>www.cam.ac.uk</a:t>
            </a:r>
            <a:endParaRPr lang="en-US" sz="1600" dirty="0">
              <a:solidFill>
                <a:srgbClr val="FF0000"/>
              </a:solidFill>
            </a:endParaRPr>
          </a:p>
          <a:p>
            <a:r>
              <a:rPr lang="en-US" sz="1600" dirty="0"/>
              <a:t>traceroute to </a:t>
            </a:r>
            <a:r>
              <a:rPr lang="en-US" sz="1600" dirty="0" err="1"/>
              <a:t>www.cam.ac.uk</a:t>
            </a:r>
            <a:r>
              <a:rPr lang="en-US" sz="1600" dirty="0"/>
              <a:t> (128.232.132.8), 30 hops max, 40 byte packets</a:t>
            </a:r>
          </a:p>
          <a:p>
            <a:r>
              <a:rPr lang="en-US" sz="1600" dirty="0"/>
              <a:t> 1  csee-west-rtr-vl3874.SUNet (171.64.74.2)  0.229 </a:t>
            </a:r>
            <a:r>
              <a:rPr lang="en-US" sz="1600" dirty="0" err="1"/>
              <a:t>ms</a:t>
            </a:r>
            <a:endParaRPr lang="en-US" sz="1600" dirty="0"/>
          </a:p>
          <a:p>
            <a:r>
              <a:rPr lang="en-US" sz="1600" dirty="0"/>
              <a:t> 2  he-rtr-vlan12.SUNet (171.66.0.209)  1.531 </a:t>
            </a:r>
            <a:r>
              <a:rPr lang="en-US" sz="1600" dirty="0" err="1"/>
              <a:t>ms</a:t>
            </a:r>
            <a:endParaRPr lang="en-US" sz="1600" dirty="0"/>
          </a:p>
          <a:p>
            <a:r>
              <a:rPr lang="en-US" sz="1600" dirty="0"/>
              <a:t> 3  100ge5-1.core1.pao1.he.net (184.105.177.237)  0.638 </a:t>
            </a:r>
            <a:r>
              <a:rPr lang="en-US" sz="1600" dirty="0" err="1"/>
              <a:t>ms</a:t>
            </a:r>
            <a:endParaRPr lang="en-US" sz="1600" dirty="0"/>
          </a:p>
          <a:p>
            <a:r>
              <a:rPr lang="en-US" sz="1600" dirty="0"/>
              <a:t> 4  10ge7-5.core1.sjc2.he.net (72.52.92.70)  1.311 </a:t>
            </a:r>
            <a:r>
              <a:rPr lang="en-US" sz="1600" dirty="0" err="1"/>
              <a:t>ms</a:t>
            </a:r>
            <a:endParaRPr lang="en-US" sz="1600" dirty="0"/>
          </a:p>
          <a:p>
            <a:r>
              <a:rPr lang="en-US" sz="1600" dirty="0"/>
              <a:t> 5  100ge10-2.core1.nyc4.he.net (184.105.81.217)  62.771 </a:t>
            </a:r>
            <a:r>
              <a:rPr lang="en-US" sz="1600" dirty="0" err="1"/>
              <a:t>ms</a:t>
            </a:r>
            <a:endParaRPr lang="en-US" sz="1600" dirty="0"/>
          </a:p>
          <a:p>
            <a:r>
              <a:rPr lang="en-US" sz="1600" dirty="0"/>
              <a:t> 6  100ge16-2.core1.lon2.he.net (72.52.92.165)  145.243 </a:t>
            </a:r>
            <a:r>
              <a:rPr lang="en-US" sz="1600" dirty="0" err="1"/>
              <a:t>ms</a:t>
            </a:r>
            <a:endParaRPr lang="en-US" sz="1600" dirty="0"/>
          </a:p>
          <a:p>
            <a:r>
              <a:rPr lang="en-US" sz="1600" dirty="0"/>
              <a:t> 7  linx-gw1.ja.net (195.66.224.15)  136.102 </a:t>
            </a:r>
            <a:r>
              <a:rPr lang="en-US" sz="1600" dirty="0" err="1"/>
              <a:t>ms</a:t>
            </a:r>
            <a:endParaRPr lang="en-US" sz="1600" dirty="0"/>
          </a:p>
          <a:p>
            <a:r>
              <a:rPr lang="en-US" sz="1600" dirty="0"/>
              <a:t> 8  ae23.londtt-sbr1.ja.net (146.97.35.169)  135.434 </a:t>
            </a:r>
            <a:r>
              <a:rPr lang="en-US" sz="1600" dirty="0" err="1"/>
              <a:t>ms</a:t>
            </a:r>
            <a:endParaRPr lang="en-US" sz="1600" dirty="0"/>
          </a:p>
          <a:p>
            <a:r>
              <a:rPr lang="en-US" sz="1600" dirty="0"/>
              <a:t> 9  […]</a:t>
            </a:r>
          </a:p>
          <a:p>
            <a:r>
              <a:rPr lang="en-US" sz="1600" dirty="0"/>
              <a:t>12  </a:t>
            </a:r>
            <a:r>
              <a:rPr lang="en-US" sz="1600" dirty="0" err="1"/>
              <a:t>uoc.ja.net</a:t>
            </a:r>
            <a:r>
              <a:rPr lang="en-US" sz="1600" dirty="0"/>
              <a:t> (146.97.41.38)  169.232 </a:t>
            </a:r>
            <a:r>
              <a:rPr lang="en-US" sz="1600" dirty="0" err="1"/>
              <a:t>ms</a:t>
            </a:r>
            <a:endParaRPr lang="en-US" sz="1600" dirty="0"/>
          </a:p>
          <a:p>
            <a:r>
              <a:rPr lang="en-US" sz="1600" dirty="0"/>
              <a:t>13  d-</a:t>
            </a:r>
            <a:r>
              <a:rPr lang="en-US" sz="1600" dirty="0" err="1"/>
              <a:t>dw.s</a:t>
            </a:r>
            <a:r>
              <a:rPr lang="en-US" sz="1600" dirty="0"/>
              <a:t>-</a:t>
            </a:r>
            <a:r>
              <a:rPr lang="en-US" sz="1600" dirty="0" err="1"/>
              <a:t>dw.net.cam.ac.uk</a:t>
            </a:r>
            <a:r>
              <a:rPr lang="en-US" sz="1600" dirty="0"/>
              <a:t> (193.60.88.2)  142.827 </a:t>
            </a:r>
            <a:r>
              <a:rPr lang="en-US" sz="1600" dirty="0" err="1"/>
              <a:t>ms</a:t>
            </a:r>
            <a:endParaRPr lang="en-US" sz="1600" dirty="0"/>
          </a:p>
          <a:p>
            <a:r>
              <a:rPr lang="en-US" sz="1600" dirty="0"/>
              <a:t>14  […]</a:t>
            </a:r>
          </a:p>
          <a:p>
            <a:endParaRPr lang="en-US" sz="1000" dirty="0"/>
          </a:p>
        </p:txBody>
      </p:sp>
      <p:grpSp>
        <p:nvGrpSpPr>
          <p:cNvPr id="21" name="Group 20">
            <a:extLst>
              <a:ext uri="{FF2B5EF4-FFF2-40B4-BE49-F238E27FC236}">
                <a16:creationId xmlns:a16="http://schemas.microsoft.com/office/drawing/2014/main" id="{1875072B-4141-504E-A6AE-4470D623D0A3}"/>
              </a:ext>
            </a:extLst>
          </p:cNvPr>
          <p:cNvGrpSpPr/>
          <p:nvPr/>
        </p:nvGrpSpPr>
        <p:grpSpPr>
          <a:xfrm>
            <a:off x="2449830" y="4572001"/>
            <a:ext cx="8404859" cy="1371598"/>
            <a:chOff x="2449830" y="4572001"/>
            <a:chExt cx="8404859" cy="1371598"/>
          </a:xfrm>
        </p:grpSpPr>
        <p:cxnSp>
          <p:nvCxnSpPr>
            <p:cNvPr id="6" name="Straight Arrow Connector 5">
              <a:extLst>
                <a:ext uri="{FF2B5EF4-FFF2-40B4-BE49-F238E27FC236}">
                  <a16:creationId xmlns:a16="http://schemas.microsoft.com/office/drawing/2014/main" id="{C6016DAD-957E-E747-8E4D-99969775C163}"/>
                </a:ext>
              </a:extLst>
            </p:cNvPr>
            <p:cNvCxnSpPr>
              <a:cxnSpLocks/>
              <a:endCxn id="151" idx="4"/>
            </p:cNvCxnSpPr>
            <p:nvPr/>
          </p:nvCxnSpPr>
          <p:spPr bwMode="auto">
            <a:xfrm flipH="1">
              <a:off x="2449830" y="4713002"/>
              <a:ext cx="3616888" cy="1230597"/>
            </a:xfrm>
            <a:prstGeom prst="straightConnector1">
              <a:avLst/>
            </a:prstGeom>
            <a:solidFill>
              <a:schemeClr val="accent1"/>
            </a:solidFill>
            <a:ln w="38100" cap="flat" cmpd="sng" algn="ctr">
              <a:solidFill>
                <a:srgbClr val="00B050"/>
              </a:solidFill>
              <a:prstDash val="sysDot"/>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ounded Rectangle 19">
              <a:extLst>
                <a:ext uri="{FF2B5EF4-FFF2-40B4-BE49-F238E27FC236}">
                  <a16:creationId xmlns:a16="http://schemas.microsoft.com/office/drawing/2014/main" id="{6559566B-D7F5-444B-9A06-5580A543369D}"/>
                </a:ext>
              </a:extLst>
            </p:cNvPr>
            <p:cNvSpPr/>
            <p:nvPr/>
          </p:nvSpPr>
          <p:spPr bwMode="auto">
            <a:xfrm>
              <a:off x="6060693" y="4572001"/>
              <a:ext cx="4793996" cy="304800"/>
            </a:xfrm>
            <a:prstGeom prst="roundRect">
              <a:avLst/>
            </a:prstGeom>
            <a:noFill/>
            <a:ln w="19050" cap="flat" cmpd="sng" algn="ctr">
              <a:solidFill>
                <a:srgbClr val="FF26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grpSp>
      <p:grpSp>
        <p:nvGrpSpPr>
          <p:cNvPr id="22" name="Group 21">
            <a:extLst>
              <a:ext uri="{FF2B5EF4-FFF2-40B4-BE49-F238E27FC236}">
                <a16:creationId xmlns:a16="http://schemas.microsoft.com/office/drawing/2014/main" id="{1D052531-C083-564F-8A7C-92F765752419}"/>
              </a:ext>
            </a:extLst>
          </p:cNvPr>
          <p:cNvGrpSpPr/>
          <p:nvPr/>
        </p:nvGrpSpPr>
        <p:grpSpPr>
          <a:xfrm>
            <a:off x="2667839" y="4265294"/>
            <a:ext cx="8186850" cy="916306"/>
            <a:chOff x="2667839" y="4265294"/>
            <a:chExt cx="8186850" cy="916306"/>
          </a:xfrm>
        </p:grpSpPr>
        <p:cxnSp>
          <p:nvCxnSpPr>
            <p:cNvPr id="139" name="Straight Arrow Connector 138">
              <a:extLst>
                <a:ext uri="{FF2B5EF4-FFF2-40B4-BE49-F238E27FC236}">
                  <a16:creationId xmlns:a16="http://schemas.microsoft.com/office/drawing/2014/main" id="{2CC9C737-08F5-3740-8886-23F28030ABE6}"/>
                </a:ext>
              </a:extLst>
            </p:cNvPr>
            <p:cNvCxnSpPr>
              <a:cxnSpLocks/>
              <a:endCxn id="239" idx="4"/>
            </p:cNvCxnSpPr>
            <p:nvPr/>
          </p:nvCxnSpPr>
          <p:spPr bwMode="auto">
            <a:xfrm flipH="1" flipV="1">
              <a:off x="2667839" y="4265294"/>
              <a:ext cx="3387446" cy="772452"/>
            </a:xfrm>
            <a:prstGeom prst="straightConnector1">
              <a:avLst/>
            </a:prstGeom>
            <a:solidFill>
              <a:schemeClr val="accent1"/>
            </a:solidFill>
            <a:ln w="38100" cap="flat" cmpd="sng" algn="ctr">
              <a:solidFill>
                <a:srgbClr val="00B050"/>
              </a:solidFill>
              <a:prstDash val="sysDot"/>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1" name="Rounded Rectangle 140">
              <a:extLst>
                <a:ext uri="{FF2B5EF4-FFF2-40B4-BE49-F238E27FC236}">
                  <a16:creationId xmlns:a16="http://schemas.microsoft.com/office/drawing/2014/main" id="{200E085B-E604-7B4F-8682-B4B65F180111}"/>
                </a:ext>
              </a:extLst>
            </p:cNvPr>
            <p:cNvSpPr/>
            <p:nvPr/>
          </p:nvSpPr>
          <p:spPr bwMode="auto">
            <a:xfrm>
              <a:off x="6060693" y="4876800"/>
              <a:ext cx="4793996" cy="304800"/>
            </a:xfrm>
            <a:prstGeom prst="roundRect">
              <a:avLst/>
            </a:prstGeom>
            <a:noFill/>
            <a:ln w="19050" cap="flat" cmpd="sng" algn="ctr">
              <a:solidFill>
                <a:srgbClr val="FF26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grpSp>
      <p:grpSp>
        <p:nvGrpSpPr>
          <p:cNvPr id="23" name="Group 22">
            <a:extLst>
              <a:ext uri="{FF2B5EF4-FFF2-40B4-BE49-F238E27FC236}">
                <a16:creationId xmlns:a16="http://schemas.microsoft.com/office/drawing/2014/main" id="{1221A0E4-7DBF-E445-B70C-9A12F6F256FB}"/>
              </a:ext>
            </a:extLst>
          </p:cNvPr>
          <p:cNvGrpSpPr/>
          <p:nvPr/>
        </p:nvGrpSpPr>
        <p:grpSpPr>
          <a:xfrm>
            <a:off x="3358993" y="3151366"/>
            <a:ext cx="7918607" cy="2350271"/>
            <a:chOff x="3358993" y="3151366"/>
            <a:chExt cx="7918607" cy="2350271"/>
          </a:xfrm>
        </p:grpSpPr>
        <p:cxnSp>
          <p:nvCxnSpPr>
            <p:cNvPr id="140" name="Straight Arrow Connector 139">
              <a:extLst>
                <a:ext uri="{FF2B5EF4-FFF2-40B4-BE49-F238E27FC236}">
                  <a16:creationId xmlns:a16="http://schemas.microsoft.com/office/drawing/2014/main" id="{0FAB18BA-D0AC-1E44-B941-534F1CB6469D}"/>
                </a:ext>
              </a:extLst>
            </p:cNvPr>
            <p:cNvCxnSpPr>
              <a:cxnSpLocks/>
              <a:endCxn id="128" idx="3"/>
            </p:cNvCxnSpPr>
            <p:nvPr/>
          </p:nvCxnSpPr>
          <p:spPr bwMode="auto">
            <a:xfrm flipH="1" flipV="1">
              <a:off x="3358993" y="3151366"/>
              <a:ext cx="2716988" cy="2166276"/>
            </a:xfrm>
            <a:prstGeom prst="straightConnector1">
              <a:avLst/>
            </a:prstGeom>
            <a:solidFill>
              <a:schemeClr val="accent1"/>
            </a:solidFill>
            <a:ln w="38100" cap="flat" cmpd="sng" algn="ctr">
              <a:solidFill>
                <a:srgbClr val="00B050"/>
              </a:solidFill>
              <a:prstDash val="sysDot"/>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2" name="Rounded Rectangle 141">
              <a:extLst>
                <a:ext uri="{FF2B5EF4-FFF2-40B4-BE49-F238E27FC236}">
                  <a16:creationId xmlns:a16="http://schemas.microsoft.com/office/drawing/2014/main" id="{6F487291-7AA9-5147-AD94-9D09D7F65392}"/>
                </a:ext>
              </a:extLst>
            </p:cNvPr>
            <p:cNvSpPr/>
            <p:nvPr/>
          </p:nvSpPr>
          <p:spPr bwMode="auto">
            <a:xfrm>
              <a:off x="6060693" y="5181598"/>
              <a:ext cx="5216907" cy="320039"/>
            </a:xfrm>
            <a:prstGeom prst="roundRect">
              <a:avLst/>
            </a:prstGeom>
            <a:noFill/>
            <a:ln w="19050" cap="flat" cmpd="sng" algn="ctr">
              <a:solidFill>
                <a:srgbClr val="FF26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grpSp>
      <p:sp>
        <p:nvSpPr>
          <p:cNvPr id="24" name="TextBox 23">
            <a:extLst>
              <a:ext uri="{FF2B5EF4-FFF2-40B4-BE49-F238E27FC236}">
                <a16:creationId xmlns:a16="http://schemas.microsoft.com/office/drawing/2014/main" id="{5F528137-3F06-C946-8EEF-5A2E32B5D2D6}"/>
              </a:ext>
            </a:extLst>
          </p:cNvPr>
          <p:cNvSpPr txBox="1"/>
          <p:nvPr/>
        </p:nvSpPr>
        <p:spPr>
          <a:xfrm>
            <a:off x="5304592" y="5410200"/>
            <a:ext cx="486608" cy="369332"/>
          </a:xfrm>
          <a:prstGeom prst="rect">
            <a:avLst/>
          </a:prstGeom>
          <a:noFill/>
        </p:spPr>
        <p:txBody>
          <a:bodyPr wrap="none" rtlCol="0">
            <a:spAutoFit/>
          </a:bodyPr>
          <a:lstStyle/>
          <a:p>
            <a:pPr algn="r"/>
            <a:r>
              <a:rPr lang="en-US" dirty="0">
                <a:latin typeface="+mn-lt"/>
              </a:rPr>
              <a:t>SJC</a:t>
            </a:r>
          </a:p>
        </p:txBody>
      </p:sp>
      <p:sp>
        <p:nvSpPr>
          <p:cNvPr id="153" name="TextBox 152">
            <a:extLst>
              <a:ext uri="{FF2B5EF4-FFF2-40B4-BE49-F238E27FC236}">
                <a16:creationId xmlns:a16="http://schemas.microsoft.com/office/drawing/2014/main" id="{90A65BE0-B71E-E349-971A-41A7FD6536D1}"/>
              </a:ext>
            </a:extLst>
          </p:cNvPr>
          <p:cNvSpPr txBox="1"/>
          <p:nvPr/>
        </p:nvSpPr>
        <p:spPr>
          <a:xfrm>
            <a:off x="5229380" y="5694044"/>
            <a:ext cx="561820" cy="369332"/>
          </a:xfrm>
          <a:prstGeom prst="rect">
            <a:avLst/>
          </a:prstGeom>
          <a:noFill/>
        </p:spPr>
        <p:txBody>
          <a:bodyPr wrap="none" rtlCol="0">
            <a:spAutoFit/>
          </a:bodyPr>
          <a:lstStyle/>
          <a:p>
            <a:pPr algn="r"/>
            <a:r>
              <a:rPr lang="en-US" dirty="0">
                <a:latin typeface="+mn-lt"/>
              </a:rPr>
              <a:t>NYC</a:t>
            </a:r>
          </a:p>
        </p:txBody>
      </p:sp>
      <p:sp>
        <p:nvSpPr>
          <p:cNvPr id="267" name="TextBox 266">
            <a:extLst>
              <a:ext uri="{FF2B5EF4-FFF2-40B4-BE49-F238E27FC236}">
                <a16:creationId xmlns:a16="http://schemas.microsoft.com/office/drawing/2014/main" id="{0293ABDD-4FD6-EC4D-AD25-E49D2AC04ED3}"/>
              </a:ext>
            </a:extLst>
          </p:cNvPr>
          <p:cNvSpPr txBox="1"/>
          <p:nvPr/>
        </p:nvSpPr>
        <p:spPr>
          <a:xfrm>
            <a:off x="4912182" y="5962711"/>
            <a:ext cx="891591" cy="369332"/>
          </a:xfrm>
          <a:prstGeom prst="rect">
            <a:avLst/>
          </a:prstGeom>
          <a:noFill/>
        </p:spPr>
        <p:txBody>
          <a:bodyPr wrap="none" rtlCol="0">
            <a:spAutoFit/>
          </a:bodyPr>
          <a:lstStyle/>
          <a:p>
            <a:pPr algn="r"/>
            <a:r>
              <a:rPr lang="en-US" dirty="0">
                <a:latin typeface="+mn-lt"/>
              </a:rPr>
              <a:t>London</a:t>
            </a:r>
          </a:p>
        </p:txBody>
      </p:sp>
      <p:grpSp>
        <p:nvGrpSpPr>
          <p:cNvPr id="30" name="Group 29">
            <a:extLst>
              <a:ext uri="{FF2B5EF4-FFF2-40B4-BE49-F238E27FC236}">
                <a16:creationId xmlns:a16="http://schemas.microsoft.com/office/drawing/2014/main" id="{4629839E-58C6-5949-BF5C-5F10C1FDDE25}"/>
              </a:ext>
            </a:extLst>
          </p:cNvPr>
          <p:cNvGrpSpPr/>
          <p:nvPr/>
        </p:nvGrpSpPr>
        <p:grpSpPr>
          <a:xfrm>
            <a:off x="5791200" y="5593379"/>
            <a:ext cx="251409" cy="578821"/>
            <a:chOff x="5791200" y="5593379"/>
            <a:chExt cx="251409" cy="578821"/>
          </a:xfrm>
        </p:grpSpPr>
        <p:cxnSp>
          <p:nvCxnSpPr>
            <p:cNvPr id="26" name="Straight Arrow Connector 25">
              <a:extLst>
                <a:ext uri="{FF2B5EF4-FFF2-40B4-BE49-F238E27FC236}">
                  <a16:creationId xmlns:a16="http://schemas.microsoft.com/office/drawing/2014/main" id="{C0E60853-5966-A845-BEC0-01B0D1896A46}"/>
                </a:ext>
              </a:extLst>
            </p:cNvPr>
            <p:cNvCxnSpPr>
              <a:stCxn id="24" idx="3"/>
            </p:cNvCxnSpPr>
            <p:nvPr/>
          </p:nvCxnSpPr>
          <p:spPr bwMode="auto">
            <a:xfrm flipV="1">
              <a:off x="5791200" y="5593379"/>
              <a:ext cx="251409" cy="148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8" name="Straight Arrow Connector 267">
              <a:extLst>
                <a:ext uri="{FF2B5EF4-FFF2-40B4-BE49-F238E27FC236}">
                  <a16:creationId xmlns:a16="http://schemas.microsoft.com/office/drawing/2014/main" id="{63CB9490-EAC0-DB45-9B08-D82EF7BB1358}"/>
                </a:ext>
              </a:extLst>
            </p:cNvPr>
            <p:cNvCxnSpPr>
              <a:cxnSpLocks/>
            </p:cNvCxnSpPr>
            <p:nvPr/>
          </p:nvCxnSpPr>
          <p:spPr bwMode="auto">
            <a:xfrm>
              <a:off x="5791200" y="5902370"/>
              <a:ext cx="251409"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9" name="Straight Arrow Connector 268">
              <a:extLst>
                <a:ext uri="{FF2B5EF4-FFF2-40B4-BE49-F238E27FC236}">
                  <a16:creationId xmlns:a16="http://schemas.microsoft.com/office/drawing/2014/main" id="{E9BC704E-7AEF-FC40-99FD-D30814F3C16F}"/>
                </a:ext>
              </a:extLst>
            </p:cNvPr>
            <p:cNvCxnSpPr>
              <a:cxnSpLocks/>
            </p:cNvCxnSpPr>
            <p:nvPr/>
          </p:nvCxnSpPr>
          <p:spPr bwMode="auto">
            <a:xfrm>
              <a:off x="5791200" y="6172200"/>
              <a:ext cx="251409"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56270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53" grpId="0"/>
      <p:bldP spid="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ounded Rectangle 172">
            <a:extLst>
              <a:ext uri="{FF2B5EF4-FFF2-40B4-BE49-F238E27FC236}">
                <a16:creationId xmlns:a16="http://schemas.microsoft.com/office/drawing/2014/main" id="{437DAA21-368D-5341-9282-862F2E262981}"/>
              </a:ext>
            </a:extLst>
          </p:cNvPr>
          <p:cNvSpPr/>
          <p:nvPr/>
        </p:nvSpPr>
        <p:spPr bwMode="auto">
          <a:xfrm>
            <a:off x="10446313" y="4258669"/>
            <a:ext cx="3560446"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10" name="Rounded Rectangle 9">
            <a:extLst>
              <a:ext uri="{FF2B5EF4-FFF2-40B4-BE49-F238E27FC236}">
                <a16:creationId xmlns:a16="http://schemas.microsoft.com/office/drawing/2014/main" id="{B2D8A14C-F151-0445-BBC3-74AEBDD953C9}"/>
              </a:ext>
            </a:extLst>
          </p:cNvPr>
          <p:cNvSpPr/>
          <p:nvPr/>
        </p:nvSpPr>
        <p:spPr bwMode="auto">
          <a:xfrm>
            <a:off x="304800" y="4261486"/>
            <a:ext cx="3152283" cy="297751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sp>
        <p:nvSpPr>
          <p:cNvPr id="5" name="TextBox 4"/>
          <p:cNvSpPr txBox="1"/>
          <p:nvPr/>
        </p:nvSpPr>
        <p:spPr>
          <a:xfrm>
            <a:off x="1002615" y="7180905"/>
            <a:ext cx="1929180" cy="346247"/>
          </a:xfrm>
          <a:prstGeom prst="rect">
            <a:avLst/>
          </a:prstGeom>
          <a:noFill/>
        </p:spPr>
        <p:txBody>
          <a:bodyPr wrap="none" lIns="68579" tIns="34289" rIns="68579" bIns="34289">
            <a:spAutoFit/>
          </a:bodyPr>
          <a:lstStyle/>
          <a:p>
            <a:pPr>
              <a:defRPr/>
            </a:pPr>
            <a:r>
              <a:rPr lang="en-US" dirty="0">
                <a:latin typeface="+mj-lt"/>
              </a:rPr>
              <a:t>Stanford University</a:t>
            </a:r>
          </a:p>
        </p:txBody>
      </p:sp>
      <p:sp>
        <p:nvSpPr>
          <p:cNvPr id="129" name="Can 128"/>
          <p:cNvSpPr>
            <a:spLocks noChangeArrowheads="1"/>
          </p:cNvSpPr>
          <p:nvPr/>
        </p:nvSpPr>
        <p:spPr bwMode="auto">
          <a:xfrm>
            <a:off x="1034415" y="52958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31" name="Straight Connector 130"/>
          <p:cNvCxnSpPr>
            <a:cxnSpLocks noChangeShapeType="1"/>
          </p:cNvCxnSpPr>
          <p:nvPr/>
        </p:nvCxnSpPr>
        <p:spPr bwMode="auto">
          <a:xfrm flipV="1">
            <a:off x="683895" y="5400674"/>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2" name="Can 131"/>
          <p:cNvSpPr>
            <a:spLocks noChangeArrowheads="1"/>
          </p:cNvSpPr>
          <p:nvPr/>
        </p:nvSpPr>
        <p:spPr bwMode="auto">
          <a:xfrm>
            <a:off x="489585" y="542924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33" name="Straight Connector 132"/>
          <p:cNvCxnSpPr>
            <a:cxnSpLocks noChangeShapeType="1"/>
          </p:cNvCxnSpPr>
          <p:nvPr/>
        </p:nvCxnSpPr>
        <p:spPr bwMode="auto">
          <a:xfrm>
            <a:off x="626745" y="5545454"/>
            <a:ext cx="276224"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34" name="Straight Connector 133"/>
          <p:cNvCxnSpPr>
            <a:cxnSpLocks noChangeShapeType="1"/>
            <a:endCxn id="135" idx="0"/>
          </p:cNvCxnSpPr>
          <p:nvPr/>
        </p:nvCxnSpPr>
        <p:spPr bwMode="auto">
          <a:xfrm>
            <a:off x="1219200" y="5400674"/>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5" name="Can 134"/>
          <p:cNvSpPr>
            <a:spLocks noChangeArrowheads="1"/>
          </p:cNvSpPr>
          <p:nvPr/>
        </p:nvSpPr>
        <p:spPr bwMode="auto">
          <a:xfrm>
            <a:off x="1409699" y="55492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36" name="Straight Connector 135"/>
          <p:cNvCxnSpPr>
            <a:cxnSpLocks noChangeShapeType="1"/>
            <a:stCxn id="137" idx="4"/>
          </p:cNvCxnSpPr>
          <p:nvPr/>
        </p:nvCxnSpPr>
        <p:spPr bwMode="auto">
          <a:xfrm flipV="1">
            <a:off x="1061085" y="5663565"/>
            <a:ext cx="403860" cy="1524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37" name="Can 136"/>
          <p:cNvSpPr>
            <a:spLocks noChangeArrowheads="1"/>
          </p:cNvSpPr>
          <p:nvPr/>
        </p:nvSpPr>
        <p:spPr bwMode="auto">
          <a:xfrm>
            <a:off x="813435" y="5739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38" name="Straight Connector 137"/>
          <p:cNvCxnSpPr>
            <a:cxnSpLocks noChangeShapeType="1"/>
            <a:endCxn id="135" idx="4"/>
          </p:cNvCxnSpPr>
          <p:nvPr/>
        </p:nvCxnSpPr>
        <p:spPr bwMode="auto">
          <a:xfrm flipH="1" flipV="1">
            <a:off x="1657350" y="5625465"/>
            <a:ext cx="220980" cy="19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46" name="Can 145"/>
          <p:cNvSpPr>
            <a:spLocks noChangeArrowheads="1"/>
          </p:cNvSpPr>
          <p:nvPr/>
        </p:nvSpPr>
        <p:spPr bwMode="auto">
          <a:xfrm>
            <a:off x="1878329" y="555688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147" name="Straight Connector 146"/>
          <p:cNvCxnSpPr>
            <a:cxnSpLocks noChangeShapeType="1"/>
          </p:cNvCxnSpPr>
          <p:nvPr/>
        </p:nvCxnSpPr>
        <p:spPr bwMode="auto">
          <a:xfrm>
            <a:off x="2015489" y="5673089"/>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51" name="Can 150"/>
          <p:cNvSpPr>
            <a:spLocks noChangeArrowheads="1"/>
          </p:cNvSpPr>
          <p:nvPr/>
        </p:nvSpPr>
        <p:spPr bwMode="auto">
          <a:xfrm>
            <a:off x="2202180" y="586739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pic>
        <p:nvPicPr>
          <p:cNvPr id="40964"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 y="6557009"/>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65"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673036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66"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185" y="68160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67"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715" y="674179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68"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245" y="6612255"/>
            <a:ext cx="236220"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162" name="Straight Connector 161"/>
          <p:cNvCxnSpPr>
            <a:cxnSpLocks noChangeShapeType="1"/>
            <a:stCxn id="137" idx="3"/>
            <a:endCxn id="40964" idx="0"/>
          </p:cNvCxnSpPr>
          <p:nvPr/>
        </p:nvCxnSpPr>
        <p:spPr bwMode="auto">
          <a:xfrm flipH="1">
            <a:off x="866775" y="5892165"/>
            <a:ext cx="70484" cy="66484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3" name="Straight Connector 162"/>
          <p:cNvCxnSpPr>
            <a:cxnSpLocks noChangeShapeType="1"/>
            <a:stCxn id="137" idx="3"/>
            <a:endCxn id="40965" idx="0"/>
          </p:cNvCxnSpPr>
          <p:nvPr/>
        </p:nvCxnSpPr>
        <p:spPr bwMode="auto">
          <a:xfrm>
            <a:off x="937259" y="5892165"/>
            <a:ext cx="295276"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6" name="Straight Connector 165"/>
          <p:cNvCxnSpPr>
            <a:cxnSpLocks noChangeShapeType="1"/>
            <a:stCxn id="135" idx="3"/>
            <a:endCxn id="40966" idx="0"/>
          </p:cNvCxnSpPr>
          <p:nvPr/>
        </p:nvCxnSpPr>
        <p:spPr bwMode="auto">
          <a:xfrm>
            <a:off x="1533525" y="5703569"/>
            <a:ext cx="64770" cy="111252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9" name="Straight Connector 168"/>
          <p:cNvCxnSpPr>
            <a:cxnSpLocks noChangeShapeType="1"/>
            <a:stCxn id="135" idx="3"/>
            <a:endCxn id="40967" idx="0"/>
          </p:cNvCxnSpPr>
          <p:nvPr/>
        </p:nvCxnSpPr>
        <p:spPr bwMode="auto">
          <a:xfrm>
            <a:off x="1533525" y="5703569"/>
            <a:ext cx="495300" cy="103822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2" name="Straight Connector 171"/>
          <p:cNvCxnSpPr>
            <a:cxnSpLocks noChangeShapeType="1"/>
            <a:stCxn id="151" idx="3"/>
            <a:endCxn id="40968" idx="0"/>
          </p:cNvCxnSpPr>
          <p:nvPr/>
        </p:nvCxnSpPr>
        <p:spPr bwMode="auto">
          <a:xfrm>
            <a:off x="2326005" y="6019799"/>
            <a:ext cx="133350" cy="59245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6" name="Can 175"/>
          <p:cNvSpPr>
            <a:spLocks noChangeArrowheads="1"/>
          </p:cNvSpPr>
          <p:nvPr/>
        </p:nvSpPr>
        <p:spPr bwMode="auto">
          <a:xfrm>
            <a:off x="1764030" y="4846319"/>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77" name="Straight Connector 176"/>
          <p:cNvCxnSpPr>
            <a:cxnSpLocks noChangeShapeType="1"/>
          </p:cNvCxnSpPr>
          <p:nvPr/>
        </p:nvCxnSpPr>
        <p:spPr bwMode="auto">
          <a:xfrm flipV="1">
            <a:off x="1413510" y="4951095"/>
            <a:ext cx="377190" cy="8191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8" name="Can 177"/>
          <p:cNvSpPr>
            <a:spLocks noChangeArrowheads="1"/>
          </p:cNvSpPr>
          <p:nvPr/>
        </p:nvSpPr>
        <p:spPr bwMode="auto">
          <a:xfrm>
            <a:off x="1219200" y="4977765"/>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79" name="Straight Connector 178"/>
          <p:cNvCxnSpPr>
            <a:cxnSpLocks noChangeShapeType="1"/>
            <a:endCxn id="129" idx="1"/>
          </p:cNvCxnSpPr>
          <p:nvPr/>
        </p:nvCxnSpPr>
        <p:spPr bwMode="auto">
          <a:xfrm flipH="1">
            <a:off x="1158239" y="5093970"/>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0" name="Straight Connector 179"/>
          <p:cNvCxnSpPr>
            <a:cxnSpLocks noChangeShapeType="1"/>
            <a:stCxn id="176" idx="0"/>
            <a:endCxn id="181" idx="0"/>
          </p:cNvCxnSpPr>
          <p:nvPr/>
        </p:nvCxnSpPr>
        <p:spPr bwMode="auto">
          <a:xfrm>
            <a:off x="1887855" y="4922519"/>
            <a:ext cx="6709" cy="31892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1" name="Can 180"/>
          <p:cNvSpPr>
            <a:spLocks noChangeArrowheads="1"/>
          </p:cNvSpPr>
          <p:nvPr/>
        </p:nvSpPr>
        <p:spPr bwMode="auto">
          <a:xfrm>
            <a:off x="1770739" y="5165241"/>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82" name="Straight Connector 181"/>
          <p:cNvCxnSpPr>
            <a:cxnSpLocks noChangeShapeType="1"/>
            <a:stCxn id="146" idx="1"/>
            <a:endCxn id="181" idx="0"/>
          </p:cNvCxnSpPr>
          <p:nvPr/>
        </p:nvCxnSpPr>
        <p:spPr bwMode="auto">
          <a:xfrm flipH="1" flipV="1">
            <a:off x="1894564" y="5241441"/>
            <a:ext cx="107590" cy="3154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88" name="Straight Connector 187"/>
          <p:cNvCxnSpPr>
            <a:cxnSpLocks noChangeShapeType="1"/>
          </p:cNvCxnSpPr>
          <p:nvPr/>
        </p:nvCxnSpPr>
        <p:spPr bwMode="auto">
          <a:xfrm flipH="1">
            <a:off x="2359342" y="4417694"/>
            <a:ext cx="119063" cy="140732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 name="Oval 194"/>
          <p:cNvSpPr>
            <a:spLocks noChangeArrowheads="1"/>
          </p:cNvSpPr>
          <p:nvPr/>
        </p:nvSpPr>
        <p:spPr bwMode="auto">
          <a:xfrm>
            <a:off x="2545080" y="1677378"/>
            <a:ext cx="3331844" cy="151066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sp>
        <p:nvSpPr>
          <p:cNvPr id="197" name="TextBox 196"/>
          <p:cNvSpPr txBox="1"/>
          <p:nvPr/>
        </p:nvSpPr>
        <p:spPr>
          <a:xfrm>
            <a:off x="11201224" y="7220588"/>
            <a:ext cx="2610200" cy="346247"/>
          </a:xfrm>
          <a:prstGeom prst="rect">
            <a:avLst/>
          </a:prstGeom>
          <a:noFill/>
        </p:spPr>
        <p:txBody>
          <a:bodyPr wrap="none" lIns="68579" tIns="34289" rIns="68579" bIns="34289">
            <a:spAutoFit/>
          </a:bodyPr>
          <a:lstStyle/>
          <a:p>
            <a:pPr>
              <a:defRPr/>
            </a:pPr>
            <a:r>
              <a:rPr lang="en-US" dirty="0">
                <a:latin typeface="+mj-lt"/>
              </a:rPr>
              <a:t>Cambridge University (UK)</a:t>
            </a:r>
          </a:p>
        </p:txBody>
      </p:sp>
      <p:grpSp>
        <p:nvGrpSpPr>
          <p:cNvPr id="40988" name="Group 197"/>
          <p:cNvGrpSpPr>
            <a:grpSpLocks/>
          </p:cNvGrpSpPr>
          <p:nvPr/>
        </p:nvGrpSpPr>
        <p:grpSpPr bwMode="auto">
          <a:xfrm>
            <a:off x="11047095" y="5328284"/>
            <a:ext cx="2556510" cy="721996"/>
            <a:chOff x="5030950" y="4105123"/>
            <a:chExt cx="5143290" cy="964734"/>
          </a:xfrm>
        </p:grpSpPr>
        <p:sp>
          <p:nvSpPr>
            <p:cNvPr id="199" name="Can 198"/>
            <p:cNvSpPr>
              <a:spLocks noChangeArrowheads="1"/>
            </p:cNvSpPr>
            <p:nvPr/>
          </p:nvSpPr>
          <p:spPr bwMode="auto">
            <a:xfrm>
              <a:off x="6127061" y="4105123"/>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0" name="Straight Connector 199"/>
            <p:cNvCxnSpPr>
              <a:cxnSpLocks noChangeShapeType="1"/>
            </p:cNvCxnSpPr>
            <p:nvPr/>
          </p:nvCxnSpPr>
          <p:spPr bwMode="auto">
            <a:xfrm flipV="1">
              <a:off x="5421871" y="4245125"/>
              <a:ext cx="758846" cy="10945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1" name="Can 200"/>
            <p:cNvSpPr>
              <a:spLocks noChangeArrowheads="1"/>
            </p:cNvSpPr>
            <p:nvPr/>
          </p:nvSpPr>
          <p:spPr bwMode="auto">
            <a:xfrm>
              <a:off x="5030950" y="4280761"/>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2" name="Straight Connector 201"/>
            <p:cNvCxnSpPr>
              <a:cxnSpLocks noChangeShapeType="1"/>
            </p:cNvCxnSpPr>
            <p:nvPr/>
          </p:nvCxnSpPr>
          <p:spPr bwMode="auto">
            <a:xfrm>
              <a:off x="5306894" y="4438580"/>
              <a:ext cx="555722" cy="3589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03" name="Straight Connector 202"/>
            <p:cNvCxnSpPr>
              <a:cxnSpLocks noChangeShapeType="1"/>
              <a:endCxn id="204" idx="0"/>
            </p:cNvCxnSpPr>
            <p:nvPr/>
          </p:nvCxnSpPr>
          <p:spPr bwMode="auto">
            <a:xfrm>
              <a:off x="6498820" y="4245125"/>
              <a:ext cx="632371" cy="30036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4" name="Can 203"/>
            <p:cNvSpPr>
              <a:spLocks noChangeArrowheads="1"/>
            </p:cNvSpPr>
            <p:nvPr/>
          </p:nvSpPr>
          <p:spPr bwMode="auto">
            <a:xfrm>
              <a:off x="6882076" y="4443671"/>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5" name="Straight Connector 204"/>
            <p:cNvCxnSpPr>
              <a:cxnSpLocks noChangeShapeType="1"/>
              <a:stCxn id="206" idx="4"/>
            </p:cNvCxnSpPr>
            <p:nvPr/>
          </p:nvCxnSpPr>
          <p:spPr bwMode="auto">
            <a:xfrm flipV="1">
              <a:off x="6180717" y="4593853"/>
              <a:ext cx="812502" cy="20363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6" name="Can 205"/>
            <p:cNvSpPr>
              <a:spLocks noChangeArrowheads="1"/>
            </p:cNvSpPr>
            <p:nvPr/>
          </p:nvSpPr>
          <p:spPr bwMode="auto">
            <a:xfrm>
              <a:off x="5682485" y="4695672"/>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7" name="Straight Connector 206"/>
            <p:cNvCxnSpPr>
              <a:cxnSpLocks noChangeShapeType="1"/>
              <a:endCxn id="204" idx="4"/>
            </p:cNvCxnSpPr>
            <p:nvPr/>
          </p:nvCxnSpPr>
          <p:spPr bwMode="auto">
            <a:xfrm flipH="1" flipV="1">
              <a:off x="7380308" y="4545490"/>
              <a:ext cx="444576" cy="254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8" name="Can 207"/>
            <p:cNvSpPr>
              <a:spLocks noChangeArrowheads="1"/>
            </p:cNvSpPr>
            <p:nvPr/>
          </p:nvSpPr>
          <p:spPr bwMode="auto">
            <a:xfrm>
              <a:off x="8917162" y="4275670"/>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09" name="Straight Connector 208"/>
            <p:cNvCxnSpPr>
              <a:cxnSpLocks noChangeShapeType="1"/>
            </p:cNvCxnSpPr>
            <p:nvPr/>
          </p:nvCxnSpPr>
          <p:spPr bwMode="auto">
            <a:xfrm flipV="1">
              <a:off x="8211971" y="4415670"/>
              <a:ext cx="762680" cy="10945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0" name="Can 209"/>
            <p:cNvSpPr>
              <a:spLocks noChangeArrowheads="1"/>
            </p:cNvSpPr>
            <p:nvPr/>
          </p:nvSpPr>
          <p:spPr bwMode="auto">
            <a:xfrm>
              <a:off x="7824884" y="4451307"/>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1" name="Straight Connector 210"/>
            <p:cNvCxnSpPr>
              <a:cxnSpLocks noChangeShapeType="1"/>
            </p:cNvCxnSpPr>
            <p:nvPr/>
          </p:nvCxnSpPr>
          <p:spPr bwMode="auto">
            <a:xfrm>
              <a:off x="8100828" y="4609126"/>
              <a:ext cx="555719" cy="35891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12" name="Straight Connector 211"/>
            <p:cNvCxnSpPr>
              <a:cxnSpLocks noChangeShapeType="1"/>
              <a:endCxn id="213" idx="0"/>
            </p:cNvCxnSpPr>
            <p:nvPr/>
          </p:nvCxnSpPr>
          <p:spPr bwMode="auto">
            <a:xfrm>
              <a:off x="9292752" y="4415670"/>
              <a:ext cx="632373" cy="30036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3" name="Can 212"/>
            <p:cNvSpPr>
              <a:spLocks noChangeArrowheads="1"/>
            </p:cNvSpPr>
            <p:nvPr/>
          </p:nvSpPr>
          <p:spPr bwMode="auto">
            <a:xfrm>
              <a:off x="9676008" y="4614217"/>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cxnSp>
          <p:nvCxnSpPr>
            <p:cNvPr id="214" name="Straight Connector 213"/>
            <p:cNvCxnSpPr>
              <a:cxnSpLocks noChangeShapeType="1"/>
              <a:stCxn id="215" idx="4"/>
            </p:cNvCxnSpPr>
            <p:nvPr/>
          </p:nvCxnSpPr>
          <p:spPr bwMode="auto">
            <a:xfrm flipV="1">
              <a:off x="8974651" y="4764401"/>
              <a:ext cx="808668" cy="20363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15" name="Can 214"/>
            <p:cNvSpPr>
              <a:spLocks noChangeArrowheads="1"/>
            </p:cNvSpPr>
            <p:nvPr/>
          </p:nvSpPr>
          <p:spPr bwMode="auto">
            <a:xfrm>
              <a:off x="8476419" y="4866219"/>
              <a:ext cx="498232" cy="203638"/>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j-lt"/>
                <a:ea typeface="+mn-ea"/>
              </a:endParaRPr>
            </a:p>
          </p:txBody>
        </p:sp>
      </p:grpSp>
      <p:pic>
        <p:nvPicPr>
          <p:cNvPr id="40989"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174" y="6587490"/>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0"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1934" y="6760844"/>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1"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7694" y="6848474"/>
            <a:ext cx="236220" cy="34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2"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8224" y="6772275"/>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0993" name="server.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8754" y="6642735"/>
            <a:ext cx="236220" cy="34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cxnSp>
        <p:nvCxnSpPr>
          <p:cNvPr id="221" name="Straight Connector 220"/>
          <p:cNvCxnSpPr>
            <a:cxnSpLocks noChangeShapeType="1"/>
            <a:stCxn id="206" idx="3"/>
            <a:endCxn id="40989" idx="0"/>
          </p:cNvCxnSpPr>
          <p:nvPr/>
        </p:nvCxnSpPr>
        <p:spPr bwMode="auto">
          <a:xfrm flipH="1">
            <a:off x="11424284" y="5922644"/>
            <a:ext cx="70486" cy="66484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2" name="Straight Connector 221"/>
          <p:cNvCxnSpPr>
            <a:cxnSpLocks noChangeShapeType="1"/>
            <a:stCxn id="206" idx="3"/>
            <a:endCxn id="40990" idx="0"/>
          </p:cNvCxnSpPr>
          <p:nvPr/>
        </p:nvCxnSpPr>
        <p:spPr bwMode="auto">
          <a:xfrm>
            <a:off x="11494770" y="5922644"/>
            <a:ext cx="295274" cy="83820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3" name="Straight Connector 222"/>
          <p:cNvCxnSpPr>
            <a:cxnSpLocks noChangeShapeType="1"/>
            <a:stCxn id="204" idx="3"/>
            <a:endCxn id="40991" idx="0"/>
          </p:cNvCxnSpPr>
          <p:nvPr/>
        </p:nvCxnSpPr>
        <p:spPr bwMode="auto">
          <a:xfrm>
            <a:off x="12091035" y="5734050"/>
            <a:ext cx="64770" cy="111442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4" name="Straight Connector 223"/>
          <p:cNvCxnSpPr>
            <a:cxnSpLocks noChangeShapeType="1"/>
            <a:stCxn id="204" idx="3"/>
            <a:endCxn id="40992" idx="0"/>
          </p:cNvCxnSpPr>
          <p:nvPr/>
        </p:nvCxnSpPr>
        <p:spPr bwMode="auto">
          <a:xfrm>
            <a:off x="12091034" y="5734050"/>
            <a:ext cx="495300" cy="103822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5" name="Straight Connector 224"/>
          <p:cNvCxnSpPr>
            <a:cxnSpLocks noChangeShapeType="1"/>
            <a:stCxn id="215" idx="3"/>
            <a:endCxn id="40993" idx="0"/>
          </p:cNvCxnSpPr>
          <p:nvPr/>
        </p:nvCxnSpPr>
        <p:spPr bwMode="auto">
          <a:xfrm>
            <a:off x="12883515" y="6050280"/>
            <a:ext cx="133350" cy="592454"/>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6" name="Can 225"/>
          <p:cNvSpPr>
            <a:spLocks noChangeArrowheads="1"/>
          </p:cNvSpPr>
          <p:nvPr/>
        </p:nvSpPr>
        <p:spPr bwMode="auto">
          <a:xfrm>
            <a:off x="12321540" y="487680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27" name="Straight Connector 226"/>
          <p:cNvCxnSpPr>
            <a:cxnSpLocks noChangeShapeType="1"/>
          </p:cNvCxnSpPr>
          <p:nvPr/>
        </p:nvCxnSpPr>
        <p:spPr bwMode="auto">
          <a:xfrm flipV="1">
            <a:off x="11969114" y="4981574"/>
            <a:ext cx="379096" cy="8191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8" name="Can 227"/>
          <p:cNvSpPr>
            <a:spLocks noChangeArrowheads="1"/>
          </p:cNvSpPr>
          <p:nvPr/>
        </p:nvSpPr>
        <p:spPr bwMode="auto">
          <a:xfrm>
            <a:off x="11776710" y="501015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29" name="Straight Connector 228"/>
          <p:cNvCxnSpPr>
            <a:cxnSpLocks noChangeShapeType="1"/>
            <a:endCxn id="199" idx="1"/>
          </p:cNvCxnSpPr>
          <p:nvPr/>
        </p:nvCxnSpPr>
        <p:spPr bwMode="auto">
          <a:xfrm flipH="1">
            <a:off x="11715750" y="5126355"/>
            <a:ext cx="198120" cy="20193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0" name="Straight Connector 229"/>
          <p:cNvCxnSpPr>
            <a:cxnSpLocks noChangeShapeType="1"/>
            <a:endCxn id="231" idx="0"/>
          </p:cNvCxnSpPr>
          <p:nvPr/>
        </p:nvCxnSpPr>
        <p:spPr bwMode="auto">
          <a:xfrm>
            <a:off x="12506324" y="4981575"/>
            <a:ext cx="314326" cy="22479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1" name="Can 230"/>
          <p:cNvSpPr>
            <a:spLocks noChangeArrowheads="1"/>
          </p:cNvSpPr>
          <p:nvPr/>
        </p:nvSpPr>
        <p:spPr bwMode="auto">
          <a:xfrm>
            <a:off x="12696825" y="5130164"/>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32" name="Straight Connector 231"/>
          <p:cNvCxnSpPr>
            <a:cxnSpLocks noChangeShapeType="1"/>
            <a:stCxn id="210" idx="1"/>
          </p:cNvCxnSpPr>
          <p:nvPr/>
        </p:nvCxnSpPr>
        <p:spPr bwMode="auto">
          <a:xfrm flipV="1">
            <a:off x="12559664" y="5244464"/>
            <a:ext cx="192406" cy="34290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3" name="Straight Connector 232"/>
          <p:cNvCxnSpPr>
            <a:cxnSpLocks noChangeShapeType="1"/>
            <a:endCxn id="231" idx="4"/>
          </p:cNvCxnSpPr>
          <p:nvPr/>
        </p:nvCxnSpPr>
        <p:spPr bwMode="auto">
          <a:xfrm flipH="1" flipV="1">
            <a:off x="12944474" y="5206364"/>
            <a:ext cx="220980" cy="1906"/>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4" name="Can 233"/>
          <p:cNvSpPr>
            <a:spLocks noChangeArrowheads="1"/>
          </p:cNvSpPr>
          <p:nvPr/>
        </p:nvSpPr>
        <p:spPr bwMode="auto">
          <a:xfrm>
            <a:off x="13165455" y="5137784"/>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35" name="Straight Connector 234"/>
          <p:cNvCxnSpPr>
            <a:cxnSpLocks noChangeShapeType="1"/>
          </p:cNvCxnSpPr>
          <p:nvPr/>
        </p:nvCxnSpPr>
        <p:spPr bwMode="auto">
          <a:xfrm>
            <a:off x="13302614" y="5253990"/>
            <a:ext cx="276226" cy="27051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36" name="Can 235"/>
          <p:cNvSpPr>
            <a:spLocks noChangeArrowheads="1"/>
          </p:cNvSpPr>
          <p:nvPr/>
        </p:nvSpPr>
        <p:spPr bwMode="auto">
          <a:xfrm>
            <a:off x="13489305" y="5448300"/>
            <a:ext cx="247650" cy="15240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39" name="Can 238"/>
          <p:cNvSpPr>
            <a:spLocks noChangeArrowheads="1"/>
          </p:cNvSpPr>
          <p:nvPr/>
        </p:nvSpPr>
        <p:spPr bwMode="auto">
          <a:xfrm>
            <a:off x="1964895" y="4112894"/>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0" name="Can 239"/>
          <p:cNvSpPr>
            <a:spLocks noChangeArrowheads="1"/>
          </p:cNvSpPr>
          <p:nvPr/>
        </p:nvSpPr>
        <p:spPr bwMode="auto">
          <a:xfrm>
            <a:off x="5352339" y="2308212"/>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1" name="Can 240"/>
          <p:cNvSpPr>
            <a:spLocks noChangeArrowheads="1"/>
          </p:cNvSpPr>
          <p:nvPr/>
        </p:nvSpPr>
        <p:spPr bwMode="auto">
          <a:xfrm>
            <a:off x="11801100" y="4118333"/>
            <a:ext cx="702946"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244" name="Can 243"/>
          <p:cNvSpPr>
            <a:spLocks noChangeArrowheads="1"/>
          </p:cNvSpPr>
          <p:nvPr/>
        </p:nvSpPr>
        <p:spPr bwMode="auto">
          <a:xfrm>
            <a:off x="4162424" y="2005038"/>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5" name="Straight Connector 244"/>
          <p:cNvCxnSpPr>
            <a:cxnSpLocks noChangeShapeType="1"/>
            <a:stCxn id="128" idx="1"/>
            <a:endCxn id="247" idx="3"/>
          </p:cNvCxnSpPr>
          <p:nvPr/>
        </p:nvCxnSpPr>
        <p:spPr bwMode="auto">
          <a:xfrm flipV="1">
            <a:off x="3358993" y="2366988"/>
            <a:ext cx="170019" cy="47957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6" name="Straight Connector 245"/>
          <p:cNvCxnSpPr>
            <a:cxnSpLocks noChangeShapeType="1"/>
          </p:cNvCxnSpPr>
          <p:nvPr/>
        </p:nvCxnSpPr>
        <p:spPr bwMode="auto">
          <a:xfrm flipV="1">
            <a:off x="3634740" y="2138388"/>
            <a:ext cx="567690" cy="10477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47" name="Can 246"/>
          <p:cNvSpPr>
            <a:spLocks noChangeArrowheads="1"/>
          </p:cNvSpPr>
          <p:nvPr/>
        </p:nvSpPr>
        <p:spPr bwMode="auto">
          <a:xfrm>
            <a:off x="3343274" y="217267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48" name="Straight Connector 247"/>
          <p:cNvCxnSpPr>
            <a:cxnSpLocks noChangeShapeType="1"/>
          </p:cNvCxnSpPr>
          <p:nvPr/>
        </p:nvCxnSpPr>
        <p:spPr bwMode="auto">
          <a:xfrm>
            <a:off x="3550920" y="2321268"/>
            <a:ext cx="415290" cy="34099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9" name="Straight Connector 248"/>
          <p:cNvCxnSpPr>
            <a:cxnSpLocks noChangeShapeType="1"/>
            <a:endCxn id="250" idx="0"/>
          </p:cNvCxnSpPr>
          <p:nvPr/>
        </p:nvCxnSpPr>
        <p:spPr bwMode="auto">
          <a:xfrm>
            <a:off x="4442460" y="2138388"/>
            <a:ext cx="474344" cy="28384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0" name="Can 249"/>
          <p:cNvSpPr>
            <a:spLocks noChangeArrowheads="1"/>
          </p:cNvSpPr>
          <p:nvPr/>
        </p:nvSpPr>
        <p:spPr bwMode="auto">
          <a:xfrm>
            <a:off x="4730114" y="2326982"/>
            <a:ext cx="373380" cy="192406"/>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1" name="Straight Connector 250"/>
          <p:cNvCxnSpPr>
            <a:cxnSpLocks noChangeShapeType="1"/>
            <a:stCxn id="252" idx="4"/>
          </p:cNvCxnSpPr>
          <p:nvPr/>
        </p:nvCxnSpPr>
        <p:spPr bwMode="auto">
          <a:xfrm flipV="1">
            <a:off x="4202430" y="2469858"/>
            <a:ext cx="607694" cy="192404"/>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52" name="Can 251"/>
          <p:cNvSpPr>
            <a:spLocks noChangeArrowheads="1"/>
          </p:cNvSpPr>
          <p:nvPr/>
        </p:nvSpPr>
        <p:spPr bwMode="auto">
          <a:xfrm>
            <a:off x="3830954" y="2565108"/>
            <a:ext cx="371476"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253" name="Straight Connector 252"/>
          <p:cNvCxnSpPr>
            <a:cxnSpLocks noChangeShapeType="1"/>
            <a:stCxn id="240" idx="2"/>
            <a:endCxn id="250" idx="4"/>
          </p:cNvCxnSpPr>
          <p:nvPr/>
        </p:nvCxnSpPr>
        <p:spPr bwMode="auto">
          <a:xfrm flipH="1" flipV="1">
            <a:off x="5103494" y="2423185"/>
            <a:ext cx="248845" cy="37427"/>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1" name="Straight Connector 270"/>
          <p:cNvCxnSpPr>
            <a:cxnSpLocks noChangeShapeType="1"/>
            <a:stCxn id="144" idx="2"/>
            <a:endCxn id="240" idx="4"/>
          </p:cNvCxnSpPr>
          <p:nvPr/>
        </p:nvCxnSpPr>
        <p:spPr bwMode="auto">
          <a:xfrm flipH="1" flipV="1">
            <a:off x="6055283" y="2460612"/>
            <a:ext cx="2819018" cy="1031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4" name="Straight Connector 273"/>
          <p:cNvCxnSpPr>
            <a:cxnSpLocks noChangeShapeType="1"/>
            <a:stCxn id="176" idx="1"/>
            <a:endCxn id="239" idx="3"/>
          </p:cNvCxnSpPr>
          <p:nvPr/>
        </p:nvCxnSpPr>
        <p:spPr bwMode="auto">
          <a:xfrm flipV="1">
            <a:off x="1887855" y="4417694"/>
            <a:ext cx="428512" cy="428625"/>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77" name="Straight Connector 276"/>
          <p:cNvCxnSpPr>
            <a:cxnSpLocks noChangeShapeType="1"/>
            <a:stCxn id="241" idx="3"/>
            <a:endCxn id="226" idx="1"/>
          </p:cNvCxnSpPr>
          <p:nvPr/>
        </p:nvCxnSpPr>
        <p:spPr bwMode="auto">
          <a:xfrm>
            <a:off x="12152573" y="4423133"/>
            <a:ext cx="292792" cy="453667"/>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 name="TextBox 2"/>
          <p:cNvSpPr txBox="1"/>
          <p:nvPr/>
        </p:nvSpPr>
        <p:spPr>
          <a:xfrm>
            <a:off x="1673470" y="235232"/>
            <a:ext cx="11767257" cy="900244"/>
          </a:xfrm>
          <a:prstGeom prst="rect">
            <a:avLst/>
          </a:prstGeom>
          <a:noFill/>
          <a:ln>
            <a:solidFill>
              <a:schemeClr val="tx1"/>
            </a:solidFill>
          </a:ln>
        </p:spPr>
        <p:txBody>
          <a:bodyPr wrap="none" lIns="68579" tIns="34289" rIns="68579" bIns="34289">
            <a:spAutoFit/>
          </a:bodyPr>
          <a:lstStyle/>
          <a:p>
            <a:pPr algn="ctr">
              <a:defRPr/>
            </a:pPr>
            <a:r>
              <a:rPr lang="en-US" sz="2700" dirty="0">
                <a:latin typeface="+mj-lt"/>
              </a:rPr>
              <a:t>In the Internet, Autonomous Systems (AS’s) have Border Routers (</a:t>
            </a:r>
            <a:r>
              <a:rPr lang="en-US" sz="2700" dirty="0">
                <a:solidFill>
                  <a:srgbClr val="FF6700"/>
                </a:solidFill>
                <a:latin typeface="+mj-lt"/>
              </a:rPr>
              <a:t>orange</a:t>
            </a:r>
            <a:r>
              <a:rPr lang="en-US" sz="2700" dirty="0">
                <a:latin typeface="+mj-lt"/>
              </a:rPr>
              <a:t>).</a:t>
            </a:r>
          </a:p>
          <a:p>
            <a:pPr algn="ctr">
              <a:defRPr/>
            </a:pPr>
            <a:r>
              <a:rPr lang="en-US" sz="2700" dirty="0">
                <a:latin typeface="+mj-lt"/>
              </a:rPr>
              <a:t>The border routers route packets to each other using the Border Gateway Protocol.</a:t>
            </a:r>
          </a:p>
        </p:txBody>
      </p:sp>
      <p:sp>
        <p:nvSpPr>
          <p:cNvPr id="152" name="TextBox 151"/>
          <p:cNvSpPr txBox="1"/>
          <p:nvPr/>
        </p:nvSpPr>
        <p:spPr>
          <a:xfrm>
            <a:off x="2971154" y="1368553"/>
            <a:ext cx="2602377" cy="346247"/>
          </a:xfrm>
          <a:prstGeom prst="rect">
            <a:avLst/>
          </a:prstGeom>
          <a:noFill/>
        </p:spPr>
        <p:txBody>
          <a:bodyPr wrap="none" lIns="68579" tIns="34289" rIns="68579" bIns="34289">
            <a:spAutoFit/>
          </a:bodyPr>
          <a:lstStyle/>
          <a:p>
            <a:pPr>
              <a:defRPr/>
            </a:pPr>
            <a:r>
              <a:rPr lang="en-US" dirty="0">
                <a:latin typeface="+mj-lt"/>
              </a:rPr>
              <a:t>Hurricane Electric (</a:t>
            </a:r>
            <a:r>
              <a:rPr lang="en-US" dirty="0" err="1">
                <a:latin typeface="+mj-lt"/>
              </a:rPr>
              <a:t>he.net</a:t>
            </a:r>
            <a:r>
              <a:rPr lang="en-US" dirty="0">
                <a:latin typeface="+mj-lt"/>
              </a:rPr>
              <a:t>)</a:t>
            </a:r>
          </a:p>
        </p:txBody>
      </p:sp>
      <p:sp>
        <p:nvSpPr>
          <p:cNvPr id="118" name="Oval 117">
            <a:extLst>
              <a:ext uri="{FF2B5EF4-FFF2-40B4-BE49-F238E27FC236}">
                <a16:creationId xmlns:a16="http://schemas.microsoft.com/office/drawing/2014/main" id="{853E9D67-B9D6-2249-9DE8-C552965637B7}"/>
              </a:ext>
            </a:extLst>
          </p:cNvPr>
          <p:cNvSpPr>
            <a:spLocks noChangeArrowheads="1"/>
          </p:cNvSpPr>
          <p:nvPr/>
        </p:nvSpPr>
        <p:spPr bwMode="auto">
          <a:xfrm>
            <a:off x="9152876" y="1512042"/>
            <a:ext cx="3560446" cy="1647824"/>
          </a:xfrm>
          <a:prstGeom prst="ellipse">
            <a:avLst/>
          </a:prstGeom>
          <a:noFill/>
          <a:ln w="9525">
            <a:solidFill>
              <a:srgbClr val="A6A6A6"/>
            </a:solidFill>
            <a:round/>
            <a:headEnd/>
            <a:tailEnd/>
          </a:ln>
          <a:effectLst>
            <a:outerShdw blurRad="400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lIns="68579" tIns="34289" rIns="68579" bIns="34289" anchor="ctr"/>
          <a:lstStyle/>
          <a:p>
            <a:pPr algn="ctr">
              <a:defRPr/>
            </a:pPr>
            <a:endParaRPr lang="en-US">
              <a:solidFill>
                <a:schemeClr val="lt1"/>
              </a:solidFill>
              <a:latin typeface="+mj-lt"/>
              <a:ea typeface="+mn-ea"/>
            </a:endParaRPr>
          </a:p>
        </p:txBody>
      </p:sp>
      <p:sp>
        <p:nvSpPr>
          <p:cNvPr id="128" name="Can 127">
            <a:extLst>
              <a:ext uri="{FF2B5EF4-FFF2-40B4-BE49-F238E27FC236}">
                <a16:creationId xmlns:a16="http://schemas.microsoft.com/office/drawing/2014/main" id="{E94D7CD4-E766-A545-AA40-0ADF1FBF2BB3}"/>
              </a:ext>
            </a:extLst>
          </p:cNvPr>
          <p:cNvSpPr>
            <a:spLocks noChangeArrowheads="1"/>
          </p:cNvSpPr>
          <p:nvPr/>
        </p:nvSpPr>
        <p:spPr bwMode="auto">
          <a:xfrm>
            <a:off x="3007521" y="2846566"/>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30" name="Straight Connector 129">
            <a:extLst>
              <a:ext uri="{FF2B5EF4-FFF2-40B4-BE49-F238E27FC236}">
                <a16:creationId xmlns:a16="http://schemas.microsoft.com/office/drawing/2014/main" id="{DCEC90DA-34BF-8140-B645-875E72AC81D5}"/>
              </a:ext>
            </a:extLst>
          </p:cNvPr>
          <p:cNvCxnSpPr>
            <a:cxnSpLocks noChangeShapeType="1"/>
            <a:stCxn id="239" idx="1"/>
            <a:endCxn id="128" idx="3"/>
          </p:cNvCxnSpPr>
          <p:nvPr/>
        </p:nvCxnSpPr>
        <p:spPr bwMode="auto">
          <a:xfrm flipV="1">
            <a:off x="2316367" y="3151366"/>
            <a:ext cx="1042626" cy="961528"/>
          </a:xfrm>
          <a:prstGeom prst="line">
            <a:avLst/>
          </a:prstGeom>
          <a:noFill/>
          <a:ln w="28575">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44" name="Can 143">
            <a:extLst>
              <a:ext uri="{FF2B5EF4-FFF2-40B4-BE49-F238E27FC236}">
                <a16:creationId xmlns:a16="http://schemas.microsoft.com/office/drawing/2014/main" id="{5CE6D885-182F-A241-AB8E-2031304C9AE5}"/>
              </a:ext>
            </a:extLst>
          </p:cNvPr>
          <p:cNvSpPr>
            <a:spLocks noChangeArrowheads="1"/>
          </p:cNvSpPr>
          <p:nvPr/>
        </p:nvSpPr>
        <p:spPr bwMode="auto">
          <a:xfrm>
            <a:off x="8874301" y="2318527"/>
            <a:ext cx="702944"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sp>
        <p:nvSpPr>
          <p:cNvPr id="155" name="Can 154">
            <a:extLst>
              <a:ext uri="{FF2B5EF4-FFF2-40B4-BE49-F238E27FC236}">
                <a16:creationId xmlns:a16="http://schemas.microsoft.com/office/drawing/2014/main" id="{995E13CA-B05A-B94E-A1F3-F7E97F6901F7}"/>
              </a:ext>
            </a:extLst>
          </p:cNvPr>
          <p:cNvSpPr>
            <a:spLocks noChangeArrowheads="1"/>
          </p:cNvSpPr>
          <p:nvPr/>
        </p:nvSpPr>
        <p:spPr bwMode="auto">
          <a:xfrm>
            <a:off x="10719739" y="1829104"/>
            <a:ext cx="371474"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56" name="Straight Connector 155">
            <a:extLst>
              <a:ext uri="{FF2B5EF4-FFF2-40B4-BE49-F238E27FC236}">
                <a16:creationId xmlns:a16="http://schemas.microsoft.com/office/drawing/2014/main" id="{59C2CD55-49E0-E24C-AA5D-6FEA3C2312E1}"/>
              </a:ext>
            </a:extLst>
          </p:cNvPr>
          <p:cNvCxnSpPr>
            <a:cxnSpLocks noChangeShapeType="1"/>
            <a:endCxn id="155" idx="2"/>
          </p:cNvCxnSpPr>
          <p:nvPr/>
        </p:nvCxnSpPr>
        <p:spPr bwMode="auto">
          <a:xfrm flipV="1">
            <a:off x="10352074" y="1926259"/>
            <a:ext cx="367665" cy="433388"/>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57" name="Can 156">
            <a:extLst>
              <a:ext uri="{FF2B5EF4-FFF2-40B4-BE49-F238E27FC236}">
                <a16:creationId xmlns:a16="http://schemas.microsoft.com/office/drawing/2014/main" id="{024D6AAD-D8A1-8F43-AD13-52751B8CAA2A}"/>
              </a:ext>
            </a:extLst>
          </p:cNvPr>
          <p:cNvSpPr>
            <a:spLocks noChangeArrowheads="1"/>
          </p:cNvSpPr>
          <p:nvPr/>
        </p:nvSpPr>
        <p:spPr bwMode="auto">
          <a:xfrm>
            <a:off x="10060608" y="2291067"/>
            <a:ext cx="373380" cy="192404"/>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58" name="Straight Connector 157">
            <a:extLst>
              <a:ext uri="{FF2B5EF4-FFF2-40B4-BE49-F238E27FC236}">
                <a16:creationId xmlns:a16="http://schemas.microsoft.com/office/drawing/2014/main" id="{E5FE5173-FD35-7049-B4EF-8072961C5DBA}"/>
              </a:ext>
            </a:extLst>
          </p:cNvPr>
          <p:cNvCxnSpPr>
            <a:cxnSpLocks noChangeShapeType="1"/>
            <a:stCxn id="157" idx="3"/>
            <a:endCxn id="164" idx="2"/>
          </p:cNvCxnSpPr>
          <p:nvPr/>
        </p:nvCxnSpPr>
        <p:spPr bwMode="auto">
          <a:xfrm>
            <a:off x="10247298" y="2483471"/>
            <a:ext cx="601981" cy="96855"/>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96062858-4774-0742-B6F9-79872564DED3}"/>
              </a:ext>
            </a:extLst>
          </p:cNvPr>
          <p:cNvCxnSpPr>
            <a:cxnSpLocks noChangeShapeType="1"/>
            <a:stCxn id="155" idx="4"/>
            <a:endCxn id="160" idx="0"/>
          </p:cNvCxnSpPr>
          <p:nvPr/>
        </p:nvCxnSpPr>
        <p:spPr bwMode="auto">
          <a:xfrm>
            <a:off x="11091213" y="1926259"/>
            <a:ext cx="667391" cy="304772"/>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0" name="Can 159">
            <a:extLst>
              <a:ext uri="{FF2B5EF4-FFF2-40B4-BE49-F238E27FC236}">
                <a16:creationId xmlns:a16="http://schemas.microsoft.com/office/drawing/2014/main" id="{3C90904B-D576-D84B-BCAC-EB10EDBC6ABF}"/>
              </a:ext>
            </a:extLst>
          </p:cNvPr>
          <p:cNvSpPr>
            <a:spLocks noChangeArrowheads="1"/>
          </p:cNvSpPr>
          <p:nvPr/>
        </p:nvSpPr>
        <p:spPr bwMode="auto">
          <a:xfrm>
            <a:off x="11571914" y="2133876"/>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61" name="Straight Connector 160">
            <a:extLst>
              <a:ext uri="{FF2B5EF4-FFF2-40B4-BE49-F238E27FC236}">
                <a16:creationId xmlns:a16="http://schemas.microsoft.com/office/drawing/2014/main" id="{C1B7806C-ABDD-E14E-86B3-198D0A41A5F3}"/>
              </a:ext>
            </a:extLst>
          </p:cNvPr>
          <p:cNvCxnSpPr>
            <a:cxnSpLocks noChangeShapeType="1"/>
            <a:stCxn id="164" idx="4"/>
            <a:endCxn id="160" idx="3"/>
          </p:cNvCxnSpPr>
          <p:nvPr/>
        </p:nvCxnSpPr>
        <p:spPr bwMode="auto">
          <a:xfrm flipV="1">
            <a:off x="11222659" y="2328186"/>
            <a:ext cx="535945" cy="25214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4" name="Can 163">
            <a:extLst>
              <a:ext uri="{FF2B5EF4-FFF2-40B4-BE49-F238E27FC236}">
                <a16:creationId xmlns:a16="http://schemas.microsoft.com/office/drawing/2014/main" id="{EEF32E6D-FC1A-1746-A571-9FACFB196C19}"/>
              </a:ext>
            </a:extLst>
          </p:cNvPr>
          <p:cNvSpPr>
            <a:spLocks noChangeArrowheads="1"/>
          </p:cNvSpPr>
          <p:nvPr/>
        </p:nvSpPr>
        <p:spPr bwMode="auto">
          <a:xfrm>
            <a:off x="10849279" y="2483171"/>
            <a:ext cx="373380" cy="194310"/>
          </a:xfrm>
          <a:prstGeom prst="can">
            <a:avLst>
              <a:gd name="adj" fmla="val 50000"/>
            </a:avLst>
          </a:prstGeom>
          <a:solidFill>
            <a:schemeClr val="bg1"/>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65" name="Straight Connector 164">
            <a:extLst>
              <a:ext uri="{FF2B5EF4-FFF2-40B4-BE49-F238E27FC236}">
                <a16:creationId xmlns:a16="http://schemas.microsoft.com/office/drawing/2014/main" id="{12D8C251-6C91-E94B-B72A-3CC2D1B2509F}"/>
              </a:ext>
            </a:extLst>
          </p:cNvPr>
          <p:cNvCxnSpPr>
            <a:cxnSpLocks noChangeShapeType="1"/>
            <a:endCxn id="160" idx="4"/>
          </p:cNvCxnSpPr>
          <p:nvPr/>
        </p:nvCxnSpPr>
        <p:spPr bwMode="auto">
          <a:xfrm flipH="1">
            <a:off x="11945294" y="2230961"/>
            <a:ext cx="362905" cy="70"/>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7" name="Straight Connector 166">
            <a:extLst>
              <a:ext uri="{FF2B5EF4-FFF2-40B4-BE49-F238E27FC236}">
                <a16:creationId xmlns:a16="http://schemas.microsoft.com/office/drawing/2014/main" id="{A4EA86B7-CF34-474E-80AD-B4BBB7D792BC}"/>
              </a:ext>
            </a:extLst>
          </p:cNvPr>
          <p:cNvCxnSpPr>
            <a:cxnSpLocks noChangeShapeType="1"/>
            <a:stCxn id="157" idx="2"/>
          </p:cNvCxnSpPr>
          <p:nvPr/>
        </p:nvCxnSpPr>
        <p:spPr bwMode="auto">
          <a:xfrm flipH="1">
            <a:off x="9597692" y="2387269"/>
            <a:ext cx="462916" cy="7334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8" name="Straight Connector 167">
            <a:extLst>
              <a:ext uri="{FF2B5EF4-FFF2-40B4-BE49-F238E27FC236}">
                <a16:creationId xmlns:a16="http://schemas.microsoft.com/office/drawing/2014/main" id="{C8E2209A-8C9D-E545-AA92-2DA54D8EAABC}"/>
              </a:ext>
            </a:extLst>
          </p:cNvPr>
          <p:cNvCxnSpPr>
            <a:cxnSpLocks noChangeShapeType="1"/>
            <a:stCxn id="170" idx="1"/>
            <a:endCxn id="164" idx="3"/>
          </p:cNvCxnSpPr>
          <p:nvPr/>
        </p:nvCxnSpPr>
        <p:spPr bwMode="auto">
          <a:xfrm flipV="1">
            <a:off x="11035969" y="2677481"/>
            <a:ext cx="0" cy="239839"/>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0" name="Can 169">
            <a:extLst>
              <a:ext uri="{FF2B5EF4-FFF2-40B4-BE49-F238E27FC236}">
                <a16:creationId xmlns:a16="http://schemas.microsoft.com/office/drawing/2014/main" id="{DEA3EB2B-73AC-274F-A17C-94D143286CFE}"/>
              </a:ext>
            </a:extLst>
          </p:cNvPr>
          <p:cNvSpPr>
            <a:spLocks noChangeArrowheads="1"/>
          </p:cNvSpPr>
          <p:nvPr/>
        </p:nvSpPr>
        <p:spPr bwMode="auto">
          <a:xfrm>
            <a:off x="10684496" y="2917320"/>
            <a:ext cx="702946" cy="304800"/>
          </a:xfrm>
          <a:prstGeom prst="can">
            <a:avLst>
              <a:gd name="adj" fmla="val 50000"/>
            </a:avLst>
          </a:prstGeom>
          <a:solidFill>
            <a:srgbClr val="FF6600"/>
          </a:solidFill>
          <a:ln w="28575">
            <a:solidFill>
              <a:schemeClr val="tx1"/>
            </a:solidFill>
            <a:round/>
            <a:headEnd/>
            <a:tailEnd/>
          </a:ln>
          <a:effectLst>
            <a:outerShdw blurRad="40000" dist="23000" dir="5400000" rotWithShape="0">
              <a:srgbClr val="000000">
                <a:alpha val="34999"/>
              </a:srgbClr>
            </a:outerShdw>
          </a:effectLst>
        </p:spPr>
        <p:txBody>
          <a:bodyPr lIns="68579" tIns="34289" rIns="68579" bIns="34289" anchor="ctr"/>
          <a:lstStyle/>
          <a:p>
            <a:pPr algn="ctr">
              <a:defRPr/>
            </a:pPr>
            <a:endParaRPr lang="en-US">
              <a:solidFill>
                <a:schemeClr val="lt1"/>
              </a:solidFill>
              <a:latin typeface="+mj-lt"/>
              <a:ea typeface="+mn-ea"/>
            </a:endParaRPr>
          </a:p>
        </p:txBody>
      </p:sp>
      <p:cxnSp>
        <p:nvCxnSpPr>
          <p:cNvPr id="171" name="Straight Connector 170">
            <a:extLst>
              <a:ext uri="{FF2B5EF4-FFF2-40B4-BE49-F238E27FC236}">
                <a16:creationId xmlns:a16="http://schemas.microsoft.com/office/drawing/2014/main" id="{05207912-B3A1-3246-B0CB-61D3367BA6A4}"/>
              </a:ext>
            </a:extLst>
          </p:cNvPr>
          <p:cNvCxnSpPr>
            <a:cxnSpLocks noChangeShapeType="1"/>
            <a:stCxn id="241" idx="1"/>
            <a:endCxn id="170" idx="3"/>
          </p:cNvCxnSpPr>
          <p:nvPr/>
        </p:nvCxnSpPr>
        <p:spPr bwMode="auto">
          <a:xfrm flipH="1" flipV="1">
            <a:off x="11035969" y="3222120"/>
            <a:ext cx="1116604" cy="896213"/>
          </a:xfrm>
          <a:prstGeom prst="line">
            <a:avLst/>
          </a:prstGeom>
          <a:noFill/>
          <a:ln w="28575" cap="rnd">
            <a:solidFill>
              <a:srgbClr val="FF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3" name="TextBox 182">
            <a:extLst>
              <a:ext uri="{FF2B5EF4-FFF2-40B4-BE49-F238E27FC236}">
                <a16:creationId xmlns:a16="http://schemas.microsoft.com/office/drawing/2014/main" id="{4E1826D9-EC55-2E44-87DD-384D82F538C5}"/>
              </a:ext>
            </a:extLst>
          </p:cNvPr>
          <p:cNvSpPr txBox="1"/>
          <p:nvPr/>
        </p:nvSpPr>
        <p:spPr>
          <a:xfrm>
            <a:off x="9069707" y="1555825"/>
            <a:ext cx="1451677" cy="346247"/>
          </a:xfrm>
          <a:prstGeom prst="rect">
            <a:avLst/>
          </a:prstGeom>
          <a:solidFill>
            <a:schemeClr val="bg1"/>
          </a:solidFill>
          <a:ln>
            <a:solidFill>
              <a:schemeClr val="bg1">
                <a:lumMod val="75000"/>
              </a:schemeClr>
            </a:solidFill>
          </a:ln>
        </p:spPr>
        <p:txBody>
          <a:bodyPr wrap="none" lIns="68579" tIns="34289" rIns="68579" bIns="34289">
            <a:spAutoFit/>
          </a:bodyPr>
          <a:lstStyle/>
          <a:p>
            <a:pPr>
              <a:defRPr/>
            </a:pPr>
            <a:r>
              <a:rPr lang="en-US" dirty="0">
                <a:latin typeface="+mj-lt"/>
              </a:rPr>
              <a:t>JANET (</a:t>
            </a:r>
            <a:r>
              <a:rPr lang="en-US" dirty="0" err="1">
                <a:latin typeface="+mj-lt"/>
              </a:rPr>
              <a:t>ja.net</a:t>
            </a:r>
            <a:r>
              <a:rPr lang="en-US" dirty="0">
                <a:latin typeface="+mj-lt"/>
              </a:rPr>
              <a:t>)</a:t>
            </a:r>
          </a:p>
        </p:txBody>
      </p:sp>
      <p:sp>
        <p:nvSpPr>
          <p:cNvPr id="50" name="TextBox 49">
            <a:extLst>
              <a:ext uri="{FF2B5EF4-FFF2-40B4-BE49-F238E27FC236}">
                <a16:creationId xmlns:a16="http://schemas.microsoft.com/office/drawing/2014/main" id="{DB46E92C-C8F7-2F4B-BF48-9DB4CD6D29B9}"/>
              </a:ext>
            </a:extLst>
          </p:cNvPr>
          <p:cNvSpPr txBox="1"/>
          <p:nvPr/>
        </p:nvSpPr>
        <p:spPr>
          <a:xfrm>
            <a:off x="6554806" y="2457958"/>
            <a:ext cx="1833964" cy="338554"/>
          </a:xfrm>
          <a:prstGeom prst="rect">
            <a:avLst/>
          </a:prstGeom>
          <a:noFill/>
        </p:spPr>
        <p:txBody>
          <a:bodyPr wrap="none" rtlCol="0">
            <a:spAutoFit/>
          </a:bodyPr>
          <a:lstStyle/>
          <a:p>
            <a:r>
              <a:rPr lang="en-US" sz="1600" dirty="0">
                <a:latin typeface="+mn-lt"/>
              </a:rPr>
              <a:t>(transatlantic cable)</a:t>
            </a:r>
          </a:p>
        </p:txBody>
      </p:sp>
      <p:sp>
        <p:nvSpPr>
          <p:cNvPr id="123" name="Content Placeholder 2">
            <a:extLst>
              <a:ext uri="{FF2B5EF4-FFF2-40B4-BE49-F238E27FC236}">
                <a16:creationId xmlns:a16="http://schemas.microsoft.com/office/drawing/2014/main" id="{D3A6B13C-268C-4149-A650-4835D5145E22}"/>
              </a:ext>
            </a:extLst>
          </p:cNvPr>
          <p:cNvSpPr>
            <a:spLocks noGrp="1"/>
          </p:cNvSpPr>
          <p:nvPr>
            <p:ph sz="half" idx="1"/>
          </p:nvPr>
        </p:nvSpPr>
        <p:spPr>
          <a:xfrm>
            <a:off x="3580268" y="3574405"/>
            <a:ext cx="6767826" cy="4159061"/>
          </a:xfrm>
          <a:solidFill>
            <a:schemeClr val="accent5">
              <a:lumMod val="60000"/>
              <a:lumOff val="40000"/>
            </a:schemeClr>
          </a:solidFill>
          <a:ln>
            <a:solidFill>
              <a:schemeClr val="bg1">
                <a:lumMod val="75000"/>
              </a:schemeClr>
            </a:solidFill>
          </a:ln>
        </p:spPr>
        <p:txBody>
          <a:bodyPr/>
          <a:lstStyle/>
          <a:p>
            <a:r>
              <a:rPr lang="en-US" sz="1600" dirty="0" err="1">
                <a:solidFill>
                  <a:srgbClr val="FF0000"/>
                </a:solidFill>
              </a:rPr>
              <a:t>nickm@yuba.Stanford.EDU</a:t>
            </a:r>
            <a:r>
              <a:rPr lang="en-US" sz="1600" dirty="0">
                <a:solidFill>
                  <a:srgbClr val="FF0000"/>
                </a:solidFill>
              </a:rPr>
              <a:t> &gt; traceroute -q1 </a:t>
            </a:r>
            <a:r>
              <a:rPr lang="en-US" sz="1600" dirty="0" err="1">
                <a:solidFill>
                  <a:srgbClr val="FF0000"/>
                </a:solidFill>
              </a:rPr>
              <a:t>www.cam.ac.uk</a:t>
            </a:r>
            <a:endParaRPr lang="en-US" sz="1600" dirty="0">
              <a:solidFill>
                <a:srgbClr val="FF0000"/>
              </a:solidFill>
            </a:endParaRPr>
          </a:p>
          <a:p>
            <a:r>
              <a:rPr lang="en-US" sz="1600" dirty="0"/>
              <a:t>traceroute to </a:t>
            </a:r>
            <a:r>
              <a:rPr lang="en-US" sz="1600" dirty="0" err="1"/>
              <a:t>www.cam.ac.uk</a:t>
            </a:r>
            <a:r>
              <a:rPr lang="en-US" sz="1600" dirty="0"/>
              <a:t> (128.232.132.8), 30 hops max, 40 byte packets</a:t>
            </a:r>
          </a:p>
          <a:p>
            <a:r>
              <a:rPr lang="en-US" sz="1600" dirty="0"/>
              <a:t> 1  csee-west-rtr-vl3874.SUNet (171.64.74.2)  0.229 </a:t>
            </a:r>
            <a:r>
              <a:rPr lang="en-US" sz="1600" dirty="0" err="1"/>
              <a:t>ms</a:t>
            </a:r>
            <a:endParaRPr lang="en-US" sz="1600" dirty="0"/>
          </a:p>
          <a:p>
            <a:r>
              <a:rPr lang="en-US" sz="1600" dirty="0"/>
              <a:t> 2  he-rtr-vlan12.SUNet (171.66.0.209)  1.531 </a:t>
            </a:r>
            <a:r>
              <a:rPr lang="en-US" sz="1600" dirty="0" err="1"/>
              <a:t>ms</a:t>
            </a:r>
            <a:endParaRPr lang="en-US" sz="1600" dirty="0"/>
          </a:p>
          <a:p>
            <a:r>
              <a:rPr lang="en-US" sz="1600" dirty="0"/>
              <a:t> 3  100ge5-1.core1.pao1.he.net (184.105.177.237)  0.638 </a:t>
            </a:r>
            <a:r>
              <a:rPr lang="en-US" sz="1600" dirty="0" err="1"/>
              <a:t>ms</a:t>
            </a:r>
            <a:endParaRPr lang="en-US" sz="1600" dirty="0"/>
          </a:p>
          <a:p>
            <a:r>
              <a:rPr lang="en-US" sz="1600" dirty="0"/>
              <a:t> 4  10ge7-5.core1.sjc2.he.net (72.52.92.70)  1.311 </a:t>
            </a:r>
            <a:r>
              <a:rPr lang="en-US" sz="1600" dirty="0" err="1"/>
              <a:t>ms</a:t>
            </a:r>
            <a:endParaRPr lang="en-US" sz="1600" dirty="0"/>
          </a:p>
          <a:p>
            <a:r>
              <a:rPr lang="en-US" sz="1600" dirty="0"/>
              <a:t> 5  100ge10-2.core1.nyc4.he.net (184.105.81.217)  62.771 </a:t>
            </a:r>
            <a:r>
              <a:rPr lang="en-US" sz="1600" dirty="0" err="1"/>
              <a:t>ms</a:t>
            </a:r>
            <a:endParaRPr lang="en-US" sz="1600" dirty="0"/>
          </a:p>
          <a:p>
            <a:r>
              <a:rPr lang="en-US" sz="1600" dirty="0"/>
              <a:t> 6  100ge16-2.core1.lon2.he.net (72.52.92.165)  145.243 </a:t>
            </a:r>
            <a:r>
              <a:rPr lang="en-US" sz="1600" dirty="0" err="1"/>
              <a:t>ms</a:t>
            </a:r>
            <a:endParaRPr lang="en-US" sz="1600" dirty="0"/>
          </a:p>
          <a:p>
            <a:r>
              <a:rPr lang="en-US" sz="1600" dirty="0"/>
              <a:t> 7  linx-gw1.ja.net (195.66.224.15)  136.102 </a:t>
            </a:r>
            <a:r>
              <a:rPr lang="en-US" sz="1600" dirty="0" err="1"/>
              <a:t>ms</a:t>
            </a:r>
            <a:endParaRPr lang="en-US" sz="1600" dirty="0"/>
          </a:p>
          <a:p>
            <a:r>
              <a:rPr lang="en-US" sz="1600" dirty="0"/>
              <a:t> 8  ae23.londtt-sbr1.ja.net (146.97.35.169)  135.434 </a:t>
            </a:r>
            <a:r>
              <a:rPr lang="en-US" sz="1600" dirty="0" err="1"/>
              <a:t>ms</a:t>
            </a:r>
            <a:endParaRPr lang="en-US" sz="1600" dirty="0"/>
          </a:p>
          <a:p>
            <a:r>
              <a:rPr lang="en-US" sz="1600" dirty="0"/>
              <a:t> 9  […]</a:t>
            </a:r>
          </a:p>
          <a:p>
            <a:r>
              <a:rPr lang="en-US" sz="1600" dirty="0"/>
              <a:t>12  </a:t>
            </a:r>
            <a:r>
              <a:rPr lang="en-US" sz="1600" dirty="0" err="1"/>
              <a:t>uoc.ja.net</a:t>
            </a:r>
            <a:r>
              <a:rPr lang="en-US" sz="1600" dirty="0"/>
              <a:t> (146.97.41.38)  169.232 </a:t>
            </a:r>
            <a:r>
              <a:rPr lang="en-US" sz="1600" dirty="0" err="1"/>
              <a:t>ms</a:t>
            </a:r>
            <a:endParaRPr lang="en-US" sz="1600" dirty="0"/>
          </a:p>
          <a:p>
            <a:r>
              <a:rPr lang="en-US" sz="1600" dirty="0"/>
              <a:t>13  d-</a:t>
            </a:r>
            <a:r>
              <a:rPr lang="en-US" sz="1600" dirty="0" err="1"/>
              <a:t>dw.s</a:t>
            </a:r>
            <a:r>
              <a:rPr lang="en-US" sz="1600" dirty="0"/>
              <a:t>-</a:t>
            </a:r>
            <a:r>
              <a:rPr lang="en-US" sz="1600" dirty="0" err="1"/>
              <a:t>dw.net.cam.ac.uk</a:t>
            </a:r>
            <a:r>
              <a:rPr lang="en-US" sz="1600" dirty="0"/>
              <a:t> (193.60.88.2)  142.827 </a:t>
            </a:r>
            <a:r>
              <a:rPr lang="en-US" sz="1600" dirty="0" err="1"/>
              <a:t>ms</a:t>
            </a:r>
            <a:endParaRPr lang="en-US" sz="1600" dirty="0"/>
          </a:p>
          <a:p>
            <a:r>
              <a:rPr lang="en-US" sz="1600" dirty="0"/>
              <a:t>14  […]</a:t>
            </a:r>
          </a:p>
          <a:p>
            <a:endParaRPr lang="en-US" sz="1000" dirty="0"/>
          </a:p>
        </p:txBody>
      </p:sp>
      <p:grpSp>
        <p:nvGrpSpPr>
          <p:cNvPr id="21" name="Group 20">
            <a:extLst>
              <a:ext uri="{FF2B5EF4-FFF2-40B4-BE49-F238E27FC236}">
                <a16:creationId xmlns:a16="http://schemas.microsoft.com/office/drawing/2014/main" id="{1875072B-4141-504E-A6AE-4470D623D0A3}"/>
              </a:ext>
            </a:extLst>
          </p:cNvPr>
          <p:cNvGrpSpPr/>
          <p:nvPr/>
        </p:nvGrpSpPr>
        <p:grpSpPr>
          <a:xfrm>
            <a:off x="3648963" y="2623327"/>
            <a:ext cx="5576810" cy="3630003"/>
            <a:chOff x="6060693" y="1246798"/>
            <a:chExt cx="5576810" cy="3630003"/>
          </a:xfrm>
        </p:grpSpPr>
        <p:cxnSp>
          <p:nvCxnSpPr>
            <p:cNvPr id="6" name="Straight Arrow Connector 5">
              <a:extLst>
                <a:ext uri="{FF2B5EF4-FFF2-40B4-BE49-F238E27FC236}">
                  <a16:creationId xmlns:a16="http://schemas.microsoft.com/office/drawing/2014/main" id="{C6016DAD-957E-E747-8E4D-99969775C163}"/>
                </a:ext>
              </a:extLst>
            </p:cNvPr>
            <p:cNvCxnSpPr>
              <a:cxnSpLocks/>
              <a:stCxn id="20" idx="3"/>
              <a:endCxn id="144" idx="3"/>
            </p:cNvCxnSpPr>
            <p:nvPr/>
          </p:nvCxnSpPr>
          <p:spPr bwMode="auto">
            <a:xfrm flipV="1">
              <a:off x="10854689" y="1246798"/>
              <a:ext cx="782814" cy="3477603"/>
            </a:xfrm>
            <a:prstGeom prst="straightConnector1">
              <a:avLst/>
            </a:prstGeom>
            <a:solidFill>
              <a:schemeClr val="accent1"/>
            </a:solidFill>
            <a:ln w="3810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ounded Rectangle 19">
              <a:extLst>
                <a:ext uri="{FF2B5EF4-FFF2-40B4-BE49-F238E27FC236}">
                  <a16:creationId xmlns:a16="http://schemas.microsoft.com/office/drawing/2014/main" id="{6559566B-D7F5-444B-9A06-5580A543369D}"/>
                </a:ext>
              </a:extLst>
            </p:cNvPr>
            <p:cNvSpPr/>
            <p:nvPr/>
          </p:nvSpPr>
          <p:spPr bwMode="auto">
            <a:xfrm>
              <a:off x="6060693" y="4572001"/>
              <a:ext cx="4793996" cy="304800"/>
            </a:xfrm>
            <a:prstGeom prst="roundRect">
              <a:avLst/>
            </a:prstGeom>
            <a:noFill/>
            <a:ln w="19050" cap="flat" cmpd="sng" algn="ctr">
              <a:solidFill>
                <a:srgbClr val="FF2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grpSp>
      <p:grpSp>
        <p:nvGrpSpPr>
          <p:cNvPr id="22" name="Group 21">
            <a:extLst>
              <a:ext uri="{FF2B5EF4-FFF2-40B4-BE49-F238E27FC236}">
                <a16:creationId xmlns:a16="http://schemas.microsoft.com/office/drawing/2014/main" id="{1D052531-C083-564F-8A7C-92F765752419}"/>
              </a:ext>
            </a:extLst>
          </p:cNvPr>
          <p:cNvGrpSpPr/>
          <p:nvPr/>
        </p:nvGrpSpPr>
        <p:grpSpPr>
          <a:xfrm>
            <a:off x="3610787" y="4382878"/>
            <a:ext cx="8239914" cy="3022491"/>
            <a:chOff x="6060692" y="2157344"/>
            <a:chExt cx="8239914" cy="3022491"/>
          </a:xfrm>
        </p:grpSpPr>
        <p:cxnSp>
          <p:nvCxnSpPr>
            <p:cNvPr id="139" name="Straight Arrow Connector 138">
              <a:extLst>
                <a:ext uri="{FF2B5EF4-FFF2-40B4-BE49-F238E27FC236}">
                  <a16:creationId xmlns:a16="http://schemas.microsoft.com/office/drawing/2014/main" id="{2CC9C737-08F5-3740-8886-23F28030ABE6}"/>
                </a:ext>
              </a:extLst>
            </p:cNvPr>
            <p:cNvCxnSpPr>
              <a:cxnSpLocks/>
              <a:stCxn id="141" idx="3"/>
            </p:cNvCxnSpPr>
            <p:nvPr/>
          </p:nvCxnSpPr>
          <p:spPr bwMode="auto">
            <a:xfrm flipV="1">
              <a:off x="11277599" y="2157344"/>
              <a:ext cx="3023007" cy="2870974"/>
            </a:xfrm>
            <a:prstGeom prst="straightConnector1">
              <a:avLst/>
            </a:prstGeom>
            <a:solidFill>
              <a:schemeClr val="accent1"/>
            </a:solidFill>
            <a:ln w="3810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1" name="Rounded Rectangle 140">
              <a:extLst>
                <a:ext uri="{FF2B5EF4-FFF2-40B4-BE49-F238E27FC236}">
                  <a16:creationId xmlns:a16="http://schemas.microsoft.com/office/drawing/2014/main" id="{200E085B-E604-7B4F-8682-B4B65F180111}"/>
                </a:ext>
              </a:extLst>
            </p:cNvPr>
            <p:cNvSpPr/>
            <p:nvPr/>
          </p:nvSpPr>
          <p:spPr bwMode="auto">
            <a:xfrm>
              <a:off x="6060692" y="4876800"/>
              <a:ext cx="5216907" cy="303035"/>
            </a:xfrm>
            <a:prstGeom prst="roundRect">
              <a:avLst/>
            </a:prstGeom>
            <a:noFill/>
            <a:ln w="19050" cap="flat" cmpd="sng" algn="ctr">
              <a:solidFill>
                <a:srgbClr val="FF2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grpSp>
      <p:grpSp>
        <p:nvGrpSpPr>
          <p:cNvPr id="23" name="Group 22">
            <a:extLst>
              <a:ext uri="{FF2B5EF4-FFF2-40B4-BE49-F238E27FC236}">
                <a16:creationId xmlns:a16="http://schemas.microsoft.com/office/drawing/2014/main" id="{1221A0E4-7DBF-E445-B70C-9A12F6F256FB}"/>
              </a:ext>
            </a:extLst>
          </p:cNvPr>
          <p:cNvGrpSpPr/>
          <p:nvPr/>
        </p:nvGrpSpPr>
        <p:grpSpPr>
          <a:xfrm>
            <a:off x="3622566" y="3222120"/>
            <a:ext cx="7413403" cy="3883530"/>
            <a:chOff x="6060693" y="1618107"/>
            <a:chExt cx="7413403" cy="3883530"/>
          </a:xfrm>
        </p:grpSpPr>
        <p:cxnSp>
          <p:nvCxnSpPr>
            <p:cNvPr id="140" name="Straight Arrow Connector 139">
              <a:extLst>
                <a:ext uri="{FF2B5EF4-FFF2-40B4-BE49-F238E27FC236}">
                  <a16:creationId xmlns:a16="http://schemas.microsoft.com/office/drawing/2014/main" id="{0FAB18BA-D0AC-1E44-B941-534F1CB6469D}"/>
                </a:ext>
              </a:extLst>
            </p:cNvPr>
            <p:cNvCxnSpPr>
              <a:cxnSpLocks/>
              <a:endCxn id="170" idx="3"/>
            </p:cNvCxnSpPr>
            <p:nvPr/>
          </p:nvCxnSpPr>
          <p:spPr bwMode="auto">
            <a:xfrm flipV="1">
              <a:off x="11249624" y="1618107"/>
              <a:ext cx="2224472" cy="3692077"/>
            </a:xfrm>
            <a:prstGeom prst="straightConnector1">
              <a:avLst/>
            </a:prstGeom>
            <a:solidFill>
              <a:schemeClr val="accent1"/>
            </a:solidFill>
            <a:ln w="3810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2" name="Rounded Rectangle 141">
              <a:extLst>
                <a:ext uri="{FF2B5EF4-FFF2-40B4-BE49-F238E27FC236}">
                  <a16:creationId xmlns:a16="http://schemas.microsoft.com/office/drawing/2014/main" id="{6F487291-7AA9-5147-AD94-9D09D7F65392}"/>
                </a:ext>
              </a:extLst>
            </p:cNvPr>
            <p:cNvSpPr/>
            <p:nvPr/>
          </p:nvSpPr>
          <p:spPr bwMode="auto">
            <a:xfrm>
              <a:off x="6060693" y="5181598"/>
              <a:ext cx="5216907" cy="320039"/>
            </a:xfrm>
            <a:prstGeom prst="roundRect">
              <a:avLst/>
            </a:prstGeom>
            <a:noFill/>
            <a:ln w="19050" cap="flat" cmpd="sng" algn="ctr">
              <a:solidFill>
                <a:srgbClr val="FF26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grpSp>
      <p:sp>
        <p:nvSpPr>
          <p:cNvPr id="143" name="Content Placeholder 2">
            <a:extLst>
              <a:ext uri="{FF2B5EF4-FFF2-40B4-BE49-F238E27FC236}">
                <a16:creationId xmlns:a16="http://schemas.microsoft.com/office/drawing/2014/main" id="{51984109-82C5-AE47-85E6-FA62CAD51F6E}"/>
              </a:ext>
            </a:extLst>
          </p:cNvPr>
          <p:cNvSpPr txBox="1">
            <a:spLocks/>
          </p:cNvSpPr>
          <p:nvPr/>
        </p:nvSpPr>
        <p:spPr bwMode="auto">
          <a:xfrm>
            <a:off x="5977890" y="3970931"/>
            <a:ext cx="6767826" cy="4159061"/>
          </a:xfrm>
          <a:prstGeom prst="rect">
            <a:avLst/>
          </a:prstGeom>
          <a:solidFill>
            <a:schemeClr val="accent5">
              <a:lumMod val="60000"/>
              <a:lumOff val="40000"/>
            </a:schemeClr>
          </a:solidFill>
          <a:ln>
            <a:solidFill>
              <a:schemeClr val="bg1">
                <a:lumMod val="75000"/>
              </a:schemeClr>
            </a:solid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411480" indent="-411480" algn="l" rtl="0" eaLnBrk="0" fontAlgn="base" hangingPunct="0">
              <a:spcBef>
                <a:spcPct val="20000"/>
              </a:spcBef>
              <a:spcAft>
                <a:spcPct val="0"/>
              </a:spcAft>
              <a:buClr>
                <a:srgbClr val="000099"/>
              </a:buClr>
              <a:buSzPct val="75000"/>
              <a:buFont typeface="Wingdings" charset="2"/>
              <a:defRPr sz="3360">
                <a:solidFill>
                  <a:schemeClr val="tx1"/>
                </a:solidFill>
                <a:latin typeface="+mn-lt"/>
                <a:ea typeface="ＭＳ Ｐゴシック" charset="0"/>
                <a:cs typeface="ＭＳ Ｐゴシック" charset="0"/>
              </a:defRPr>
            </a:lvl1pPr>
            <a:lvl2pPr marL="891540" indent="-342900" algn="l" rtl="0" eaLnBrk="0" fontAlgn="base" hangingPunct="0">
              <a:spcBef>
                <a:spcPct val="20000"/>
              </a:spcBef>
              <a:spcAft>
                <a:spcPct val="0"/>
              </a:spcAft>
              <a:buClr>
                <a:schemeClr val="tx1"/>
              </a:buClr>
              <a:buSzPct val="100000"/>
              <a:buFont typeface="Lucida Grande" charset="0"/>
              <a:buChar char="-"/>
              <a:defRPr sz="2400">
                <a:solidFill>
                  <a:srgbClr val="000099"/>
                </a:solidFill>
                <a:latin typeface="+mn-lt"/>
                <a:ea typeface="ＭＳ Ｐゴシック" charset="0"/>
              </a:defRPr>
            </a:lvl2pPr>
            <a:lvl3pPr marL="1371600" indent="-274320" algn="l" rtl="0" eaLnBrk="0" fontAlgn="base" hangingPunct="0">
              <a:spcBef>
                <a:spcPct val="20000"/>
              </a:spcBef>
              <a:spcAft>
                <a:spcPct val="0"/>
              </a:spcAft>
              <a:buSzPct val="75000"/>
              <a:buFont typeface="Courier New" charset="0"/>
              <a:buChar char="o"/>
              <a:defRPr>
                <a:solidFill>
                  <a:schemeClr val="tx1"/>
                </a:solidFill>
                <a:latin typeface="+mn-lt"/>
                <a:ea typeface="ＭＳ Ｐゴシック" charset="0"/>
              </a:defRPr>
            </a:lvl3pPr>
            <a:lvl4pPr marL="1920240" indent="-274320" algn="l" rtl="0" eaLnBrk="0" fontAlgn="base" hangingPunct="0">
              <a:spcBef>
                <a:spcPct val="20000"/>
              </a:spcBef>
              <a:spcAft>
                <a:spcPct val="0"/>
              </a:spcAft>
              <a:buChar char="–"/>
              <a:defRPr sz="1920">
                <a:solidFill>
                  <a:schemeClr val="tx1"/>
                </a:solidFill>
                <a:latin typeface="+mn-lt"/>
                <a:ea typeface="ＭＳ Ｐゴシック" charset="0"/>
              </a:defRPr>
            </a:lvl4pPr>
            <a:lvl5pPr marL="2468880" indent="-274320" algn="l" rtl="0" eaLnBrk="0" fontAlgn="base" hangingPunct="0">
              <a:spcBef>
                <a:spcPct val="20000"/>
              </a:spcBef>
              <a:spcAft>
                <a:spcPct val="0"/>
              </a:spcAft>
              <a:buChar char="»"/>
              <a:defRPr sz="1920">
                <a:solidFill>
                  <a:schemeClr val="tx1"/>
                </a:solidFill>
                <a:latin typeface="+mn-lt"/>
                <a:ea typeface="ＭＳ Ｐゴシック" charset="0"/>
              </a:defRPr>
            </a:lvl5pPr>
            <a:lvl6pPr marL="3017520" indent="-274320" algn="l" rtl="0" eaLnBrk="0" fontAlgn="base" hangingPunct="0">
              <a:spcBef>
                <a:spcPct val="20000"/>
              </a:spcBef>
              <a:spcAft>
                <a:spcPct val="0"/>
              </a:spcAft>
              <a:buChar char="»"/>
              <a:defRPr sz="1920">
                <a:solidFill>
                  <a:schemeClr val="tx1"/>
                </a:solidFill>
                <a:latin typeface="+mn-lt"/>
                <a:ea typeface="+mn-ea"/>
              </a:defRPr>
            </a:lvl6pPr>
            <a:lvl7pPr marL="3566160" indent="-274320" algn="l" rtl="0" eaLnBrk="0" fontAlgn="base" hangingPunct="0">
              <a:spcBef>
                <a:spcPct val="20000"/>
              </a:spcBef>
              <a:spcAft>
                <a:spcPct val="0"/>
              </a:spcAft>
              <a:buChar char="»"/>
              <a:defRPr sz="1920">
                <a:solidFill>
                  <a:schemeClr val="tx1"/>
                </a:solidFill>
                <a:latin typeface="+mn-lt"/>
                <a:ea typeface="+mn-ea"/>
              </a:defRPr>
            </a:lvl7pPr>
            <a:lvl8pPr marL="4114800" indent="-274320" algn="l" rtl="0" eaLnBrk="0" fontAlgn="base" hangingPunct="0">
              <a:spcBef>
                <a:spcPct val="20000"/>
              </a:spcBef>
              <a:spcAft>
                <a:spcPct val="0"/>
              </a:spcAft>
              <a:buChar char="»"/>
              <a:defRPr sz="1920">
                <a:solidFill>
                  <a:schemeClr val="tx1"/>
                </a:solidFill>
                <a:latin typeface="+mn-lt"/>
                <a:ea typeface="+mn-ea"/>
              </a:defRPr>
            </a:lvl8pPr>
            <a:lvl9pPr marL="4663440" indent="-274320" algn="l" rtl="0" eaLnBrk="0" fontAlgn="base" hangingPunct="0">
              <a:spcBef>
                <a:spcPct val="20000"/>
              </a:spcBef>
              <a:spcAft>
                <a:spcPct val="0"/>
              </a:spcAft>
              <a:buChar char="»"/>
              <a:defRPr sz="1920">
                <a:solidFill>
                  <a:schemeClr val="tx1"/>
                </a:solidFill>
                <a:latin typeface="+mn-lt"/>
                <a:ea typeface="+mn-ea"/>
              </a:defRPr>
            </a:lvl9pPr>
          </a:lstStyle>
          <a:p>
            <a:r>
              <a:rPr lang="en-US" sz="1600" kern="0">
                <a:solidFill>
                  <a:srgbClr val="FF0000"/>
                </a:solidFill>
              </a:rPr>
              <a:t>nickm@yuba.Stanford.EDU &gt; traceroute -q1 www.cam.ac.uk</a:t>
            </a:r>
          </a:p>
          <a:p>
            <a:r>
              <a:rPr lang="en-US" sz="1600" kern="0"/>
              <a:t>traceroute to www.cam.ac.uk (128.232.132.8), 30 hops max, 40 byte packets</a:t>
            </a:r>
          </a:p>
          <a:p>
            <a:r>
              <a:rPr lang="en-US" sz="1600" kern="0"/>
              <a:t> 1  csee-west-rtr-vl3874.SUNet (171.64.74.2)  0.229 ms</a:t>
            </a:r>
          </a:p>
          <a:p>
            <a:r>
              <a:rPr lang="en-US" sz="1600" kern="0"/>
              <a:t> 2  he-rtr-vlan12.SUNet (171.66.0.209)  1.531 ms</a:t>
            </a:r>
          </a:p>
          <a:p>
            <a:r>
              <a:rPr lang="en-US" sz="1600" kern="0"/>
              <a:t> 3  100ge5-1.core1.pao1.he.net (184.105.177.237)  0.638 ms</a:t>
            </a:r>
          </a:p>
          <a:p>
            <a:r>
              <a:rPr lang="en-US" sz="1600" kern="0"/>
              <a:t> 4  10ge7-5.core1.sjc2.he.net (72.52.92.70)  1.311 ms</a:t>
            </a:r>
          </a:p>
          <a:p>
            <a:r>
              <a:rPr lang="en-US" sz="1600" kern="0"/>
              <a:t> 5  100ge10-2.core1.nyc4.he.net (184.105.81.217)  62.771 ms</a:t>
            </a:r>
          </a:p>
          <a:p>
            <a:r>
              <a:rPr lang="en-US" sz="1600" kern="0"/>
              <a:t> 6  100ge16-2.core1.lon2.he.net (72.52.92.165)  145.243 ms</a:t>
            </a:r>
          </a:p>
          <a:p>
            <a:r>
              <a:rPr lang="en-US" sz="1600" kern="0"/>
              <a:t> 7  linx-gw1.ja.net (195.66.224.15)  136.102 ms</a:t>
            </a:r>
          </a:p>
          <a:p>
            <a:r>
              <a:rPr lang="en-US" sz="1600" kern="0"/>
              <a:t> 8  ae23.londtt-sbr1.ja.net (146.97.35.169)  135.434 ms</a:t>
            </a:r>
          </a:p>
          <a:p>
            <a:r>
              <a:rPr lang="en-US" sz="1600" kern="0"/>
              <a:t> 9  […]</a:t>
            </a:r>
          </a:p>
          <a:p>
            <a:r>
              <a:rPr lang="en-US" sz="1600" kern="0"/>
              <a:t>12  uoc.ja.net (146.97.41.38)  169.232 ms</a:t>
            </a:r>
          </a:p>
          <a:p>
            <a:r>
              <a:rPr lang="en-US" sz="1600" kern="0"/>
              <a:t>13  d-dw.s-dw.net.cam.ac.uk (193.60.88.2)  142.827 ms</a:t>
            </a:r>
          </a:p>
          <a:p>
            <a:r>
              <a:rPr lang="en-US" sz="1600" kern="0"/>
              <a:t>14  […]</a:t>
            </a:r>
          </a:p>
          <a:p>
            <a:endParaRPr lang="en-US" sz="1000" kern="0" dirty="0"/>
          </a:p>
        </p:txBody>
      </p:sp>
    </p:spTree>
    <p:extLst>
      <p:ext uri="{BB962C8B-B14F-4D97-AF65-F5344CB8AC3E}">
        <p14:creationId xmlns:p14="http://schemas.microsoft.com/office/powerpoint/2010/main" val="145970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46528E-6 3.39506E-6 L -0.16287 -0.04765 " pathEditMode="relative" rAng="0" ptsTypes="AA">
                                      <p:cBhvr>
                                        <p:cTn id="6" dur="500" fill="hold"/>
                                        <p:tgtEl>
                                          <p:spTgt spid="143"/>
                                        </p:tgtEl>
                                        <p:attrNameLst>
                                          <p:attrName>ppt_x</p:attrName>
                                          <p:attrName>ppt_y</p:attrName>
                                        </p:attrNameLst>
                                      </p:cBhvr>
                                      <p:rCtr x="-8214" y="-2392"/>
                                    </p:animMotion>
                                  </p:childTnLst>
                                  <p:subTnLst>
                                    <p:set>
                                      <p:cBhvr override="childStyle">
                                        <p:cTn dur="1" fill="hold" display="0" masterRel="sameClick" afterEffect="1">
                                          <p:stCondLst>
                                            <p:cond evt="end" delay="0">
                                              <p:tn val="5"/>
                                            </p:cond>
                                          </p:stCondLst>
                                        </p:cTn>
                                        <p:tgtEl>
                                          <p:spTgt spid="143"/>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23">
                                            <p:bg/>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23">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23">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3">
                                            <p:txEl>
                                              <p:pRg st="2" end="2"/>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23">
                                            <p:txEl>
                                              <p:pRg st="4" end="4"/>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23">
                                            <p:txEl>
                                              <p:pRg st="5" end="5"/>
                                            </p:txEl>
                                          </p:spTgt>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3">
                                            <p:txEl>
                                              <p:pRg st="6" end="6"/>
                                            </p:txEl>
                                          </p:spTgt>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123">
                                            <p:txEl>
                                              <p:pRg st="7" end="7"/>
                                            </p:txEl>
                                          </p:spTgt>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23">
                                            <p:txEl>
                                              <p:pRg st="8" end="8"/>
                                            </p:txEl>
                                          </p:spTgt>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23">
                                            <p:txEl>
                                              <p:pRg st="9" end="9"/>
                                            </p:txEl>
                                          </p:spTgt>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123">
                                            <p:txEl>
                                              <p:pRg st="10" end="10"/>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3">
                                            <p:txEl>
                                              <p:pRg st="11" end="11"/>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123">
                                            <p:txEl>
                                              <p:pRg st="12" end="12"/>
                                            </p:txEl>
                                          </p:spTgt>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123">
                                            <p:txEl>
                                              <p:pRg st="13" end="1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uiExpand="1" build="p" animBg="1"/>
      <p:bldP spid="143" grpId="0" animBg="1"/>
    </p:bld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3983</TotalTime>
  <Words>2002</Words>
  <Application>Microsoft Macintosh PowerPoint</Application>
  <PresentationFormat>Custom</PresentationFormat>
  <Paragraphs>319</Paragraphs>
  <Slides>24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Comic Sans MS</vt:lpstr>
      <vt:lpstr>Courier</vt:lpstr>
      <vt:lpstr>Courier New</vt:lpstr>
      <vt:lpstr>Lucida Grande</vt:lpstr>
      <vt:lpstr>Times New Roman</vt:lpstr>
      <vt:lpstr>Wingdings</vt:lpstr>
      <vt:lpstr>1_Blank Presentation</vt:lpstr>
      <vt:lpstr>CS144 An Introduction to Computer Networks</vt:lpstr>
      <vt:lpstr>Another view of Dijkstra…</vt:lpstr>
      <vt:lpstr>PowerPoint Presentation</vt:lpstr>
      <vt:lpstr>PowerPoint Presentation</vt:lpstr>
      <vt:lpstr>PowerPoint Presentation</vt:lpstr>
      <vt:lpstr>Internet routing is hierarchical</vt:lpstr>
      <vt:lpstr>PowerPoint Presentation</vt:lpstr>
      <vt:lpstr>PowerPoint Presentation</vt:lpstr>
      <vt:lpstr>PowerPoint Presentation</vt:lpstr>
      <vt:lpstr>AS (Autonomous System) numbers</vt:lpstr>
      <vt:lpstr>PowerPoint Presentation</vt:lpstr>
      <vt:lpstr>PowerPoint Presentation</vt:lpstr>
      <vt:lpstr>PowerPoint Presentation</vt:lpstr>
      <vt:lpstr>PowerPoint Presentation</vt:lpstr>
      <vt:lpstr>Border Gateway Protocol (BGP)</vt:lpstr>
      <vt:lpstr>Border Gateway Protocol (BGP)</vt:lpstr>
      <vt:lpstr>Border Gateway Protocol (BGP): Details</vt:lpstr>
      <vt:lpstr>Customers and Providers</vt:lpstr>
      <vt:lpstr>Customer-Provider Hierarchy</vt:lpstr>
      <vt:lpstr>The Peering Relationship</vt:lpstr>
      <vt:lpstr>“Tier 1” Providers</vt:lpstr>
      <vt:lpstr>Tier 1 ISPs </vt:lpstr>
      <vt:lpstr>Tier 1 ISPs by country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how packets are routed in the Internet</dc:title>
  <dc:creator>Nick W McKeown</dc:creator>
  <cp:lastModifiedBy>Nick W McKeown</cp:lastModifiedBy>
  <cp:revision>45</cp:revision>
  <cp:lastPrinted>2017-11-07T17:05:21Z</cp:lastPrinted>
  <dcterms:created xsi:type="dcterms:W3CDTF">2016-11-10T22:07:32Z</dcterms:created>
  <dcterms:modified xsi:type="dcterms:W3CDTF">2020-10-16T21:23:13Z</dcterms:modified>
</cp:coreProperties>
</file>