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handoutMasterIdLst>
    <p:handoutMasterId r:id="rId46"/>
  </p:handoutMasterIdLst>
  <p:sldIdLst>
    <p:sldId id="343" r:id="rId2"/>
    <p:sldId id="2048" r:id="rId3"/>
    <p:sldId id="322" r:id="rId4"/>
    <p:sldId id="334" r:id="rId5"/>
    <p:sldId id="383" r:id="rId6"/>
    <p:sldId id="372" r:id="rId7"/>
    <p:sldId id="2050" r:id="rId8"/>
    <p:sldId id="2051" r:id="rId9"/>
    <p:sldId id="356" r:id="rId10"/>
    <p:sldId id="2053" r:id="rId11"/>
    <p:sldId id="2052" r:id="rId12"/>
    <p:sldId id="2054" r:id="rId13"/>
    <p:sldId id="2055" r:id="rId14"/>
    <p:sldId id="2056" r:id="rId15"/>
    <p:sldId id="2058" r:id="rId16"/>
    <p:sldId id="340" r:id="rId17"/>
    <p:sldId id="342" r:id="rId18"/>
    <p:sldId id="2057" r:id="rId19"/>
    <p:sldId id="348" r:id="rId20"/>
    <p:sldId id="345" r:id="rId21"/>
    <p:sldId id="384" r:id="rId22"/>
    <p:sldId id="349" r:id="rId23"/>
    <p:sldId id="350" r:id="rId24"/>
    <p:sldId id="415" r:id="rId25"/>
    <p:sldId id="352" r:id="rId26"/>
    <p:sldId id="424" r:id="rId27"/>
    <p:sldId id="426" r:id="rId28"/>
    <p:sldId id="425" r:id="rId29"/>
    <p:sldId id="427" r:id="rId30"/>
    <p:sldId id="2059" r:id="rId31"/>
    <p:sldId id="355" r:id="rId32"/>
    <p:sldId id="2060" r:id="rId33"/>
    <p:sldId id="2061" r:id="rId34"/>
    <p:sldId id="357" r:id="rId35"/>
    <p:sldId id="2062" r:id="rId36"/>
    <p:sldId id="358" r:id="rId37"/>
    <p:sldId id="359" r:id="rId38"/>
    <p:sldId id="360" r:id="rId39"/>
    <p:sldId id="361" r:id="rId40"/>
    <p:sldId id="362" r:id="rId41"/>
    <p:sldId id="385" r:id="rId42"/>
    <p:sldId id="390" r:id="rId43"/>
    <p:sldId id="2063" r:id="rId44"/>
  </p:sldIdLst>
  <p:sldSz cx="9144000" cy="5143500" type="screen16x9"/>
  <p:notesSz cx="6845300" cy="9396413"/>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39">
          <p15:clr>
            <a:srgbClr val="A4A3A4"/>
          </p15:clr>
        </p15:guide>
        <p15:guide id="2" pos="2880">
          <p15:clr>
            <a:srgbClr val="A4A3A4"/>
          </p15:clr>
        </p15:guide>
      </p15:sldGuideLst>
    </p:ext>
    <p:ext uri="{2D200454-40CA-4A62-9FC3-DE9A4176ACB9}">
      <p15:notesGuideLst xmlns:p15="http://schemas.microsoft.com/office/powerpoint/2012/main">
        <p15:guide id="1" orient="horz" pos="2960">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E"/>
    <a:srgbClr val="D876A7"/>
    <a:srgbClr val="D875A7"/>
    <a:srgbClr val="D1C94D"/>
    <a:srgbClr val="2E9F2D"/>
    <a:srgbClr val="3686BD"/>
    <a:srgbClr val="F7C474"/>
    <a:srgbClr val="DA8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8"/>
    <p:restoredTop sz="96208"/>
  </p:normalViewPr>
  <p:slideViewPr>
    <p:cSldViewPr snapToObjects="1">
      <p:cViewPr>
        <p:scale>
          <a:sx n="100" d="100"/>
          <a:sy n="100" d="100"/>
        </p:scale>
        <p:origin x="144" y="144"/>
      </p:cViewPr>
      <p:guideLst>
        <p:guide orient="horz" pos="323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5" d="100"/>
        <a:sy n="135" d="100"/>
      </p:scale>
      <p:origin x="0" y="2080"/>
    </p:cViewPr>
  </p:sorterViewPr>
  <p:notesViewPr>
    <p:cSldViewPr snapToObjects="1">
      <p:cViewPr>
        <p:scale>
          <a:sx n="75" d="100"/>
          <a:sy n="75" d="100"/>
        </p:scale>
        <p:origin x="-1404" y="570"/>
      </p:cViewPr>
      <p:guideLst>
        <p:guide orient="horz" pos="2960"/>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2694F237-4635-9E40-A9C0-4F58F1ACB696}"/>
              </a:ext>
            </a:extLst>
          </p:cNvPr>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l" eaLnBrk="1" hangingPunct="1">
              <a:defRPr sz="1200">
                <a:latin typeface="Arial" charset="0"/>
                <a:ea typeface="+mn-ea"/>
                <a:cs typeface="+mn-cs"/>
              </a:defRPr>
            </a:lvl1pPr>
          </a:lstStyle>
          <a:p>
            <a:pPr>
              <a:defRPr/>
            </a:pPr>
            <a:endParaRPr lang="en-US"/>
          </a:p>
        </p:txBody>
      </p:sp>
      <p:sp>
        <p:nvSpPr>
          <p:cNvPr id="277507" name="Rectangle 3">
            <a:extLst>
              <a:ext uri="{FF2B5EF4-FFF2-40B4-BE49-F238E27FC236}">
                <a16:creationId xmlns:a16="http://schemas.microsoft.com/office/drawing/2014/main" id="{4933FD7A-F7E9-8A4E-A51C-547E02642865}"/>
              </a:ext>
            </a:extLst>
          </p:cNvPr>
          <p:cNvSpPr>
            <a:spLocks noGrp="1" noChangeArrowheads="1"/>
          </p:cNvSpPr>
          <p:nvPr>
            <p:ph type="dt" sz="quarter" idx="1"/>
          </p:nvPr>
        </p:nvSpPr>
        <p:spPr bwMode="auto">
          <a:xfrm>
            <a:off x="3876675" y="0"/>
            <a:ext cx="2967038" cy="4699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277508" name="Rectangle 4">
            <a:extLst>
              <a:ext uri="{FF2B5EF4-FFF2-40B4-BE49-F238E27FC236}">
                <a16:creationId xmlns:a16="http://schemas.microsoft.com/office/drawing/2014/main" id="{D57D31B1-A3BA-E341-991C-1A9B5ED412D4}"/>
              </a:ext>
            </a:extLst>
          </p:cNvPr>
          <p:cNvSpPr>
            <a:spLocks noGrp="1" noChangeArrowheads="1"/>
          </p:cNvSpPr>
          <p:nvPr>
            <p:ph type="ftr" sz="quarter" idx="2"/>
          </p:nvPr>
        </p:nvSpPr>
        <p:spPr bwMode="auto">
          <a:xfrm>
            <a:off x="0" y="8924925"/>
            <a:ext cx="2967038" cy="4699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l" eaLnBrk="1" hangingPunct="1">
              <a:defRPr sz="1200">
                <a:latin typeface="Arial" charset="0"/>
                <a:ea typeface="+mn-ea"/>
                <a:cs typeface="+mn-cs"/>
              </a:defRPr>
            </a:lvl1pPr>
          </a:lstStyle>
          <a:p>
            <a:pPr>
              <a:defRPr/>
            </a:pPr>
            <a:endParaRPr lang="en-US"/>
          </a:p>
        </p:txBody>
      </p:sp>
      <p:sp>
        <p:nvSpPr>
          <p:cNvPr id="277509" name="Rectangle 5">
            <a:extLst>
              <a:ext uri="{FF2B5EF4-FFF2-40B4-BE49-F238E27FC236}">
                <a16:creationId xmlns:a16="http://schemas.microsoft.com/office/drawing/2014/main" id="{101C2EFC-4101-A846-97F6-6E9BFB251CD1}"/>
              </a:ext>
            </a:extLst>
          </p:cNvPr>
          <p:cNvSpPr>
            <a:spLocks noGrp="1" noChangeArrowheads="1"/>
          </p:cNvSpPr>
          <p:nvPr>
            <p:ph type="sldNum" sz="quarter" idx="3"/>
          </p:nvPr>
        </p:nvSpPr>
        <p:spPr bwMode="auto">
          <a:xfrm>
            <a:off x="3876675" y="8924925"/>
            <a:ext cx="2967038" cy="4699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1" hangingPunct="1">
              <a:defRPr sz="1200"/>
            </a:lvl1pPr>
          </a:lstStyle>
          <a:p>
            <a:fld id="{07224003-4BBE-E840-9010-F13EB27404CE}"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F3560BE-F5CF-5444-A80E-9490271AF45A}"/>
              </a:ext>
            </a:extLst>
          </p:cNvPr>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l" eaLnBrk="1" hangingPunct="1">
              <a:defRPr sz="1200">
                <a:latin typeface="Arial" charset="0"/>
                <a:ea typeface="+mn-ea"/>
                <a:cs typeface="+mn-cs"/>
              </a:defRPr>
            </a:lvl1pPr>
          </a:lstStyle>
          <a:p>
            <a:pPr>
              <a:defRPr/>
            </a:pPr>
            <a:endParaRPr lang="en-US"/>
          </a:p>
        </p:txBody>
      </p:sp>
      <p:sp>
        <p:nvSpPr>
          <p:cNvPr id="96259" name="Rectangle 3">
            <a:extLst>
              <a:ext uri="{FF2B5EF4-FFF2-40B4-BE49-F238E27FC236}">
                <a16:creationId xmlns:a16="http://schemas.microsoft.com/office/drawing/2014/main" id="{A1B3D231-88DD-9D4E-89ED-B585C2BD1648}"/>
              </a:ext>
            </a:extLst>
          </p:cNvPr>
          <p:cNvSpPr>
            <a:spLocks noGrp="1" noChangeArrowheads="1"/>
          </p:cNvSpPr>
          <p:nvPr>
            <p:ph type="dt" idx="1"/>
          </p:nvPr>
        </p:nvSpPr>
        <p:spPr bwMode="auto">
          <a:xfrm>
            <a:off x="3876675" y="0"/>
            <a:ext cx="2967038" cy="4699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14340" name="Rectangle 4">
            <a:extLst>
              <a:ext uri="{FF2B5EF4-FFF2-40B4-BE49-F238E27FC236}">
                <a16:creationId xmlns:a16="http://schemas.microsoft.com/office/drawing/2014/main" id="{4AE51DA4-2E86-3A4A-BB30-6E87CC97DED1}"/>
              </a:ext>
            </a:extLst>
          </p:cNvPr>
          <p:cNvSpPr>
            <a:spLocks noGrp="1" noRot="1" noChangeAspect="1" noChangeArrowheads="1" noTextEdit="1"/>
          </p:cNvSpPr>
          <p:nvPr>
            <p:ph type="sldImg" idx="2"/>
          </p:nvPr>
        </p:nvSpPr>
        <p:spPr bwMode="auto">
          <a:xfrm>
            <a:off x="292100"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1" name="Rectangle 5">
            <a:extLst>
              <a:ext uri="{FF2B5EF4-FFF2-40B4-BE49-F238E27FC236}">
                <a16:creationId xmlns:a16="http://schemas.microsoft.com/office/drawing/2014/main" id="{6715641E-60AA-9B42-A9F3-BC93FCF1D454}"/>
              </a:ext>
            </a:extLst>
          </p:cNvPr>
          <p:cNvSpPr>
            <a:spLocks noGrp="1" noChangeArrowheads="1"/>
          </p:cNvSpPr>
          <p:nvPr>
            <p:ph type="body" sz="quarter" idx="3"/>
          </p:nvPr>
        </p:nvSpPr>
        <p:spPr bwMode="auto">
          <a:xfrm>
            <a:off x="684213" y="4464050"/>
            <a:ext cx="5476875" cy="4227513"/>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2" name="Rectangle 6">
            <a:extLst>
              <a:ext uri="{FF2B5EF4-FFF2-40B4-BE49-F238E27FC236}">
                <a16:creationId xmlns:a16="http://schemas.microsoft.com/office/drawing/2014/main" id="{1555EE10-A825-D646-84C2-B75C8145E2FE}"/>
              </a:ext>
            </a:extLst>
          </p:cNvPr>
          <p:cNvSpPr>
            <a:spLocks noGrp="1" noChangeArrowheads="1"/>
          </p:cNvSpPr>
          <p:nvPr>
            <p:ph type="ftr" sz="quarter" idx="4"/>
          </p:nvPr>
        </p:nvSpPr>
        <p:spPr bwMode="auto">
          <a:xfrm>
            <a:off x="0" y="8924925"/>
            <a:ext cx="2967038" cy="4699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l" eaLnBrk="1" hangingPunct="1">
              <a:defRPr sz="1200">
                <a:latin typeface="Arial" charset="0"/>
                <a:ea typeface="+mn-ea"/>
                <a:cs typeface="+mn-cs"/>
              </a:defRPr>
            </a:lvl1pPr>
          </a:lstStyle>
          <a:p>
            <a:pPr>
              <a:defRPr/>
            </a:pPr>
            <a:endParaRPr lang="en-US"/>
          </a:p>
        </p:txBody>
      </p:sp>
      <p:sp>
        <p:nvSpPr>
          <p:cNvPr id="96263" name="Rectangle 7">
            <a:extLst>
              <a:ext uri="{FF2B5EF4-FFF2-40B4-BE49-F238E27FC236}">
                <a16:creationId xmlns:a16="http://schemas.microsoft.com/office/drawing/2014/main" id="{B2D83ECF-0172-E640-9B9E-A7E3552DEEDA}"/>
              </a:ext>
            </a:extLst>
          </p:cNvPr>
          <p:cNvSpPr>
            <a:spLocks noGrp="1" noChangeArrowheads="1"/>
          </p:cNvSpPr>
          <p:nvPr>
            <p:ph type="sldNum" sz="quarter" idx="5"/>
          </p:nvPr>
        </p:nvSpPr>
        <p:spPr bwMode="auto">
          <a:xfrm>
            <a:off x="3876675" y="8924925"/>
            <a:ext cx="2967038" cy="4699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1" hangingPunct="1">
              <a:defRPr sz="1200"/>
            </a:lvl1pPr>
          </a:lstStyle>
          <a:p>
            <a:fld id="{844DEB0E-AF7D-3048-8805-60F1911FB7A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65" charset="0"/>
        <a:ea typeface="ＭＳ Ｐゴシック" charset="0"/>
        <a:cs typeface="Times New Roman" pitchFamily="-65" charset="0"/>
      </a:defRPr>
    </a:lvl1pPr>
    <a:lvl2pPr marL="457200" algn="l" rtl="0" eaLnBrk="0" fontAlgn="base" hangingPunct="0">
      <a:spcBef>
        <a:spcPct val="30000"/>
      </a:spcBef>
      <a:spcAft>
        <a:spcPct val="0"/>
      </a:spcAft>
      <a:defRPr sz="1200" kern="1200">
        <a:solidFill>
          <a:schemeClr val="tx1"/>
        </a:solidFill>
        <a:latin typeface="Arial" pitchFamily="-65" charset="0"/>
        <a:ea typeface="Times New Roman" pitchFamily="-65" charset="0"/>
        <a:cs typeface="Times New Roman" pitchFamily="-65" charset="0"/>
      </a:defRPr>
    </a:lvl2pPr>
    <a:lvl3pPr marL="914400" algn="l" rtl="0" eaLnBrk="0" fontAlgn="base" hangingPunct="0">
      <a:spcBef>
        <a:spcPct val="30000"/>
      </a:spcBef>
      <a:spcAft>
        <a:spcPct val="0"/>
      </a:spcAft>
      <a:defRPr sz="1200" kern="1200">
        <a:solidFill>
          <a:schemeClr val="tx1"/>
        </a:solidFill>
        <a:latin typeface="Arial" pitchFamily="-65" charset="0"/>
        <a:ea typeface="Times New Roman" pitchFamily="-65" charset="0"/>
        <a:cs typeface="Times New Roman" pitchFamily="-65" charset="0"/>
      </a:defRPr>
    </a:lvl3pPr>
    <a:lvl4pPr marL="1371600" algn="l" rtl="0" eaLnBrk="0" fontAlgn="base" hangingPunct="0">
      <a:spcBef>
        <a:spcPct val="30000"/>
      </a:spcBef>
      <a:spcAft>
        <a:spcPct val="0"/>
      </a:spcAft>
      <a:defRPr sz="1200" kern="1200">
        <a:solidFill>
          <a:schemeClr val="tx1"/>
        </a:solidFill>
        <a:latin typeface="Arial" pitchFamily="-65" charset="0"/>
        <a:ea typeface="Times New Roman" pitchFamily="-65" charset="0"/>
        <a:cs typeface="Times New Roman" pitchFamily="-65" charset="0"/>
      </a:defRPr>
    </a:lvl4pPr>
    <a:lvl5pPr marL="1828800" algn="l" rtl="0" eaLnBrk="0" fontAlgn="base" hangingPunct="0">
      <a:spcBef>
        <a:spcPct val="30000"/>
      </a:spcBef>
      <a:spcAft>
        <a:spcPct val="0"/>
      </a:spcAft>
      <a:defRPr sz="1200" kern="1200">
        <a:solidFill>
          <a:schemeClr val="tx1"/>
        </a:solidFill>
        <a:latin typeface="Arial" pitchFamily="-65" charset="0"/>
        <a:ea typeface="Times New Roman" pitchFamily="-65" charset="0"/>
        <a:cs typeface="Times New Roman" pitchFamily="-65"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0164E-DAE3-9644-A2DF-BA83867AA814}" type="slidenum">
              <a:rPr lang="en-US"/>
              <a:pPr/>
              <a:t>1</a:t>
            </a:fld>
            <a:endParaRPr lang="en-US"/>
          </a:p>
        </p:txBody>
      </p:sp>
      <p:sp>
        <p:nvSpPr>
          <p:cNvPr id="5122" name="Rectangle 2"/>
          <p:cNvSpPr>
            <a:spLocks noGrp="1" noRot="1" noChangeAspect="1" noChangeArrowheads="1" noTextEdit="1"/>
          </p:cNvSpPr>
          <p:nvPr>
            <p:ph type="sldImg"/>
          </p:nvPr>
        </p:nvSpPr>
        <p:spPr>
          <a:xfrm>
            <a:off x="290513" y="704850"/>
            <a:ext cx="6264275" cy="3524250"/>
          </a:xfrm>
          <a:ln/>
          <a:extLst>
            <a:ext uri="{FAA26D3D-D897-4be2-8F04-BA451C77F1D7}">
              <ma14:placeholderFlag xmlns="" xmlns:ma14="http://schemas.microsoft.com/office/mac/drawingml/2011/main" val="1"/>
            </a:ext>
          </a:extLst>
        </p:spPr>
      </p:sp>
      <p:sp>
        <p:nvSpPr>
          <p:cNvPr id="5123" name="Rectangle 3"/>
          <p:cNvSpPr>
            <a:spLocks noGrp="1" noChangeArrowheads="1"/>
          </p:cNvSpPr>
          <p:nvPr>
            <p:ph type="body" idx="1"/>
          </p:nvPr>
        </p:nvSpPr>
        <p:spPr/>
        <p:txBody>
          <a:bodyPr/>
          <a:lstStyle/>
          <a:p>
            <a:r>
              <a:rPr lang="en-US" sz="2000" dirty="0"/>
              <a:t>You will remember from an earlier video that if a network is carrying only one  flow, AIMD will keep the bottleneck link  full all the time, and therefore we say the throughput is equal to the data rate of the bottleneck link. Nice and simple.</a:t>
            </a:r>
          </a:p>
          <a:p>
            <a:endParaRPr lang="en-US" sz="2000" dirty="0"/>
          </a:p>
          <a:p>
            <a:r>
              <a:rPr lang="en-US" sz="2000" dirty="0"/>
              <a:t>Things get quite a bit more complicated if the network is carrying lots of AIMD flows, all sharing a bottleneck link. In this video, I </a:t>
            </a:r>
            <a:r>
              <a:rPr lang="en-US" sz="2000"/>
              <a:t>am going to </a:t>
            </a:r>
            <a:r>
              <a:rPr lang="en-US" sz="2000" dirty="0"/>
              <a:t>derive a throughput formula for AIMD with multiple flows sharing the network. This video contains more equations than most of the videos, so keep your wits about you and keep a close eye on the assumptions I am making as I go along.</a:t>
            </a:r>
          </a:p>
        </p:txBody>
      </p:sp>
    </p:spTree>
    <p:extLst>
      <p:ext uri="{BB962C8B-B14F-4D97-AF65-F5344CB8AC3E}">
        <p14:creationId xmlns:p14="http://schemas.microsoft.com/office/powerpoint/2010/main" val="25000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CF2A01-3FA3-8D44-B673-51D301F2F9A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03288">
              <a:defRPr sz="2400">
                <a:solidFill>
                  <a:schemeClr val="tx1"/>
                </a:solidFill>
                <a:latin typeface="Comic Sans MS" panose="030F0902030302020204" pitchFamily="66" charset="0"/>
                <a:ea typeface="ＭＳ Ｐゴシック" panose="020B0600070205080204" pitchFamily="34" charset="-128"/>
              </a:defRPr>
            </a:lvl1pPr>
            <a:lvl2pPr marL="742950" indent="-285750" defTabSz="903288">
              <a:defRPr sz="2400">
                <a:solidFill>
                  <a:schemeClr val="tx1"/>
                </a:solidFill>
                <a:latin typeface="Comic Sans MS" panose="030F0902030302020204" pitchFamily="66" charset="0"/>
                <a:ea typeface="ＭＳ Ｐゴシック" panose="020B0600070205080204" pitchFamily="34" charset="-128"/>
              </a:defRPr>
            </a:lvl2pPr>
            <a:lvl3pPr marL="1143000" indent="-228600" defTabSz="903288">
              <a:defRPr sz="2400">
                <a:solidFill>
                  <a:schemeClr val="tx1"/>
                </a:solidFill>
                <a:latin typeface="Comic Sans MS" panose="030F0902030302020204" pitchFamily="66" charset="0"/>
                <a:ea typeface="ＭＳ Ｐゴシック" panose="020B0600070205080204" pitchFamily="34" charset="-128"/>
              </a:defRPr>
            </a:lvl3pPr>
            <a:lvl4pPr marL="1600200" indent="-228600" defTabSz="903288">
              <a:defRPr sz="2400">
                <a:solidFill>
                  <a:schemeClr val="tx1"/>
                </a:solidFill>
                <a:latin typeface="Comic Sans MS" panose="030F0902030302020204" pitchFamily="66" charset="0"/>
                <a:ea typeface="ＭＳ Ｐゴシック" panose="020B0600070205080204" pitchFamily="34" charset="-128"/>
              </a:defRPr>
            </a:lvl4pPr>
            <a:lvl5pPr marL="2057400" indent="-228600" defTabSz="903288">
              <a:defRPr sz="2400">
                <a:solidFill>
                  <a:schemeClr val="tx1"/>
                </a:solidFill>
                <a:latin typeface="Comic Sans MS" panose="030F0902030302020204" pitchFamily="66" charset="0"/>
                <a:ea typeface="ＭＳ Ｐゴシック" panose="020B0600070205080204" pitchFamily="34" charset="-128"/>
              </a:defRPr>
            </a:lvl5pPr>
            <a:lvl6pPr marL="25146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fld id="{A4A2E1E3-645F-6B46-870E-F4991B23CF70}" type="slidenum">
              <a:rPr lang="en-US" altLang="en-US" sz="1100">
                <a:latin typeface="Times New Roman" panose="02020603050405020304" pitchFamily="18" charset="0"/>
              </a:rPr>
              <a:pPr/>
              <a:t>42</a:t>
            </a:fld>
            <a:endParaRPr lang="en-US" altLang="en-US" sz="1100">
              <a:latin typeface="Times New Roman" panose="02020603050405020304" pitchFamily="18" charset="0"/>
            </a:endParaRPr>
          </a:p>
        </p:txBody>
      </p:sp>
      <p:sp>
        <p:nvSpPr>
          <p:cNvPr id="126978" name="Rectangle 2">
            <a:extLst>
              <a:ext uri="{FF2B5EF4-FFF2-40B4-BE49-F238E27FC236}">
                <a16:creationId xmlns:a16="http://schemas.microsoft.com/office/drawing/2014/main" id="{298306E8-678C-0E45-B647-59735B836E40}"/>
              </a:ext>
            </a:extLst>
          </p:cNvPr>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6979" name="Rectangle 3">
            <a:extLst>
              <a:ext uri="{FF2B5EF4-FFF2-40B4-BE49-F238E27FC236}">
                <a16:creationId xmlns:a16="http://schemas.microsoft.com/office/drawing/2014/main" id="{41865104-2B45-0342-8867-91B24D5CE86B}"/>
              </a:ext>
            </a:extLst>
          </p:cNvPr>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838269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417E17-AB82-FA42-89F1-30E19C6E18D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03288">
              <a:defRPr sz="2400">
                <a:solidFill>
                  <a:schemeClr val="tx1"/>
                </a:solidFill>
                <a:latin typeface="Comic Sans MS" panose="030F0902030302020204" pitchFamily="66" charset="0"/>
                <a:ea typeface="ＭＳ Ｐゴシック" panose="020B0600070205080204" pitchFamily="34" charset="-128"/>
              </a:defRPr>
            </a:lvl1pPr>
            <a:lvl2pPr marL="742950" indent="-285750" defTabSz="903288">
              <a:defRPr sz="2400">
                <a:solidFill>
                  <a:schemeClr val="tx1"/>
                </a:solidFill>
                <a:latin typeface="Comic Sans MS" panose="030F0902030302020204" pitchFamily="66" charset="0"/>
                <a:ea typeface="ＭＳ Ｐゴシック" panose="020B0600070205080204" pitchFamily="34" charset="-128"/>
              </a:defRPr>
            </a:lvl2pPr>
            <a:lvl3pPr marL="1143000" indent="-228600" defTabSz="903288">
              <a:defRPr sz="2400">
                <a:solidFill>
                  <a:schemeClr val="tx1"/>
                </a:solidFill>
                <a:latin typeface="Comic Sans MS" panose="030F0902030302020204" pitchFamily="66" charset="0"/>
                <a:ea typeface="ＭＳ Ｐゴシック" panose="020B0600070205080204" pitchFamily="34" charset="-128"/>
              </a:defRPr>
            </a:lvl3pPr>
            <a:lvl4pPr marL="1600200" indent="-228600" defTabSz="903288">
              <a:defRPr sz="2400">
                <a:solidFill>
                  <a:schemeClr val="tx1"/>
                </a:solidFill>
                <a:latin typeface="Comic Sans MS" panose="030F0902030302020204" pitchFamily="66" charset="0"/>
                <a:ea typeface="ＭＳ Ｐゴシック" panose="020B0600070205080204" pitchFamily="34" charset="-128"/>
              </a:defRPr>
            </a:lvl4pPr>
            <a:lvl5pPr marL="2057400" indent="-228600" defTabSz="903288">
              <a:defRPr sz="2400">
                <a:solidFill>
                  <a:schemeClr val="tx1"/>
                </a:solidFill>
                <a:latin typeface="Comic Sans MS" panose="030F0902030302020204" pitchFamily="66" charset="0"/>
                <a:ea typeface="ＭＳ Ｐゴシック" panose="020B0600070205080204" pitchFamily="34" charset="-128"/>
              </a:defRPr>
            </a:lvl5pPr>
            <a:lvl6pPr marL="25146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fld id="{37642B89-53CC-6A4C-A6F7-436EE64B8A6C}" type="slidenum">
              <a:rPr lang="en-US" altLang="en-US" sz="1100">
                <a:latin typeface="Times New Roman" panose="02020603050405020304" pitchFamily="18" charset="0"/>
              </a:rPr>
              <a:pPr/>
              <a:t>43</a:t>
            </a:fld>
            <a:endParaRPr lang="en-US" altLang="en-US" sz="1100">
              <a:latin typeface="Times New Roman" panose="02020603050405020304" pitchFamily="18" charset="0"/>
            </a:endParaRPr>
          </a:p>
        </p:txBody>
      </p:sp>
      <p:sp>
        <p:nvSpPr>
          <p:cNvPr id="130050" name="Rectangle 2">
            <a:extLst>
              <a:ext uri="{FF2B5EF4-FFF2-40B4-BE49-F238E27FC236}">
                <a16:creationId xmlns:a16="http://schemas.microsoft.com/office/drawing/2014/main" id="{201FE981-A46D-004D-81B7-D942A88C11D4}"/>
              </a:ext>
            </a:extLst>
          </p:cNvPr>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30051" name="Rectangle 3">
            <a:extLst>
              <a:ext uri="{FF2B5EF4-FFF2-40B4-BE49-F238E27FC236}">
                <a16:creationId xmlns:a16="http://schemas.microsoft.com/office/drawing/2014/main" id="{3F43E28F-8892-564E-A347-A861768C2E16}"/>
              </a:ext>
            </a:extLst>
          </p:cNvPr>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83546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0EF12121-2346-5346-AE76-6F66789501E7}" type="slidenum">
              <a:rPr lang="en-US" smtClean="0"/>
              <a:t>3</a:t>
            </a:fld>
            <a:endParaRPr lang="en-US"/>
          </a:p>
        </p:txBody>
      </p:sp>
    </p:spTree>
    <p:extLst>
      <p:ext uri="{BB962C8B-B14F-4D97-AF65-F5344CB8AC3E}">
        <p14:creationId xmlns:p14="http://schemas.microsoft.com/office/powerpoint/2010/main" val="2989127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DE0A76-C665-0547-936B-E1BEE7AB1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6406B6-080D-644C-870D-73AD73278A52}"/>
              </a:ext>
            </a:extLst>
          </p:cNvPr>
          <p:cNvSpPr>
            <a:spLocks noGrp="1"/>
          </p:cNvSpPr>
          <p:nvPr>
            <p:ph type="body" idx="1"/>
          </p:nvPr>
        </p:nvSpPr>
        <p:spPr/>
        <p:txBody>
          <a:bodyPr/>
          <a:lstStyle/>
          <a:p>
            <a:r>
              <a:rPr lang="en-US" altLang="en-US" dirty="0">
                <a:latin typeface="Times New Roman" panose="02020603050405020304" pitchFamily="18" charset="0"/>
                <a:ea typeface="ＭＳ Ｐゴシック" panose="020B0600070205080204" pitchFamily="34" charset="-128"/>
              </a:rPr>
              <a:t>The first is called Flooding. </a:t>
            </a:r>
          </a:p>
          <a:p>
            <a:r>
              <a:rPr lang="en-US" altLang="en-US" dirty="0">
                <a:latin typeface="Times New Roman" panose="02020603050405020304" pitchFamily="18" charset="0"/>
                <a:ea typeface="ＭＳ Ｐゴシック" panose="020B0600070205080204" pitchFamily="34" charset="-128"/>
              </a:rPr>
              <a:t>Flooding is a simple way to make sure at least one copy of a packet is delivered to every destination.</a:t>
            </a:r>
          </a:p>
          <a:p>
            <a:r>
              <a:rPr lang="en-US" altLang="en-US" dirty="0">
                <a:latin typeface="Times New Roman" panose="02020603050405020304" pitchFamily="18" charset="0"/>
                <a:ea typeface="ＭＳ Ｐゴシック" panose="020B0600070205080204" pitchFamily="34" charset="-128"/>
              </a:rPr>
              <a:t>Routers forward an arriving packet to every interface, except the one through which it arrived.</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Let’s take a look at an example. A  packet from A is sent by the first router to  all of its output links, except for the one that would send it back to A. </a:t>
            </a:r>
          </a:p>
          <a:p>
            <a:br>
              <a:rPr lang="en-US" altLang="en-US" dirty="0">
                <a:latin typeface="Times New Roman" panose="02020603050405020304" pitchFamily="18" charset="0"/>
                <a:ea typeface="ＭＳ Ｐゴシック" panose="020B0600070205080204" pitchFamily="34" charset="-128"/>
              </a:rPr>
            </a:br>
            <a:r>
              <a:rPr lang="en-US" altLang="en-US" dirty="0">
                <a:latin typeface="Times New Roman" panose="02020603050405020304" pitchFamily="18" charset="0"/>
                <a:ea typeface="ＭＳ Ｐゴシック" panose="020B0600070205080204" pitchFamily="34" charset="-128"/>
              </a:rPr>
              <a:t>You can see that the packet is delivered to every link in the network, including every leaf, and therefore to every destination. If it contains B’s address, then B can simply filter on packets matching its address. </a:t>
            </a:r>
          </a:p>
          <a:p>
            <a:r>
              <a:rPr lang="en-US" altLang="en-US" dirty="0">
                <a:latin typeface="Times New Roman" panose="02020603050405020304" pitchFamily="18" charset="0"/>
                <a:ea typeface="ＭＳ Ｐゴシック" panose="020B0600070205080204" pitchFamily="34" charset="-128"/>
              </a:rPr>
              <a:t>But we can also see that if there are any loops in the network, the packet will be delivered multiple times, over every  link and can potentially loop forever</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The pros or benefits of this approach are that:</a:t>
            </a:r>
          </a:p>
          <a:p>
            <a:pPr marL="285750" indent="-2857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The packet reaches the destination along the shortest path</a:t>
            </a:r>
          </a:p>
          <a:p>
            <a:pPr marL="285750" indent="-2857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And flooding works when we don’t know the </a:t>
            </a:r>
            <a:r>
              <a:rPr lang="en-US" altLang="en-US" dirty="0" err="1">
                <a:latin typeface="Times New Roman" panose="02020603050405020304" pitchFamily="18" charset="0"/>
                <a:ea typeface="ＭＳ Ｐゴシック" panose="020B0600070205080204" pitchFamily="34" charset="-128"/>
              </a:rPr>
              <a:t>toplogy</a:t>
            </a:r>
            <a:r>
              <a:rPr lang="en-US" altLang="en-US" dirty="0">
                <a:latin typeface="Times New Roman" panose="02020603050405020304" pitchFamily="18" charset="0"/>
                <a:ea typeface="ＭＳ Ｐゴシック" panose="020B0600070205080204" pitchFamily="34" charset="-128"/>
              </a:rPr>
              <a:t>. We didn’t need to know the topology and we didn’t need to put entries in the routers forwarding tables. It’s nice and simple. Flooding is often used when we don’t know the topology, for example when it has changed.</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There are obviously some shortcomings to flooding: </a:t>
            </a:r>
          </a:p>
          <a:p>
            <a:pPr marL="685800" lvl="1" indent="-228600">
              <a:buFont typeface="Calibri" panose="020F0502020204030204" pitchFamily="34" charset="0"/>
              <a:buAutoNum type="arabicPeriod"/>
            </a:pPr>
            <a:r>
              <a:rPr lang="en-US" altLang="en-US" dirty="0">
                <a:latin typeface="Times New Roman" panose="02020603050405020304" pitchFamily="18" charset="0"/>
                <a:ea typeface="ＭＳ Ｐゴシック" panose="020B0600070205080204" pitchFamily="34" charset="-128"/>
              </a:rPr>
              <a:t>	Packets can loop forever, as we saw in the example. This is why we have the TTL field in IP datagrams, so that if a packet accidentally gets stuck in a loop, it will eventually be deleted.</a:t>
            </a:r>
          </a:p>
          <a:p>
            <a:pPr marL="685800" lvl="1" indent="-228600">
              <a:buFont typeface="Calibri" panose="020F0502020204030204" pitchFamily="34" charset="0"/>
              <a:buAutoNum type="arabicPeriod"/>
            </a:pPr>
            <a:r>
              <a:rPr lang="en-US" altLang="en-US" dirty="0">
                <a:latin typeface="Times New Roman" panose="02020603050405020304" pitchFamily="18" charset="0"/>
                <a:ea typeface="ＭＳ Ｐゴシック" panose="020B0600070205080204" pitchFamily="34" charset="-128"/>
              </a:rPr>
              <a:t>	Flooding is clearly very inefficient. Even though we wanted to send the packet only to B, it was sent over every link to every end host, many times. </a:t>
            </a:r>
          </a:p>
          <a:p>
            <a:pPr marL="685800" lvl="1" indent="-228600">
              <a:buFont typeface="Calibri" panose="020F0502020204030204" pitchFamily="34" charset="0"/>
              <a:buAutoNum type="arabicPeriod"/>
            </a:pPr>
            <a:r>
              <a:rPr lang="en-US" altLang="en-US" dirty="0">
                <a:latin typeface="Times New Roman" panose="02020603050405020304" pitchFamily="18" charset="0"/>
                <a:ea typeface="ＭＳ Ｐゴシック" panose="020B0600070205080204" pitchFamily="34" charset="-128"/>
              </a:rPr>
              <a:t>And because packets are delivered to everyone, there are some clear security implications. Everyone can see all the packets. If the data isn’t encrypted, this is clearly not very secure.</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Flooding is nice and simple, requiring no state and no tables in the routers. Because it’s so inefficient, it is really only used when we know nothing about the topology (or if we can’t trust our knowledge of it) and are trying to reach every node.</a:t>
            </a:r>
          </a:p>
        </p:txBody>
      </p:sp>
      <p:sp>
        <p:nvSpPr>
          <p:cNvPr id="4" name="Slide Number Placeholder 3">
            <a:extLst>
              <a:ext uri="{FF2B5EF4-FFF2-40B4-BE49-F238E27FC236}">
                <a16:creationId xmlns:a16="http://schemas.microsoft.com/office/drawing/2014/main" id="{12252607-28E8-1541-977C-71F616A10791}"/>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03288">
              <a:defRPr sz="2400">
                <a:solidFill>
                  <a:schemeClr val="tx1"/>
                </a:solidFill>
                <a:latin typeface="Comic Sans MS" panose="030F0902030302020204" pitchFamily="66" charset="0"/>
                <a:ea typeface="ＭＳ Ｐゴシック" panose="020B0600070205080204" pitchFamily="34" charset="-128"/>
              </a:defRPr>
            </a:lvl1pPr>
            <a:lvl2pPr marL="742950" indent="-285750" defTabSz="903288">
              <a:defRPr sz="2400">
                <a:solidFill>
                  <a:schemeClr val="tx1"/>
                </a:solidFill>
                <a:latin typeface="Comic Sans MS" panose="030F0902030302020204" pitchFamily="66" charset="0"/>
                <a:ea typeface="ＭＳ Ｐゴシック" panose="020B0600070205080204" pitchFamily="34" charset="-128"/>
              </a:defRPr>
            </a:lvl2pPr>
            <a:lvl3pPr marL="1143000" indent="-228600" defTabSz="903288">
              <a:defRPr sz="2400">
                <a:solidFill>
                  <a:schemeClr val="tx1"/>
                </a:solidFill>
                <a:latin typeface="Comic Sans MS" panose="030F0902030302020204" pitchFamily="66" charset="0"/>
                <a:ea typeface="ＭＳ Ｐゴシック" panose="020B0600070205080204" pitchFamily="34" charset="-128"/>
              </a:defRPr>
            </a:lvl3pPr>
            <a:lvl4pPr marL="1600200" indent="-228600" defTabSz="903288">
              <a:defRPr sz="2400">
                <a:solidFill>
                  <a:schemeClr val="tx1"/>
                </a:solidFill>
                <a:latin typeface="Comic Sans MS" panose="030F0902030302020204" pitchFamily="66" charset="0"/>
                <a:ea typeface="ＭＳ Ｐゴシック" panose="020B0600070205080204" pitchFamily="34" charset="-128"/>
              </a:defRPr>
            </a:lvl4pPr>
            <a:lvl5pPr marL="2057400" indent="-228600" defTabSz="903288">
              <a:defRPr sz="2400">
                <a:solidFill>
                  <a:schemeClr val="tx1"/>
                </a:solidFill>
                <a:latin typeface="Comic Sans MS" panose="030F0902030302020204" pitchFamily="66" charset="0"/>
                <a:ea typeface="ＭＳ Ｐゴシック" panose="020B0600070205080204" pitchFamily="34" charset="-128"/>
              </a:defRPr>
            </a:lvl5pPr>
            <a:lvl6pPr marL="25146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fld id="{5304CC83-5762-AE48-822B-3117F369C95B}" type="slidenum">
              <a:rPr lang="en-US" altLang="en-US" sz="1100">
                <a:latin typeface="Times New Roman" panose="02020603050405020304" pitchFamily="18" charset="0"/>
              </a:rPr>
              <a:pPr/>
              <a:t>6</a:t>
            </a:fld>
            <a:endParaRPr lang="en-US" altLang="en-US" sz="1100">
              <a:latin typeface="Times New Roman" panose="02020603050405020304" pitchFamily="18" charset="0"/>
            </a:endParaRPr>
          </a:p>
        </p:txBody>
      </p:sp>
    </p:spTree>
    <p:extLst>
      <p:ext uri="{BB962C8B-B14F-4D97-AF65-F5344CB8AC3E}">
        <p14:creationId xmlns:p14="http://schemas.microsoft.com/office/powerpoint/2010/main" val="300480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DE0A76-C665-0547-936B-E1BEE7AB1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6406B6-080D-644C-870D-73AD73278A52}"/>
              </a:ext>
            </a:extLst>
          </p:cNvPr>
          <p:cNvSpPr>
            <a:spLocks noGrp="1"/>
          </p:cNvSpPr>
          <p:nvPr>
            <p:ph type="body" idx="1"/>
          </p:nvPr>
        </p:nvSpPr>
        <p:spPr/>
        <p:txBody>
          <a:bodyPr/>
          <a:lstStyle/>
          <a:p>
            <a:r>
              <a:rPr lang="en-US" altLang="en-US" dirty="0">
                <a:latin typeface="Times New Roman" panose="02020603050405020304" pitchFamily="18" charset="0"/>
                <a:ea typeface="ＭＳ Ｐゴシック" panose="020B0600070205080204" pitchFamily="34" charset="-128"/>
              </a:rPr>
              <a:t>Source routing is when the source includes a list of the routers that the packet should visit along the path.</a:t>
            </a:r>
          </a:p>
          <a:p>
            <a:r>
              <a:rPr lang="en-US" altLang="en-US" dirty="0">
                <a:latin typeface="Times New Roman" panose="02020603050405020304" pitchFamily="18" charset="0"/>
                <a:ea typeface="ＭＳ Ｐゴシック" panose="020B0600070205080204" pitchFamily="34" charset="-128"/>
              </a:rPr>
              <a:t>Let’s look at an example. The source has put a list of routers R1, R2 and R3 into the packet header.</a:t>
            </a:r>
          </a:p>
          <a:p>
            <a:r>
              <a:rPr lang="en-US" altLang="en-US" dirty="0">
                <a:latin typeface="Times New Roman" panose="02020603050405020304" pitchFamily="18" charset="0"/>
                <a:ea typeface="ＭＳ Ｐゴシック" panose="020B0600070205080204" pitchFamily="34" charset="-128"/>
              </a:rPr>
              <a:t>When the packet reaches R1, it pops off the first entry and sends the packet to R2. And so on.</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The benefits of Source Routing are that:</a:t>
            </a:r>
          </a:p>
          <a:p>
            <a:r>
              <a:rPr lang="en-US" altLang="en-US" dirty="0">
                <a:latin typeface="Times New Roman" panose="02020603050405020304" pitchFamily="18" charset="0"/>
                <a:ea typeface="ＭＳ Ｐゴシック" panose="020B0600070205080204" pitchFamily="34" charset="-128"/>
              </a:rPr>
              <a:t>* The source picks the path. It is free to pick any path it would like, avoiding congestion or parts of the network it doesn’t trust. </a:t>
            </a:r>
          </a:p>
          <a:p>
            <a:pPr marL="285750" indent="-2857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It is easy to avoid loops, if the source knows the topology. It simply makes sure every router appears only once in its list.</a:t>
            </a:r>
          </a:p>
          <a:p>
            <a:pPr marL="285750" indent="-2857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And there no need for table in the routers. There is no state to build and maintain at the routers. They are kept nice and simple.</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For these reasons, and as end hosts get more and more powerful, some people believe that source routing will become more popular in the future. And there is some evidence that big cloud providers are starting to use source routing ideas in their data center networks. You can even make an argument that is a good example of the end to end principle: If you can place the function at the end of the network, rather than in the middle, then you should. Unless there is a good optimization reason to put it in the middle. In practice, as you probably know, routers use forwarding tables. We can think of these as merely an optimization, so that the end hosts don’t need to worry about the topology. But it is interesting to note that strictly speaking, routers don’t need to know the route that a packet takes.</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The downsides of source routing are pretty clear.</a:t>
            </a:r>
          </a:p>
          <a:p>
            <a:pPr marL="285750" indent="-2857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The source needs to know the topology, which means lots of information needs to be sent to every end host, particularly when the topology changes.</a:t>
            </a:r>
          </a:p>
          <a:p>
            <a:pPr marL="285750" indent="-2857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And if the network has a large diameter, the list of routers can get quite long, potentially </a:t>
            </a:r>
            <a:r>
              <a:rPr lang="en-US" altLang="en-US" dirty="0" err="1">
                <a:latin typeface="Times New Roman" panose="02020603050405020304" pitchFamily="18" charset="0"/>
                <a:ea typeface="ＭＳ Ｐゴシック" panose="020B0600070205080204" pitchFamily="34" charset="-128"/>
              </a:rPr>
              <a:t>cdreating</a:t>
            </a:r>
            <a:r>
              <a:rPr lang="en-US" altLang="en-US" dirty="0">
                <a:latin typeface="Times New Roman" panose="02020603050405020304" pitchFamily="18" charset="0"/>
                <a:ea typeface="ＭＳ Ｐゴシック" panose="020B0600070205080204" pitchFamily="34" charset="-128"/>
              </a:rPr>
              <a:t> large inefficient headers in all our packets.</a:t>
            </a:r>
          </a:p>
          <a:p>
            <a:endParaRPr lang="en-US" altLang="en-US" dirty="0">
              <a:latin typeface="Times New Roman" panose="02020603050405020304" pitchFamily="18" charset="0"/>
              <a:ea typeface="ＭＳ Ｐゴシック" panose="020B0600070205080204"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So you won’t be surprised to hear that  packets are not usually source routed over the Internet.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But the IP protocol actually has an option that allows the end host to specify the route of a packet by giving it a list of routers. Unfortunately, most parts of the Internet don’t support this option, because of the security implications.   The owners of different parts of the network would rather decide the path our packets take instead.</a:t>
            </a:r>
          </a:p>
          <a:p>
            <a:endParaRPr lang="en-US" altLang="en-US" dirty="0">
              <a:latin typeface="Times New Roman" panose="02020603050405020304" pitchFamily="18" charset="0"/>
              <a:ea typeface="ＭＳ Ｐゴシック" panose="020B0600070205080204" pitchFamily="34" charset="-128"/>
            </a:endParaRPr>
          </a:p>
          <a:p>
            <a:endParaRPr lang="en-US" altLang="en-US" dirty="0">
              <a:latin typeface="Times New Roman" panose="02020603050405020304" pitchFamily="18" charset="0"/>
              <a:ea typeface="ＭＳ Ｐゴシック" panose="020B0600070205080204" pitchFamily="34" charset="-128"/>
            </a:endParaRPr>
          </a:p>
          <a:p>
            <a:endParaRPr lang="en-US" altLang="en-US" dirty="0">
              <a:latin typeface="Times New Roman" panose="02020603050405020304" pitchFamily="18" charset="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12252607-28E8-1541-977C-71F616A10791}"/>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03288">
              <a:defRPr sz="2400">
                <a:solidFill>
                  <a:schemeClr val="tx1"/>
                </a:solidFill>
                <a:latin typeface="Comic Sans MS" panose="030F0902030302020204" pitchFamily="66" charset="0"/>
                <a:ea typeface="ＭＳ Ｐゴシック" panose="020B0600070205080204" pitchFamily="34" charset="-128"/>
              </a:defRPr>
            </a:lvl1pPr>
            <a:lvl2pPr marL="742950" indent="-285750" defTabSz="903288">
              <a:defRPr sz="2400">
                <a:solidFill>
                  <a:schemeClr val="tx1"/>
                </a:solidFill>
                <a:latin typeface="Comic Sans MS" panose="030F0902030302020204" pitchFamily="66" charset="0"/>
                <a:ea typeface="ＭＳ Ｐゴシック" panose="020B0600070205080204" pitchFamily="34" charset="-128"/>
              </a:defRPr>
            </a:lvl2pPr>
            <a:lvl3pPr marL="1143000" indent="-228600" defTabSz="903288">
              <a:defRPr sz="2400">
                <a:solidFill>
                  <a:schemeClr val="tx1"/>
                </a:solidFill>
                <a:latin typeface="Comic Sans MS" panose="030F0902030302020204" pitchFamily="66" charset="0"/>
                <a:ea typeface="ＭＳ Ｐゴシック" panose="020B0600070205080204" pitchFamily="34" charset="-128"/>
              </a:defRPr>
            </a:lvl3pPr>
            <a:lvl4pPr marL="1600200" indent="-228600" defTabSz="903288">
              <a:defRPr sz="2400">
                <a:solidFill>
                  <a:schemeClr val="tx1"/>
                </a:solidFill>
                <a:latin typeface="Comic Sans MS" panose="030F0902030302020204" pitchFamily="66" charset="0"/>
                <a:ea typeface="ＭＳ Ｐゴシック" panose="020B0600070205080204" pitchFamily="34" charset="-128"/>
              </a:defRPr>
            </a:lvl4pPr>
            <a:lvl5pPr marL="2057400" indent="-228600" defTabSz="903288">
              <a:defRPr sz="2400">
                <a:solidFill>
                  <a:schemeClr val="tx1"/>
                </a:solidFill>
                <a:latin typeface="Comic Sans MS" panose="030F0902030302020204" pitchFamily="66" charset="0"/>
                <a:ea typeface="ＭＳ Ｐゴシック" panose="020B0600070205080204" pitchFamily="34" charset="-128"/>
              </a:defRPr>
            </a:lvl5pPr>
            <a:lvl6pPr marL="25146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fld id="{5304CC83-5762-AE48-822B-3117F369C95B}" type="slidenum">
              <a:rPr lang="en-US" altLang="en-US" sz="1100">
                <a:latin typeface="Times New Roman" panose="02020603050405020304" pitchFamily="18" charset="0"/>
              </a:rPr>
              <a:pPr/>
              <a:t>7</a:t>
            </a:fld>
            <a:endParaRPr lang="en-US" altLang="en-US" sz="1100">
              <a:latin typeface="Times New Roman" panose="02020603050405020304" pitchFamily="18" charset="0"/>
            </a:endParaRPr>
          </a:p>
        </p:txBody>
      </p:sp>
    </p:spTree>
    <p:extLst>
      <p:ext uri="{BB962C8B-B14F-4D97-AF65-F5344CB8AC3E}">
        <p14:creationId xmlns:p14="http://schemas.microsoft.com/office/powerpoint/2010/main" val="4004081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ＭＳ Ｐゴシック" charset="0"/>
              </a:defRPr>
            </a:lvl1pPr>
            <a:lvl2pPr marL="702756" indent="-270291" defTabSz="905475" eaLnBrk="0" hangingPunct="0">
              <a:defRPr sz="1900" b="1">
                <a:solidFill>
                  <a:schemeClr val="tx1"/>
                </a:solidFill>
                <a:latin typeface="Courier New" charset="0"/>
                <a:ea typeface="ＭＳ Ｐゴシック" charset="0"/>
              </a:defRPr>
            </a:lvl2pPr>
            <a:lvl3pPr marL="1081164" indent="-216233" defTabSz="905475" eaLnBrk="0" hangingPunct="0">
              <a:defRPr sz="1900" b="1">
                <a:solidFill>
                  <a:schemeClr val="tx1"/>
                </a:solidFill>
                <a:latin typeface="Courier New" charset="0"/>
                <a:ea typeface="ＭＳ Ｐゴシック" charset="0"/>
              </a:defRPr>
            </a:lvl3pPr>
            <a:lvl4pPr marL="1513629" indent="-216233" defTabSz="905475" eaLnBrk="0" hangingPunct="0">
              <a:defRPr sz="1900" b="1">
                <a:solidFill>
                  <a:schemeClr val="tx1"/>
                </a:solidFill>
                <a:latin typeface="Courier New" charset="0"/>
                <a:ea typeface="ＭＳ Ｐゴシック" charset="0"/>
              </a:defRPr>
            </a:lvl4pPr>
            <a:lvl5pPr marL="1946095" indent="-216233" defTabSz="905475" eaLnBrk="0" hangingPunct="0">
              <a:defRPr sz="1900" b="1">
                <a:solidFill>
                  <a:schemeClr val="tx1"/>
                </a:solidFill>
                <a:latin typeface="Courier New" charset="0"/>
                <a:ea typeface="ＭＳ Ｐゴシック" charset="0"/>
              </a:defRPr>
            </a:lvl5pPr>
            <a:lvl6pPr marL="2378560" indent="-216233" algn="r" defTabSz="905475" eaLnBrk="0" fontAlgn="base" hangingPunct="0">
              <a:spcBef>
                <a:spcPct val="0"/>
              </a:spcBef>
              <a:spcAft>
                <a:spcPct val="0"/>
              </a:spcAft>
              <a:defRPr sz="1900" b="1">
                <a:solidFill>
                  <a:schemeClr val="tx1"/>
                </a:solidFill>
                <a:latin typeface="Courier New" charset="0"/>
                <a:ea typeface="ＭＳ Ｐゴシック" charset="0"/>
              </a:defRPr>
            </a:lvl6pPr>
            <a:lvl7pPr marL="2811026" indent="-216233" algn="r" defTabSz="905475" eaLnBrk="0" fontAlgn="base" hangingPunct="0">
              <a:spcBef>
                <a:spcPct val="0"/>
              </a:spcBef>
              <a:spcAft>
                <a:spcPct val="0"/>
              </a:spcAft>
              <a:defRPr sz="1900" b="1">
                <a:solidFill>
                  <a:schemeClr val="tx1"/>
                </a:solidFill>
                <a:latin typeface="Courier New" charset="0"/>
                <a:ea typeface="ＭＳ Ｐゴシック" charset="0"/>
              </a:defRPr>
            </a:lvl7pPr>
            <a:lvl8pPr marL="3243491" indent="-216233" algn="r" defTabSz="905475" eaLnBrk="0" fontAlgn="base" hangingPunct="0">
              <a:spcBef>
                <a:spcPct val="0"/>
              </a:spcBef>
              <a:spcAft>
                <a:spcPct val="0"/>
              </a:spcAft>
              <a:defRPr sz="1900" b="1">
                <a:solidFill>
                  <a:schemeClr val="tx1"/>
                </a:solidFill>
                <a:latin typeface="Courier New" charset="0"/>
                <a:ea typeface="ＭＳ Ｐゴシック" charset="0"/>
              </a:defRPr>
            </a:lvl8pPr>
            <a:lvl9pPr marL="3675957" indent="-216233" algn="r" defTabSz="905475" eaLnBrk="0" fontAlgn="base" hangingPunct="0">
              <a:spcBef>
                <a:spcPct val="0"/>
              </a:spcBef>
              <a:spcAft>
                <a:spcPct val="0"/>
              </a:spcAft>
              <a:defRPr sz="1900" b="1">
                <a:solidFill>
                  <a:schemeClr val="tx1"/>
                </a:solidFill>
                <a:latin typeface="Courier New" charset="0"/>
                <a:ea typeface="ＭＳ Ｐゴシック" charset="0"/>
              </a:defRPr>
            </a:lvl9pPr>
          </a:lstStyle>
          <a:p>
            <a:pPr eaLnBrk="1" hangingPunct="1"/>
            <a:fld id="{AA40FC15-9726-1A47-AF7D-B59B2A65FBC5}" type="slidenum">
              <a:rPr lang="en-US" sz="1200" b="0">
                <a:latin typeface="Times New Roman" charset="0"/>
              </a:rPr>
              <a:pPr eaLnBrk="1" hangingPunct="1"/>
              <a:t>16</a:t>
            </a:fld>
            <a:endParaRPr lang="en-US" sz="1200" b="0">
              <a:latin typeface="Times New Roman" charset="0"/>
            </a:endParaRPr>
          </a:p>
        </p:txBody>
      </p:sp>
      <p:sp>
        <p:nvSpPr>
          <p:cNvPr id="89090" name="Rectangle 2"/>
          <p:cNvSpPr>
            <a:spLocks noGrp="1" noRot="1" noChangeAspect="1" noChangeArrowheads="1"/>
          </p:cNvSpPr>
          <p:nvPr>
            <p:ph type="sldImg"/>
          </p:nvPr>
        </p:nvSpPr>
        <p:spPr>
          <a:xfrm>
            <a:off x="381000" y="685800"/>
            <a:ext cx="6096000" cy="3429000"/>
          </a:xfrm>
          <a:solidFill>
            <a:srgbClr val="FFFFFF"/>
          </a:solidFill>
          <a:ln/>
        </p:spPr>
      </p:sp>
      <p:sp>
        <p:nvSpPr>
          <p:cNvPr id="8909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932647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417E17-AB82-FA42-89F1-30E19C6E18D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03288">
              <a:defRPr sz="2400">
                <a:solidFill>
                  <a:schemeClr val="tx1"/>
                </a:solidFill>
                <a:latin typeface="Comic Sans MS" panose="030F0902030302020204" pitchFamily="66" charset="0"/>
                <a:ea typeface="ＭＳ Ｐゴシック" panose="020B0600070205080204" pitchFamily="34" charset="-128"/>
              </a:defRPr>
            </a:lvl1pPr>
            <a:lvl2pPr marL="742950" indent="-285750" defTabSz="903288">
              <a:defRPr sz="2400">
                <a:solidFill>
                  <a:schemeClr val="tx1"/>
                </a:solidFill>
                <a:latin typeface="Comic Sans MS" panose="030F0902030302020204" pitchFamily="66" charset="0"/>
                <a:ea typeface="ＭＳ Ｐゴシック" panose="020B0600070205080204" pitchFamily="34" charset="-128"/>
              </a:defRPr>
            </a:lvl2pPr>
            <a:lvl3pPr marL="1143000" indent="-228600" defTabSz="903288">
              <a:defRPr sz="2400">
                <a:solidFill>
                  <a:schemeClr val="tx1"/>
                </a:solidFill>
                <a:latin typeface="Comic Sans MS" panose="030F0902030302020204" pitchFamily="66" charset="0"/>
                <a:ea typeface="ＭＳ Ｐゴシック" panose="020B0600070205080204" pitchFamily="34" charset="-128"/>
              </a:defRPr>
            </a:lvl3pPr>
            <a:lvl4pPr marL="1600200" indent="-228600" defTabSz="903288">
              <a:defRPr sz="2400">
                <a:solidFill>
                  <a:schemeClr val="tx1"/>
                </a:solidFill>
                <a:latin typeface="Comic Sans MS" panose="030F0902030302020204" pitchFamily="66" charset="0"/>
                <a:ea typeface="ＭＳ Ｐゴシック" panose="020B0600070205080204" pitchFamily="34" charset="-128"/>
              </a:defRPr>
            </a:lvl4pPr>
            <a:lvl5pPr marL="2057400" indent="-228600" defTabSz="903288">
              <a:defRPr sz="2400">
                <a:solidFill>
                  <a:schemeClr val="tx1"/>
                </a:solidFill>
                <a:latin typeface="Comic Sans MS" panose="030F0902030302020204" pitchFamily="66" charset="0"/>
                <a:ea typeface="ＭＳ Ｐゴシック" panose="020B0600070205080204" pitchFamily="34" charset="-128"/>
              </a:defRPr>
            </a:lvl5pPr>
            <a:lvl6pPr marL="25146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fld id="{37642B89-53CC-6A4C-A6F7-436EE64B8A6C}" type="slidenum">
              <a:rPr lang="en-US" altLang="en-US" sz="1100">
                <a:latin typeface="Times New Roman" panose="02020603050405020304" pitchFamily="18" charset="0"/>
              </a:rPr>
              <a:pPr/>
              <a:t>35</a:t>
            </a:fld>
            <a:endParaRPr lang="en-US" altLang="en-US" sz="1100">
              <a:latin typeface="Times New Roman" panose="02020603050405020304" pitchFamily="18" charset="0"/>
            </a:endParaRPr>
          </a:p>
        </p:txBody>
      </p:sp>
      <p:sp>
        <p:nvSpPr>
          <p:cNvPr id="130050" name="Rectangle 2">
            <a:extLst>
              <a:ext uri="{FF2B5EF4-FFF2-40B4-BE49-F238E27FC236}">
                <a16:creationId xmlns:a16="http://schemas.microsoft.com/office/drawing/2014/main" id="{201FE981-A46D-004D-81B7-D942A88C11D4}"/>
              </a:ext>
            </a:extLst>
          </p:cNvPr>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30051" name="Rectangle 3">
            <a:extLst>
              <a:ext uri="{FF2B5EF4-FFF2-40B4-BE49-F238E27FC236}">
                <a16:creationId xmlns:a16="http://schemas.microsoft.com/office/drawing/2014/main" id="{3F43E28F-8892-564E-A347-A861768C2E16}"/>
              </a:ext>
            </a:extLst>
          </p:cNvPr>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91076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p:spPr>
        <p:txBody>
          <a:bodyPr/>
          <a:lstStyle/>
          <a:p>
            <a:pPr>
              <a:defRPr/>
            </a:pPr>
            <a:fld id="{5D4792BA-9DBB-9C4D-9B04-7234DCBBA206}" type="slidenum">
              <a:rPr lang="en-US"/>
              <a:pPr>
                <a:defRPr/>
              </a:pPr>
              <a:t>37</a:t>
            </a:fld>
            <a:endParaRPr lang="en-US"/>
          </a:p>
        </p:txBody>
      </p:sp>
      <p:sp>
        <p:nvSpPr>
          <p:cNvPr id="12083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p:txBody>
          <a:bodyPr/>
          <a:lstStyle/>
          <a:p>
            <a:pPr>
              <a:defRPr/>
            </a:pPr>
            <a:endParaRPr lang="en-US" dirty="0"/>
          </a:p>
        </p:txBody>
      </p:sp>
    </p:spTree>
    <p:extLst>
      <p:ext uri="{BB962C8B-B14F-4D97-AF65-F5344CB8AC3E}">
        <p14:creationId xmlns:p14="http://schemas.microsoft.com/office/powerpoint/2010/main" val="2330477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p:spPr>
        <p:txBody>
          <a:bodyPr/>
          <a:lstStyle/>
          <a:p>
            <a:pPr>
              <a:defRPr/>
            </a:pPr>
            <a:fld id="{5D4792BA-9DBB-9C4D-9B04-7234DCBBA206}" type="slidenum">
              <a:rPr lang="en-US"/>
              <a:pPr>
                <a:defRPr/>
              </a:pPr>
              <a:t>38</a:t>
            </a:fld>
            <a:endParaRPr lang="en-US"/>
          </a:p>
        </p:txBody>
      </p:sp>
      <p:sp>
        <p:nvSpPr>
          <p:cNvPr id="12083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p:txBody>
          <a:bodyPr/>
          <a:lstStyle/>
          <a:p>
            <a:pPr>
              <a:defRPr/>
            </a:pPr>
            <a:endParaRPr lang="en-US" dirty="0"/>
          </a:p>
        </p:txBody>
      </p:sp>
    </p:spTree>
    <p:extLst>
      <p:ext uri="{BB962C8B-B14F-4D97-AF65-F5344CB8AC3E}">
        <p14:creationId xmlns:p14="http://schemas.microsoft.com/office/powerpoint/2010/main" val="809300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p:spPr>
        <p:txBody>
          <a:bodyPr/>
          <a:lstStyle/>
          <a:p>
            <a:pPr>
              <a:defRPr/>
            </a:pPr>
            <a:fld id="{5D4792BA-9DBB-9C4D-9B04-7234DCBBA206}" type="slidenum">
              <a:rPr lang="en-US"/>
              <a:pPr>
                <a:defRPr/>
              </a:pPr>
              <a:t>39</a:t>
            </a:fld>
            <a:endParaRPr lang="en-US"/>
          </a:p>
        </p:txBody>
      </p:sp>
      <p:sp>
        <p:nvSpPr>
          <p:cNvPr id="12083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p:txBody>
          <a:bodyPr/>
          <a:lstStyle/>
          <a:p>
            <a:pPr>
              <a:defRPr/>
            </a:pPr>
            <a:endParaRPr lang="en-US" dirty="0"/>
          </a:p>
        </p:txBody>
      </p:sp>
    </p:spTree>
    <p:extLst>
      <p:ext uri="{BB962C8B-B14F-4D97-AF65-F5344CB8AC3E}">
        <p14:creationId xmlns:p14="http://schemas.microsoft.com/office/powerpoint/2010/main" val="2544049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10">
            <a:extLst>
              <a:ext uri="{FF2B5EF4-FFF2-40B4-BE49-F238E27FC236}">
                <a16:creationId xmlns:a16="http://schemas.microsoft.com/office/drawing/2014/main" id="{224DDA2E-56B4-9046-AFAB-68D0F921E7F9}"/>
              </a:ext>
            </a:extLst>
          </p:cNvPr>
          <p:cNvSpPr>
            <a:spLocks noGrp="1" noChangeArrowheads="1"/>
          </p:cNvSpPr>
          <p:nvPr>
            <p:ph type="sldNum" sz="quarter" idx="10"/>
          </p:nvPr>
        </p:nvSpPr>
        <p:spPr>
          <a:ln/>
        </p:spPr>
        <p:txBody>
          <a:bodyPr/>
          <a:lstStyle>
            <a:lvl1pPr>
              <a:defRPr/>
            </a:lvl1pPr>
          </a:lstStyle>
          <a:p>
            <a:fld id="{C9E6340A-C286-D14B-87B3-E30F2E38425E}" type="slidenum">
              <a:rPr lang="en-US" altLang="en-US"/>
              <a:pPr/>
              <a:t>‹#›</a:t>
            </a:fld>
            <a:endParaRPr lang="en-US" altLang="en-US"/>
          </a:p>
        </p:txBody>
      </p:sp>
    </p:spTree>
    <p:extLst>
      <p:ext uri="{BB962C8B-B14F-4D97-AF65-F5344CB8AC3E}">
        <p14:creationId xmlns:p14="http://schemas.microsoft.com/office/powerpoint/2010/main" val="45612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D8D953CB-5CBB-8046-8FC5-44F5ACEBB26D}"/>
              </a:ext>
            </a:extLst>
          </p:cNvPr>
          <p:cNvSpPr>
            <a:spLocks noGrp="1" noChangeArrowheads="1"/>
          </p:cNvSpPr>
          <p:nvPr>
            <p:ph type="sldNum" sz="quarter" idx="10"/>
          </p:nvPr>
        </p:nvSpPr>
        <p:spPr>
          <a:ln/>
        </p:spPr>
        <p:txBody>
          <a:bodyPr/>
          <a:lstStyle>
            <a:lvl1pPr>
              <a:defRPr/>
            </a:lvl1pPr>
          </a:lstStyle>
          <a:p>
            <a:fld id="{9348F6BE-35C0-FA45-8A15-123639A4F292}" type="slidenum">
              <a:rPr lang="en-US" altLang="en-US"/>
              <a:pPr/>
              <a:t>‹#›</a:t>
            </a:fld>
            <a:endParaRPr lang="en-US" altLang="en-US"/>
          </a:p>
        </p:txBody>
      </p:sp>
    </p:spTree>
    <p:extLst>
      <p:ext uri="{BB962C8B-B14F-4D97-AF65-F5344CB8AC3E}">
        <p14:creationId xmlns:p14="http://schemas.microsoft.com/office/powerpoint/2010/main" val="300995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1F9892FF-4EF7-2543-A847-02C58EDABD1C}"/>
              </a:ext>
            </a:extLst>
          </p:cNvPr>
          <p:cNvSpPr>
            <a:spLocks noGrp="1" noChangeArrowheads="1"/>
          </p:cNvSpPr>
          <p:nvPr>
            <p:ph type="sldNum" sz="quarter" idx="10"/>
          </p:nvPr>
        </p:nvSpPr>
        <p:spPr>
          <a:ln/>
        </p:spPr>
        <p:txBody>
          <a:bodyPr/>
          <a:lstStyle>
            <a:lvl1pPr>
              <a:defRPr/>
            </a:lvl1pPr>
          </a:lstStyle>
          <a:p>
            <a:fld id="{35F13EFA-2572-164D-B51D-1447E74E5629}" type="slidenum">
              <a:rPr lang="en-US" altLang="en-US"/>
              <a:pPr/>
              <a:t>‹#›</a:t>
            </a:fld>
            <a:endParaRPr lang="en-US" altLang="en-US"/>
          </a:p>
        </p:txBody>
      </p:sp>
    </p:spTree>
    <p:extLst>
      <p:ext uri="{BB962C8B-B14F-4D97-AF65-F5344CB8AC3E}">
        <p14:creationId xmlns:p14="http://schemas.microsoft.com/office/powerpoint/2010/main" val="605586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3713"/>
              <a:t>Title Text</a:t>
            </a:r>
          </a:p>
        </p:txBody>
      </p:sp>
      <p:sp>
        <p:nvSpPr>
          <p:cNvPr id="12" name="Shape 12"/>
          <p:cNvSpPr>
            <a:spLocks noGrp="1"/>
          </p:cNvSpPr>
          <p:nvPr>
            <p:ph type="body" idx="1"/>
          </p:nvPr>
        </p:nvSpPr>
        <p:spPr>
          <a:prstGeom prst="rect">
            <a:avLst/>
          </a:prstGeom>
        </p:spPr>
        <p:txBody>
          <a:bodyPr/>
          <a:lstStyle>
            <a:lvl2pPr marL="600075" indent="-171450">
              <a:buFont typeface="Lucida Grande"/>
              <a:buChar char="►"/>
              <a:defRPr sz="1575"/>
            </a:lvl2pPr>
            <a:lvl3pPr marL="821531" indent="-142875">
              <a:buChar char="-"/>
              <a:defRPr sz="1238"/>
            </a:lvl3pPr>
            <a:lvl4pPr marL="1071563" indent="-142875">
              <a:buChar char="-"/>
              <a:defRPr sz="1238"/>
            </a:lvl4pPr>
            <a:lvl5pPr marL="1321594" indent="-142875">
              <a:buChar char="-"/>
              <a:defRPr sz="1238"/>
            </a:lvl5pPr>
          </a:lstStyle>
          <a:p>
            <a:pPr lvl="0">
              <a:defRPr sz="1800"/>
            </a:pPr>
            <a:r>
              <a:rPr sz="1800"/>
              <a:t>Body Level One</a:t>
            </a:r>
          </a:p>
          <a:p>
            <a:pPr lvl="1">
              <a:defRPr sz="1800"/>
            </a:pPr>
            <a:r>
              <a:rPr sz="1575"/>
              <a:t>Body Level Two</a:t>
            </a:r>
          </a:p>
          <a:p>
            <a:pPr lvl="2">
              <a:defRPr sz="1800"/>
            </a:pPr>
            <a:r>
              <a:rPr sz="1238"/>
              <a:t>Body Level Three</a:t>
            </a:r>
          </a:p>
          <a:p>
            <a:pPr lvl="3">
              <a:defRPr sz="1800"/>
            </a:pPr>
            <a:r>
              <a:rPr sz="1238"/>
              <a:t>Body Level Four</a:t>
            </a:r>
          </a:p>
          <a:p>
            <a:pPr lvl="4">
              <a:defRPr sz="1800"/>
            </a:pPr>
            <a:r>
              <a:rPr sz="1238"/>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64290025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8" name="Shape 28"/>
          <p:cNvSpPr>
            <a:spLocks noGrp="1"/>
          </p:cNvSpPr>
          <p:nvPr>
            <p:ph type="title"/>
          </p:nvPr>
        </p:nvSpPr>
        <p:spPr>
          <a:xfrm>
            <a:off x="892969" y="135731"/>
            <a:ext cx="7358063" cy="1285875"/>
          </a:xfrm>
          <a:prstGeom prst="rect">
            <a:avLst/>
          </a:prstGeom>
        </p:spPr>
        <p:txBody>
          <a:bodyPr/>
          <a:lstStyle>
            <a:lvl1pPr>
              <a:defRPr sz="4388"/>
            </a:lvl1pPr>
          </a:lstStyle>
          <a:p>
            <a:pPr lvl="0">
              <a:defRPr sz="1800"/>
            </a:pPr>
            <a:r>
              <a:rPr sz="4388"/>
              <a:t>Title Text</a:t>
            </a:r>
          </a:p>
        </p:txBody>
      </p:sp>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454652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8ECB71CC-0BDC-F746-AD73-8FA97C96CDD6}"/>
              </a:ext>
            </a:extLst>
          </p:cNvPr>
          <p:cNvSpPr>
            <a:spLocks noGrp="1" noChangeArrowheads="1"/>
          </p:cNvSpPr>
          <p:nvPr>
            <p:ph type="sldNum" sz="quarter" idx="10"/>
          </p:nvPr>
        </p:nvSpPr>
        <p:spPr>
          <a:ln/>
        </p:spPr>
        <p:txBody>
          <a:bodyPr/>
          <a:lstStyle>
            <a:lvl1pPr>
              <a:defRPr/>
            </a:lvl1pPr>
          </a:lstStyle>
          <a:p>
            <a:fld id="{5328B5F4-9676-1D47-98AA-AF6FFDAECEFB}" type="slidenum">
              <a:rPr lang="en-US" altLang="en-US"/>
              <a:pPr/>
              <a:t>‹#›</a:t>
            </a:fld>
            <a:endParaRPr lang="en-US" altLang="en-US"/>
          </a:p>
        </p:txBody>
      </p:sp>
    </p:spTree>
    <p:extLst>
      <p:ext uri="{BB962C8B-B14F-4D97-AF65-F5344CB8AC3E}">
        <p14:creationId xmlns:p14="http://schemas.microsoft.com/office/powerpoint/2010/main" val="329349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10">
            <a:extLst>
              <a:ext uri="{FF2B5EF4-FFF2-40B4-BE49-F238E27FC236}">
                <a16:creationId xmlns:a16="http://schemas.microsoft.com/office/drawing/2014/main" id="{5289E998-D78E-F244-AFAB-CC1A4CC30180}"/>
              </a:ext>
            </a:extLst>
          </p:cNvPr>
          <p:cNvSpPr>
            <a:spLocks noGrp="1" noChangeArrowheads="1"/>
          </p:cNvSpPr>
          <p:nvPr>
            <p:ph type="sldNum" sz="quarter" idx="10"/>
          </p:nvPr>
        </p:nvSpPr>
        <p:spPr>
          <a:ln/>
        </p:spPr>
        <p:txBody>
          <a:bodyPr/>
          <a:lstStyle>
            <a:lvl1pPr>
              <a:defRPr/>
            </a:lvl1pPr>
          </a:lstStyle>
          <a:p>
            <a:fld id="{A01C77D2-228A-4F42-BF6E-07454FB63B8F}" type="slidenum">
              <a:rPr lang="en-US" altLang="en-US"/>
              <a:pPr/>
              <a:t>‹#›</a:t>
            </a:fld>
            <a:endParaRPr lang="en-US" altLang="en-US"/>
          </a:p>
        </p:txBody>
      </p:sp>
    </p:spTree>
    <p:extLst>
      <p:ext uri="{BB962C8B-B14F-4D97-AF65-F5344CB8AC3E}">
        <p14:creationId xmlns:p14="http://schemas.microsoft.com/office/powerpoint/2010/main" val="227419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a:extLst>
              <a:ext uri="{FF2B5EF4-FFF2-40B4-BE49-F238E27FC236}">
                <a16:creationId xmlns:a16="http://schemas.microsoft.com/office/drawing/2014/main" id="{19BD1FE2-C3E1-DA44-BA3C-64F304DCED82}"/>
              </a:ext>
            </a:extLst>
          </p:cNvPr>
          <p:cNvSpPr>
            <a:spLocks noGrp="1" noChangeArrowheads="1"/>
          </p:cNvSpPr>
          <p:nvPr>
            <p:ph type="sldNum" sz="quarter" idx="10"/>
          </p:nvPr>
        </p:nvSpPr>
        <p:spPr>
          <a:ln/>
        </p:spPr>
        <p:txBody>
          <a:bodyPr/>
          <a:lstStyle>
            <a:lvl1pPr>
              <a:defRPr/>
            </a:lvl1pPr>
          </a:lstStyle>
          <a:p>
            <a:fld id="{F2605EC0-BAF3-DD41-AE64-E40F5DF1FE36}" type="slidenum">
              <a:rPr lang="en-US" altLang="en-US"/>
              <a:pPr/>
              <a:t>‹#›</a:t>
            </a:fld>
            <a:endParaRPr lang="en-US" altLang="en-US"/>
          </a:p>
        </p:txBody>
      </p:sp>
    </p:spTree>
    <p:extLst>
      <p:ext uri="{BB962C8B-B14F-4D97-AF65-F5344CB8AC3E}">
        <p14:creationId xmlns:p14="http://schemas.microsoft.com/office/powerpoint/2010/main" val="85907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a:extLst>
              <a:ext uri="{FF2B5EF4-FFF2-40B4-BE49-F238E27FC236}">
                <a16:creationId xmlns:a16="http://schemas.microsoft.com/office/drawing/2014/main" id="{63C34B89-03EA-BC40-9B34-2ABBADE5EAD1}"/>
              </a:ext>
            </a:extLst>
          </p:cNvPr>
          <p:cNvSpPr>
            <a:spLocks noGrp="1" noChangeArrowheads="1"/>
          </p:cNvSpPr>
          <p:nvPr>
            <p:ph type="sldNum" sz="quarter" idx="10"/>
          </p:nvPr>
        </p:nvSpPr>
        <p:spPr>
          <a:ln/>
        </p:spPr>
        <p:txBody>
          <a:bodyPr/>
          <a:lstStyle>
            <a:lvl1pPr>
              <a:defRPr/>
            </a:lvl1pPr>
          </a:lstStyle>
          <a:p>
            <a:fld id="{06FDCE43-CAD3-B84C-852A-F1847C8700FB}" type="slidenum">
              <a:rPr lang="en-US" altLang="en-US"/>
              <a:pPr/>
              <a:t>‹#›</a:t>
            </a:fld>
            <a:endParaRPr lang="en-US" altLang="en-US"/>
          </a:p>
        </p:txBody>
      </p:sp>
    </p:spTree>
    <p:extLst>
      <p:ext uri="{BB962C8B-B14F-4D97-AF65-F5344CB8AC3E}">
        <p14:creationId xmlns:p14="http://schemas.microsoft.com/office/powerpoint/2010/main" val="111457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a:extLst>
              <a:ext uri="{FF2B5EF4-FFF2-40B4-BE49-F238E27FC236}">
                <a16:creationId xmlns:a16="http://schemas.microsoft.com/office/drawing/2014/main" id="{BE788F69-EC91-B84C-8403-2ABA504706D6}"/>
              </a:ext>
            </a:extLst>
          </p:cNvPr>
          <p:cNvSpPr>
            <a:spLocks noGrp="1" noChangeArrowheads="1"/>
          </p:cNvSpPr>
          <p:nvPr>
            <p:ph type="sldNum" sz="quarter" idx="10"/>
          </p:nvPr>
        </p:nvSpPr>
        <p:spPr>
          <a:ln/>
        </p:spPr>
        <p:txBody>
          <a:bodyPr/>
          <a:lstStyle>
            <a:lvl1pPr>
              <a:defRPr/>
            </a:lvl1pPr>
          </a:lstStyle>
          <a:p>
            <a:fld id="{5362F1D9-FE34-B347-A00E-420F037BCE0D}" type="slidenum">
              <a:rPr lang="en-US" altLang="en-US"/>
              <a:pPr/>
              <a:t>‹#›</a:t>
            </a:fld>
            <a:endParaRPr lang="en-US" altLang="en-US"/>
          </a:p>
        </p:txBody>
      </p:sp>
    </p:spTree>
    <p:extLst>
      <p:ext uri="{BB962C8B-B14F-4D97-AF65-F5344CB8AC3E}">
        <p14:creationId xmlns:p14="http://schemas.microsoft.com/office/powerpoint/2010/main" val="291236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19D8B5C0-54D7-9246-B282-02FFF8FC5AE3}"/>
              </a:ext>
            </a:extLst>
          </p:cNvPr>
          <p:cNvSpPr>
            <a:spLocks noGrp="1" noChangeArrowheads="1"/>
          </p:cNvSpPr>
          <p:nvPr>
            <p:ph type="sldNum" sz="quarter" idx="10"/>
          </p:nvPr>
        </p:nvSpPr>
        <p:spPr>
          <a:ln/>
        </p:spPr>
        <p:txBody>
          <a:bodyPr/>
          <a:lstStyle>
            <a:lvl1pPr>
              <a:defRPr/>
            </a:lvl1pPr>
          </a:lstStyle>
          <a:p>
            <a:fld id="{C66F5D1F-6A54-A841-AD98-E6EEE9492094}" type="slidenum">
              <a:rPr lang="en-US" altLang="en-US"/>
              <a:pPr/>
              <a:t>‹#›</a:t>
            </a:fld>
            <a:endParaRPr lang="en-US" altLang="en-US"/>
          </a:p>
        </p:txBody>
      </p:sp>
    </p:spTree>
    <p:extLst>
      <p:ext uri="{BB962C8B-B14F-4D97-AF65-F5344CB8AC3E}">
        <p14:creationId xmlns:p14="http://schemas.microsoft.com/office/powerpoint/2010/main" val="26580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10">
            <a:extLst>
              <a:ext uri="{FF2B5EF4-FFF2-40B4-BE49-F238E27FC236}">
                <a16:creationId xmlns:a16="http://schemas.microsoft.com/office/drawing/2014/main" id="{76E02432-B604-FC4B-9F08-2A9EE15BA218}"/>
              </a:ext>
            </a:extLst>
          </p:cNvPr>
          <p:cNvSpPr>
            <a:spLocks noGrp="1" noChangeArrowheads="1"/>
          </p:cNvSpPr>
          <p:nvPr>
            <p:ph type="sldNum" sz="quarter" idx="10"/>
          </p:nvPr>
        </p:nvSpPr>
        <p:spPr>
          <a:ln/>
        </p:spPr>
        <p:txBody>
          <a:bodyPr/>
          <a:lstStyle>
            <a:lvl1pPr>
              <a:defRPr/>
            </a:lvl1pPr>
          </a:lstStyle>
          <a:p>
            <a:fld id="{34FCE479-595E-1343-80CF-73F947F281A7}" type="slidenum">
              <a:rPr lang="en-US" altLang="en-US"/>
              <a:pPr/>
              <a:t>‹#›</a:t>
            </a:fld>
            <a:endParaRPr lang="en-US" altLang="en-US"/>
          </a:p>
        </p:txBody>
      </p:sp>
    </p:spTree>
    <p:extLst>
      <p:ext uri="{BB962C8B-B14F-4D97-AF65-F5344CB8AC3E}">
        <p14:creationId xmlns:p14="http://schemas.microsoft.com/office/powerpoint/2010/main" val="30876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10">
            <a:extLst>
              <a:ext uri="{FF2B5EF4-FFF2-40B4-BE49-F238E27FC236}">
                <a16:creationId xmlns:a16="http://schemas.microsoft.com/office/drawing/2014/main" id="{106011FB-1045-664D-8F6B-5D02FC1C4A04}"/>
              </a:ext>
            </a:extLst>
          </p:cNvPr>
          <p:cNvSpPr>
            <a:spLocks noGrp="1" noChangeArrowheads="1"/>
          </p:cNvSpPr>
          <p:nvPr>
            <p:ph type="sldNum" sz="quarter" idx="10"/>
          </p:nvPr>
        </p:nvSpPr>
        <p:spPr>
          <a:ln/>
        </p:spPr>
        <p:txBody>
          <a:bodyPr/>
          <a:lstStyle>
            <a:lvl1pPr>
              <a:defRPr/>
            </a:lvl1pPr>
          </a:lstStyle>
          <a:p>
            <a:fld id="{24B6C387-AE83-E649-9C87-A167A90171FB}" type="slidenum">
              <a:rPr lang="en-US" altLang="en-US"/>
              <a:pPr/>
              <a:t>‹#›</a:t>
            </a:fld>
            <a:endParaRPr lang="en-US" altLang="en-US"/>
          </a:p>
        </p:txBody>
      </p:sp>
    </p:spTree>
    <p:extLst>
      <p:ext uri="{BB962C8B-B14F-4D97-AF65-F5344CB8AC3E}">
        <p14:creationId xmlns:p14="http://schemas.microsoft.com/office/powerpoint/2010/main" val="152824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925F1F4-0FFF-9047-BEFF-F73138348E3E}"/>
              </a:ext>
            </a:extLst>
          </p:cNvPr>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F19F728-B02C-0D43-8DC9-0A68943AE718}"/>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4" name="Rectangle 10">
            <a:extLst>
              <a:ext uri="{FF2B5EF4-FFF2-40B4-BE49-F238E27FC236}">
                <a16:creationId xmlns:a16="http://schemas.microsoft.com/office/drawing/2014/main" id="{6EEB84BA-B030-4442-A3BD-32FECA640C20}"/>
              </a:ext>
            </a:extLst>
          </p:cNvPr>
          <p:cNvSpPr>
            <a:spLocks noGrp="1" noChangeArrowheads="1"/>
          </p:cNvSpPr>
          <p:nvPr>
            <p:ph type="sldNum" sz="quarter" idx="4"/>
          </p:nvPr>
        </p:nvSpPr>
        <p:spPr bwMode="auto">
          <a:xfrm>
            <a:off x="6553200" y="4862513"/>
            <a:ext cx="2133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7624CA75-ABB7-7348-AB8B-4341FCBA53D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3300">
          <a:solidFill>
            <a:srgbClr val="0000CC"/>
          </a:solidFill>
          <a:latin typeface="+mj-lt"/>
          <a:ea typeface="ＭＳ Ｐゴシック" charset="-128"/>
          <a:cs typeface="ＭＳ Ｐゴシック" charset="-128"/>
        </a:defRPr>
      </a:lvl1pPr>
      <a:lvl2pPr algn="ctr" rtl="0" eaLnBrk="0" fontAlgn="base" hangingPunct="0">
        <a:spcBef>
          <a:spcPct val="0"/>
        </a:spcBef>
        <a:spcAft>
          <a:spcPct val="0"/>
        </a:spcAft>
        <a:defRPr sz="3300">
          <a:solidFill>
            <a:srgbClr val="0000CC"/>
          </a:solidFill>
          <a:latin typeface="Arial" pitchFamily="-65" charset="0"/>
          <a:ea typeface="ＭＳ Ｐゴシック" charset="-128"/>
          <a:cs typeface="ＭＳ Ｐゴシック" charset="-128"/>
        </a:defRPr>
      </a:lvl2pPr>
      <a:lvl3pPr algn="ctr" rtl="0" eaLnBrk="0" fontAlgn="base" hangingPunct="0">
        <a:spcBef>
          <a:spcPct val="0"/>
        </a:spcBef>
        <a:spcAft>
          <a:spcPct val="0"/>
        </a:spcAft>
        <a:defRPr sz="3300">
          <a:solidFill>
            <a:srgbClr val="0000CC"/>
          </a:solidFill>
          <a:latin typeface="Arial" pitchFamily="-65" charset="0"/>
          <a:ea typeface="ＭＳ Ｐゴシック" charset="-128"/>
          <a:cs typeface="ＭＳ Ｐゴシック" charset="-128"/>
        </a:defRPr>
      </a:lvl3pPr>
      <a:lvl4pPr algn="ctr" rtl="0" eaLnBrk="0" fontAlgn="base" hangingPunct="0">
        <a:spcBef>
          <a:spcPct val="0"/>
        </a:spcBef>
        <a:spcAft>
          <a:spcPct val="0"/>
        </a:spcAft>
        <a:defRPr sz="3300">
          <a:solidFill>
            <a:srgbClr val="0000CC"/>
          </a:solidFill>
          <a:latin typeface="Arial" pitchFamily="-65" charset="0"/>
          <a:ea typeface="ＭＳ Ｐゴシック" charset="-128"/>
          <a:cs typeface="ＭＳ Ｐゴシック" charset="-128"/>
        </a:defRPr>
      </a:lvl4pPr>
      <a:lvl5pPr algn="ctr" rtl="0" eaLnBrk="0" fontAlgn="base" hangingPunct="0">
        <a:spcBef>
          <a:spcPct val="0"/>
        </a:spcBef>
        <a:spcAft>
          <a:spcPct val="0"/>
        </a:spcAft>
        <a:defRPr sz="3300">
          <a:solidFill>
            <a:srgbClr val="0000CC"/>
          </a:solidFill>
          <a:latin typeface="Arial" pitchFamily="-65" charset="0"/>
          <a:ea typeface="ＭＳ Ｐゴシック" charset="-128"/>
          <a:cs typeface="ＭＳ Ｐゴシック" charset="-128"/>
        </a:defRPr>
      </a:lvl5pPr>
      <a:lvl6pPr marL="342900" algn="ctr" rtl="0" fontAlgn="base">
        <a:spcBef>
          <a:spcPct val="0"/>
        </a:spcBef>
        <a:spcAft>
          <a:spcPct val="0"/>
        </a:spcAft>
        <a:defRPr sz="3300">
          <a:solidFill>
            <a:srgbClr val="0000CC"/>
          </a:solidFill>
          <a:latin typeface="Arial" pitchFamily="-65" charset="0"/>
        </a:defRPr>
      </a:lvl6pPr>
      <a:lvl7pPr marL="685800" algn="ctr" rtl="0" fontAlgn="base">
        <a:spcBef>
          <a:spcPct val="0"/>
        </a:spcBef>
        <a:spcAft>
          <a:spcPct val="0"/>
        </a:spcAft>
        <a:defRPr sz="3300">
          <a:solidFill>
            <a:srgbClr val="0000CC"/>
          </a:solidFill>
          <a:latin typeface="Arial" pitchFamily="-65" charset="0"/>
        </a:defRPr>
      </a:lvl7pPr>
      <a:lvl8pPr marL="1028700" algn="ctr" rtl="0" fontAlgn="base">
        <a:spcBef>
          <a:spcPct val="0"/>
        </a:spcBef>
        <a:spcAft>
          <a:spcPct val="0"/>
        </a:spcAft>
        <a:defRPr sz="3300">
          <a:solidFill>
            <a:srgbClr val="0000CC"/>
          </a:solidFill>
          <a:latin typeface="Arial" pitchFamily="-65" charset="0"/>
        </a:defRPr>
      </a:lvl8pPr>
      <a:lvl9pPr marL="1371600" algn="ctr" rtl="0" fontAlgn="base">
        <a:spcBef>
          <a:spcPct val="0"/>
        </a:spcBef>
        <a:spcAft>
          <a:spcPct val="0"/>
        </a:spcAft>
        <a:defRPr sz="3300">
          <a:solidFill>
            <a:srgbClr val="0000CC"/>
          </a:solidFill>
          <a:latin typeface="Arial" pitchFamily="-65" charset="0"/>
        </a:defRPr>
      </a:lvl9pPr>
    </p:titleStyle>
    <p:bodyStyle>
      <a:lvl1pPr marL="257175" indent="-257175" algn="l" rtl="0" eaLnBrk="0" fontAlgn="base" hangingPunct="0">
        <a:spcBef>
          <a:spcPct val="20000"/>
        </a:spcBef>
        <a:spcAft>
          <a:spcPct val="0"/>
        </a:spcAft>
        <a:buClr>
          <a:srgbClr val="0000CC"/>
        </a:buClr>
        <a:buSzPct val="75000"/>
        <a:buFont typeface="Wingdings" pitchFamily="2" charset="2"/>
        <a:buChar char="Ø"/>
        <a:defRPr sz="2400">
          <a:solidFill>
            <a:schemeClr val="tx1"/>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SzPct val="75000"/>
        <a:buFont typeface="Wingdings" pitchFamily="2" charset="2"/>
        <a:buChar char="Ø"/>
        <a:defRPr sz="2100">
          <a:solidFill>
            <a:srgbClr val="0000CC"/>
          </a:solidFill>
          <a:latin typeface="+mn-lt"/>
          <a:ea typeface="ＭＳ Ｐゴシック" pitchFamily="-65" charset="-128"/>
        </a:defRPr>
      </a:lvl2pPr>
      <a:lvl3pPr marL="857250" indent="-171450" algn="l" rtl="0" eaLnBrk="0" fontAlgn="base" hangingPunct="0">
        <a:spcBef>
          <a:spcPct val="20000"/>
        </a:spcBef>
        <a:spcAft>
          <a:spcPct val="0"/>
        </a:spcAft>
        <a:buChar char="•"/>
        <a:defRPr>
          <a:solidFill>
            <a:schemeClr val="tx1"/>
          </a:solidFill>
          <a:latin typeface="+mn-lt"/>
          <a:ea typeface="ＭＳ Ｐゴシック" pitchFamily="-65" charset="-128"/>
        </a:defRPr>
      </a:lvl3pPr>
      <a:lvl4pPr marL="1200150" indent="-171450" algn="l" rtl="0" eaLnBrk="0" fontAlgn="base" hangingPunct="0">
        <a:spcBef>
          <a:spcPct val="20000"/>
        </a:spcBef>
        <a:spcAft>
          <a:spcPct val="0"/>
        </a:spcAft>
        <a:buChar char="–"/>
        <a:defRPr sz="1500">
          <a:solidFill>
            <a:schemeClr val="tx1"/>
          </a:solidFill>
          <a:latin typeface="+mn-lt"/>
          <a:ea typeface="ＭＳ Ｐゴシック" pitchFamily="-65" charset="-128"/>
        </a:defRPr>
      </a:lvl4pPr>
      <a:lvl5pPr marL="1543050" indent="-171450" algn="l" rtl="0" eaLnBrk="0" fontAlgn="base" hangingPunct="0">
        <a:spcBef>
          <a:spcPct val="20000"/>
        </a:spcBef>
        <a:spcAft>
          <a:spcPct val="0"/>
        </a:spcAft>
        <a:buChar char="»"/>
        <a:defRPr sz="1500">
          <a:solidFill>
            <a:schemeClr val="tx1"/>
          </a:solidFill>
          <a:latin typeface="+mn-lt"/>
          <a:ea typeface="ＭＳ Ｐゴシック" pitchFamily="-65" charset="-128"/>
        </a:defRPr>
      </a:lvl5pPr>
      <a:lvl6pPr marL="1885950" indent="-171450" algn="l" rtl="0" fontAlgn="base">
        <a:spcBef>
          <a:spcPct val="20000"/>
        </a:spcBef>
        <a:spcAft>
          <a:spcPct val="0"/>
        </a:spcAft>
        <a:buChar char="»"/>
        <a:defRPr sz="1500">
          <a:solidFill>
            <a:schemeClr val="tx1"/>
          </a:solidFill>
          <a:latin typeface="+mn-lt"/>
          <a:ea typeface="ＭＳ Ｐゴシック" pitchFamily="-65" charset="-128"/>
        </a:defRPr>
      </a:lvl6pPr>
      <a:lvl7pPr marL="2228850" indent="-171450" algn="l" rtl="0" fontAlgn="base">
        <a:spcBef>
          <a:spcPct val="20000"/>
        </a:spcBef>
        <a:spcAft>
          <a:spcPct val="0"/>
        </a:spcAft>
        <a:buChar char="»"/>
        <a:defRPr sz="1500">
          <a:solidFill>
            <a:schemeClr val="tx1"/>
          </a:solidFill>
          <a:latin typeface="+mn-lt"/>
          <a:ea typeface="ＭＳ Ｐゴシック" pitchFamily="-65" charset="-128"/>
        </a:defRPr>
      </a:lvl7pPr>
      <a:lvl8pPr marL="2571750" indent="-171450" algn="l" rtl="0" fontAlgn="base">
        <a:spcBef>
          <a:spcPct val="20000"/>
        </a:spcBef>
        <a:spcAft>
          <a:spcPct val="0"/>
        </a:spcAft>
        <a:buChar char="»"/>
        <a:defRPr sz="1500">
          <a:solidFill>
            <a:schemeClr val="tx1"/>
          </a:solidFill>
          <a:latin typeface="+mn-lt"/>
          <a:ea typeface="ＭＳ Ｐゴシック" pitchFamily="-65" charset="-128"/>
        </a:defRPr>
      </a:lvl8pPr>
      <a:lvl9pPr marL="2914650" indent="-171450" algn="l" rtl="0" fontAlgn="base">
        <a:spcBef>
          <a:spcPct val="20000"/>
        </a:spcBef>
        <a:spcAft>
          <a:spcPct val="0"/>
        </a:spcAft>
        <a:buChar char="»"/>
        <a:defRPr sz="1500">
          <a:solidFill>
            <a:schemeClr val="tx1"/>
          </a:solidFill>
          <a:latin typeface="+mn-lt"/>
          <a:ea typeface="ＭＳ Ｐゴシック" pitchFamily="-65"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742950"/>
            <a:ext cx="7772400" cy="857250"/>
          </a:xfrm>
        </p:spPr>
        <p:txBody>
          <a:bodyPr/>
          <a:lstStyle/>
          <a:p>
            <a:r>
              <a:rPr lang="en-US" sz="3188" dirty="0"/>
              <a:t>CS144</a:t>
            </a:r>
            <a:br>
              <a:rPr lang="en-US" sz="3188" dirty="0"/>
            </a:br>
            <a:r>
              <a:rPr lang="en-US" sz="3188" dirty="0"/>
              <a:t>An Introduction to Computer Networks</a:t>
            </a:r>
          </a:p>
        </p:txBody>
      </p:sp>
      <p:sp>
        <p:nvSpPr>
          <p:cNvPr id="2051" name="Rectangle 3"/>
          <p:cNvSpPr>
            <a:spLocks noGrp="1" noChangeArrowheads="1"/>
          </p:cNvSpPr>
          <p:nvPr>
            <p:ph type="subTitle" idx="1"/>
          </p:nvPr>
        </p:nvSpPr>
        <p:spPr>
          <a:xfrm>
            <a:off x="1371600" y="2018351"/>
            <a:ext cx="6400800" cy="1314450"/>
          </a:xfrm>
        </p:spPr>
        <p:txBody>
          <a:bodyPr/>
          <a:lstStyle/>
          <a:p>
            <a:r>
              <a:rPr lang="en-US" sz="3200" dirty="0"/>
              <a:t>Routing – Lecture 1</a:t>
            </a:r>
            <a:endParaRPr lang="en-US" i="1" dirty="0"/>
          </a:p>
        </p:txBody>
      </p:sp>
      <p:pic>
        <p:nvPicPr>
          <p:cNvPr id="10" name="Picture 12" descr="SU_Seal_Blk_p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3914775"/>
            <a:ext cx="1047750" cy="971550"/>
          </a:xfrm>
          <a:prstGeom prst="rect">
            <a:avLst/>
          </a:prstGeom>
          <a:noFill/>
          <a:ln>
            <a:noFill/>
          </a:ln>
          <a:effectLst>
            <a:outerShdw blurRad="50800" dist="38100" dir="8100000" algn="tr"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1209675" y="3998273"/>
            <a:ext cx="5349875" cy="804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82206" tIns="41103" rIns="82206" bIns="41103">
            <a:spAutoFit/>
          </a:bodyPr>
          <a:lstStyle/>
          <a:p>
            <a:r>
              <a:rPr lang="en-US" sz="1813" b="1" dirty="0">
                <a:solidFill>
                  <a:srgbClr val="000099"/>
                </a:solidFill>
                <a:latin typeface="Calibri"/>
              </a:rPr>
              <a:t>Nick McKeown</a:t>
            </a:r>
          </a:p>
          <a:p>
            <a:pPr>
              <a:lnSpc>
                <a:spcPct val="110000"/>
              </a:lnSpc>
            </a:pPr>
            <a:r>
              <a:rPr lang="en-US" sz="1438" dirty="0">
                <a:solidFill>
                  <a:srgbClr val="000099"/>
                </a:solidFill>
                <a:latin typeface="Calibri"/>
              </a:rPr>
              <a:t>Professor of Electrical Engineering </a:t>
            </a:r>
          </a:p>
          <a:p>
            <a:pPr>
              <a:lnSpc>
                <a:spcPct val="90000"/>
              </a:lnSpc>
            </a:pPr>
            <a:r>
              <a:rPr lang="en-US" sz="1438" dirty="0">
                <a:solidFill>
                  <a:srgbClr val="000099"/>
                </a:solidFill>
                <a:latin typeface="Calibri"/>
              </a:rPr>
              <a:t>and Computer Science, Stanford University</a:t>
            </a:r>
          </a:p>
        </p:txBody>
      </p:sp>
    </p:spTree>
    <p:extLst>
      <p:ext uri="{BB962C8B-B14F-4D97-AF65-F5344CB8AC3E}">
        <p14:creationId xmlns:p14="http://schemas.microsoft.com/office/powerpoint/2010/main" val="336701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500151" y="1886113"/>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215A19-A6C8-BF43-BC0F-25AB4F79107E}"/>
              </a:ext>
            </a:extLst>
          </p:cNvPr>
          <p:cNvSpPr txBox="1"/>
          <p:nvPr/>
        </p:nvSpPr>
        <p:spPr>
          <a:xfrm>
            <a:off x="1452361" y="44517"/>
            <a:ext cx="7273401" cy="1015663"/>
          </a:xfrm>
          <a:prstGeom prst="rect">
            <a:avLst/>
          </a:prstGeom>
          <a:noFill/>
        </p:spPr>
        <p:txBody>
          <a:bodyPr wrap="none" rtlCol="0">
            <a:spAutoFit/>
          </a:bodyPr>
          <a:lstStyle/>
          <a:p>
            <a:r>
              <a:rPr lang="en-US" dirty="0"/>
              <a:t>In this network of 32 routers, how can the routers </a:t>
            </a:r>
            <a:br>
              <a:rPr lang="en-US" dirty="0"/>
            </a:br>
            <a:r>
              <a:rPr lang="en-US" dirty="0"/>
              <a:t>forward packets, based only on the destination address,</a:t>
            </a:r>
          </a:p>
          <a:p>
            <a:r>
              <a:rPr lang="en-US" dirty="0"/>
              <a:t>so each packet is delivered to the correct router, exactly once?</a:t>
            </a:r>
          </a:p>
        </p:txBody>
      </p:sp>
      <p:grpSp>
        <p:nvGrpSpPr>
          <p:cNvPr id="105" name="Group 104">
            <a:extLst>
              <a:ext uri="{FF2B5EF4-FFF2-40B4-BE49-F238E27FC236}">
                <a16:creationId xmlns:a16="http://schemas.microsoft.com/office/drawing/2014/main" id="{5CB2AA7A-B798-DC44-83AA-18E1C98855C6}"/>
              </a:ext>
            </a:extLst>
          </p:cNvPr>
          <p:cNvGrpSpPr/>
          <p:nvPr/>
        </p:nvGrpSpPr>
        <p:grpSpPr>
          <a:xfrm>
            <a:off x="3212327" y="1296063"/>
            <a:ext cx="1598212" cy="3260034"/>
            <a:chOff x="3212327" y="1296063"/>
            <a:chExt cx="1598212" cy="3260034"/>
          </a:xfrm>
        </p:grpSpPr>
        <p:sp>
          <p:nvSpPr>
            <p:cNvPr id="8" name="Freeform 7">
              <a:extLst>
                <a:ext uri="{FF2B5EF4-FFF2-40B4-BE49-F238E27FC236}">
                  <a16:creationId xmlns:a16="http://schemas.microsoft.com/office/drawing/2014/main" id="{D5C16AAC-0D5E-A442-B4CF-0DE8567743CA}"/>
                </a:ext>
              </a:extLst>
            </p:cNvPr>
            <p:cNvSpPr/>
            <p:nvPr/>
          </p:nvSpPr>
          <p:spPr bwMode="auto">
            <a:xfrm>
              <a:off x="3212327" y="1296063"/>
              <a:ext cx="1598212" cy="3260034"/>
            </a:xfrm>
            <a:custGeom>
              <a:avLst/>
              <a:gdLst>
                <a:gd name="connsiteX0" fmla="*/ 47708 w 1598212"/>
                <a:gd name="connsiteY0" fmla="*/ 0 h 3260034"/>
                <a:gd name="connsiteX1" fmla="*/ 818984 w 1598212"/>
                <a:gd name="connsiteY1" fmla="*/ 453224 h 3260034"/>
                <a:gd name="connsiteX2" fmla="*/ 1590261 w 1598212"/>
                <a:gd name="connsiteY2" fmla="*/ 469127 h 3260034"/>
                <a:gd name="connsiteX3" fmla="*/ 1598212 w 1598212"/>
                <a:gd name="connsiteY3" fmla="*/ 938254 h 3260034"/>
                <a:gd name="connsiteX4" fmla="*/ 850790 w 1598212"/>
                <a:gd name="connsiteY4" fmla="*/ 938254 h 3260034"/>
                <a:gd name="connsiteX5" fmla="*/ 818984 w 1598212"/>
                <a:gd name="connsiteY5" fmla="*/ 2337683 h 3260034"/>
                <a:gd name="connsiteX6" fmla="*/ 0 w 1598212"/>
                <a:gd name="connsiteY6" fmla="*/ 2345634 h 3260034"/>
                <a:gd name="connsiteX7" fmla="*/ 15903 w 1598212"/>
                <a:gd name="connsiteY7" fmla="*/ 3244132 h 3260034"/>
                <a:gd name="connsiteX8" fmla="*/ 795130 w 1598212"/>
                <a:gd name="connsiteY8" fmla="*/ 3260034 h 326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212" h="3260034">
                  <a:moveTo>
                    <a:pt x="47708" y="0"/>
                  </a:moveTo>
                  <a:lnTo>
                    <a:pt x="818984" y="453224"/>
                  </a:lnTo>
                  <a:lnTo>
                    <a:pt x="1590261" y="469127"/>
                  </a:lnTo>
                  <a:lnTo>
                    <a:pt x="1598212" y="938254"/>
                  </a:lnTo>
                  <a:lnTo>
                    <a:pt x="850790" y="938254"/>
                  </a:lnTo>
                  <a:lnTo>
                    <a:pt x="818984" y="2337683"/>
                  </a:lnTo>
                  <a:lnTo>
                    <a:pt x="0" y="2345634"/>
                  </a:lnTo>
                  <a:lnTo>
                    <a:pt x="15903" y="3244132"/>
                  </a:lnTo>
                  <a:lnTo>
                    <a:pt x="795130" y="3260034"/>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7" name="Straight Connector 16">
              <a:extLst>
                <a:ext uri="{FF2B5EF4-FFF2-40B4-BE49-F238E27FC236}">
                  <a16:creationId xmlns:a16="http://schemas.microsoft.com/office/drawing/2014/main" id="{506A98F9-B5CE-AD4E-8071-126CECB15DE8}"/>
                </a:ext>
              </a:extLst>
            </p:cNvPr>
            <p:cNvCxnSpPr/>
            <p:nvPr/>
          </p:nvCxnSpPr>
          <p:spPr bwMode="auto">
            <a:xfrm>
              <a:off x="3212327" y="4126727"/>
              <a:ext cx="799106" cy="0"/>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08" name="Straight Connector 107">
            <a:extLst>
              <a:ext uri="{FF2B5EF4-FFF2-40B4-BE49-F238E27FC236}">
                <a16:creationId xmlns:a16="http://schemas.microsoft.com/office/drawing/2014/main" id="{DD7D49D7-AB14-1947-A496-7542465AA85D}"/>
              </a:ext>
            </a:extLst>
          </p:cNvPr>
          <p:cNvCxnSpPr>
            <a:cxnSpLocks/>
            <a:endCxn id="8" idx="6"/>
          </p:cNvCxnSpPr>
          <p:nvPr/>
        </p:nvCxnSpPr>
        <p:spPr bwMode="auto">
          <a:xfrm flipH="1">
            <a:off x="3212327" y="3132294"/>
            <a:ext cx="18823" cy="509403"/>
          </a:xfrm>
          <a:prstGeom prst="line">
            <a:avLst/>
          </a:prstGeom>
          <a:solidFill>
            <a:srgbClr val="808080"/>
          </a:solidFill>
          <a:ln w="57150" cap="flat" cmpd="sng" algn="ctr">
            <a:solidFill>
              <a:srgbClr val="FF0000"/>
            </a:solidFill>
            <a:prstDash val="solid"/>
            <a:round/>
            <a:headEnd type="none" w="med" len="med"/>
            <a:tailEnd type="none" w="med" len="med"/>
          </a:ln>
          <a:effectLst/>
        </p:spPr>
      </p:cxnSp>
      <p:cxnSp>
        <p:nvCxnSpPr>
          <p:cNvPr id="112" name="Straight Connector 111">
            <a:extLst>
              <a:ext uri="{FF2B5EF4-FFF2-40B4-BE49-F238E27FC236}">
                <a16:creationId xmlns:a16="http://schemas.microsoft.com/office/drawing/2014/main" id="{CA77A068-393A-C641-8528-5B3B838D86D1}"/>
              </a:ext>
            </a:extLst>
          </p:cNvPr>
          <p:cNvCxnSpPr>
            <a:stCxn id="8" idx="8"/>
          </p:cNvCxnSpPr>
          <p:nvPr/>
        </p:nvCxnSpPr>
        <p:spPr bwMode="auto">
          <a:xfrm>
            <a:off x="4007457" y="4556097"/>
            <a:ext cx="799143" cy="0"/>
          </a:xfrm>
          <a:prstGeom prst="line">
            <a:avLst/>
          </a:prstGeom>
          <a:solidFill>
            <a:srgbClr val="808080"/>
          </a:solidFill>
          <a:ln w="57150" cap="flat" cmpd="sng" algn="ctr">
            <a:solidFill>
              <a:srgbClr val="FF0000"/>
            </a:solidFill>
            <a:prstDash val="solid"/>
            <a:round/>
            <a:headEnd type="none" w="med" len="med"/>
            <a:tailEnd type="none" w="med" len="med"/>
          </a:ln>
          <a:effectLst/>
        </p:spPr>
      </p:cxnSp>
      <p:grpSp>
        <p:nvGrpSpPr>
          <p:cNvPr id="123" name="Group 122">
            <a:extLst>
              <a:ext uri="{FF2B5EF4-FFF2-40B4-BE49-F238E27FC236}">
                <a16:creationId xmlns:a16="http://schemas.microsoft.com/office/drawing/2014/main" id="{CDD5533E-6136-164A-AF83-2BDFF72B2486}"/>
              </a:ext>
            </a:extLst>
          </p:cNvPr>
          <p:cNvGrpSpPr/>
          <p:nvPr/>
        </p:nvGrpSpPr>
        <p:grpSpPr>
          <a:xfrm>
            <a:off x="3228230" y="1288111"/>
            <a:ext cx="2393342" cy="3250814"/>
            <a:chOff x="3228230" y="1288111"/>
            <a:chExt cx="2393342" cy="3250814"/>
          </a:xfrm>
        </p:grpSpPr>
        <p:sp>
          <p:nvSpPr>
            <p:cNvPr id="6" name="Freeform 5">
              <a:extLst>
                <a:ext uri="{FF2B5EF4-FFF2-40B4-BE49-F238E27FC236}">
                  <a16:creationId xmlns:a16="http://schemas.microsoft.com/office/drawing/2014/main" id="{89E9FD2D-B0A7-5947-88DB-69387886CA26}"/>
                </a:ext>
              </a:extLst>
            </p:cNvPr>
            <p:cNvSpPr/>
            <p:nvPr/>
          </p:nvSpPr>
          <p:spPr bwMode="auto">
            <a:xfrm>
              <a:off x="3228230" y="1288111"/>
              <a:ext cx="2393342" cy="2838616"/>
            </a:xfrm>
            <a:custGeom>
              <a:avLst/>
              <a:gdLst>
                <a:gd name="connsiteX0" fmla="*/ 0 w 2393342"/>
                <a:gd name="connsiteY0" fmla="*/ 1391479 h 2838616"/>
                <a:gd name="connsiteX1" fmla="*/ 7951 w 2393342"/>
                <a:gd name="connsiteY1" fmla="*/ 7952 h 2838616"/>
                <a:gd name="connsiteX2" fmla="*/ 2345634 w 2393342"/>
                <a:gd name="connsiteY2" fmla="*/ 0 h 2838616"/>
                <a:gd name="connsiteX3" fmla="*/ 2369488 w 2393342"/>
                <a:gd name="connsiteY3" fmla="*/ 1383527 h 2838616"/>
                <a:gd name="connsiteX4" fmla="*/ 1637968 w 2393342"/>
                <a:gd name="connsiteY4" fmla="*/ 1884459 h 2838616"/>
                <a:gd name="connsiteX5" fmla="*/ 2393342 w 2393342"/>
                <a:gd name="connsiteY5" fmla="*/ 1876508 h 2838616"/>
                <a:gd name="connsiteX6" fmla="*/ 2393342 w 2393342"/>
                <a:gd name="connsiteY6" fmla="*/ 2361538 h 2838616"/>
                <a:gd name="connsiteX7" fmla="*/ 1598212 w 2393342"/>
                <a:gd name="connsiteY7" fmla="*/ 2361538 h 2838616"/>
                <a:gd name="connsiteX8" fmla="*/ 1622066 w 2393342"/>
                <a:gd name="connsiteY8" fmla="*/ 2838616 h 2838616"/>
                <a:gd name="connsiteX9" fmla="*/ 2353586 w 2393342"/>
                <a:gd name="connsiteY9" fmla="*/ 2822713 h 283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3342" h="2838616">
                  <a:moveTo>
                    <a:pt x="0" y="1391479"/>
                  </a:moveTo>
                  <a:cubicBezTo>
                    <a:pt x="2650" y="930303"/>
                    <a:pt x="5301" y="469128"/>
                    <a:pt x="7951" y="7952"/>
                  </a:cubicBezTo>
                  <a:lnTo>
                    <a:pt x="2345634" y="0"/>
                  </a:lnTo>
                  <a:lnTo>
                    <a:pt x="2369488" y="1383527"/>
                  </a:lnTo>
                  <a:lnTo>
                    <a:pt x="1637968" y="1884459"/>
                  </a:lnTo>
                  <a:lnTo>
                    <a:pt x="2393342" y="1876508"/>
                  </a:lnTo>
                  <a:lnTo>
                    <a:pt x="2393342" y="2361538"/>
                  </a:lnTo>
                  <a:lnTo>
                    <a:pt x="1598212" y="2361538"/>
                  </a:lnTo>
                  <a:lnTo>
                    <a:pt x="1622066" y="2838616"/>
                  </a:lnTo>
                  <a:lnTo>
                    <a:pt x="2353586" y="2822713"/>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18" name="Straight Connector 117">
              <a:extLst>
                <a:ext uri="{FF2B5EF4-FFF2-40B4-BE49-F238E27FC236}">
                  <a16:creationId xmlns:a16="http://schemas.microsoft.com/office/drawing/2014/main" id="{8403CE2B-4D2A-1448-919C-AC1D18123014}"/>
                </a:ext>
              </a:extLst>
            </p:cNvPr>
            <p:cNvCxnSpPr>
              <a:stCxn id="6" idx="8"/>
            </p:cNvCxnSpPr>
            <p:nvPr/>
          </p:nvCxnSpPr>
          <p:spPr bwMode="auto">
            <a:xfrm>
              <a:off x="4850296" y="4126727"/>
              <a:ext cx="712304" cy="412198"/>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21" name="Straight Connector 120">
            <a:extLst>
              <a:ext uri="{FF2B5EF4-FFF2-40B4-BE49-F238E27FC236}">
                <a16:creationId xmlns:a16="http://schemas.microsoft.com/office/drawing/2014/main" id="{1F893031-B27E-784A-AE31-711C151954A8}"/>
              </a:ext>
            </a:extLst>
          </p:cNvPr>
          <p:cNvCxnSpPr/>
          <p:nvPr/>
        </p:nvCxnSpPr>
        <p:spPr bwMode="auto">
          <a:xfrm>
            <a:off x="4041200" y="2687427"/>
            <a:ext cx="830707" cy="0"/>
          </a:xfrm>
          <a:prstGeom prst="line">
            <a:avLst/>
          </a:prstGeom>
          <a:solidFill>
            <a:srgbClr val="808080"/>
          </a:solidFill>
          <a:ln w="57150" cap="flat" cmpd="sng" algn="ctr">
            <a:solidFill>
              <a:srgbClr val="FF0000"/>
            </a:solidFill>
            <a:prstDash val="solid"/>
            <a:round/>
            <a:headEnd type="none" w="med" len="med"/>
            <a:tailEnd type="none" w="med" len="med"/>
          </a:ln>
          <a:effectLst/>
        </p:spPr>
      </p:cxnSp>
      <p:sp>
        <p:nvSpPr>
          <p:cNvPr id="124" name="TextBox 123">
            <a:extLst>
              <a:ext uri="{FF2B5EF4-FFF2-40B4-BE49-F238E27FC236}">
                <a16:creationId xmlns:a16="http://schemas.microsoft.com/office/drawing/2014/main" id="{4DC3246F-A0DF-8645-BC2B-204824CC7616}"/>
              </a:ext>
            </a:extLst>
          </p:cNvPr>
          <p:cNvSpPr txBox="1"/>
          <p:nvPr/>
        </p:nvSpPr>
        <p:spPr>
          <a:xfrm>
            <a:off x="2336723" y="2447017"/>
            <a:ext cx="625492" cy="400110"/>
          </a:xfrm>
          <a:prstGeom prst="rect">
            <a:avLst/>
          </a:prstGeom>
          <a:noFill/>
        </p:spPr>
        <p:txBody>
          <a:bodyPr wrap="none" rtlCol="0">
            <a:spAutoFit/>
          </a:bodyPr>
          <a:lstStyle/>
          <a:p>
            <a:r>
              <a:rPr lang="en-US" dirty="0"/>
              <a:t>root</a:t>
            </a:r>
          </a:p>
        </p:txBody>
      </p:sp>
      <p:sp>
        <p:nvSpPr>
          <p:cNvPr id="126" name="Oval 125">
            <a:extLst>
              <a:ext uri="{FF2B5EF4-FFF2-40B4-BE49-F238E27FC236}">
                <a16:creationId xmlns:a16="http://schemas.microsoft.com/office/drawing/2014/main" id="{9CFE8B7F-C376-164E-BB95-6C0EC367F8FD}"/>
              </a:ext>
            </a:extLst>
          </p:cNvPr>
          <p:cNvSpPr/>
          <p:nvPr/>
        </p:nvSpPr>
        <p:spPr bwMode="auto">
          <a:xfrm>
            <a:off x="3051707" y="2572100"/>
            <a:ext cx="377293" cy="240798"/>
          </a:xfrm>
          <a:prstGeom prst="ellipse">
            <a:avLst/>
          </a:prstGeom>
          <a:solidFill>
            <a:srgbClr val="FF0000"/>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32</a:t>
            </a:r>
          </a:p>
        </p:txBody>
      </p:sp>
    </p:spTree>
    <p:extLst>
      <p:ext uri="{BB962C8B-B14F-4D97-AF65-F5344CB8AC3E}">
        <p14:creationId xmlns:p14="http://schemas.microsoft.com/office/powerpoint/2010/main" val="77781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500151" y="1886113"/>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215A19-A6C8-BF43-BC0F-25AB4F79107E}"/>
              </a:ext>
            </a:extLst>
          </p:cNvPr>
          <p:cNvSpPr txBox="1"/>
          <p:nvPr/>
        </p:nvSpPr>
        <p:spPr>
          <a:xfrm>
            <a:off x="1452361" y="44517"/>
            <a:ext cx="7273401" cy="1015663"/>
          </a:xfrm>
          <a:prstGeom prst="rect">
            <a:avLst/>
          </a:prstGeom>
          <a:noFill/>
        </p:spPr>
        <p:txBody>
          <a:bodyPr wrap="none" rtlCol="0">
            <a:spAutoFit/>
          </a:bodyPr>
          <a:lstStyle/>
          <a:p>
            <a:r>
              <a:rPr lang="en-US" dirty="0"/>
              <a:t>In this network of 32 routers, how can the routers </a:t>
            </a:r>
            <a:br>
              <a:rPr lang="en-US" dirty="0"/>
            </a:br>
            <a:r>
              <a:rPr lang="en-US" dirty="0"/>
              <a:t>forward packets, based only on the destination address,</a:t>
            </a:r>
          </a:p>
          <a:p>
            <a:r>
              <a:rPr lang="en-US" dirty="0"/>
              <a:t>so each packet is delivered to the correct router, exactly once?</a:t>
            </a:r>
          </a:p>
        </p:txBody>
      </p:sp>
      <p:grpSp>
        <p:nvGrpSpPr>
          <p:cNvPr id="105" name="Group 104">
            <a:extLst>
              <a:ext uri="{FF2B5EF4-FFF2-40B4-BE49-F238E27FC236}">
                <a16:creationId xmlns:a16="http://schemas.microsoft.com/office/drawing/2014/main" id="{5CB2AA7A-B798-DC44-83AA-18E1C98855C6}"/>
              </a:ext>
            </a:extLst>
          </p:cNvPr>
          <p:cNvGrpSpPr/>
          <p:nvPr/>
        </p:nvGrpSpPr>
        <p:grpSpPr>
          <a:xfrm>
            <a:off x="3212327" y="1296063"/>
            <a:ext cx="1598212" cy="3260034"/>
            <a:chOff x="3212327" y="1296063"/>
            <a:chExt cx="1598212" cy="3260034"/>
          </a:xfrm>
        </p:grpSpPr>
        <p:sp>
          <p:nvSpPr>
            <p:cNvPr id="8" name="Freeform 7">
              <a:extLst>
                <a:ext uri="{FF2B5EF4-FFF2-40B4-BE49-F238E27FC236}">
                  <a16:creationId xmlns:a16="http://schemas.microsoft.com/office/drawing/2014/main" id="{D5C16AAC-0D5E-A442-B4CF-0DE8567743CA}"/>
                </a:ext>
              </a:extLst>
            </p:cNvPr>
            <p:cNvSpPr/>
            <p:nvPr/>
          </p:nvSpPr>
          <p:spPr bwMode="auto">
            <a:xfrm>
              <a:off x="3212327" y="1296063"/>
              <a:ext cx="1598212" cy="3260034"/>
            </a:xfrm>
            <a:custGeom>
              <a:avLst/>
              <a:gdLst>
                <a:gd name="connsiteX0" fmla="*/ 47708 w 1598212"/>
                <a:gd name="connsiteY0" fmla="*/ 0 h 3260034"/>
                <a:gd name="connsiteX1" fmla="*/ 818984 w 1598212"/>
                <a:gd name="connsiteY1" fmla="*/ 453224 h 3260034"/>
                <a:gd name="connsiteX2" fmla="*/ 1590261 w 1598212"/>
                <a:gd name="connsiteY2" fmla="*/ 469127 h 3260034"/>
                <a:gd name="connsiteX3" fmla="*/ 1598212 w 1598212"/>
                <a:gd name="connsiteY3" fmla="*/ 938254 h 3260034"/>
                <a:gd name="connsiteX4" fmla="*/ 850790 w 1598212"/>
                <a:gd name="connsiteY4" fmla="*/ 938254 h 3260034"/>
                <a:gd name="connsiteX5" fmla="*/ 818984 w 1598212"/>
                <a:gd name="connsiteY5" fmla="*/ 2337683 h 3260034"/>
                <a:gd name="connsiteX6" fmla="*/ 0 w 1598212"/>
                <a:gd name="connsiteY6" fmla="*/ 2345634 h 3260034"/>
                <a:gd name="connsiteX7" fmla="*/ 15903 w 1598212"/>
                <a:gd name="connsiteY7" fmla="*/ 3244132 h 3260034"/>
                <a:gd name="connsiteX8" fmla="*/ 795130 w 1598212"/>
                <a:gd name="connsiteY8" fmla="*/ 3260034 h 326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212" h="3260034">
                  <a:moveTo>
                    <a:pt x="47708" y="0"/>
                  </a:moveTo>
                  <a:lnTo>
                    <a:pt x="818984" y="453224"/>
                  </a:lnTo>
                  <a:lnTo>
                    <a:pt x="1590261" y="469127"/>
                  </a:lnTo>
                  <a:lnTo>
                    <a:pt x="1598212" y="938254"/>
                  </a:lnTo>
                  <a:lnTo>
                    <a:pt x="850790" y="938254"/>
                  </a:lnTo>
                  <a:lnTo>
                    <a:pt x="818984" y="2337683"/>
                  </a:lnTo>
                  <a:lnTo>
                    <a:pt x="0" y="2345634"/>
                  </a:lnTo>
                  <a:lnTo>
                    <a:pt x="15903" y="3244132"/>
                  </a:lnTo>
                  <a:lnTo>
                    <a:pt x="795130" y="3260034"/>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7" name="Straight Connector 16">
              <a:extLst>
                <a:ext uri="{FF2B5EF4-FFF2-40B4-BE49-F238E27FC236}">
                  <a16:creationId xmlns:a16="http://schemas.microsoft.com/office/drawing/2014/main" id="{506A98F9-B5CE-AD4E-8071-126CECB15DE8}"/>
                </a:ext>
              </a:extLst>
            </p:cNvPr>
            <p:cNvCxnSpPr/>
            <p:nvPr/>
          </p:nvCxnSpPr>
          <p:spPr bwMode="auto">
            <a:xfrm>
              <a:off x="3212327" y="4126727"/>
              <a:ext cx="799106" cy="0"/>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08" name="Straight Connector 107">
            <a:extLst>
              <a:ext uri="{FF2B5EF4-FFF2-40B4-BE49-F238E27FC236}">
                <a16:creationId xmlns:a16="http://schemas.microsoft.com/office/drawing/2014/main" id="{DD7D49D7-AB14-1947-A496-7542465AA85D}"/>
              </a:ext>
            </a:extLst>
          </p:cNvPr>
          <p:cNvCxnSpPr>
            <a:cxnSpLocks/>
            <a:endCxn id="8" idx="6"/>
          </p:cNvCxnSpPr>
          <p:nvPr/>
        </p:nvCxnSpPr>
        <p:spPr bwMode="auto">
          <a:xfrm flipH="1">
            <a:off x="3212327" y="3132294"/>
            <a:ext cx="18823" cy="509403"/>
          </a:xfrm>
          <a:prstGeom prst="line">
            <a:avLst/>
          </a:prstGeom>
          <a:solidFill>
            <a:srgbClr val="808080"/>
          </a:solidFill>
          <a:ln w="57150" cap="flat" cmpd="sng" algn="ctr">
            <a:solidFill>
              <a:srgbClr val="FF0000"/>
            </a:solidFill>
            <a:prstDash val="solid"/>
            <a:round/>
            <a:headEnd type="none" w="med" len="med"/>
            <a:tailEnd type="none" w="med" len="med"/>
          </a:ln>
          <a:effectLst/>
        </p:spPr>
      </p:cxnSp>
      <p:cxnSp>
        <p:nvCxnSpPr>
          <p:cNvPr id="112" name="Straight Connector 111">
            <a:extLst>
              <a:ext uri="{FF2B5EF4-FFF2-40B4-BE49-F238E27FC236}">
                <a16:creationId xmlns:a16="http://schemas.microsoft.com/office/drawing/2014/main" id="{CA77A068-393A-C641-8528-5B3B838D86D1}"/>
              </a:ext>
            </a:extLst>
          </p:cNvPr>
          <p:cNvCxnSpPr>
            <a:stCxn id="8" idx="8"/>
          </p:cNvCxnSpPr>
          <p:nvPr/>
        </p:nvCxnSpPr>
        <p:spPr bwMode="auto">
          <a:xfrm>
            <a:off x="4007457" y="4556097"/>
            <a:ext cx="799143" cy="0"/>
          </a:xfrm>
          <a:prstGeom prst="line">
            <a:avLst/>
          </a:prstGeom>
          <a:solidFill>
            <a:srgbClr val="808080"/>
          </a:solidFill>
          <a:ln w="57150" cap="flat" cmpd="sng" algn="ctr">
            <a:solidFill>
              <a:srgbClr val="FF0000"/>
            </a:solidFill>
            <a:prstDash val="solid"/>
            <a:round/>
            <a:headEnd type="none" w="med" len="med"/>
            <a:tailEnd type="none" w="med" len="med"/>
          </a:ln>
          <a:effectLst/>
        </p:spPr>
      </p:cxnSp>
      <p:grpSp>
        <p:nvGrpSpPr>
          <p:cNvPr id="123" name="Group 122">
            <a:extLst>
              <a:ext uri="{FF2B5EF4-FFF2-40B4-BE49-F238E27FC236}">
                <a16:creationId xmlns:a16="http://schemas.microsoft.com/office/drawing/2014/main" id="{CDD5533E-6136-164A-AF83-2BDFF72B2486}"/>
              </a:ext>
            </a:extLst>
          </p:cNvPr>
          <p:cNvGrpSpPr/>
          <p:nvPr/>
        </p:nvGrpSpPr>
        <p:grpSpPr>
          <a:xfrm>
            <a:off x="3228230" y="1288111"/>
            <a:ext cx="2393342" cy="3250814"/>
            <a:chOff x="3228230" y="1288111"/>
            <a:chExt cx="2393342" cy="3250814"/>
          </a:xfrm>
        </p:grpSpPr>
        <p:sp>
          <p:nvSpPr>
            <p:cNvPr id="6" name="Freeform 5">
              <a:extLst>
                <a:ext uri="{FF2B5EF4-FFF2-40B4-BE49-F238E27FC236}">
                  <a16:creationId xmlns:a16="http://schemas.microsoft.com/office/drawing/2014/main" id="{89E9FD2D-B0A7-5947-88DB-69387886CA26}"/>
                </a:ext>
              </a:extLst>
            </p:cNvPr>
            <p:cNvSpPr/>
            <p:nvPr/>
          </p:nvSpPr>
          <p:spPr bwMode="auto">
            <a:xfrm>
              <a:off x="3228230" y="1288111"/>
              <a:ext cx="2393342" cy="2838616"/>
            </a:xfrm>
            <a:custGeom>
              <a:avLst/>
              <a:gdLst>
                <a:gd name="connsiteX0" fmla="*/ 0 w 2393342"/>
                <a:gd name="connsiteY0" fmla="*/ 1391479 h 2838616"/>
                <a:gd name="connsiteX1" fmla="*/ 7951 w 2393342"/>
                <a:gd name="connsiteY1" fmla="*/ 7952 h 2838616"/>
                <a:gd name="connsiteX2" fmla="*/ 2345634 w 2393342"/>
                <a:gd name="connsiteY2" fmla="*/ 0 h 2838616"/>
                <a:gd name="connsiteX3" fmla="*/ 2369488 w 2393342"/>
                <a:gd name="connsiteY3" fmla="*/ 1383527 h 2838616"/>
                <a:gd name="connsiteX4" fmla="*/ 1637968 w 2393342"/>
                <a:gd name="connsiteY4" fmla="*/ 1884459 h 2838616"/>
                <a:gd name="connsiteX5" fmla="*/ 2393342 w 2393342"/>
                <a:gd name="connsiteY5" fmla="*/ 1876508 h 2838616"/>
                <a:gd name="connsiteX6" fmla="*/ 2393342 w 2393342"/>
                <a:gd name="connsiteY6" fmla="*/ 2361538 h 2838616"/>
                <a:gd name="connsiteX7" fmla="*/ 1598212 w 2393342"/>
                <a:gd name="connsiteY7" fmla="*/ 2361538 h 2838616"/>
                <a:gd name="connsiteX8" fmla="*/ 1622066 w 2393342"/>
                <a:gd name="connsiteY8" fmla="*/ 2838616 h 2838616"/>
                <a:gd name="connsiteX9" fmla="*/ 2353586 w 2393342"/>
                <a:gd name="connsiteY9" fmla="*/ 2822713 h 283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3342" h="2838616">
                  <a:moveTo>
                    <a:pt x="0" y="1391479"/>
                  </a:moveTo>
                  <a:cubicBezTo>
                    <a:pt x="2650" y="930303"/>
                    <a:pt x="5301" y="469128"/>
                    <a:pt x="7951" y="7952"/>
                  </a:cubicBezTo>
                  <a:lnTo>
                    <a:pt x="2345634" y="0"/>
                  </a:lnTo>
                  <a:lnTo>
                    <a:pt x="2369488" y="1383527"/>
                  </a:lnTo>
                  <a:lnTo>
                    <a:pt x="1637968" y="1884459"/>
                  </a:lnTo>
                  <a:lnTo>
                    <a:pt x="2393342" y="1876508"/>
                  </a:lnTo>
                  <a:lnTo>
                    <a:pt x="2393342" y="2361538"/>
                  </a:lnTo>
                  <a:lnTo>
                    <a:pt x="1598212" y="2361538"/>
                  </a:lnTo>
                  <a:lnTo>
                    <a:pt x="1622066" y="2838616"/>
                  </a:lnTo>
                  <a:lnTo>
                    <a:pt x="2353586" y="2822713"/>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18" name="Straight Connector 117">
              <a:extLst>
                <a:ext uri="{FF2B5EF4-FFF2-40B4-BE49-F238E27FC236}">
                  <a16:creationId xmlns:a16="http://schemas.microsoft.com/office/drawing/2014/main" id="{8403CE2B-4D2A-1448-919C-AC1D18123014}"/>
                </a:ext>
              </a:extLst>
            </p:cNvPr>
            <p:cNvCxnSpPr>
              <a:stCxn id="6" idx="8"/>
            </p:cNvCxnSpPr>
            <p:nvPr/>
          </p:nvCxnSpPr>
          <p:spPr bwMode="auto">
            <a:xfrm>
              <a:off x="4850296" y="4126727"/>
              <a:ext cx="712304" cy="412198"/>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21" name="Straight Connector 120">
            <a:extLst>
              <a:ext uri="{FF2B5EF4-FFF2-40B4-BE49-F238E27FC236}">
                <a16:creationId xmlns:a16="http://schemas.microsoft.com/office/drawing/2014/main" id="{1F893031-B27E-784A-AE31-711C151954A8}"/>
              </a:ext>
            </a:extLst>
          </p:cNvPr>
          <p:cNvCxnSpPr/>
          <p:nvPr/>
        </p:nvCxnSpPr>
        <p:spPr bwMode="auto">
          <a:xfrm>
            <a:off x="4041200" y="2687427"/>
            <a:ext cx="830707" cy="0"/>
          </a:xfrm>
          <a:prstGeom prst="line">
            <a:avLst/>
          </a:prstGeom>
          <a:solidFill>
            <a:srgbClr val="808080"/>
          </a:solidFill>
          <a:ln w="57150" cap="flat" cmpd="sng" algn="ctr">
            <a:solidFill>
              <a:srgbClr val="FF0000"/>
            </a:solidFill>
            <a:prstDash val="solid"/>
            <a:round/>
            <a:headEnd type="none" w="med" len="med"/>
            <a:tailEnd type="none" w="med" len="med"/>
          </a:ln>
          <a:effectLst/>
        </p:spPr>
      </p:cxnSp>
      <p:sp>
        <p:nvSpPr>
          <p:cNvPr id="124" name="TextBox 123">
            <a:extLst>
              <a:ext uri="{FF2B5EF4-FFF2-40B4-BE49-F238E27FC236}">
                <a16:creationId xmlns:a16="http://schemas.microsoft.com/office/drawing/2014/main" id="{4DC3246F-A0DF-8645-BC2B-204824CC7616}"/>
              </a:ext>
            </a:extLst>
          </p:cNvPr>
          <p:cNvSpPr txBox="1"/>
          <p:nvPr/>
        </p:nvSpPr>
        <p:spPr>
          <a:xfrm>
            <a:off x="2336723" y="2447017"/>
            <a:ext cx="625492" cy="400110"/>
          </a:xfrm>
          <a:prstGeom prst="rect">
            <a:avLst/>
          </a:prstGeom>
          <a:noFill/>
        </p:spPr>
        <p:txBody>
          <a:bodyPr wrap="none" rtlCol="0">
            <a:spAutoFit/>
          </a:bodyPr>
          <a:lstStyle/>
          <a:p>
            <a:r>
              <a:rPr lang="en-US" dirty="0"/>
              <a:t>root</a:t>
            </a:r>
          </a:p>
        </p:txBody>
      </p:sp>
      <p:sp>
        <p:nvSpPr>
          <p:cNvPr id="126" name="Oval 125">
            <a:extLst>
              <a:ext uri="{FF2B5EF4-FFF2-40B4-BE49-F238E27FC236}">
                <a16:creationId xmlns:a16="http://schemas.microsoft.com/office/drawing/2014/main" id="{9CFE8B7F-C376-164E-BB95-6C0EC367F8FD}"/>
              </a:ext>
            </a:extLst>
          </p:cNvPr>
          <p:cNvSpPr/>
          <p:nvPr/>
        </p:nvSpPr>
        <p:spPr bwMode="auto">
          <a:xfrm>
            <a:off x="3102986" y="2572100"/>
            <a:ext cx="228600" cy="211263"/>
          </a:xfrm>
          <a:prstGeom prst="ellipse">
            <a:avLst/>
          </a:prstGeom>
          <a:solidFill>
            <a:srgbClr val="FF0000">
              <a:alpha val="59000"/>
            </a:srgbClr>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12" name="TextBox 11">
            <a:extLst>
              <a:ext uri="{FF2B5EF4-FFF2-40B4-BE49-F238E27FC236}">
                <a16:creationId xmlns:a16="http://schemas.microsoft.com/office/drawing/2014/main" id="{A7737D37-560F-004A-844D-5B02BD2BA068}"/>
              </a:ext>
            </a:extLst>
          </p:cNvPr>
          <p:cNvSpPr txBox="1"/>
          <p:nvPr/>
        </p:nvSpPr>
        <p:spPr>
          <a:xfrm>
            <a:off x="3514093" y="1809750"/>
            <a:ext cx="320922" cy="338554"/>
          </a:xfrm>
          <a:prstGeom prst="rect">
            <a:avLst/>
          </a:prstGeom>
          <a:noFill/>
        </p:spPr>
        <p:txBody>
          <a:bodyPr wrap="none" rtlCol="0">
            <a:spAutoFit/>
          </a:bodyPr>
          <a:lstStyle/>
          <a:p>
            <a:r>
              <a:rPr lang="en-US" sz="1600" dirty="0">
                <a:solidFill>
                  <a:srgbClr val="FF0000"/>
                </a:solidFill>
              </a:rPr>
              <a:t>X</a:t>
            </a:r>
          </a:p>
        </p:txBody>
      </p:sp>
      <p:sp>
        <p:nvSpPr>
          <p:cNvPr id="70" name="TextBox 69">
            <a:extLst>
              <a:ext uri="{FF2B5EF4-FFF2-40B4-BE49-F238E27FC236}">
                <a16:creationId xmlns:a16="http://schemas.microsoft.com/office/drawing/2014/main" id="{191941AD-341D-584F-B799-8B23C550BF8E}"/>
              </a:ext>
            </a:extLst>
          </p:cNvPr>
          <p:cNvSpPr txBox="1"/>
          <p:nvPr/>
        </p:nvSpPr>
        <p:spPr>
          <a:xfrm>
            <a:off x="3470516" y="3006616"/>
            <a:ext cx="320922" cy="338554"/>
          </a:xfrm>
          <a:prstGeom prst="rect">
            <a:avLst/>
          </a:prstGeom>
          <a:noFill/>
        </p:spPr>
        <p:txBody>
          <a:bodyPr wrap="none" rtlCol="0">
            <a:spAutoFit/>
          </a:bodyPr>
          <a:lstStyle/>
          <a:p>
            <a:r>
              <a:rPr lang="en-US" sz="1600" dirty="0">
                <a:solidFill>
                  <a:srgbClr val="FF0000"/>
                </a:solidFill>
              </a:rPr>
              <a:t>X</a:t>
            </a:r>
          </a:p>
        </p:txBody>
      </p:sp>
      <p:sp>
        <p:nvSpPr>
          <p:cNvPr id="71" name="TextBox 70">
            <a:extLst>
              <a:ext uri="{FF2B5EF4-FFF2-40B4-BE49-F238E27FC236}">
                <a16:creationId xmlns:a16="http://schemas.microsoft.com/office/drawing/2014/main" id="{0C210D83-34F2-1047-BFCD-AC448607220E}"/>
              </a:ext>
            </a:extLst>
          </p:cNvPr>
          <p:cNvSpPr txBox="1"/>
          <p:nvPr/>
        </p:nvSpPr>
        <p:spPr>
          <a:xfrm>
            <a:off x="4283460" y="3022862"/>
            <a:ext cx="320922" cy="338554"/>
          </a:xfrm>
          <a:prstGeom prst="rect">
            <a:avLst/>
          </a:prstGeom>
          <a:noFill/>
        </p:spPr>
        <p:txBody>
          <a:bodyPr wrap="none" rtlCol="0">
            <a:spAutoFit/>
          </a:bodyPr>
          <a:lstStyle/>
          <a:p>
            <a:r>
              <a:rPr lang="en-US" sz="1600" dirty="0">
                <a:solidFill>
                  <a:srgbClr val="FF0000"/>
                </a:solidFill>
              </a:rPr>
              <a:t>X</a:t>
            </a:r>
          </a:p>
        </p:txBody>
      </p:sp>
      <p:sp>
        <p:nvSpPr>
          <p:cNvPr id="72" name="TextBox 71">
            <a:extLst>
              <a:ext uri="{FF2B5EF4-FFF2-40B4-BE49-F238E27FC236}">
                <a16:creationId xmlns:a16="http://schemas.microsoft.com/office/drawing/2014/main" id="{69360181-E9C3-6243-A97D-EE0B2F8D3B65}"/>
              </a:ext>
            </a:extLst>
          </p:cNvPr>
          <p:cNvSpPr txBox="1"/>
          <p:nvPr/>
        </p:nvSpPr>
        <p:spPr>
          <a:xfrm>
            <a:off x="5087230" y="2073294"/>
            <a:ext cx="320922" cy="338554"/>
          </a:xfrm>
          <a:prstGeom prst="rect">
            <a:avLst/>
          </a:prstGeom>
          <a:noFill/>
        </p:spPr>
        <p:txBody>
          <a:bodyPr wrap="none" rtlCol="0">
            <a:spAutoFit/>
          </a:bodyPr>
          <a:lstStyle/>
          <a:p>
            <a:r>
              <a:rPr lang="en-US" sz="1600" dirty="0">
                <a:solidFill>
                  <a:srgbClr val="FF0000"/>
                </a:solidFill>
              </a:rPr>
              <a:t>X</a:t>
            </a:r>
          </a:p>
        </p:txBody>
      </p:sp>
      <p:sp>
        <p:nvSpPr>
          <p:cNvPr id="73" name="TextBox 72">
            <a:extLst>
              <a:ext uri="{FF2B5EF4-FFF2-40B4-BE49-F238E27FC236}">
                <a16:creationId xmlns:a16="http://schemas.microsoft.com/office/drawing/2014/main" id="{1B94533B-64FF-4248-9206-FBC8FAE5417D}"/>
              </a:ext>
            </a:extLst>
          </p:cNvPr>
          <p:cNvSpPr txBox="1"/>
          <p:nvPr/>
        </p:nvSpPr>
        <p:spPr>
          <a:xfrm>
            <a:off x="4289069" y="3452099"/>
            <a:ext cx="320922" cy="338554"/>
          </a:xfrm>
          <a:prstGeom prst="rect">
            <a:avLst/>
          </a:prstGeom>
          <a:noFill/>
        </p:spPr>
        <p:txBody>
          <a:bodyPr wrap="none" rtlCol="0">
            <a:spAutoFit/>
          </a:bodyPr>
          <a:lstStyle/>
          <a:p>
            <a:r>
              <a:rPr lang="en-US" sz="1600" dirty="0">
                <a:solidFill>
                  <a:srgbClr val="FF0000"/>
                </a:solidFill>
              </a:rPr>
              <a:t>X</a:t>
            </a:r>
          </a:p>
        </p:txBody>
      </p:sp>
      <p:sp>
        <p:nvSpPr>
          <p:cNvPr id="74" name="TextBox 73">
            <a:extLst>
              <a:ext uri="{FF2B5EF4-FFF2-40B4-BE49-F238E27FC236}">
                <a16:creationId xmlns:a16="http://schemas.microsoft.com/office/drawing/2014/main" id="{AEC8E9B6-ED5E-0A46-A4E5-EB2DAFDA0190}"/>
              </a:ext>
            </a:extLst>
          </p:cNvPr>
          <p:cNvSpPr txBox="1"/>
          <p:nvPr/>
        </p:nvSpPr>
        <p:spPr>
          <a:xfrm>
            <a:off x="4297949" y="3955890"/>
            <a:ext cx="320922" cy="338554"/>
          </a:xfrm>
          <a:prstGeom prst="rect">
            <a:avLst/>
          </a:prstGeom>
          <a:noFill/>
        </p:spPr>
        <p:txBody>
          <a:bodyPr wrap="none" rtlCol="0">
            <a:spAutoFit/>
          </a:bodyPr>
          <a:lstStyle/>
          <a:p>
            <a:r>
              <a:rPr lang="en-US" sz="1600" dirty="0">
                <a:solidFill>
                  <a:srgbClr val="FF0000"/>
                </a:solidFill>
              </a:rPr>
              <a:t>X</a:t>
            </a:r>
          </a:p>
        </p:txBody>
      </p:sp>
      <p:sp>
        <p:nvSpPr>
          <p:cNvPr id="75" name="TextBox 74">
            <a:extLst>
              <a:ext uri="{FF2B5EF4-FFF2-40B4-BE49-F238E27FC236}">
                <a16:creationId xmlns:a16="http://schemas.microsoft.com/office/drawing/2014/main" id="{7C1CFC20-BDDB-0241-BA1B-44F64634D405}"/>
              </a:ext>
            </a:extLst>
          </p:cNvPr>
          <p:cNvSpPr txBox="1"/>
          <p:nvPr/>
        </p:nvSpPr>
        <p:spPr>
          <a:xfrm>
            <a:off x="5081001" y="2513251"/>
            <a:ext cx="320922" cy="338554"/>
          </a:xfrm>
          <a:prstGeom prst="rect">
            <a:avLst/>
          </a:prstGeom>
          <a:noFill/>
        </p:spPr>
        <p:txBody>
          <a:bodyPr wrap="none" rtlCol="0">
            <a:spAutoFit/>
          </a:bodyPr>
          <a:lstStyle/>
          <a:p>
            <a:r>
              <a:rPr lang="en-US" sz="1600" dirty="0">
                <a:solidFill>
                  <a:srgbClr val="FF0000"/>
                </a:solidFill>
              </a:rPr>
              <a:t>X</a:t>
            </a:r>
          </a:p>
        </p:txBody>
      </p:sp>
      <p:sp>
        <p:nvSpPr>
          <p:cNvPr id="22" name="TextBox 21">
            <a:extLst>
              <a:ext uri="{FF2B5EF4-FFF2-40B4-BE49-F238E27FC236}">
                <a16:creationId xmlns:a16="http://schemas.microsoft.com/office/drawing/2014/main" id="{E4ED7CCE-D2F8-4B44-B87F-05EF197EED0E}"/>
              </a:ext>
            </a:extLst>
          </p:cNvPr>
          <p:cNvSpPr txBox="1"/>
          <p:nvPr/>
        </p:nvSpPr>
        <p:spPr>
          <a:xfrm>
            <a:off x="146316" y="1316129"/>
            <a:ext cx="2733441" cy="1015663"/>
          </a:xfrm>
          <a:prstGeom prst="rect">
            <a:avLst/>
          </a:prstGeom>
          <a:noFill/>
        </p:spPr>
        <p:txBody>
          <a:bodyPr wrap="none" rtlCol="0">
            <a:spAutoFit/>
          </a:bodyPr>
          <a:lstStyle/>
          <a:p>
            <a:r>
              <a:rPr lang="en-US" i="1" dirty="0"/>
              <a:t>We could switch off</a:t>
            </a:r>
            <a:br>
              <a:rPr lang="en-US" i="1" dirty="0"/>
            </a:br>
            <a:r>
              <a:rPr lang="en-US" i="1" dirty="0"/>
              <a:t>all the links not on the </a:t>
            </a:r>
            <a:br>
              <a:rPr lang="en-US" i="1" dirty="0"/>
            </a:br>
            <a:r>
              <a:rPr lang="en-US" i="1" dirty="0"/>
              <a:t>spanning tree…</a:t>
            </a:r>
          </a:p>
        </p:txBody>
      </p:sp>
      <p:sp>
        <p:nvSpPr>
          <p:cNvPr id="77" name="TextBox 76">
            <a:extLst>
              <a:ext uri="{FF2B5EF4-FFF2-40B4-BE49-F238E27FC236}">
                <a16:creationId xmlns:a16="http://schemas.microsoft.com/office/drawing/2014/main" id="{A62BA386-9F55-6F44-B726-1633CDB05AC0}"/>
              </a:ext>
            </a:extLst>
          </p:cNvPr>
          <p:cNvSpPr txBox="1"/>
          <p:nvPr/>
        </p:nvSpPr>
        <p:spPr>
          <a:xfrm>
            <a:off x="5070509" y="4373773"/>
            <a:ext cx="320922" cy="338554"/>
          </a:xfrm>
          <a:prstGeom prst="rect">
            <a:avLst/>
          </a:prstGeom>
          <a:noFill/>
        </p:spPr>
        <p:txBody>
          <a:bodyPr wrap="none" rtlCol="0">
            <a:spAutoFit/>
          </a:bodyPr>
          <a:lstStyle/>
          <a:p>
            <a:r>
              <a:rPr lang="en-US" sz="1600" dirty="0">
                <a:solidFill>
                  <a:srgbClr val="FF0000"/>
                </a:solidFill>
              </a:rPr>
              <a:t>X</a:t>
            </a:r>
          </a:p>
        </p:txBody>
      </p:sp>
      <p:sp>
        <p:nvSpPr>
          <p:cNvPr id="79" name="Oval 78">
            <a:extLst>
              <a:ext uri="{FF2B5EF4-FFF2-40B4-BE49-F238E27FC236}">
                <a16:creationId xmlns:a16="http://schemas.microsoft.com/office/drawing/2014/main" id="{68871318-3FEE-094E-B712-2170BA20E8C9}"/>
              </a:ext>
            </a:extLst>
          </p:cNvPr>
          <p:cNvSpPr/>
          <p:nvPr/>
        </p:nvSpPr>
        <p:spPr bwMode="auto">
          <a:xfrm>
            <a:off x="3051707" y="2572100"/>
            <a:ext cx="377293" cy="240798"/>
          </a:xfrm>
          <a:prstGeom prst="ellipse">
            <a:avLst/>
          </a:prstGeom>
          <a:solidFill>
            <a:srgbClr val="FF0000"/>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32</a:t>
            </a:r>
          </a:p>
        </p:txBody>
      </p:sp>
    </p:spTree>
    <p:extLst>
      <p:ext uri="{BB962C8B-B14F-4D97-AF65-F5344CB8AC3E}">
        <p14:creationId xmlns:p14="http://schemas.microsoft.com/office/powerpoint/2010/main" val="325090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500151" y="1886113"/>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215A19-A6C8-BF43-BC0F-25AB4F79107E}"/>
              </a:ext>
            </a:extLst>
          </p:cNvPr>
          <p:cNvSpPr txBox="1"/>
          <p:nvPr/>
        </p:nvSpPr>
        <p:spPr>
          <a:xfrm>
            <a:off x="1452361" y="44517"/>
            <a:ext cx="7273401" cy="1015663"/>
          </a:xfrm>
          <a:prstGeom prst="rect">
            <a:avLst/>
          </a:prstGeom>
          <a:noFill/>
        </p:spPr>
        <p:txBody>
          <a:bodyPr wrap="none" rtlCol="0">
            <a:spAutoFit/>
          </a:bodyPr>
          <a:lstStyle/>
          <a:p>
            <a:r>
              <a:rPr lang="en-US" dirty="0"/>
              <a:t>In this network of 32 routers, how can the routers </a:t>
            </a:r>
            <a:br>
              <a:rPr lang="en-US" dirty="0"/>
            </a:br>
            <a:r>
              <a:rPr lang="en-US" dirty="0"/>
              <a:t>forward packets, based only on the destination address,</a:t>
            </a:r>
          </a:p>
          <a:p>
            <a:r>
              <a:rPr lang="en-US" dirty="0"/>
              <a:t>so each packet is delivered to the correct router, exactly once?</a:t>
            </a:r>
          </a:p>
        </p:txBody>
      </p:sp>
      <p:grpSp>
        <p:nvGrpSpPr>
          <p:cNvPr id="105" name="Group 104">
            <a:extLst>
              <a:ext uri="{FF2B5EF4-FFF2-40B4-BE49-F238E27FC236}">
                <a16:creationId xmlns:a16="http://schemas.microsoft.com/office/drawing/2014/main" id="{5CB2AA7A-B798-DC44-83AA-18E1C98855C6}"/>
              </a:ext>
            </a:extLst>
          </p:cNvPr>
          <p:cNvGrpSpPr/>
          <p:nvPr/>
        </p:nvGrpSpPr>
        <p:grpSpPr>
          <a:xfrm>
            <a:off x="3212327" y="1296063"/>
            <a:ext cx="1598212" cy="3260034"/>
            <a:chOff x="3212327" y="1296063"/>
            <a:chExt cx="1598212" cy="3260034"/>
          </a:xfrm>
        </p:grpSpPr>
        <p:sp>
          <p:nvSpPr>
            <p:cNvPr id="8" name="Freeform 7">
              <a:extLst>
                <a:ext uri="{FF2B5EF4-FFF2-40B4-BE49-F238E27FC236}">
                  <a16:creationId xmlns:a16="http://schemas.microsoft.com/office/drawing/2014/main" id="{D5C16AAC-0D5E-A442-B4CF-0DE8567743CA}"/>
                </a:ext>
              </a:extLst>
            </p:cNvPr>
            <p:cNvSpPr/>
            <p:nvPr/>
          </p:nvSpPr>
          <p:spPr bwMode="auto">
            <a:xfrm>
              <a:off x="3212327" y="1296063"/>
              <a:ext cx="1598212" cy="3260034"/>
            </a:xfrm>
            <a:custGeom>
              <a:avLst/>
              <a:gdLst>
                <a:gd name="connsiteX0" fmla="*/ 47708 w 1598212"/>
                <a:gd name="connsiteY0" fmla="*/ 0 h 3260034"/>
                <a:gd name="connsiteX1" fmla="*/ 818984 w 1598212"/>
                <a:gd name="connsiteY1" fmla="*/ 453224 h 3260034"/>
                <a:gd name="connsiteX2" fmla="*/ 1590261 w 1598212"/>
                <a:gd name="connsiteY2" fmla="*/ 469127 h 3260034"/>
                <a:gd name="connsiteX3" fmla="*/ 1598212 w 1598212"/>
                <a:gd name="connsiteY3" fmla="*/ 938254 h 3260034"/>
                <a:gd name="connsiteX4" fmla="*/ 850790 w 1598212"/>
                <a:gd name="connsiteY4" fmla="*/ 938254 h 3260034"/>
                <a:gd name="connsiteX5" fmla="*/ 818984 w 1598212"/>
                <a:gd name="connsiteY5" fmla="*/ 2337683 h 3260034"/>
                <a:gd name="connsiteX6" fmla="*/ 0 w 1598212"/>
                <a:gd name="connsiteY6" fmla="*/ 2345634 h 3260034"/>
                <a:gd name="connsiteX7" fmla="*/ 15903 w 1598212"/>
                <a:gd name="connsiteY7" fmla="*/ 3244132 h 3260034"/>
                <a:gd name="connsiteX8" fmla="*/ 795130 w 1598212"/>
                <a:gd name="connsiteY8" fmla="*/ 3260034 h 326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212" h="3260034">
                  <a:moveTo>
                    <a:pt x="47708" y="0"/>
                  </a:moveTo>
                  <a:lnTo>
                    <a:pt x="818984" y="453224"/>
                  </a:lnTo>
                  <a:lnTo>
                    <a:pt x="1590261" y="469127"/>
                  </a:lnTo>
                  <a:lnTo>
                    <a:pt x="1598212" y="938254"/>
                  </a:lnTo>
                  <a:lnTo>
                    <a:pt x="850790" y="938254"/>
                  </a:lnTo>
                  <a:lnTo>
                    <a:pt x="818984" y="2337683"/>
                  </a:lnTo>
                  <a:lnTo>
                    <a:pt x="0" y="2345634"/>
                  </a:lnTo>
                  <a:lnTo>
                    <a:pt x="15903" y="3244132"/>
                  </a:lnTo>
                  <a:lnTo>
                    <a:pt x="795130" y="3260034"/>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7" name="Straight Connector 16">
              <a:extLst>
                <a:ext uri="{FF2B5EF4-FFF2-40B4-BE49-F238E27FC236}">
                  <a16:creationId xmlns:a16="http://schemas.microsoft.com/office/drawing/2014/main" id="{506A98F9-B5CE-AD4E-8071-126CECB15DE8}"/>
                </a:ext>
              </a:extLst>
            </p:cNvPr>
            <p:cNvCxnSpPr/>
            <p:nvPr/>
          </p:nvCxnSpPr>
          <p:spPr bwMode="auto">
            <a:xfrm>
              <a:off x="3212327" y="4126727"/>
              <a:ext cx="799106" cy="0"/>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08" name="Straight Connector 107">
            <a:extLst>
              <a:ext uri="{FF2B5EF4-FFF2-40B4-BE49-F238E27FC236}">
                <a16:creationId xmlns:a16="http://schemas.microsoft.com/office/drawing/2014/main" id="{DD7D49D7-AB14-1947-A496-7542465AA85D}"/>
              </a:ext>
            </a:extLst>
          </p:cNvPr>
          <p:cNvCxnSpPr>
            <a:cxnSpLocks/>
            <a:endCxn id="8" idx="6"/>
          </p:cNvCxnSpPr>
          <p:nvPr/>
        </p:nvCxnSpPr>
        <p:spPr bwMode="auto">
          <a:xfrm flipH="1">
            <a:off x="3212327" y="3132294"/>
            <a:ext cx="18823" cy="509403"/>
          </a:xfrm>
          <a:prstGeom prst="line">
            <a:avLst/>
          </a:prstGeom>
          <a:solidFill>
            <a:srgbClr val="808080"/>
          </a:solidFill>
          <a:ln w="57150" cap="flat" cmpd="sng" algn="ctr">
            <a:solidFill>
              <a:srgbClr val="FF0000"/>
            </a:solidFill>
            <a:prstDash val="solid"/>
            <a:round/>
            <a:headEnd type="none" w="med" len="med"/>
            <a:tailEnd type="none" w="med" len="med"/>
          </a:ln>
          <a:effectLst/>
        </p:spPr>
      </p:cxnSp>
      <p:cxnSp>
        <p:nvCxnSpPr>
          <p:cNvPr id="112" name="Straight Connector 111">
            <a:extLst>
              <a:ext uri="{FF2B5EF4-FFF2-40B4-BE49-F238E27FC236}">
                <a16:creationId xmlns:a16="http://schemas.microsoft.com/office/drawing/2014/main" id="{CA77A068-393A-C641-8528-5B3B838D86D1}"/>
              </a:ext>
            </a:extLst>
          </p:cNvPr>
          <p:cNvCxnSpPr>
            <a:stCxn id="8" idx="8"/>
          </p:cNvCxnSpPr>
          <p:nvPr/>
        </p:nvCxnSpPr>
        <p:spPr bwMode="auto">
          <a:xfrm>
            <a:off x="4007457" y="4556097"/>
            <a:ext cx="799143" cy="0"/>
          </a:xfrm>
          <a:prstGeom prst="line">
            <a:avLst/>
          </a:prstGeom>
          <a:solidFill>
            <a:srgbClr val="808080"/>
          </a:solidFill>
          <a:ln w="57150" cap="flat" cmpd="sng" algn="ctr">
            <a:solidFill>
              <a:srgbClr val="FF0000"/>
            </a:solidFill>
            <a:prstDash val="solid"/>
            <a:round/>
            <a:headEnd type="none" w="med" len="med"/>
            <a:tailEnd type="none" w="med" len="med"/>
          </a:ln>
          <a:effectLst/>
        </p:spPr>
      </p:cxnSp>
      <p:grpSp>
        <p:nvGrpSpPr>
          <p:cNvPr id="123" name="Group 122">
            <a:extLst>
              <a:ext uri="{FF2B5EF4-FFF2-40B4-BE49-F238E27FC236}">
                <a16:creationId xmlns:a16="http://schemas.microsoft.com/office/drawing/2014/main" id="{CDD5533E-6136-164A-AF83-2BDFF72B2486}"/>
              </a:ext>
            </a:extLst>
          </p:cNvPr>
          <p:cNvGrpSpPr/>
          <p:nvPr/>
        </p:nvGrpSpPr>
        <p:grpSpPr>
          <a:xfrm>
            <a:off x="3228230" y="1288111"/>
            <a:ext cx="2393342" cy="3250814"/>
            <a:chOff x="3228230" y="1288111"/>
            <a:chExt cx="2393342" cy="3250814"/>
          </a:xfrm>
        </p:grpSpPr>
        <p:sp>
          <p:nvSpPr>
            <p:cNvPr id="6" name="Freeform 5">
              <a:extLst>
                <a:ext uri="{FF2B5EF4-FFF2-40B4-BE49-F238E27FC236}">
                  <a16:creationId xmlns:a16="http://schemas.microsoft.com/office/drawing/2014/main" id="{89E9FD2D-B0A7-5947-88DB-69387886CA26}"/>
                </a:ext>
              </a:extLst>
            </p:cNvPr>
            <p:cNvSpPr/>
            <p:nvPr/>
          </p:nvSpPr>
          <p:spPr bwMode="auto">
            <a:xfrm>
              <a:off x="3228230" y="1288111"/>
              <a:ext cx="2393342" cy="2838616"/>
            </a:xfrm>
            <a:custGeom>
              <a:avLst/>
              <a:gdLst>
                <a:gd name="connsiteX0" fmla="*/ 0 w 2393342"/>
                <a:gd name="connsiteY0" fmla="*/ 1391479 h 2838616"/>
                <a:gd name="connsiteX1" fmla="*/ 7951 w 2393342"/>
                <a:gd name="connsiteY1" fmla="*/ 7952 h 2838616"/>
                <a:gd name="connsiteX2" fmla="*/ 2345634 w 2393342"/>
                <a:gd name="connsiteY2" fmla="*/ 0 h 2838616"/>
                <a:gd name="connsiteX3" fmla="*/ 2369488 w 2393342"/>
                <a:gd name="connsiteY3" fmla="*/ 1383527 h 2838616"/>
                <a:gd name="connsiteX4" fmla="*/ 1637968 w 2393342"/>
                <a:gd name="connsiteY4" fmla="*/ 1884459 h 2838616"/>
                <a:gd name="connsiteX5" fmla="*/ 2393342 w 2393342"/>
                <a:gd name="connsiteY5" fmla="*/ 1876508 h 2838616"/>
                <a:gd name="connsiteX6" fmla="*/ 2393342 w 2393342"/>
                <a:gd name="connsiteY6" fmla="*/ 2361538 h 2838616"/>
                <a:gd name="connsiteX7" fmla="*/ 1598212 w 2393342"/>
                <a:gd name="connsiteY7" fmla="*/ 2361538 h 2838616"/>
                <a:gd name="connsiteX8" fmla="*/ 1622066 w 2393342"/>
                <a:gd name="connsiteY8" fmla="*/ 2838616 h 2838616"/>
                <a:gd name="connsiteX9" fmla="*/ 2353586 w 2393342"/>
                <a:gd name="connsiteY9" fmla="*/ 2822713 h 283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3342" h="2838616">
                  <a:moveTo>
                    <a:pt x="0" y="1391479"/>
                  </a:moveTo>
                  <a:cubicBezTo>
                    <a:pt x="2650" y="930303"/>
                    <a:pt x="5301" y="469128"/>
                    <a:pt x="7951" y="7952"/>
                  </a:cubicBezTo>
                  <a:lnTo>
                    <a:pt x="2345634" y="0"/>
                  </a:lnTo>
                  <a:lnTo>
                    <a:pt x="2369488" y="1383527"/>
                  </a:lnTo>
                  <a:lnTo>
                    <a:pt x="1637968" y="1884459"/>
                  </a:lnTo>
                  <a:lnTo>
                    <a:pt x="2393342" y="1876508"/>
                  </a:lnTo>
                  <a:lnTo>
                    <a:pt x="2393342" y="2361538"/>
                  </a:lnTo>
                  <a:lnTo>
                    <a:pt x="1598212" y="2361538"/>
                  </a:lnTo>
                  <a:lnTo>
                    <a:pt x="1622066" y="2838616"/>
                  </a:lnTo>
                  <a:lnTo>
                    <a:pt x="2353586" y="2822713"/>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18" name="Straight Connector 117">
              <a:extLst>
                <a:ext uri="{FF2B5EF4-FFF2-40B4-BE49-F238E27FC236}">
                  <a16:creationId xmlns:a16="http://schemas.microsoft.com/office/drawing/2014/main" id="{8403CE2B-4D2A-1448-919C-AC1D18123014}"/>
                </a:ext>
              </a:extLst>
            </p:cNvPr>
            <p:cNvCxnSpPr>
              <a:stCxn id="6" idx="8"/>
            </p:cNvCxnSpPr>
            <p:nvPr/>
          </p:nvCxnSpPr>
          <p:spPr bwMode="auto">
            <a:xfrm>
              <a:off x="4850296" y="4126727"/>
              <a:ext cx="712304" cy="412198"/>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21" name="Straight Connector 120">
            <a:extLst>
              <a:ext uri="{FF2B5EF4-FFF2-40B4-BE49-F238E27FC236}">
                <a16:creationId xmlns:a16="http://schemas.microsoft.com/office/drawing/2014/main" id="{1F893031-B27E-784A-AE31-711C151954A8}"/>
              </a:ext>
            </a:extLst>
          </p:cNvPr>
          <p:cNvCxnSpPr/>
          <p:nvPr/>
        </p:nvCxnSpPr>
        <p:spPr bwMode="auto">
          <a:xfrm>
            <a:off x="4041200" y="2687427"/>
            <a:ext cx="830707" cy="0"/>
          </a:xfrm>
          <a:prstGeom prst="line">
            <a:avLst/>
          </a:prstGeom>
          <a:solidFill>
            <a:srgbClr val="808080"/>
          </a:solidFill>
          <a:ln w="57150" cap="flat" cmpd="sng" algn="ctr">
            <a:solidFill>
              <a:srgbClr val="FF0000"/>
            </a:solidFill>
            <a:prstDash val="solid"/>
            <a:round/>
            <a:headEnd type="none" w="med" len="med"/>
            <a:tailEnd type="none" w="med" len="med"/>
          </a:ln>
          <a:effectLst/>
        </p:spPr>
      </p:cxnSp>
      <p:sp>
        <p:nvSpPr>
          <p:cNvPr id="124" name="TextBox 123">
            <a:extLst>
              <a:ext uri="{FF2B5EF4-FFF2-40B4-BE49-F238E27FC236}">
                <a16:creationId xmlns:a16="http://schemas.microsoft.com/office/drawing/2014/main" id="{4DC3246F-A0DF-8645-BC2B-204824CC7616}"/>
              </a:ext>
            </a:extLst>
          </p:cNvPr>
          <p:cNvSpPr txBox="1"/>
          <p:nvPr/>
        </p:nvSpPr>
        <p:spPr>
          <a:xfrm>
            <a:off x="2336723" y="2447017"/>
            <a:ext cx="625492" cy="400110"/>
          </a:xfrm>
          <a:prstGeom prst="rect">
            <a:avLst/>
          </a:prstGeom>
          <a:noFill/>
        </p:spPr>
        <p:txBody>
          <a:bodyPr wrap="none" rtlCol="0">
            <a:spAutoFit/>
          </a:bodyPr>
          <a:lstStyle/>
          <a:p>
            <a:r>
              <a:rPr lang="en-US" dirty="0"/>
              <a:t>root</a:t>
            </a:r>
          </a:p>
        </p:txBody>
      </p:sp>
      <p:sp>
        <p:nvSpPr>
          <p:cNvPr id="126" name="Oval 125">
            <a:extLst>
              <a:ext uri="{FF2B5EF4-FFF2-40B4-BE49-F238E27FC236}">
                <a16:creationId xmlns:a16="http://schemas.microsoft.com/office/drawing/2014/main" id="{9CFE8B7F-C376-164E-BB95-6C0EC367F8FD}"/>
              </a:ext>
            </a:extLst>
          </p:cNvPr>
          <p:cNvSpPr/>
          <p:nvPr/>
        </p:nvSpPr>
        <p:spPr bwMode="auto">
          <a:xfrm>
            <a:off x="3102986" y="2572100"/>
            <a:ext cx="228600" cy="211263"/>
          </a:xfrm>
          <a:prstGeom prst="ellipse">
            <a:avLst/>
          </a:prstGeom>
          <a:solidFill>
            <a:srgbClr val="FF0000">
              <a:alpha val="59000"/>
            </a:srgbClr>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12" name="TextBox 11">
            <a:extLst>
              <a:ext uri="{FF2B5EF4-FFF2-40B4-BE49-F238E27FC236}">
                <a16:creationId xmlns:a16="http://schemas.microsoft.com/office/drawing/2014/main" id="{A7737D37-560F-004A-844D-5B02BD2BA068}"/>
              </a:ext>
            </a:extLst>
          </p:cNvPr>
          <p:cNvSpPr txBox="1"/>
          <p:nvPr/>
        </p:nvSpPr>
        <p:spPr>
          <a:xfrm>
            <a:off x="3514093" y="1809750"/>
            <a:ext cx="320922" cy="338554"/>
          </a:xfrm>
          <a:prstGeom prst="rect">
            <a:avLst/>
          </a:prstGeom>
          <a:noFill/>
        </p:spPr>
        <p:txBody>
          <a:bodyPr wrap="none" rtlCol="0">
            <a:spAutoFit/>
          </a:bodyPr>
          <a:lstStyle/>
          <a:p>
            <a:r>
              <a:rPr lang="en-US" sz="1600" dirty="0">
                <a:solidFill>
                  <a:srgbClr val="FF0000"/>
                </a:solidFill>
              </a:rPr>
              <a:t>X</a:t>
            </a:r>
          </a:p>
        </p:txBody>
      </p:sp>
      <p:sp>
        <p:nvSpPr>
          <p:cNvPr id="70" name="TextBox 69">
            <a:extLst>
              <a:ext uri="{FF2B5EF4-FFF2-40B4-BE49-F238E27FC236}">
                <a16:creationId xmlns:a16="http://schemas.microsoft.com/office/drawing/2014/main" id="{191941AD-341D-584F-B799-8B23C550BF8E}"/>
              </a:ext>
            </a:extLst>
          </p:cNvPr>
          <p:cNvSpPr txBox="1"/>
          <p:nvPr/>
        </p:nvSpPr>
        <p:spPr>
          <a:xfrm>
            <a:off x="3470516" y="3006616"/>
            <a:ext cx="320922" cy="338554"/>
          </a:xfrm>
          <a:prstGeom prst="rect">
            <a:avLst/>
          </a:prstGeom>
          <a:noFill/>
        </p:spPr>
        <p:txBody>
          <a:bodyPr wrap="none" rtlCol="0">
            <a:spAutoFit/>
          </a:bodyPr>
          <a:lstStyle/>
          <a:p>
            <a:r>
              <a:rPr lang="en-US" sz="1600" dirty="0">
                <a:solidFill>
                  <a:srgbClr val="FF0000"/>
                </a:solidFill>
              </a:rPr>
              <a:t>X</a:t>
            </a:r>
          </a:p>
        </p:txBody>
      </p:sp>
      <p:sp>
        <p:nvSpPr>
          <p:cNvPr id="71" name="TextBox 70">
            <a:extLst>
              <a:ext uri="{FF2B5EF4-FFF2-40B4-BE49-F238E27FC236}">
                <a16:creationId xmlns:a16="http://schemas.microsoft.com/office/drawing/2014/main" id="{0C210D83-34F2-1047-BFCD-AC448607220E}"/>
              </a:ext>
            </a:extLst>
          </p:cNvPr>
          <p:cNvSpPr txBox="1"/>
          <p:nvPr/>
        </p:nvSpPr>
        <p:spPr>
          <a:xfrm>
            <a:off x="4283460" y="3022862"/>
            <a:ext cx="320922" cy="338554"/>
          </a:xfrm>
          <a:prstGeom prst="rect">
            <a:avLst/>
          </a:prstGeom>
          <a:noFill/>
        </p:spPr>
        <p:txBody>
          <a:bodyPr wrap="none" rtlCol="0">
            <a:spAutoFit/>
          </a:bodyPr>
          <a:lstStyle/>
          <a:p>
            <a:r>
              <a:rPr lang="en-US" sz="1600" dirty="0">
                <a:solidFill>
                  <a:srgbClr val="FF0000"/>
                </a:solidFill>
              </a:rPr>
              <a:t>X</a:t>
            </a:r>
          </a:p>
        </p:txBody>
      </p:sp>
      <p:sp>
        <p:nvSpPr>
          <p:cNvPr id="72" name="TextBox 71">
            <a:extLst>
              <a:ext uri="{FF2B5EF4-FFF2-40B4-BE49-F238E27FC236}">
                <a16:creationId xmlns:a16="http://schemas.microsoft.com/office/drawing/2014/main" id="{69360181-E9C3-6243-A97D-EE0B2F8D3B65}"/>
              </a:ext>
            </a:extLst>
          </p:cNvPr>
          <p:cNvSpPr txBox="1"/>
          <p:nvPr/>
        </p:nvSpPr>
        <p:spPr>
          <a:xfrm>
            <a:off x="5087230" y="2073294"/>
            <a:ext cx="320922" cy="338554"/>
          </a:xfrm>
          <a:prstGeom prst="rect">
            <a:avLst/>
          </a:prstGeom>
          <a:noFill/>
        </p:spPr>
        <p:txBody>
          <a:bodyPr wrap="none" rtlCol="0">
            <a:spAutoFit/>
          </a:bodyPr>
          <a:lstStyle/>
          <a:p>
            <a:r>
              <a:rPr lang="en-US" sz="1600" dirty="0">
                <a:solidFill>
                  <a:srgbClr val="FF0000"/>
                </a:solidFill>
              </a:rPr>
              <a:t>X</a:t>
            </a:r>
          </a:p>
        </p:txBody>
      </p:sp>
      <p:sp>
        <p:nvSpPr>
          <p:cNvPr id="73" name="TextBox 72">
            <a:extLst>
              <a:ext uri="{FF2B5EF4-FFF2-40B4-BE49-F238E27FC236}">
                <a16:creationId xmlns:a16="http://schemas.microsoft.com/office/drawing/2014/main" id="{1B94533B-64FF-4248-9206-FBC8FAE5417D}"/>
              </a:ext>
            </a:extLst>
          </p:cNvPr>
          <p:cNvSpPr txBox="1"/>
          <p:nvPr/>
        </p:nvSpPr>
        <p:spPr>
          <a:xfrm>
            <a:off x="4289069" y="3452099"/>
            <a:ext cx="320922" cy="338554"/>
          </a:xfrm>
          <a:prstGeom prst="rect">
            <a:avLst/>
          </a:prstGeom>
          <a:noFill/>
        </p:spPr>
        <p:txBody>
          <a:bodyPr wrap="none" rtlCol="0">
            <a:spAutoFit/>
          </a:bodyPr>
          <a:lstStyle/>
          <a:p>
            <a:r>
              <a:rPr lang="en-US" sz="1600" dirty="0">
                <a:solidFill>
                  <a:srgbClr val="FF0000"/>
                </a:solidFill>
              </a:rPr>
              <a:t>X</a:t>
            </a:r>
          </a:p>
        </p:txBody>
      </p:sp>
      <p:sp>
        <p:nvSpPr>
          <p:cNvPr id="74" name="TextBox 73">
            <a:extLst>
              <a:ext uri="{FF2B5EF4-FFF2-40B4-BE49-F238E27FC236}">
                <a16:creationId xmlns:a16="http://schemas.microsoft.com/office/drawing/2014/main" id="{AEC8E9B6-ED5E-0A46-A4E5-EB2DAFDA0190}"/>
              </a:ext>
            </a:extLst>
          </p:cNvPr>
          <p:cNvSpPr txBox="1"/>
          <p:nvPr/>
        </p:nvSpPr>
        <p:spPr>
          <a:xfrm>
            <a:off x="4297949" y="3955890"/>
            <a:ext cx="320922" cy="338554"/>
          </a:xfrm>
          <a:prstGeom prst="rect">
            <a:avLst/>
          </a:prstGeom>
          <a:noFill/>
        </p:spPr>
        <p:txBody>
          <a:bodyPr wrap="none" rtlCol="0">
            <a:spAutoFit/>
          </a:bodyPr>
          <a:lstStyle/>
          <a:p>
            <a:r>
              <a:rPr lang="en-US" sz="1600" dirty="0">
                <a:solidFill>
                  <a:srgbClr val="FF0000"/>
                </a:solidFill>
              </a:rPr>
              <a:t>X</a:t>
            </a:r>
          </a:p>
        </p:txBody>
      </p:sp>
      <p:sp>
        <p:nvSpPr>
          <p:cNvPr id="75" name="TextBox 74">
            <a:extLst>
              <a:ext uri="{FF2B5EF4-FFF2-40B4-BE49-F238E27FC236}">
                <a16:creationId xmlns:a16="http://schemas.microsoft.com/office/drawing/2014/main" id="{7C1CFC20-BDDB-0241-BA1B-44F64634D405}"/>
              </a:ext>
            </a:extLst>
          </p:cNvPr>
          <p:cNvSpPr txBox="1"/>
          <p:nvPr/>
        </p:nvSpPr>
        <p:spPr>
          <a:xfrm>
            <a:off x="5081001" y="2513251"/>
            <a:ext cx="320922" cy="338554"/>
          </a:xfrm>
          <a:prstGeom prst="rect">
            <a:avLst/>
          </a:prstGeom>
          <a:noFill/>
        </p:spPr>
        <p:txBody>
          <a:bodyPr wrap="none" rtlCol="0">
            <a:spAutoFit/>
          </a:bodyPr>
          <a:lstStyle/>
          <a:p>
            <a:r>
              <a:rPr lang="en-US" sz="1600" dirty="0">
                <a:solidFill>
                  <a:srgbClr val="FF0000"/>
                </a:solidFill>
              </a:rPr>
              <a:t>X</a:t>
            </a:r>
          </a:p>
        </p:txBody>
      </p:sp>
      <p:sp>
        <p:nvSpPr>
          <p:cNvPr id="3" name="Oval 2">
            <a:extLst>
              <a:ext uri="{FF2B5EF4-FFF2-40B4-BE49-F238E27FC236}">
                <a16:creationId xmlns:a16="http://schemas.microsoft.com/office/drawing/2014/main" id="{C4A66C02-A48B-9E4A-99D1-528373AE8D50}"/>
              </a:ext>
            </a:extLst>
          </p:cNvPr>
          <p:cNvSpPr/>
          <p:nvPr/>
        </p:nvSpPr>
        <p:spPr bwMode="auto">
          <a:xfrm>
            <a:off x="5465561" y="4371519"/>
            <a:ext cx="376439" cy="369155"/>
          </a:xfrm>
          <a:prstGeom prst="ellipse">
            <a:avLst/>
          </a:prstGeom>
          <a:solidFill>
            <a:srgbClr val="7030A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18</a:t>
            </a:r>
          </a:p>
        </p:txBody>
      </p:sp>
      <p:sp>
        <p:nvSpPr>
          <p:cNvPr id="76" name="Oval 75">
            <a:extLst>
              <a:ext uri="{FF2B5EF4-FFF2-40B4-BE49-F238E27FC236}">
                <a16:creationId xmlns:a16="http://schemas.microsoft.com/office/drawing/2014/main" id="{60656ECA-2735-C24C-8A92-04BCD57EAF73}"/>
              </a:ext>
            </a:extLst>
          </p:cNvPr>
          <p:cNvSpPr/>
          <p:nvPr/>
        </p:nvSpPr>
        <p:spPr bwMode="auto">
          <a:xfrm>
            <a:off x="5468481" y="4371519"/>
            <a:ext cx="376439" cy="369155"/>
          </a:xfrm>
          <a:prstGeom prst="ellipse">
            <a:avLst/>
          </a:prstGeom>
          <a:solidFill>
            <a:srgbClr val="7030A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10</a:t>
            </a:r>
          </a:p>
        </p:txBody>
      </p:sp>
      <p:sp>
        <p:nvSpPr>
          <p:cNvPr id="78" name="Oval 77">
            <a:extLst>
              <a:ext uri="{FF2B5EF4-FFF2-40B4-BE49-F238E27FC236}">
                <a16:creationId xmlns:a16="http://schemas.microsoft.com/office/drawing/2014/main" id="{B9FD3B7D-C9DC-4D43-B47B-0BAE2D27E3BC}"/>
              </a:ext>
            </a:extLst>
          </p:cNvPr>
          <p:cNvSpPr/>
          <p:nvPr/>
        </p:nvSpPr>
        <p:spPr bwMode="auto">
          <a:xfrm>
            <a:off x="5489886" y="4371518"/>
            <a:ext cx="376439" cy="369155"/>
          </a:xfrm>
          <a:prstGeom prst="ellipse">
            <a:avLst/>
          </a:prstGeom>
          <a:solidFill>
            <a:srgbClr val="7030A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31</a:t>
            </a:r>
          </a:p>
        </p:txBody>
      </p:sp>
      <p:sp>
        <p:nvSpPr>
          <p:cNvPr id="79" name="TextBox 78">
            <a:extLst>
              <a:ext uri="{FF2B5EF4-FFF2-40B4-BE49-F238E27FC236}">
                <a16:creationId xmlns:a16="http://schemas.microsoft.com/office/drawing/2014/main" id="{39088A7F-C595-DF4D-BD15-0B4D9CB80F18}"/>
              </a:ext>
            </a:extLst>
          </p:cNvPr>
          <p:cNvSpPr txBox="1"/>
          <p:nvPr/>
        </p:nvSpPr>
        <p:spPr>
          <a:xfrm>
            <a:off x="5968017" y="1834454"/>
            <a:ext cx="3082895" cy="1785104"/>
          </a:xfrm>
          <a:prstGeom prst="rect">
            <a:avLst/>
          </a:prstGeom>
          <a:solidFill>
            <a:schemeClr val="accent6">
              <a:lumMod val="20000"/>
              <a:lumOff val="80000"/>
            </a:schemeClr>
          </a:solidFill>
        </p:spPr>
        <p:txBody>
          <a:bodyPr wrap="none" rtlCol="0">
            <a:spAutoFit/>
          </a:bodyPr>
          <a:lstStyle/>
          <a:p>
            <a:r>
              <a:rPr lang="en-US" i="1" dirty="0"/>
              <a:t>But…</a:t>
            </a:r>
          </a:p>
          <a:p>
            <a:pPr marL="292100" indent="-292100">
              <a:buFont typeface="+mj-lt"/>
              <a:buAutoNum type="arabicPeriod"/>
            </a:pPr>
            <a:r>
              <a:rPr lang="en-US" sz="1800" i="1" dirty="0"/>
              <a:t>Paths can be crazy long</a:t>
            </a:r>
          </a:p>
          <a:p>
            <a:pPr marL="292100" indent="-292100">
              <a:buFont typeface="+mj-lt"/>
              <a:buAutoNum type="arabicPeriod"/>
            </a:pPr>
            <a:r>
              <a:rPr lang="en-US" sz="1800" i="1" dirty="0"/>
              <a:t>Some links are unused</a:t>
            </a:r>
          </a:p>
          <a:p>
            <a:pPr marL="292100" indent="-292100">
              <a:buFont typeface="+mj-lt"/>
              <a:buAutoNum type="arabicPeriod"/>
            </a:pPr>
            <a:r>
              <a:rPr lang="en-US" sz="1800" i="1" dirty="0"/>
              <a:t>Need to remember to </a:t>
            </a:r>
            <a:br>
              <a:rPr lang="en-US" sz="1800" i="1" dirty="0"/>
            </a:br>
            <a:r>
              <a:rPr lang="en-US" sz="1800" i="1" dirty="0"/>
              <a:t>switch unused links back </a:t>
            </a:r>
            <a:br>
              <a:rPr lang="en-US" sz="1800" i="1" dirty="0"/>
            </a:br>
            <a:r>
              <a:rPr lang="en-US" sz="1800" i="1" dirty="0"/>
              <a:t>on if needed</a:t>
            </a:r>
          </a:p>
        </p:txBody>
      </p:sp>
      <p:sp>
        <p:nvSpPr>
          <p:cNvPr id="80" name="TextBox 79">
            <a:extLst>
              <a:ext uri="{FF2B5EF4-FFF2-40B4-BE49-F238E27FC236}">
                <a16:creationId xmlns:a16="http://schemas.microsoft.com/office/drawing/2014/main" id="{C15506DD-7A19-FC41-8D1C-03399357F500}"/>
              </a:ext>
            </a:extLst>
          </p:cNvPr>
          <p:cNvSpPr txBox="1"/>
          <p:nvPr/>
        </p:nvSpPr>
        <p:spPr>
          <a:xfrm>
            <a:off x="5070509" y="4373773"/>
            <a:ext cx="320922" cy="338554"/>
          </a:xfrm>
          <a:prstGeom prst="rect">
            <a:avLst/>
          </a:prstGeom>
          <a:noFill/>
        </p:spPr>
        <p:txBody>
          <a:bodyPr wrap="none" rtlCol="0">
            <a:spAutoFit/>
          </a:bodyPr>
          <a:lstStyle/>
          <a:p>
            <a:r>
              <a:rPr lang="en-US" sz="1600" dirty="0">
                <a:solidFill>
                  <a:srgbClr val="FF0000"/>
                </a:solidFill>
              </a:rPr>
              <a:t>X</a:t>
            </a:r>
          </a:p>
        </p:txBody>
      </p:sp>
      <p:sp>
        <p:nvSpPr>
          <p:cNvPr id="81" name="TextBox 80">
            <a:extLst>
              <a:ext uri="{FF2B5EF4-FFF2-40B4-BE49-F238E27FC236}">
                <a16:creationId xmlns:a16="http://schemas.microsoft.com/office/drawing/2014/main" id="{CB554F39-E111-ED42-BCAF-620996AFCB5C}"/>
              </a:ext>
            </a:extLst>
          </p:cNvPr>
          <p:cNvSpPr txBox="1"/>
          <p:nvPr/>
        </p:nvSpPr>
        <p:spPr>
          <a:xfrm>
            <a:off x="146316" y="1316129"/>
            <a:ext cx="2733441" cy="1015663"/>
          </a:xfrm>
          <a:prstGeom prst="rect">
            <a:avLst/>
          </a:prstGeom>
          <a:noFill/>
        </p:spPr>
        <p:txBody>
          <a:bodyPr wrap="none" rtlCol="0">
            <a:spAutoFit/>
          </a:bodyPr>
          <a:lstStyle/>
          <a:p>
            <a:r>
              <a:rPr lang="en-US" i="1" dirty="0"/>
              <a:t>We could switch off</a:t>
            </a:r>
            <a:br>
              <a:rPr lang="en-US" i="1" dirty="0"/>
            </a:br>
            <a:r>
              <a:rPr lang="en-US" i="1" dirty="0"/>
              <a:t>all the links not on the </a:t>
            </a:r>
            <a:br>
              <a:rPr lang="en-US" i="1" dirty="0"/>
            </a:br>
            <a:r>
              <a:rPr lang="en-US" i="1" dirty="0"/>
              <a:t>spanning tree…</a:t>
            </a:r>
          </a:p>
        </p:txBody>
      </p:sp>
      <p:sp>
        <p:nvSpPr>
          <p:cNvPr id="82" name="Oval 81">
            <a:extLst>
              <a:ext uri="{FF2B5EF4-FFF2-40B4-BE49-F238E27FC236}">
                <a16:creationId xmlns:a16="http://schemas.microsoft.com/office/drawing/2014/main" id="{9D2B00DE-5069-A141-B321-0C7B23F09687}"/>
              </a:ext>
            </a:extLst>
          </p:cNvPr>
          <p:cNvSpPr/>
          <p:nvPr/>
        </p:nvSpPr>
        <p:spPr bwMode="auto">
          <a:xfrm>
            <a:off x="3051707" y="2572100"/>
            <a:ext cx="377293" cy="240798"/>
          </a:xfrm>
          <a:prstGeom prst="ellipse">
            <a:avLst/>
          </a:prstGeom>
          <a:solidFill>
            <a:srgbClr val="FF0000"/>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32</a:t>
            </a:r>
          </a:p>
        </p:txBody>
      </p:sp>
    </p:spTree>
    <p:extLst>
      <p:ext uri="{BB962C8B-B14F-4D97-AF65-F5344CB8AC3E}">
        <p14:creationId xmlns:p14="http://schemas.microsoft.com/office/powerpoint/2010/main" val="83487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615 -0.00648 L -0.01615 -0.00648 C -0.0191 -0.00926 -0.02188 -0.01203 -0.02483 -0.0142 C -0.02587 -0.01512 -0.02708 -0.01512 -0.02795 -0.01636 C -0.02951 -0.0179 -0.03073 -0.02037 -0.03229 -0.02191 C -0.03646 -0.02654 -0.03629 -0.02438 -0.03993 -0.02963 C -0.04097 -0.03148 -0.04184 -0.03364 -0.04306 -0.03518 C -0.0441 -0.03673 -0.04531 -0.03796 -0.04635 -0.0392 C -0.04774 -0.04105 -0.04913 -0.0429 -0.05052 -0.04475 C -0.05677 -0.06142 -0.04861 -0.04197 -0.0559 -0.05247 C -0.05695 -0.05401 -0.05729 -0.05648 -0.05816 -0.05833 C -0.06181 -0.06636 -0.06059 -0.06234 -0.06563 -0.0679 C -0.06788 -0.07037 -0.06962 -0.07407 -0.07205 -0.07561 L -0.07847 -0.07932 L -0.08177 -0.08117 C -0.08281 -0.0824 -0.08385 -0.08395 -0.0849 -0.08518 C -0.08854 -0.08827 -0.09063 -0.0858 -0.08385 -0.08889 C -0.08247 -0.08827 -0.08108 -0.08703 -0.07951 -0.08703 C -0.05642 -0.08827 -0.05174 -0.0892 -0.03455 -0.09259 C -0.01476 -0.0895 -0.02656 -0.09074 0.00104 -0.09074 L 0.00104 -0.09074 " pathEditMode="relative" ptsTypes="AAAAAAAAAAAAAAAAAAAAA">
                                      <p:cBhvr>
                                        <p:cTn id="6" dur="1000" fill="hold"/>
                                        <p:tgtEl>
                                          <p:spTgt spid="3"/>
                                        </p:tgtEl>
                                        <p:attrNameLst>
                                          <p:attrName>ppt_x</p:attrName>
                                          <p:attrName>ppt_y</p:attrName>
                                        </p:attrNameLst>
                                      </p:cBhvr>
                                    </p:animMotion>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 0 L 0 0 L -0.00868 -0.00587 C -0.01077 -0.0071 -0.0132 -0.00803 -0.01511 -0.00957 C -0.02934 -0.02254 -0.01163 -0.0071 -0.02275 -0.01544 C -0.03195 -0.02254 -0.02257 -0.01667 -0.03021 -0.0213 C -0.0316 -0.02315 -0.03299 -0.02531 -0.03455 -0.02686 C -0.04132 -0.03457 -0.03646 -0.02655 -0.04306 -0.03642 C -0.04427 -0.03828 -0.04514 -0.04044 -0.04636 -0.04229 C -0.04775 -0.04445 -0.054 -0.05093 -0.05486 -0.05186 C -0.05608 -0.05309 -0.05695 -0.05463 -0.05816 -0.05556 C -0.05955 -0.05649 -0.06094 -0.05679 -0.0625 -0.05741 C -0.06354 -0.05865 -0.06476 -0.05957 -0.06563 -0.06142 C -0.06736 -0.06482 -0.06771 -0.07068 -0.06997 -0.07284 C -0.07136 -0.07408 -0.07292 -0.07531 -0.07431 -0.07655 C -0.07535 -0.07778 -0.07622 -0.07963 -0.07743 -0.08056 C -0.07952 -0.0821 -0.08386 -0.08426 -0.08386 -0.08426 C -0.08195 -0.12933 -0.08021 -0.11791 -0.08281 -0.14352 C -0.08316 -0.14661 -0.08351 -0.15 -0.08386 -0.15309 C -0.08351 -0.16142 -0.08525 -0.17068 -0.08281 -0.17809 C -0.0816 -0.18179 -0.07778 -0.17994 -0.07535 -0.17994 C -0.06858 -0.17994 -0.06163 -0.17871 -0.05486 -0.17809 C -0.04306 -0.18149 -0.054 -0.17963 -0.04202 -0.17809 C -0.03455 -0.17686 -0.02691 -0.17655 -0.01945 -0.17593 C -0.01545 -0.17655 -0.01129 -0.17562 -0.00764 -0.17809 C -0.0066 -0.17871 -0.0066 -0.18179 -0.0066 -0.18365 C -0.00591 -0.21173 -0.00591 -0.23982 -0.00538 -0.26791 C -0.00695 -0.26852 -0.00834 -0.26914 -0.00972 -0.26976 C -0.01077 -0.27038 -0.01181 -0.27161 -0.01302 -0.27161 C -0.02014 -0.27161 -0.02726 -0.27007 -0.03455 -0.26976 L -0.07327 -0.26791 C -0.07466 -0.26852 -0.07604 -0.26945 -0.07743 -0.26976 C -0.08872 -0.27192 -0.09722 -0.26791 -0.08716 -0.27531 C -0.08611 -0.27624 -0.08507 -0.27686 -0.08386 -0.27747 C -0.08021 -0.28735 -0.08368 -0.27933 -0.07743 -0.28889 C -0.07639 -0.29075 -0.07552 -0.29291 -0.07431 -0.29445 C -0.07118 -0.29846 -0.0691 -0.29877 -0.06563 -0.30031 C -0.04983 -0.31451 -0.07379 -0.2926 -0.05712 -0.30988 C -0.04167 -0.32593 -0.05347 -0.31297 -0.04531 -0.31945 C -0.03872 -0.32439 -0.04306 -0.32161 -0.03768 -0.32717 C -0.03629 -0.3284 -0.0349 -0.32963 -0.03334 -0.33087 C -0.02396 -0.34754 -0.03594 -0.32717 -0.02691 -0.34044 C -0.02587 -0.34229 -0.025 -0.34445 -0.02379 -0.3463 C -0.0217 -0.34908 -0.01945 -0.35124 -0.01736 -0.35371 C -0.01615 -0.35525 -0.01493 -0.35618 -0.01406 -0.35772 C -0.01163 -0.36204 -0.01059 -0.36451 -0.00764 -0.36729 C -0.0066 -0.36821 -0.00538 -0.36852 -0.00434 -0.36914 C -0.00035 -0.37994 -0.0033 -0.36914 -0.0033 -0.38457 C -0.0033 -0.40679 -0.00261 -0.42902 -0.00226 -0.45124 C -0.00261 -0.48828 -0.00261 -0.52531 -0.0033 -0.56235 C -0.0033 -0.56544 -0.004 -0.56852 -0.00434 -0.57192 C -0.00469 -0.57439 -0.00521 -0.57686 -0.00538 -0.57933 C -0.00591 -0.58272 -0.00608 -0.58581 -0.0066 -0.58889 C -0.00712 -0.59414 -0.00868 -0.60433 -0.00868 -0.60433 C -0.00903 -0.61513 -0.00677 -0.62717 -0.00972 -0.63673 C -0.01129 -0.64198 -0.01615 -0.63859 -0.01945 -0.63859 C -0.04271 -0.63859 -0.06597 -0.63735 -0.08924 -0.63673 C -0.09531 -0.63612 -0.10156 -0.63581 -0.10764 -0.63488 C -0.10903 -0.63457 -0.11042 -0.63334 -0.11181 -0.63303 C -0.11406 -0.6321 -0.11615 -0.63179 -0.11841 -0.63118 C -0.12726 -0.63179 -0.13629 -0.63179 -0.14514 -0.63303 C -0.1474 -0.63334 -0.14948 -0.63457 -0.15156 -0.63488 C -0.16268 -0.63642 -0.1849 -0.63859 -0.1849 -0.63859 L -0.25261 -0.63673 C -0.25382 -0.63673 -0.25643 -0.64044 -0.25591 -0.63859 C -0.25434 -0.63396 -0.25156 -0.63118 -0.24948 -0.62717 L -0.24306 -0.61575 C -0.24202 -0.61451 -0.2408 -0.61328 -0.23976 -0.61204 C -0.23681 -0.60834 -0.2342 -0.60402 -0.23125 -0.60062 C -0.23004 -0.59908 -0.229 -0.59784 -0.22795 -0.59661 C -0.22656 -0.59476 -0.22518 -0.5926 -0.22361 -0.59105 C -0.22222 -0.58951 -0.22066 -0.58859 -0.21945 -0.58704 C -0.21719 -0.58457 -0.21511 -0.5821 -0.21285 -0.57933 C -0.21181 -0.57809 -0.21094 -0.57624 -0.20972 -0.57562 L -0.20643 -0.57377 C -0.19705 -0.55679 -0.20903 -0.57747 -0.2 -0.5642 C -0.18993 -0.54908 -0.2066 -0.57007 -0.19028 -0.55062 C -0.19028 -0.55062 -0.18386 -0.54321 -0.18386 -0.54321 C -0.17656 -0.53982 -0.18056 -0.54136 -0.16997 -0.5392 C -0.16632 -0.53859 -0.16268 -0.53797 -0.1592 -0.53735 C -0.13559 -0.53426 -0.12153 -0.53457 -0.09462 -0.53365 C -0.09427 -0.52408 -0.0941 -0.51451 -0.09358 -0.50494 C -0.09341 -0.4997 -0.09271 -0.49476 -0.09254 -0.48951 C -0.09219 -0.47562 -0.09254 -0.46142 -0.09254 -0.44754 L -0.09254 -0.44754 " pathEditMode="relative" ptsTypes="AAAAAAAAAAAAAAAAAAAAAAAAAAAAAAAAAAAAAAAAAAAAAAAAAAAAAAAAAAAAAAAAAAAAAAAAAAAAAAAAAAAAA">
                                      <p:cBhvr>
                                        <p:cTn id="14" dur="3000" fill="hold"/>
                                        <p:tgtEl>
                                          <p:spTgt spid="76"/>
                                        </p:tgtEl>
                                        <p:attrNameLst>
                                          <p:attrName>ppt_x</p:attrName>
                                          <p:attrName>ppt_y</p:attrName>
                                        </p:attrNameLst>
                                      </p:cBhvr>
                                    </p:animMotion>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 0 L 0 0 C -0.0033 -0.00308 -0.0066 -0.00617 -0.00973 -0.00956 C -0.01077 -0.01049 -0.01181 -0.01203 -0.01302 -0.01327 C -0.01441 -0.01481 -0.0158 -0.01574 -0.01719 -0.01697 C -0.01945 -0.01944 -0.02118 -0.02314 -0.02379 -0.02469 C -0.02969 -0.02808 -0.02431 -0.02438 -0.03021 -0.03055 C -0.0316 -0.03179 -0.03316 -0.03271 -0.03438 -0.03426 C -0.03594 -0.03611 -0.03716 -0.03827 -0.03872 -0.04012 C -0.04011 -0.04166 -0.04167 -0.04259 -0.04306 -0.04382 C -0.04775 -0.04753 -0.04549 -0.04382 -0.05052 -0.04969 C -0.05209 -0.05123 -0.0533 -0.0537 -0.05487 -0.05524 C -0.05625 -0.05679 -0.05782 -0.05771 -0.05921 -0.05926 C -0.06025 -0.06018 -0.06129 -0.06172 -0.0625 -0.06296 C -0.06632 -0.07345 -0.0625 -0.0645 -0.06771 -0.07253 C -0.07066 -0.07685 -0.07084 -0.07932 -0.07431 -0.08209 C -0.07639 -0.08364 -0.08073 -0.0858 -0.08073 -0.0858 C -0.08334 -0.1 -0.08073 -0.08333 -0.08073 -0.11265 C -0.08073 -0.13271 -0.08177 -0.14567 -0.08282 -0.16419 C -0.08247 -0.16605 -0.08264 -0.16882 -0.08177 -0.17006 C -0.08056 -0.1716 -0.079 -0.1716 -0.07743 -0.17191 C -0.07205 -0.17284 -0.06667 -0.17314 -0.06129 -0.17376 C -0.05816 -0.17438 -0.05487 -0.175 -0.05174 -0.17561 C -0.03872 -0.175 -0.02587 -0.17376 -0.01302 -0.17376 C -0.00973 -0.17376 -0.00608 -0.17284 -0.0033 -0.17561 C -0.00174 -0.17746 -0.00261 -0.18209 -0.00226 -0.18518 C -0.00174 -0.18919 -0.00174 -0.19321 -0.00105 -0.19691 C -0.0007 -0.19938 0.00052 -0.20185 0.00104 -0.20432 C 0.00156 -0.20679 0.00173 -0.20956 0.00208 -0.21203 C 0.00364 -0.22438 0.00329 -0.22376 0.00434 -0.23888 C 0.00347 -0.24969 0.00503 -0.26172 0.00208 -0.27129 C 0.00069 -0.27592 -0.00365 -0.27314 -0.00643 -0.27314 C -0.01875 -0.27438 -0.03091 -0.27438 -0.04306 -0.275 C -0.04809 -0.27438 -0.05313 -0.27438 -0.05816 -0.27314 C -0.05921 -0.27314 -0.06025 -0.27129 -0.06129 -0.27129 C -0.06667 -0.27129 -0.07205 -0.27253 -0.07743 -0.27314 C -0.07049 -0.27746 -0.07726 -0.27376 -0.06459 -0.27716 C -0.06268 -0.27746 -0.06094 -0.27839 -0.05921 -0.27901 C -0.05712 -0.27963 -0.05487 -0.27993 -0.05278 -0.28086 C -0.05052 -0.28179 -0.04844 -0.28364 -0.04636 -0.28456 C -0.04445 -0.28549 -0.04271 -0.2858 -0.04098 -0.28672 C -0.03802 -0.28765 -0.0323 -0.29043 -0.0323 -0.29043 C -0.03056 -0.29228 -0.02865 -0.29413 -0.02691 -0.29629 C -0.02483 -0.29876 -0.02049 -0.3037 -0.02049 -0.3037 C -0.0198 -0.30648 -0.01927 -0.30926 -0.01841 -0.31142 C -0.01615 -0.31635 -0.01337 -0.32037 -0.01077 -0.325 C -0.00973 -0.32685 -0.00834 -0.32839 -0.00764 -0.33055 L -0.0033 -0.34197 L -0.00105 -0.34784 C 0.00451 -0.37808 0.00104 -0.35524 0 -0.41851 C 0.00034 -0.44012 0.00052 -0.46172 0.00104 -0.48364 C 0.00121 -0.48981 0.00191 -0.49629 0.00208 -0.50277 C 0.0026 -0.5216 0.00277 -0.54074 0.00312 -0.55987 C 0.00243 -0.57592 0.00225 -0.59197 0.00104 -0.60771 C 0.00104 -0.60771 -0.00052 -0.6324 -0.00226 -0.63271 C -0.01945 -0.63549 -0.01007 -0.63395 -0.03021 -0.63642 C -0.03716 -0.63888 -0.03993 -0.64043 -0.04844 -0.64043 C -0.05382 -0.64043 -0.05921 -0.63888 -0.06459 -0.63827 C -0.07882 -0.64197 -0.06702 -0.6395 -0.08924 -0.64228 C -0.10417 -0.64413 -0.09931 -0.64382 -0.11302 -0.64598 C -0.11719 -0.6466 -0.12153 -0.64753 -0.12587 -0.64784 C -0.14202 -0.64907 -0.15816 -0.64907 -0.17431 -0.64969 L -0.20973 -0.64598 L -0.24306 -0.64413 C -0.24636 -0.64351 -0.24948 -0.64321 -0.25278 -0.64228 C -0.25521 -0.64166 -0.25782 -0.63981 -0.26025 -0.63827 C -0.2599 -0.63642 -0.2599 -0.63426 -0.25921 -0.63271 C -0.25816 -0.63055 -0.2533 -0.625 -0.25174 -0.62314 C -0.25018 -0.62129 -0.24879 -0.61913 -0.2474 -0.61728 C -0.24532 -0.61481 -0.24306 -0.61234 -0.24098 -0.60956 C -0.23941 -0.60771 -0.23802 -0.60617 -0.23664 -0.60401 C -0.23542 -0.60216 -0.23455 -0.6 -0.23334 -0.59814 C -0.23247 -0.5966 -0.23125 -0.59567 -0.23021 -0.59444 C -0.22865 -0.59259 -0.22743 -0.59043 -0.22587 -0.58858 C -0.2158 -0.57746 -0.22657 -0.59166 -0.21841 -0.58117 C -0.20712 -0.56666 -0.22014 -0.58333 -0.21077 -0.56944 C -0.20886 -0.56666 -0.20539 -0.56358 -0.2033 -0.56203 C -0.20226 -0.56111 -0.20122 -0.56049 -0.2 -0.55987 C -0.19063 -0.54876 -0.20573 -0.56605 -0.19046 -0.55246 C -0.18507 -0.54753 -0.18768 -0.54938 -0.18282 -0.5466 C -0.18177 -0.54537 -0.18073 -0.54382 -0.17969 -0.5429 C -0.1783 -0.54166 -0.17674 -0.54135 -0.17535 -0.54074 C -0.16511 -0.53672 -0.16632 -0.53858 -0.15052 -0.53703 C -0.1474 -0.53642 -0.1441 -0.53549 -0.14098 -0.53518 C -0.12691 -0.53364 -0.09896 -0.53117 -0.09896 -0.53117 C -0.09618 -0.53055 -0.09167 -0.53395 -0.09046 -0.52932 C -0.08768 -0.51913 -0.08924 -0.50648 -0.08924 -0.49506 C -0.08924 -0.48611 -0.08993 -0.47716 -0.09046 -0.46821 C -0.09063 -0.46512 -0.09028 -0.46142 -0.0915 -0.45864 C -0.09271 -0.45555 -0.09497 -0.45493 -0.09688 -0.45308 C -0.10226 -0.4537 -0.10764 -0.45401 -0.11302 -0.45493 C -0.11598 -0.45524 -0.12379 -0.45771 -0.12691 -0.45864 C -0.13021 -0.45802 -0.13334 -0.45679 -0.13664 -0.45679 C -0.15452 -0.45679 -0.13455 -0.46142 -0.15052 -0.45679 C -0.15487 -0.4574 -0.15921 -0.45864 -0.16355 -0.45864 C -0.16493 -0.45864 -0.16719 -0.45926 -0.16789 -0.45679 C -0.16927 -0.45154 -0.16858 -0.44537 -0.16893 -0.4395 C -0.16789 -0.36882 -0.16702 -0.36759 -0.16893 -0.3 C -0.16927 -0.28734 -0.17032 -0.28179 -0.17205 -0.26944 L -0.17309 -0.26172 C -0.17448 -0.24105 -0.17431 -0.24506 -0.17535 -0.2216 C -0.17535 -0.22067 -0.17622 -0.18858 -0.17743 -0.18148 C -0.17778 -0.17932 -0.179 -0.17777 -0.17969 -0.17561 C -0.20452 -0.18209 -0.18768 -0.17839 -0.24098 -0.17561 C -0.2474 -0.1753 -0.25382 -0.17438 -0.26025 -0.17376 C -0.26129 -0.17314 -0.26268 -0.17345 -0.26355 -0.17191 C -0.26424 -0.17037 -0.26407 -0.1679 -0.26459 -0.16605 C -0.26528 -0.16358 -0.26598 -0.16111 -0.26667 -0.15864 C -0.26702 -0.15463 -0.26737 -0.15092 -0.26789 -0.14722 C -0.26806 -0.14506 -0.26875 -0.14321 -0.26893 -0.14135 C -0.2698 -0.1324 -0.27101 -0.1145 -0.27101 -0.1145 C -0.27136 -0.10185 -0.27153 -0.08919 -0.27205 -0.07623 C -0.27309 -0.05123 -0.27431 -0.06944 -0.27205 -0.03796 C -0.27171 -0.03333 -0.26945 -0.02222 -0.26893 -0.01913 C -0.26858 -0.01697 -0.26806 -0.01512 -0.26789 -0.01327 C -0.26737 -0.01018 -0.26719 -0.00679 -0.26667 -0.0037 C -0.26632 -0.00123 -0.2665 0.00186 -0.26563 0.00402 C -0.26493 0.00556 -0.26355 0.00587 -0.2625 0.00587 C -0.24705 0.0071 -0.2316 0.0071 -0.21615 0.00772 L -0.13872 0.00587 C -0.12761 0.00587 -0.1165 0.00741 -0.10539 0.00772 C -0.1 0.00803 -0.09462 0.00772 -0.08924 0.00772 L -0.08924 0.00772 " pathEditMode="relative" ptsTypes="AAAAAAAAAAAAAAAAAAAAAAAAAAAAAAAAAAAAAAAAAAAAAAAAAAAAAAAAAAAAAAAAAAAAAAAAAAAAAAAAAAAAAAAAAAAAAAAAAAAAAAAAAAAAAAAAAAAAAAAAAAA">
                                      <p:cBhvr>
                                        <p:cTn id="22" dur="5000" fill="hold"/>
                                        <p:tgtEl>
                                          <p:spTgt spid="78"/>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79">
                                            <p:bg/>
                                          </p:spTgt>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6" grpId="0" animBg="1"/>
      <p:bldP spid="76" grpId="1" animBg="1"/>
      <p:bldP spid="78" grpId="0" animBg="1"/>
      <p:bldP spid="78" grpId="1" animBg="1"/>
      <p:bldP spid="79" grpId="1"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4E84-6843-2643-B03F-12734119ED8F}"/>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5309C8E6-9151-3A4F-AF01-1B71010BCDE5}"/>
              </a:ext>
            </a:extLst>
          </p:cNvPr>
          <p:cNvSpPr>
            <a:spLocks noGrp="1"/>
          </p:cNvSpPr>
          <p:nvPr>
            <p:ph idx="1"/>
          </p:nvPr>
        </p:nvSpPr>
        <p:spPr/>
        <p:txBody>
          <a:bodyPr/>
          <a:lstStyle/>
          <a:p>
            <a:pPr>
              <a:buClr>
                <a:schemeClr val="tx1"/>
              </a:buClr>
              <a:buSzPct val="100000"/>
              <a:buFont typeface="Arial" panose="020B0604020202020204" pitchFamily="34" charset="0"/>
              <a:buChar char="•"/>
            </a:pPr>
            <a:r>
              <a:rPr lang="en-US" dirty="0"/>
              <a:t>Ethernet switches build a single spanning tree between them. </a:t>
            </a:r>
            <a:r>
              <a:rPr lang="en-US" sz="2000" dirty="0">
                <a:solidFill>
                  <a:schemeClr val="accent2"/>
                </a:solidFill>
              </a:rPr>
              <a:t>Some links are switched off. Packets follow the spanning tree. In Video 5-7 you will learn about the “Spanning Tree Protocol” that Ethernet switches use.</a:t>
            </a:r>
          </a:p>
          <a:p>
            <a:pPr marL="0" indent="0">
              <a:buClr>
                <a:schemeClr val="tx1"/>
              </a:buClr>
              <a:buSzPct val="100000"/>
              <a:buNone/>
            </a:pPr>
            <a:endParaRPr lang="en-US" sz="2000" dirty="0">
              <a:solidFill>
                <a:schemeClr val="accent2"/>
              </a:solidFill>
            </a:endParaRPr>
          </a:p>
          <a:p>
            <a:pPr>
              <a:buClr>
                <a:schemeClr val="tx1"/>
              </a:buClr>
              <a:buSzPct val="100000"/>
              <a:buFont typeface="Arial" panose="020B0604020202020204" pitchFamily="34" charset="0"/>
              <a:buChar char="•"/>
            </a:pPr>
            <a:r>
              <a:rPr lang="en-US" dirty="0"/>
              <a:t>Routers instead work together, to build a separate spanning tree </a:t>
            </a:r>
            <a:r>
              <a:rPr lang="en-US" b="1" i="1" dirty="0"/>
              <a:t>rooted at each destination</a:t>
            </a:r>
            <a:r>
              <a:rPr lang="en-US" dirty="0"/>
              <a:t>.</a:t>
            </a:r>
          </a:p>
        </p:txBody>
      </p:sp>
      <p:sp>
        <p:nvSpPr>
          <p:cNvPr id="4" name="Slide Number Placeholder 3">
            <a:extLst>
              <a:ext uri="{FF2B5EF4-FFF2-40B4-BE49-F238E27FC236}">
                <a16:creationId xmlns:a16="http://schemas.microsoft.com/office/drawing/2014/main" id="{C84B9D04-4959-F949-9681-8DE16398231E}"/>
              </a:ext>
            </a:extLst>
          </p:cNvPr>
          <p:cNvSpPr>
            <a:spLocks noGrp="1"/>
          </p:cNvSpPr>
          <p:nvPr>
            <p:ph type="sldNum" sz="quarter" idx="10"/>
          </p:nvPr>
        </p:nvSpPr>
        <p:spPr/>
        <p:txBody>
          <a:bodyPr/>
          <a:lstStyle/>
          <a:p>
            <a:fld id="{5328B5F4-9676-1D47-98AA-AF6FFDAECEFB}" type="slidenum">
              <a:rPr lang="en-US" altLang="en-US" smtClean="0"/>
              <a:pPr/>
              <a:t>13</a:t>
            </a:fld>
            <a:endParaRPr lang="en-US" altLang="en-US"/>
          </a:p>
        </p:txBody>
      </p:sp>
    </p:spTree>
    <p:extLst>
      <p:ext uri="{BB962C8B-B14F-4D97-AF65-F5344CB8AC3E}">
        <p14:creationId xmlns:p14="http://schemas.microsoft.com/office/powerpoint/2010/main" val="211328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500151" y="1886113"/>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215A19-A6C8-BF43-BC0F-25AB4F79107E}"/>
              </a:ext>
            </a:extLst>
          </p:cNvPr>
          <p:cNvSpPr txBox="1"/>
          <p:nvPr/>
        </p:nvSpPr>
        <p:spPr>
          <a:xfrm>
            <a:off x="1452361" y="44517"/>
            <a:ext cx="7273401" cy="1015663"/>
          </a:xfrm>
          <a:prstGeom prst="rect">
            <a:avLst/>
          </a:prstGeom>
          <a:noFill/>
        </p:spPr>
        <p:txBody>
          <a:bodyPr wrap="none" rtlCol="0">
            <a:spAutoFit/>
          </a:bodyPr>
          <a:lstStyle/>
          <a:p>
            <a:r>
              <a:rPr lang="en-US" dirty="0"/>
              <a:t>In this network of 32 routers, how can the routers </a:t>
            </a:r>
            <a:br>
              <a:rPr lang="en-US" dirty="0"/>
            </a:br>
            <a:r>
              <a:rPr lang="en-US" dirty="0"/>
              <a:t>forward packets, based only on the destination address,</a:t>
            </a:r>
          </a:p>
          <a:p>
            <a:r>
              <a:rPr lang="en-US" dirty="0"/>
              <a:t>so each packet is delivered to the correct router, exactly once?</a:t>
            </a:r>
          </a:p>
        </p:txBody>
      </p:sp>
      <p:cxnSp>
        <p:nvCxnSpPr>
          <p:cNvPr id="112" name="Straight Connector 111">
            <a:extLst>
              <a:ext uri="{FF2B5EF4-FFF2-40B4-BE49-F238E27FC236}">
                <a16:creationId xmlns:a16="http://schemas.microsoft.com/office/drawing/2014/main" id="{CA77A068-393A-C641-8528-5B3B838D86D1}"/>
              </a:ext>
            </a:extLst>
          </p:cNvPr>
          <p:cNvCxnSpPr>
            <a:stCxn id="8" idx="8"/>
          </p:cNvCxnSpPr>
          <p:nvPr/>
        </p:nvCxnSpPr>
        <p:spPr bwMode="auto">
          <a:xfrm>
            <a:off x="4028671" y="4556097"/>
            <a:ext cx="799143" cy="0"/>
          </a:xfrm>
          <a:prstGeom prst="line">
            <a:avLst/>
          </a:prstGeom>
          <a:solidFill>
            <a:srgbClr val="808080"/>
          </a:solidFill>
          <a:ln w="57150" cap="flat" cmpd="sng" algn="ctr">
            <a:solidFill>
              <a:srgbClr val="FF0000"/>
            </a:solidFill>
            <a:prstDash val="solid"/>
            <a:round/>
            <a:headEnd type="none" w="med" len="med"/>
            <a:tailEnd type="none" w="med" len="med"/>
          </a:ln>
          <a:effectLst/>
        </p:spPr>
      </p:cxnSp>
      <p:sp>
        <p:nvSpPr>
          <p:cNvPr id="124" name="TextBox 123">
            <a:extLst>
              <a:ext uri="{FF2B5EF4-FFF2-40B4-BE49-F238E27FC236}">
                <a16:creationId xmlns:a16="http://schemas.microsoft.com/office/drawing/2014/main" id="{4DC3246F-A0DF-8645-BC2B-204824CC7616}"/>
              </a:ext>
            </a:extLst>
          </p:cNvPr>
          <p:cNvSpPr txBox="1"/>
          <p:nvPr/>
        </p:nvSpPr>
        <p:spPr>
          <a:xfrm>
            <a:off x="2336723" y="2447017"/>
            <a:ext cx="625492" cy="400110"/>
          </a:xfrm>
          <a:prstGeom prst="rect">
            <a:avLst/>
          </a:prstGeom>
          <a:noFill/>
        </p:spPr>
        <p:txBody>
          <a:bodyPr wrap="none" rtlCol="0">
            <a:spAutoFit/>
          </a:bodyPr>
          <a:lstStyle/>
          <a:p>
            <a:r>
              <a:rPr lang="en-US" dirty="0"/>
              <a:t>root</a:t>
            </a:r>
          </a:p>
        </p:txBody>
      </p:sp>
      <p:sp>
        <p:nvSpPr>
          <p:cNvPr id="3" name="TextBox 2">
            <a:extLst>
              <a:ext uri="{FF2B5EF4-FFF2-40B4-BE49-F238E27FC236}">
                <a16:creationId xmlns:a16="http://schemas.microsoft.com/office/drawing/2014/main" id="{8AE4256C-0EA5-7740-8D98-D48792B70908}"/>
              </a:ext>
            </a:extLst>
          </p:cNvPr>
          <p:cNvSpPr txBox="1"/>
          <p:nvPr/>
        </p:nvSpPr>
        <p:spPr>
          <a:xfrm>
            <a:off x="275615" y="1415423"/>
            <a:ext cx="2519197" cy="1015663"/>
          </a:xfrm>
          <a:prstGeom prst="rect">
            <a:avLst/>
          </a:prstGeom>
          <a:noFill/>
        </p:spPr>
        <p:txBody>
          <a:bodyPr wrap="square" rtlCol="0">
            <a:spAutoFit/>
          </a:bodyPr>
          <a:lstStyle/>
          <a:p>
            <a:r>
              <a:rPr lang="en-US" i="1" dirty="0"/>
              <a:t>Packets could follow the </a:t>
            </a:r>
            <a:r>
              <a:rPr lang="en-US" i="1" dirty="0">
                <a:solidFill>
                  <a:srgbClr val="FF0000"/>
                </a:solidFill>
              </a:rPr>
              <a:t>red</a:t>
            </a:r>
            <a:r>
              <a:rPr lang="en-US" i="1" dirty="0"/>
              <a:t> tree to reach router 32…</a:t>
            </a:r>
          </a:p>
        </p:txBody>
      </p:sp>
      <p:grpSp>
        <p:nvGrpSpPr>
          <p:cNvPr id="10" name="Group 9">
            <a:extLst>
              <a:ext uri="{FF2B5EF4-FFF2-40B4-BE49-F238E27FC236}">
                <a16:creationId xmlns:a16="http://schemas.microsoft.com/office/drawing/2014/main" id="{0A5E1921-C864-194B-BE59-75AF5A13E789}"/>
              </a:ext>
            </a:extLst>
          </p:cNvPr>
          <p:cNvGrpSpPr/>
          <p:nvPr/>
        </p:nvGrpSpPr>
        <p:grpSpPr>
          <a:xfrm>
            <a:off x="3124200" y="1288111"/>
            <a:ext cx="2506659" cy="3267986"/>
            <a:chOff x="3102986" y="1288111"/>
            <a:chExt cx="2506659" cy="3267986"/>
          </a:xfrm>
        </p:grpSpPr>
        <p:grpSp>
          <p:nvGrpSpPr>
            <p:cNvPr id="105" name="Group 104">
              <a:extLst>
                <a:ext uri="{FF2B5EF4-FFF2-40B4-BE49-F238E27FC236}">
                  <a16:creationId xmlns:a16="http://schemas.microsoft.com/office/drawing/2014/main" id="{5CB2AA7A-B798-DC44-83AA-18E1C98855C6}"/>
                </a:ext>
              </a:extLst>
            </p:cNvPr>
            <p:cNvGrpSpPr/>
            <p:nvPr/>
          </p:nvGrpSpPr>
          <p:grpSpPr>
            <a:xfrm>
              <a:off x="3212327" y="1296063"/>
              <a:ext cx="1598212" cy="3260034"/>
              <a:chOff x="3212327" y="1296063"/>
              <a:chExt cx="1598212" cy="3260034"/>
            </a:xfrm>
          </p:grpSpPr>
          <p:sp>
            <p:nvSpPr>
              <p:cNvPr id="8" name="Freeform 7">
                <a:extLst>
                  <a:ext uri="{FF2B5EF4-FFF2-40B4-BE49-F238E27FC236}">
                    <a16:creationId xmlns:a16="http://schemas.microsoft.com/office/drawing/2014/main" id="{D5C16AAC-0D5E-A442-B4CF-0DE8567743CA}"/>
                  </a:ext>
                </a:extLst>
              </p:cNvPr>
              <p:cNvSpPr/>
              <p:nvPr/>
            </p:nvSpPr>
            <p:spPr bwMode="auto">
              <a:xfrm>
                <a:off x="3212327" y="1296063"/>
                <a:ext cx="1598212" cy="3260034"/>
              </a:xfrm>
              <a:custGeom>
                <a:avLst/>
                <a:gdLst>
                  <a:gd name="connsiteX0" fmla="*/ 47708 w 1598212"/>
                  <a:gd name="connsiteY0" fmla="*/ 0 h 3260034"/>
                  <a:gd name="connsiteX1" fmla="*/ 818984 w 1598212"/>
                  <a:gd name="connsiteY1" fmla="*/ 453224 h 3260034"/>
                  <a:gd name="connsiteX2" fmla="*/ 1590261 w 1598212"/>
                  <a:gd name="connsiteY2" fmla="*/ 469127 h 3260034"/>
                  <a:gd name="connsiteX3" fmla="*/ 1598212 w 1598212"/>
                  <a:gd name="connsiteY3" fmla="*/ 938254 h 3260034"/>
                  <a:gd name="connsiteX4" fmla="*/ 850790 w 1598212"/>
                  <a:gd name="connsiteY4" fmla="*/ 938254 h 3260034"/>
                  <a:gd name="connsiteX5" fmla="*/ 818984 w 1598212"/>
                  <a:gd name="connsiteY5" fmla="*/ 2337683 h 3260034"/>
                  <a:gd name="connsiteX6" fmla="*/ 0 w 1598212"/>
                  <a:gd name="connsiteY6" fmla="*/ 2345634 h 3260034"/>
                  <a:gd name="connsiteX7" fmla="*/ 15903 w 1598212"/>
                  <a:gd name="connsiteY7" fmla="*/ 3244132 h 3260034"/>
                  <a:gd name="connsiteX8" fmla="*/ 795130 w 1598212"/>
                  <a:gd name="connsiteY8" fmla="*/ 3260034 h 326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212" h="3260034">
                    <a:moveTo>
                      <a:pt x="47708" y="0"/>
                    </a:moveTo>
                    <a:lnTo>
                      <a:pt x="818984" y="453224"/>
                    </a:lnTo>
                    <a:lnTo>
                      <a:pt x="1590261" y="469127"/>
                    </a:lnTo>
                    <a:lnTo>
                      <a:pt x="1598212" y="938254"/>
                    </a:lnTo>
                    <a:lnTo>
                      <a:pt x="850790" y="938254"/>
                    </a:lnTo>
                    <a:lnTo>
                      <a:pt x="818984" y="2337683"/>
                    </a:lnTo>
                    <a:lnTo>
                      <a:pt x="0" y="2345634"/>
                    </a:lnTo>
                    <a:lnTo>
                      <a:pt x="15903" y="3244132"/>
                    </a:lnTo>
                    <a:lnTo>
                      <a:pt x="795130" y="3260034"/>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7" name="Straight Connector 16">
                <a:extLst>
                  <a:ext uri="{FF2B5EF4-FFF2-40B4-BE49-F238E27FC236}">
                    <a16:creationId xmlns:a16="http://schemas.microsoft.com/office/drawing/2014/main" id="{506A98F9-B5CE-AD4E-8071-126CECB15DE8}"/>
                  </a:ext>
                </a:extLst>
              </p:cNvPr>
              <p:cNvCxnSpPr/>
              <p:nvPr/>
            </p:nvCxnSpPr>
            <p:spPr bwMode="auto">
              <a:xfrm>
                <a:off x="3212327" y="4126727"/>
                <a:ext cx="799106" cy="0"/>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08" name="Straight Connector 107">
              <a:extLst>
                <a:ext uri="{FF2B5EF4-FFF2-40B4-BE49-F238E27FC236}">
                  <a16:creationId xmlns:a16="http://schemas.microsoft.com/office/drawing/2014/main" id="{DD7D49D7-AB14-1947-A496-7542465AA85D}"/>
                </a:ext>
              </a:extLst>
            </p:cNvPr>
            <p:cNvCxnSpPr>
              <a:cxnSpLocks/>
            </p:cNvCxnSpPr>
            <p:nvPr/>
          </p:nvCxnSpPr>
          <p:spPr bwMode="auto">
            <a:xfrm flipH="1">
              <a:off x="3200400" y="3132294"/>
              <a:ext cx="18823" cy="509403"/>
            </a:xfrm>
            <a:prstGeom prst="line">
              <a:avLst/>
            </a:prstGeom>
            <a:solidFill>
              <a:srgbClr val="808080"/>
            </a:solidFill>
            <a:ln w="57150" cap="flat" cmpd="sng" algn="ctr">
              <a:solidFill>
                <a:srgbClr val="FF0000"/>
              </a:solidFill>
              <a:prstDash val="solid"/>
              <a:round/>
              <a:headEnd type="none" w="med" len="med"/>
              <a:tailEnd type="none" w="med" len="med"/>
            </a:ln>
            <a:effectLst/>
          </p:spPr>
        </p:cxnSp>
        <p:grpSp>
          <p:nvGrpSpPr>
            <p:cNvPr id="123" name="Group 122">
              <a:extLst>
                <a:ext uri="{FF2B5EF4-FFF2-40B4-BE49-F238E27FC236}">
                  <a16:creationId xmlns:a16="http://schemas.microsoft.com/office/drawing/2014/main" id="{CDD5533E-6136-164A-AF83-2BDFF72B2486}"/>
                </a:ext>
              </a:extLst>
            </p:cNvPr>
            <p:cNvGrpSpPr/>
            <p:nvPr/>
          </p:nvGrpSpPr>
          <p:grpSpPr>
            <a:xfrm>
              <a:off x="3216303" y="1288111"/>
              <a:ext cx="2393342" cy="3250814"/>
              <a:chOff x="3228230" y="1288111"/>
              <a:chExt cx="2393342" cy="3250814"/>
            </a:xfrm>
          </p:grpSpPr>
          <p:sp>
            <p:nvSpPr>
              <p:cNvPr id="6" name="Freeform 5">
                <a:extLst>
                  <a:ext uri="{FF2B5EF4-FFF2-40B4-BE49-F238E27FC236}">
                    <a16:creationId xmlns:a16="http://schemas.microsoft.com/office/drawing/2014/main" id="{89E9FD2D-B0A7-5947-88DB-69387886CA26}"/>
                  </a:ext>
                </a:extLst>
              </p:cNvPr>
              <p:cNvSpPr/>
              <p:nvPr/>
            </p:nvSpPr>
            <p:spPr bwMode="auto">
              <a:xfrm>
                <a:off x="3228230" y="1288111"/>
                <a:ext cx="2393342" cy="2838616"/>
              </a:xfrm>
              <a:custGeom>
                <a:avLst/>
                <a:gdLst>
                  <a:gd name="connsiteX0" fmla="*/ 0 w 2393342"/>
                  <a:gd name="connsiteY0" fmla="*/ 1391479 h 2838616"/>
                  <a:gd name="connsiteX1" fmla="*/ 7951 w 2393342"/>
                  <a:gd name="connsiteY1" fmla="*/ 7952 h 2838616"/>
                  <a:gd name="connsiteX2" fmla="*/ 2345634 w 2393342"/>
                  <a:gd name="connsiteY2" fmla="*/ 0 h 2838616"/>
                  <a:gd name="connsiteX3" fmla="*/ 2369488 w 2393342"/>
                  <a:gd name="connsiteY3" fmla="*/ 1383527 h 2838616"/>
                  <a:gd name="connsiteX4" fmla="*/ 1637968 w 2393342"/>
                  <a:gd name="connsiteY4" fmla="*/ 1884459 h 2838616"/>
                  <a:gd name="connsiteX5" fmla="*/ 2393342 w 2393342"/>
                  <a:gd name="connsiteY5" fmla="*/ 1876508 h 2838616"/>
                  <a:gd name="connsiteX6" fmla="*/ 2393342 w 2393342"/>
                  <a:gd name="connsiteY6" fmla="*/ 2361538 h 2838616"/>
                  <a:gd name="connsiteX7" fmla="*/ 1598212 w 2393342"/>
                  <a:gd name="connsiteY7" fmla="*/ 2361538 h 2838616"/>
                  <a:gd name="connsiteX8" fmla="*/ 1622066 w 2393342"/>
                  <a:gd name="connsiteY8" fmla="*/ 2838616 h 2838616"/>
                  <a:gd name="connsiteX9" fmla="*/ 2353586 w 2393342"/>
                  <a:gd name="connsiteY9" fmla="*/ 2822713 h 283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3342" h="2838616">
                    <a:moveTo>
                      <a:pt x="0" y="1391479"/>
                    </a:moveTo>
                    <a:cubicBezTo>
                      <a:pt x="2650" y="930303"/>
                      <a:pt x="5301" y="469128"/>
                      <a:pt x="7951" y="7952"/>
                    </a:cubicBezTo>
                    <a:lnTo>
                      <a:pt x="2345634" y="0"/>
                    </a:lnTo>
                    <a:lnTo>
                      <a:pt x="2369488" y="1383527"/>
                    </a:lnTo>
                    <a:lnTo>
                      <a:pt x="1637968" y="1884459"/>
                    </a:lnTo>
                    <a:lnTo>
                      <a:pt x="2393342" y="1876508"/>
                    </a:lnTo>
                    <a:lnTo>
                      <a:pt x="2393342" y="2361538"/>
                    </a:lnTo>
                    <a:lnTo>
                      <a:pt x="1598212" y="2361538"/>
                    </a:lnTo>
                    <a:lnTo>
                      <a:pt x="1622066" y="2838616"/>
                    </a:lnTo>
                    <a:lnTo>
                      <a:pt x="2353586" y="2822713"/>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18" name="Straight Connector 117">
                <a:extLst>
                  <a:ext uri="{FF2B5EF4-FFF2-40B4-BE49-F238E27FC236}">
                    <a16:creationId xmlns:a16="http://schemas.microsoft.com/office/drawing/2014/main" id="{8403CE2B-4D2A-1448-919C-AC1D18123014}"/>
                  </a:ext>
                </a:extLst>
              </p:cNvPr>
              <p:cNvCxnSpPr>
                <a:stCxn id="6" idx="8"/>
              </p:cNvCxnSpPr>
              <p:nvPr/>
            </p:nvCxnSpPr>
            <p:spPr bwMode="auto">
              <a:xfrm>
                <a:off x="4850296" y="4126727"/>
                <a:ext cx="712304" cy="412198"/>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21" name="Straight Connector 120">
              <a:extLst>
                <a:ext uri="{FF2B5EF4-FFF2-40B4-BE49-F238E27FC236}">
                  <a16:creationId xmlns:a16="http://schemas.microsoft.com/office/drawing/2014/main" id="{1F893031-B27E-784A-AE31-711C151954A8}"/>
                </a:ext>
              </a:extLst>
            </p:cNvPr>
            <p:cNvCxnSpPr/>
            <p:nvPr/>
          </p:nvCxnSpPr>
          <p:spPr bwMode="auto">
            <a:xfrm>
              <a:off x="4029273" y="2687427"/>
              <a:ext cx="830707" cy="0"/>
            </a:xfrm>
            <a:prstGeom prst="line">
              <a:avLst/>
            </a:prstGeom>
            <a:solidFill>
              <a:srgbClr val="808080"/>
            </a:solidFill>
            <a:ln w="57150" cap="flat" cmpd="sng" algn="ctr">
              <a:solidFill>
                <a:srgbClr val="FF0000"/>
              </a:solidFill>
              <a:prstDash val="solid"/>
              <a:round/>
              <a:headEnd type="none" w="med" len="med"/>
              <a:tailEnd type="none" w="med" len="med"/>
            </a:ln>
            <a:effectLst/>
          </p:spPr>
        </p:cxnSp>
        <p:sp>
          <p:nvSpPr>
            <p:cNvPr id="126" name="Oval 125">
              <a:extLst>
                <a:ext uri="{FF2B5EF4-FFF2-40B4-BE49-F238E27FC236}">
                  <a16:creationId xmlns:a16="http://schemas.microsoft.com/office/drawing/2014/main" id="{9CFE8B7F-C376-164E-BB95-6C0EC367F8FD}"/>
                </a:ext>
              </a:extLst>
            </p:cNvPr>
            <p:cNvSpPr/>
            <p:nvPr/>
          </p:nvSpPr>
          <p:spPr bwMode="auto">
            <a:xfrm>
              <a:off x="3102986" y="2572100"/>
              <a:ext cx="228600" cy="211263"/>
            </a:xfrm>
            <a:prstGeom prst="ellipse">
              <a:avLst/>
            </a:prstGeom>
            <a:solidFill>
              <a:srgbClr val="FF0000">
                <a:alpha val="59000"/>
              </a:srgbClr>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grpSp>
      <p:grpSp>
        <p:nvGrpSpPr>
          <p:cNvPr id="67" name="Group 66">
            <a:extLst>
              <a:ext uri="{FF2B5EF4-FFF2-40B4-BE49-F238E27FC236}">
                <a16:creationId xmlns:a16="http://schemas.microsoft.com/office/drawing/2014/main" id="{6DC61925-2FF2-6746-8C5E-61ADCDDC478C}"/>
              </a:ext>
            </a:extLst>
          </p:cNvPr>
          <p:cNvGrpSpPr/>
          <p:nvPr/>
        </p:nvGrpSpPr>
        <p:grpSpPr>
          <a:xfrm>
            <a:off x="199129" y="1268361"/>
            <a:ext cx="5528001" cy="3432828"/>
            <a:chOff x="199129" y="1268361"/>
            <a:chExt cx="5528001" cy="3432828"/>
          </a:xfrm>
        </p:grpSpPr>
        <p:cxnSp>
          <p:nvCxnSpPr>
            <p:cNvPr id="55" name="Straight Connector 54">
              <a:extLst>
                <a:ext uri="{FF2B5EF4-FFF2-40B4-BE49-F238E27FC236}">
                  <a16:creationId xmlns:a16="http://schemas.microsoft.com/office/drawing/2014/main" id="{1A1927B1-1FD3-D942-BD07-A260FFFCA19A}"/>
                </a:ext>
              </a:extLst>
            </p:cNvPr>
            <p:cNvCxnSpPr>
              <a:stCxn id="27" idx="7"/>
            </p:cNvCxnSpPr>
            <p:nvPr/>
          </p:nvCxnSpPr>
          <p:spPr bwMode="auto">
            <a:xfrm>
              <a:off x="4940710" y="4090219"/>
              <a:ext cx="721164" cy="16728"/>
            </a:xfrm>
            <a:prstGeom prst="line">
              <a:avLst/>
            </a:prstGeom>
            <a:solidFill>
              <a:srgbClr val="808080"/>
            </a:solidFill>
            <a:ln w="57150" cap="flat" cmpd="sng" algn="ctr">
              <a:solidFill>
                <a:srgbClr val="FFFF00"/>
              </a:solidFill>
              <a:prstDash val="solid"/>
              <a:round/>
              <a:headEnd type="none" w="med" len="med"/>
              <a:tailEnd type="none" w="med" len="med"/>
            </a:ln>
            <a:effectLst/>
          </p:spPr>
        </p:cxnSp>
        <p:grpSp>
          <p:nvGrpSpPr>
            <p:cNvPr id="66" name="Group 65">
              <a:extLst>
                <a:ext uri="{FF2B5EF4-FFF2-40B4-BE49-F238E27FC236}">
                  <a16:creationId xmlns:a16="http://schemas.microsoft.com/office/drawing/2014/main" id="{6134F580-F23A-BC4A-8FD4-DAA2C4862835}"/>
                </a:ext>
              </a:extLst>
            </p:cNvPr>
            <p:cNvGrpSpPr/>
            <p:nvPr/>
          </p:nvGrpSpPr>
          <p:grpSpPr>
            <a:xfrm>
              <a:off x="199129" y="1268361"/>
              <a:ext cx="5528001" cy="3432828"/>
              <a:chOff x="199129" y="1268361"/>
              <a:chExt cx="5528001" cy="3432828"/>
            </a:xfrm>
          </p:grpSpPr>
          <p:sp>
            <p:nvSpPr>
              <p:cNvPr id="83" name="TextBox 82">
                <a:extLst>
                  <a:ext uri="{FF2B5EF4-FFF2-40B4-BE49-F238E27FC236}">
                    <a16:creationId xmlns:a16="http://schemas.microsoft.com/office/drawing/2014/main" id="{450E51FD-106A-B84F-8AEF-FCF0DA71C7B7}"/>
                  </a:ext>
                </a:extLst>
              </p:cNvPr>
              <p:cNvSpPr txBox="1"/>
              <p:nvPr/>
            </p:nvSpPr>
            <p:spPr>
              <a:xfrm>
                <a:off x="199129" y="2965258"/>
                <a:ext cx="2595683" cy="707886"/>
              </a:xfrm>
              <a:prstGeom prst="rect">
                <a:avLst/>
              </a:prstGeom>
              <a:solidFill>
                <a:schemeClr val="accent6">
                  <a:lumMod val="20000"/>
                  <a:lumOff val="80000"/>
                </a:schemeClr>
              </a:solidFill>
            </p:spPr>
            <p:txBody>
              <a:bodyPr wrap="square" rtlCol="0">
                <a:spAutoFit/>
              </a:bodyPr>
              <a:lstStyle/>
              <a:p>
                <a:r>
                  <a:rPr lang="en-US" i="1" dirty="0"/>
                  <a:t>…and the </a:t>
                </a:r>
                <a:r>
                  <a:rPr lang="en-US" i="1" dirty="0">
                    <a:solidFill>
                      <a:srgbClr val="FFFF00"/>
                    </a:solidFill>
                  </a:rPr>
                  <a:t>yellow</a:t>
                </a:r>
                <a:r>
                  <a:rPr lang="en-US" i="1" dirty="0"/>
                  <a:t> tree to reach router 2.</a:t>
                </a:r>
              </a:p>
            </p:txBody>
          </p:sp>
          <p:grpSp>
            <p:nvGrpSpPr>
              <p:cNvPr id="65" name="Group 64">
                <a:extLst>
                  <a:ext uri="{FF2B5EF4-FFF2-40B4-BE49-F238E27FC236}">
                    <a16:creationId xmlns:a16="http://schemas.microsoft.com/office/drawing/2014/main" id="{C94F3700-8235-8943-8A34-93C183C52FF6}"/>
                  </a:ext>
                </a:extLst>
              </p:cNvPr>
              <p:cNvGrpSpPr/>
              <p:nvPr/>
            </p:nvGrpSpPr>
            <p:grpSpPr>
              <a:xfrm>
                <a:off x="3200400" y="1268361"/>
                <a:ext cx="2526730" cy="3432828"/>
                <a:chOff x="3200400" y="1268361"/>
                <a:chExt cx="2526730" cy="3432828"/>
              </a:xfrm>
            </p:grpSpPr>
            <p:grpSp>
              <p:nvGrpSpPr>
                <p:cNvPr id="63" name="Group 62">
                  <a:extLst>
                    <a:ext uri="{FF2B5EF4-FFF2-40B4-BE49-F238E27FC236}">
                      <a16:creationId xmlns:a16="http://schemas.microsoft.com/office/drawing/2014/main" id="{21DED426-82E7-F04D-BC78-5FD0D67C2A26}"/>
                    </a:ext>
                  </a:extLst>
                </p:cNvPr>
                <p:cNvGrpSpPr/>
                <p:nvPr/>
              </p:nvGrpSpPr>
              <p:grpSpPr>
                <a:xfrm>
                  <a:off x="3200400" y="1268361"/>
                  <a:ext cx="2438400" cy="3352800"/>
                  <a:chOff x="3124200" y="1268361"/>
                  <a:chExt cx="2438400" cy="3352800"/>
                </a:xfrm>
              </p:grpSpPr>
              <p:sp>
                <p:nvSpPr>
                  <p:cNvPr id="37" name="Freeform 36">
                    <a:extLst>
                      <a:ext uri="{FF2B5EF4-FFF2-40B4-BE49-F238E27FC236}">
                        <a16:creationId xmlns:a16="http://schemas.microsoft.com/office/drawing/2014/main" id="{E3F2FB7C-CC9F-6244-A640-FBFAFE08A171}"/>
                      </a:ext>
                    </a:extLst>
                  </p:cNvPr>
                  <p:cNvSpPr/>
                  <p:nvPr/>
                </p:nvSpPr>
                <p:spPr bwMode="auto">
                  <a:xfrm>
                    <a:off x="3932903" y="1268361"/>
                    <a:ext cx="1622323" cy="2379407"/>
                  </a:xfrm>
                  <a:custGeom>
                    <a:avLst/>
                    <a:gdLst>
                      <a:gd name="connsiteX0" fmla="*/ 855407 w 1622323"/>
                      <a:gd name="connsiteY0" fmla="*/ 2349910 h 2379407"/>
                      <a:gd name="connsiteX1" fmla="*/ 1622323 w 1622323"/>
                      <a:gd name="connsiteY1" fmla="*/ 2379407 h 2379407"/>
                      <a:gd name="connsiteX2" fmla="*/ 1622323 w 1622323"/>
                      <a:gd name="connsiteY2" fmla="*/ 1877962 h 2379407"/>
                      <a:gd name="connsiteX3" fmla="*/ 835742 w 1622323"/>
                      <a:gd name="connsiteY3" fmla="*/ 1907458 h 2379407"/>
                      <a:gd name="connsiteX4" fmla="*/ 1602658 w 1622323"/>
                      <a:gd name="connsiteY4" fmla="*/ 1366684 h 2379407"/>
                      <a:gd name="connsiteX5" fmla="*/ 1602658 w 1622323"/>
                      <a:gd name="connsiteY5" fmla="*/ 19665 h 2379407"/>
                      <a:gd name="connsiteX6" fmla="*/ 0 w 1622323"/>
                      <a:gd name="connsiteY6" fmla="*/ 0 h 2379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2323" h="2379407">
                        <a:moveTo>
                          <a:pt x="855407" y="2349910"/>
                        </a:moveTo>
                        <a:lnTo>
                          <a:pt x="1622323" y="2379407"/>
                        </a:lnTo>
                        <a:lnTo>
                          <a:pt x="1622323" y="1877962"/>
                        </a:lnTo>
                        <a:lnTo>
                          <a:pt x="835742" y="1907458"/>
                        </a:lnTo>
                        <a:lnTo>
                          <a:pt x="1602658" y="1366684"/>
                        </a:lnTo>
                        <a:lnTo>
                          <a:pt x="1602658" y="19665"/>
                        </a:lnTo>
                        <a:lnTo>
                          <a:pt x="0" y="0"/>
                        </a:lnTo>
                      </a:path>
                    </a:pathLst>
                  </a:custGeom>
                  <a:noFill/>
                  <a:ln w="57150" cap="flat" cmpd="sng" algn="ctr">
                    <a:solidFill>
                      <a:srgbClr val="FFFF00">
                        <a:alpha val="7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grpSp>
                <p:nvGrpSpPr>
                  <p:cNvPr id="61" name="Group 60">
                    <a:extLst>
                      <a:ext uri="{FF2B5EF4-FFF2-40B4-BE49-F238E27FC236}">
                        <a16:creationId xmlns:a16="http://schemas.microsoft.com/office/drawing/2014/main" id="{62A65BDD-4AF0-FF4B-B0F9-52C14FEFE3D4}"/>
                      </a:ext>
                    </a:extLst>
                  </p:cNvPr>
                  <p:cNvGrpSpPr/>
                  <p:nvPr/>
                </p:nvGrpSpPr>
                <p:grpSpPr>
                  <a:xfrm>
                    <a:off x="3124200" y="1307690"/>
                    <a:ext cx="2438400" cy="3313471"/>
                    <a:chOff x="3097161" y="1307690"/>
                    <a:chExt cx="2438400" cy="3313471"/>
                  </a:xfrm>
                </p:grpSpPr>
                <p:sp>
                  <p:nvSpPr>
                    <p:cNvPr id="22" name="Freeform 21">
                      <a:extLst>
                        <a:ext uri="{FF2B5EF4-FFF2-40B4-BE49-F238E27FC236}">
                          <a16:creationId xmlns:a16="http://schemas.microsoft.com/office/drawing/2014/main" id="{C576A2C7-E597-F84C-92C5-FB11D61A5A32}"/>
                        </a:ext>
                      </a:extLst>
                    </p:cNvPr>
                    <p:cNvSpPr/>
                    <p:nvPr/>
                  </p:nvSpPr>
                  <p:spPr bwMode="auto">
                    <a:xfrm>
                      <a:off x="3097161" y="3165987"/>
                      <a:ext cx="2408904" cy="1455174"/>
                    </a:xfrm>
                    <a:custGeom>
                      <a:avLst/>
                      <a:gdLst>
                        <a:gd name="connsiteX0" fmla="*/ 2408904 w 2408904"/>
                        <a:gd name="connsiteY0" fmla="*/ 1396181 h 1455174"/>
                        <a:gd name="connsiteX1" fmla="*/ 2408904 w 2408904"/>
                        <a:gd name="connsiteY1" fmla="*/ 1396181 h 1455174"/>
                        <a:gd name="connsiteX2" fmla="*/ 2025445 w 2408904"/>
                        <a:gd name="connsiteY2" fmla="*/ 1415845 h 1455174"/>
                        <a:gd name="connsiteX3" fmla="*/ 1641987 w 2408904"/>
                        <a:gd name="connsiteY3" fmla="*/ 1435510 h 1455174"/>
                        <a:gd name="connsiteX4" fmla="*/ 1307691 w 2408904"/>
                        <a:gd name="connsiteY4" fmla="*/ 1455174 h 1455174"/>
                        <a:gd name="connsiteX5" fmla="*/ 1002891 w 2408904"/>
                        <a:gd name="connsiteY5" fmla="*/ 1435510 h 1455174"/>
                        <a:gd name="connsiteX6" fmla="*/ 963562 w 2408904"/>
                        <a:gd name="connsiteY6" fmla="*/ 1425678 h 1455174"/>
                        <a:gd name="connsiteX7" fmla="*/ 786581 w 2408904"/>
                        <a:gd name="connsiteY7" fmla="*/ 1406013 h 1455174"/>
                        <a:gd name="connsiteX8" fmla="*/ 747252 w 2408904"/>
                        <a:gd name="connsiteY8" fmla="*/ 1396181 h 1455174"/>
                        <a:gd name="connsiteX9" fmla="*/ 629265 w 2408904"/>
                        <a:gd name="connsiteY9" fmla="*/ 1376516 h 1455174"/>
                        <a:gd name="connsiteX10" fmla="*/ 442452 w 2408904"/>
                        <a:gd name="connsiteY10" fmla="*/ 1396181 h 1455174"/>
                        <a:gd name="connsiteX11" fmla="*/ 324465 w 2408904"/>
                        <a:gd name="connsiteY11" fmla="*/ 1386348 h 1455174"/>
                        <a:gd name="connsiteX12" fmla="*/ 147484 w 2408904"/>
                        <a:gd name="connsiteY12" fmla="*/ 1386348 h 1455174"/>
                        <a:gd name="connsiteX13" fmla="*/ 98323 w 2408904"/>
                        <a:gd name="connsiteY13" fmla="*/ 1376516 h 1455174"/>
                        <a:gd name="connsiteX14" fmla="*/ 39329 w 2408904"/>
                        <a:gd name="connsiteY14" fmla="*/ 1356852 h 1455174"/>
                        <a:gd name="connsiteX15" fmla="*/ 19665 w 2408904"/>
                        <a:gd name="connsiteY15" fmla="*/ 1189703 h 1455174"/>
                        <a:gd name="connsiteX16" fmla="*/ 9833 w 2408904"/>
                        <a:gd name="connsiteY16" fmla="*/ 580103 h 1455174"/>
                        <a:gd name="connsiteX17" fmla="*/ 0 w 2408904"/>
                        <a:gd name="connsiteY17" fmla="*/ 412955 h 1455174"/>
                        <a:gd name="connsiteX18" fmla="*/ 9833 w 2408904"/>
                        <a:gd name="connsiteY18" fmla="*/ 226142 h 1455174"/>
                        <a:gd name="connsiteX19" fmla="*/ 19665 w 2408904"/>
                        <a:gd name="connsiteY19" fmla="*/ 167148 h 1455174"/>
                        <a:gd name="connsiteX20" fmla="*/ 29497 w 2408904"/>
                        <a:gd name="connsiteY20" fmla="*/ 68826 h 1455174"/>
                        <a:gd name="connsiteX21" fmla="*/ 39329 w 2408904"/>
                        <a:gd name="connsiteY21" fmla="*/ 0 h 1455174"/>
                        <a:gd name="connsiteX22" fmla="*/ 39329 w 2408904"/>
                        <a:gd name="connsiteY22" fmla="*/ 0 h 1455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08904" h="1455174">
                          <a:moveTo>
                            <a:pt x="2408904" y="1396181"/>
                          </a:moveTo>
                          <a:lnTo>
                            <a:pt x="2408904" y="1396181"/>
                          </a:lnTo>
                          <a:cubicBezTo>
                            <a:pt x="2208825" y="1416188"/>
                            <a:pt x="2364074" y="1402820"/>
                            <a:pt x="2025445" y="1415845"/>
                          </a:cubicBezTo>
                          <a:cubicBezTo>
                            <a:pt x="1804998" y="1424324"/>
                            <a:pt x="1834091" y="1423504"/>
                            <a:pt x="1641987" y="1435510"/>
                          </a:cubicBezTo>
                          <a:cubicBezTo>
                            <a:pt x="1505602" y="1452558"/>
                            <a:pt x="1502951" y="1455174"/>
                            <a:pt x="1307691" y="1455174"/>
                          </a:cubicBezTo>
                          <a:cubicBezTo>
                            <a:pt x="1246677" y="1455174"/>
                            <a:pt x="1074891" y="1441048"/>
                            <a:pt x="1002891" y="1435510"/>
                          </a:cubicBezTo>
                          <a:cubicBezTo>
                            <a:pt x="989781" y="1432233"/>
                            <a:pt x="976939" y="1427589"/>
                            <a:pt x="963562" y="1425678"/>
                          </a:cubicBezTo>
                          <a:cubicBezTo>
                            <a:pt x="857546" y="1410532"/>
                            <a:pt x="883002" y="1422083"/>
                            <a:pt x="786581" y="1406013"/>
                          </a:cubicBezTo>
                          <a:cubicBezTo>
                            <a:pt x="773252" y="1403792"/>
                            <a:pt x="760534" y="1398671"/>
                            <a:pt x="747252" y="1396181"/>
                          </a:cubicBezTo>
                          <a:cubicBezTo>
                            <a:pt x="708063" y="1388833"/>
                            <a:pt x="629265" y="1376516"/>
                            <a:pt x="629265" y="1376516"/>
                          </a:cubicBezTo>
                          <a:cubicBezTo>
                            <a:pt x="586077" y="1381914"/>
                            <a:pt x="479116" y="1396181"/>
                            <a:pt x="442452" y="1396181"/>
                          </a:cubicBezTo>
                          <a:cubicBezTo>
                            <a:pt x="402987" y="1396181"/>
                            <a:pt x="363794" y="1389626"/>
                            <a:pt x="324465" y="1386348"/>
                          </a:cubicBezTo>
                          <a:cubicBezTo>
                            <a:pt x="230494" y="1399773"/>
                            <a:pt x="262019" y="1400665"/>
                            <a:pt x="147484" y="1386348"/>
                          </a:cubicBezTo>
                          <a:cubicBezTo>
                            <a:pt x="130902" y="1384275"/>
                            <a:pt x="114446" y="1380913"/>
                            <a:pt x="98323" y="1376516"/>
                          </a:cubicBezTo>
                          <a:cubicBezTo>
                            <a:pt x="78325" y="1371062"/>
                            <a:pt x="39329" y="1356852"/>
                            <a:pt x="39329" y="1356852"/>
                          </a:cubicBezTo>
                          <a:cubicBezTo>
                            <a:pt x="32496" y="1309018"/>
                            <a:pt x="20921" y="1234908"/>
                            <a:pt x="19665" y="1189703"/>
                          </a:cubicBezTo>
                          <a:cubicBezTo>
                            <a:pt x="14022" y="986555"/>
                            <a:pt x="14976" y="783264"/>
                            <a:pt x="9833" y="580103"/>
                          </a:cubicBezTo>
                          <a:cubicBezTo>
                            <a:pt x="8420" y="524309"/>
                            <a:pt x="3278" y="468671"/>
                            <a:pt x="0" y="412955"/>
                          </a:cubicBezTo>
                          <a:cubicBezTo>
                            <a:pt x="3278" y="350684"/>
                            <a:pt x="4860" y="288301"/>
                            <a:pt x="9833" y="226142"/>
                          </a:cubicBezTo>
                          <a:cubicBezTo>
                            <a:pt x="11423" y="206270"/>
                            <a:pt x="17192" y="186930"/>
                            <a:pt x="19665" y="167148"/>
                          </a:cubicBezTo>
                          <a:cubicBezTo>
                            <a:pt x="23750" y="134465"/>
                            <a:pt x="25412" y="101509"/>
                            <a:pt x="29497" y="68826"/>
                          </a:cubicBezTo>
                          <a:cubicBezTo>
                            <a:pt x="39868" y="-14142"/>
                            <a:pt x="39329" y="33178"/>
                            <a:pt x="39329" y="0"/>
                          </a:cubicBezTo>
                          <a:lnTo>
                            <a:pt x="39329" y="0"/>
                          </a:lnTo>
                        </a:path>
                      </a:pathLst>
                    </a:custGeom>
                    <a:noFill/>
                    <a:ln w="57150" cap="flat" cmpd="sng" algn="ctr">
                      <a:solidFill>
                        <a:srgbClr val="FFFF00">
                          <a:alpha val="7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27" name="Freeform 26">
                      <a:extLst>
                        <a:ext uri="{FF2B5EF4-FFF2-40B4-BE49-F238E27FC236}">
                          <a16:creationId xmlns:a16="http://schemas.microsoft.com/office/drawing/2014/main" id="{DFE68DE9-82EE-6543-9AA9-21CF8A7C2B5D}"/>
                        </a:ext>
                      </a:extLst>
                    </p:cNvPr>
                    <p:cNvSpPr/>
                    <p:nvPr/>
                  </p:nvSpPr>
                  <p:spPr bwMode="auto">
                    <a:xfrm>
                      <a:off x="3962400" y="4080387"/>
                      <a:ext cx="1524000" cy="452284"/>
                    </a:xfrm>
                    <a:custGeom>
                      <a:avLst/>
                      <a:gdLst>
                        <a:gd name="connsiteX0" fmla="*/ 1524000 w 1524000"/>
                        <a:gd name="connsiteY0" fmla="*/ 452284 h 452284"/>
                        <a:gd name="connsiteX1" fmla="*/ 1524000 w 1524000"/>
                        <a:gd name="connsiteY1" fmla="*/ 452284 h 452284"/>
                        <a:gd name="connsiteX2" fmla="*/ 1445342 w 1524000"/>
                        <a:gd name="connsiteY2" fmla="*/ 412955 h 452284"/>
                        <a:gd name="connsiteX3" fmla="*/ 1415845 w 1524000"/>
                        <a:gd name="connsiteY3" fmla="*/ 403123 h 452284"/>
                        <a:gd name="connsiteX4" fmla="*/ 1052052 w 1524000"/>
                        <a:gd name="connsiteY4" fmla="*/ 108155 h 452284"/>
                        <a:gd name="connsiteX5" fmla="*/ 963561 w 1524000"/>
                        <a:gd name="connsiteY5" fmla="*/ 39329 h 452284"/>
                        <a:gd name="connsiteX6" fmla="*/ 904568 w 1524000"/>
                        <a:gd name="connsiteY6" fmla="*/ 19665 h 452284"/>
                        <a:gd name="connsiteX7" fmla="*/ 875071 w 1524000"/>
                        <a:gd name="connsiteY7" fmla="*/ 9832 h 452284"/>
                        <a:gd name="connsiteX8" fmla="*/ 845574 w 1524000"/>
                        <a:gd name="connsiteY8" fmla="*/ 19665 h 452284"/>
                        <a:gd name="connsiteX9" fmla="*/ 560439 w 1524000"/>
                        <a:gd name="connsiteY9" fmla="*/ 9832 h 452284"/>
                        <a:gd name="connsiteX10" fmla="*/ 235974 w 1524000"/>
                        <a:gd name="connsiteY10" fmla="*/ 0 h 452284"/>
                        <a:gd name="connsiteX11" fmla="*/ 0 w 1524000"/>
                        <a:gd name="connsiteY11" fmla="*/ 9832 h 452284"/>
                        <a:gd name="connsiteX12" fmla="*/ 0 w 1524000"/>
                        <a:gd name="connsiteY12" fmla="*/ 9832 h 45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0" h="452284">
                          <a:moveTo>
                            <a:pt x="1524000" y="452284"/>
                          </a:moveTo>
                          <a:lnTo>
                            <a:pt x="1524000" y="452284"/>
                          </a:lnTo>
                          <a:cubicBezTo>
                            <a:pt x="1497781" y="439174"/>
                            <a:pt x="1472029" y="425085"/>
                            <a:pt x="1445342" y="412955"/>
                          </a:cubicBezTo>
                          <a:cubicBezTo>
                            <a:pt x="1435907" y="408666"/>
                            <a:pt x="1424336" y="409066"/>
                            <a:pt x="1415845" y="403123"/>
                          </a:cubicBezTo>
                          <a:cubicBezTo>
                            <a:pt x="1154236" y="219997"/>
                            <a:pt x="1210941" y="267046"/>
                            <a:pt x="1052052" y="108155"/>
                          </a:cubicBezTo>
                          <a:cubicBezTo>
                            <a:pt x="1026601" y="82704"/>
                            <a:pt x="998843" y="51089"/>
                            <a:pt x="963561" y="39329"/>
                          </a:cubicBezTo>
                          <a:lnTo>
                            <a:pt x="904568" y="19665"/>
                          </a:lnTo>
                          <a:lnTo>
                            <a:pt x="875071" y="9832"/>
                          </a:lnTo>
                          <a:cubicBezTo>
                            <a:pt x="865239" y="13110"/>
                            <a:pt x="855938" y="19665"/>
                            <a:pt x="845574" y="19665"/>
                          </a:cubicBezTo>
                          <a:cubicBezTo>
                            <a:pt x="750473" y="19665"/>
                            <a:pt x="655491" y="12898"/>
                            <a:pt x="560439" y="9832"/>
                          </a:cubicBezTo>
                          <a:lnTo>
                            <a:pt x="235974" y="0"/>
                          </a:lnTo>
                          <a:cubicBezTo>
                            <a:pt x="32797" y="10693"/>
                            <a:pt x="111518" y="9832"/>
                            <a:pt x="0" y="9832"/>
                          </a:cubicBezTo>
                          <a:lnTo>
                            <a:pt x="0" y="9832"/>
                          </a:lnTo>
                        </a:path>
                      </a:pathLst>
                    </a:custGeom>
                    <a:noFill/>
                    <a:ln w="57150" cap="flat" cmpd="sng" algn="ctr">
                      <a:solidFill>
                        <a:srgbClr val="FFFF00">
                          <a:alpha val="7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32" name="Freeform 31">
                      <a:extLst>
                        <a:ext uri="{FF2B5EF4-FFF2-40B4-BE49-F238E27FC236}">
                          <a16:creationId xmlns:a16="http://schemas.microsoft.com/office/drawing/2014/main" id="{AD3F23DA-D422-924A-8A5A-0ECF4D9D770E}"/>
                        </a:ext>
                      </a:extLst>
                    </p:cNvPr>
                    <p:cNvSpPr/>
                    <p:nvPr/>
                  </p:nvSpPr>
                  <p:spPr bwMode="auto">
                    <a:xfrm>
                      <a:off x="3972232" y="3607534"/>
                      <a:ext cx="818531" cy="482685"/>
                    </a:xfrm>
                    <a:custGeom>
                      <a:avLst/>
                      <a:gdLst>
                        <a:gd name="connsiteX0" fmla="*/ 806245 w 818531"/>
                        <a:gd name="connsiteY0" fmla="*/ 482685 h 482685"/>
                        <a:gd name="connsiteX1" fmla="*/ 806245 w 818531"/>
                        <a:gd name="connsiteY1" fmla="*/ 482685 h 482685"/>
                        <a:gd name="connsiteX2" fmla="*/ 796413 w 818531"/>
                        <a:gd name="connsiteY2" fmla="*/ 354866 h 482685"/>
                        <a:gd name="connsiteX3" fmla="*/ 757084 w 818531"/>
                        <a:gd name="connsiteY3" fmla="*/ 10737 h 482685"/>
                        <a:gd name="connsiteX4" fmla="*/ 678426 w 818531"/>
                        <a:gd name="connsiteY4" fmla="*/ 10737 h 482685"/>
                        <a:gd name="connsiteX5" fmla="*/ 471949 w 818531"/>
                        <a:gd name="connsiteY5" fmla="*/ 20569 h 482685"/>
                        <a:gd name="connsiteX6" fmla="*/ 226142 w 818531"/>
                        <a:gd name="connsiteY6" fmla="*/ 905 h 482685"/>
                        <a:gd name="connsiteX7" fmla="*/ 0 w 818531"/>
                        <a:gd name="connsiteY7" fmla="*/ 905 h 482685"/>
                        <a:gd name="connsiteX8" fmla="*/ 0 w 818531"/>
                        <a:gd name="connsiteY8" fmla="*/ 905 h 48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531" h="482685">
                          <a:moveTo>
                            <a:pt x="806245" y="482685"/>
                          </a:moveTo>
                          <a:lnTo>
                            <a:pt x="806245" y="482685"/>
                          </a:lnTo>
                          <a:cubicBezTo>
                            <a:pt x="802968" y="440079"/>
                            <a:pt x="798269" y="397558"/>
                            <a:pt x="796413" y="354866"/>
                          </a:cubicBezTo>
                          <a:cubicBezTo>
                            <a:pt x="781660" y="15548"/>
                            <a:pt x="877112" y="90753"/>
                            <a:pt x="757084" y="10737"/>
                          </a:cubicBezTo>
                          <a:cubicBezTo>
                            <a:pt x="652207" y="36956"/>
                            <a:pt x="783303" y="10737"/>
                            <a:pt x="678426" y="10737"/>
                          </a:cubicBezTo>
                          <a:cubicBezTo>
                            <a:pt x="609522" y="10737"/>
                            <a:pt x="540775" y="17292"/>
                            <a:pt x="471949" y="20569"/>
                          </a:cubicBezTo>
                          <a:cubicBezTo>
                            <a:pt x="413024" y="15212"/>
                            <a:pt x="279130" y="2337"/>
                            <a:pt x="226142" y="905"/>
                          </a:cubicBezTo>
                          <a:cubicBezTo>
                            <a:pt x="150789" y="-1132"/>
                            <a:pt x="75381" y="905"/>
                            <a:pt x="0" y="905"/>
                          </a:cubicBezTo>
                          <a:lnTo>
                            <a:pt x="0" y="905"/>
                          </a:lnTo>
                        </a:path>
                      </a:pathLst>
                    </a:custGeom>
                    <a:noFill/>
                    <a:ln w="57150" cap="flat" cmpd="sng" algn="ctr">
                      <a:solidFill>
                        <a:srgbClr val="FFFF00">
                          <a:alpha val="7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42" name="Freeform 41">
                      <a:extLst>
                        <a:ext uri="{FF2B5EF4-FFF2-40B4-BE49-F238E27FC236}">
                          <a16:creationId xmlns:a16="http://schemas.microsoft.com/office/drawing/2014/main" id="{5190946E-D409-5849-84ED-F803DD8164EE}"/>
                        </a:ext>
                      </a:extLst>
                    </p:cNvPr>
                    <p:cNvSpPr/>
                    <p:nvPr/>
                  </p:nvSpPr>
                  <p:spPr bwMode="auto">
                    <a:xfrm>
                      <a:off x="3124200" y="1307690"/>
                      <a:ext cx="1655641" cy="2359742"/>
                    </a:xfrm>
                    <a:custGeom>
                      <a:avLst/>
                      <a:gdLst>
                        <a:gd name="connsiteX0" fmla="*/ 786581 w 1655641"/>
                        <a:gd name="connsiteY0" fmla="*/ 2359742 h 2359742"/>
                        <a:gd name="connsiteX1" fmla="*/ 786581 w 1655641"/>
                        <a:gd name="connsiteY1" fmla="*/ 2359742 h 2359742"/>
                        <a:gd name="connsiteX2" fmla="*/ 865239 w 1655641"/>
                        <a:gd name="connsiteY2" fmla="*/ 1897626 h 2359742"/>
                        <a:gd name="connsiteX3" fmla="*/ 884904 w 1655641"/>
                        <a:gd name="connsiteY3" fmla="*/ 1759975 h 2359742"/>
                        <a:gd name="connsiteX4" fmla="*/ 914400 w 1655641"/>
                        <a:gd name="connsiteY4" fmla="*/ 1661652 h 2359742"/>
                        <a:gd name="connsiteX5" fmla="*/ 934065 w 1655641"/>
                        <a:gd name="connsiteY5" fmla="*/ 1524000 h 2359742"/>
                        <a:gd name="connsiteX6" fmla="*/ 943897 w 1655641"/>
                        <a:gd name="connsiteY6" fmla="*/ 1455175 h 2359742"/>
                        <a:gd name="connsiteX7" fmla="*/ 973394 w 1655641"/>
                        <a:gd name="connsiteY7" fmla="*/ 1071716 h 2359742"/>
                        <a:gd name="connsiteX8" fmla="*/ 993058 w 1655641"/>
                        <a:gd name="connsiteY8" fmla="*/ 934065 h 2359742"/>
                        <a:gd name="connsiteX9" fmla="*/ 1317523 w 1655641"/>
                        <a:gd name="connsiteY9" fmla="*/ 934065 h 2359742"/>
                        <a:gd name="connsiteX10" fmla="*/ 1396181 w 1655641"/>
                        <a:gd name="connsiteY10" fmla="*/ 924233 h 2359742"/>
                        <a:gd name="connsiteX11" fmla="*/ 1651820 w 1655641"/>
                        <a:gd name="connsiteY11" fmla="*/ 914400 h 2359742"/>
                        <a:gd name="connsiteX12" fmla="*/ 1651820 w 1655641"/>
                        <a:gd name="connsiteY12" fmla="*/ 550607 h 2359742"/>
                        <a:gd name="connsiteX13" fmla="*/ 1641987 w 1655641"/>
                        <a:gd name="connsiteY13" fmla="*/ 442452 h 2359742"/>
                        <a:gd name="connsiteX14" fmla="*/ 1553497 w 1655641"/>
                        <a:gd name="connsiteY14" fmla="*/ 432620 h 2359742"/>
                        <a:gd name="connsiteX15" fmla="*/ 1327355 w 1655641"/>
                        <a:gd name="connsiteY15" fmla="*/ 412955 h 2359742"/>
                        <a:gd name="connsiteX16" fmla="*/ 845575 w 1655641"/>
                        <a:gd name="connsiteY16" fmla="*/ 403123 h 2359742"/>
                        <a:gd name="connsiteX17" fmla="*/ 668594 w 1655641"/>
                        <a:gd name="connsiteY17" fmla="*/ 393291 h 2359742"/>
                        <a:gd name="connsiteX18" fmla="*/ 639097 w 1655641"/>
                        <a:gd name="connsiteY18" fmla="*/ 383458 h 2359742"/>
                        <a:gd name="connsiteX19" fmla="*/ 619433 w 1655641"/>
                        <a:gd name="connsiteY19" fmla="*/ 344129 h 2359742"/>
                        <a:gd name="connsiteX20" fmla="*/ 589936 w 1655641"/>
                        <a:gd name="connsiteY20" fmla="*/ 294968 h 2359742"/>
                        <a:gd name="connsiteX21" fmla="*/ 570271 w 1655641"/>
                        <a:gd name="connsiteY21" fmla="*/ 255639 h 2359742"/>
                        <a:gd name="connsiteX22" fmla="*/ 521110 w 1655641"/>
                        <a:gd name="connsiteY22" fmla="*/ 186813 h 2359742"/>
                        <a:gd name="connsiteX23" fmla="*/ 491613 w 1655641"/>
                        <a:gd name="connsiteY23" fmla="*/ 167149 h 2359742"/>
                        <a:gd name="connsiteX24" fmla="*/ 462116 w 1655641"/>
                        <a:gd name="connsiteY24" fmla="*/ 127820 h 2359742"/>
                        <a:gd name="connsiteX25" fmla="*/ 403123 w 1655641"/>
                        <a:gd name="connsiteY25" fmla="*/ 108155 h 2359742"/>
                        <a:gd name="connsiteX26" fmla="*/ 304800 w 1655641"/>
                        <a:gd name="connsiteY26" fmla="*/ 88491 h 2359742"/>
                        <a:gd name="connsiteX27" fmla="*/ 235975 w 1655641"/>
                        <a:gd name="connsiteY27" fmla="*/ 58994 h 2359742"/>
                        <a:gd name="connsiteX28" fmla="*/ 176981 w 1655641"/>
                        <a:gd name="connsiteY28" fmla="*/ 39329 h 2359742"/>
                        <a:gd name="connsiteX29" fmla="*/ 147484 w 1655641"/>
                        <a:gd name="connsiteY29" fmla="*/ 19665 h 2359742"/>
                        <a:gd name="connsiteX30" fmla="*/ 88491 w 1655641"/>
                        <a:gd name="connsiteY30" fmla="*/ 0 h 2359742"/>
                        <a:gd name="connsiteX31" fmla="*/ 78658 w 1655641"/>
                        <a:gd name="connsiteY31" fmla="*/ 58994 h 2359742"/>
                        <a:gd name="connsiteX32" fmla="*/ 68826 w 1655641"/>
                        <a:gd name="connsiteY32" fmla="*/ 88491 h 2359742"/>
                        <a:gd name="connsiteX33" fmla="*/ 58994 w 1655641"/>
                        <a:gd name="connsiteY33" fmla="*/ 176981 h 2359742"/>
                        <a:gd name="connsiteX34" fmla="*/ 49162 w 1655641"/>
                        <a:gd name="connsiteY34" fmla="*/ 216310 h 2359742"/>
                        <a:gd name="connsiteX35" fmla="*/ 39329 w 1655641"/>
                        <a:gd name="connsiteY35" fmla="*/ 294968 h 2359742"/>
                        <a:gd name="connsiteX36" fmla="*/ 29497 w 1655641"/>
                        <a:gd name="connsiteY36" fmla="*/ 383458 h 2359742"/>
                        <a:gd name="connsiteX37" fmla="*/ 9833 w 1655641"/>
                        <a:gd name="connsiteY37" fmla="*/ 727587 h 2359742"/>
                        <a:gd name="connsiteX38" fmla="*/ 0 w 1655641"/>
                        <a:gd name="connsiteY38" fmla="*/ 1238865 h 2359742"/>
                        <a:gd name="connsiteX39" fmla="*/ 9833 w 1655641"/>
                        <a:gd name="connsiteY39" fmla="*/ 1366684 h 2359742"/>
                        <a:gd name="connsiteX40" fmla="*/ 19665 w 1655641"/>
                        <a:gd name="connsiteY40" fmla="*/ 1514168 h 2359742"/>
                        <a:gd name="connsiteX41" fmla="*/ 29497 w 1655641"/>
                        <a:gd name="connsiteY41" fmla="*/ 1366684 h 2359742"/>
                        <a:gd name="connsiteX42" fmla="*/ 29497 w 1655641"/>
                        <a:gd name="connsiteY42" fmla="*/ 1366684 h 23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55641" h="2359742">
                          <a:moveTo>
                            <a:pt x="786581" y="2359742"/>
                          </a:moveTo>
                          <a:lnTo>
                            <a:pt x="786581" y="2359742"/>
                          </a:lnTo>
                          <a:cubicBezTo>
                            <a:pt x="812800" y="2205703"/>
                            <a:pt x="840869" y="2051968"/>
                            <a:pt x="865239" y="1897626"/>
                          </a:cubicBezTo>
                          <a:cubicBezTo>
                            <a:pt x="880427" y="1801432"/>
                            <a:pt x="865436" y="1824868"/>
                            <a:pt x="884904" y="1759975"/>
                          </a:cubicBezTo>
                          <a:cubicBezTo>
                            <a:pt x="894738" y="1727194"/>
                            <a:pt x="908735" y="1695644"/>
                            <a:pt x="914400" y="1661652"/>
                          </a:cubicBezTo>
                          <a:cubicBezTo>
                            <a:pt x="922020" y="1615933"/>
                            <a:pt x="927510" y="1569884"/>
                            <a:pt x="934065" y="1524000"/>
                          </a:cubicBezTo>
                          <a:lnTo>
                            <a:pt x="943897" y="1455175"/>
                          </a:lnTo>
                          <a:cubicBezTo>
                            <a:pt x="950694" y="1332818"/>
                            <a:pt x="956165" y="1192319"/>
                            <a:pt x="973394" y="1071716"/>
                          </a:cubicBezTo>
                          <a:lnTo>
                            <a:pt x="993058" y="934065"/>
                          </a:lnTo>
                          <a:cubicBezTo>
                            <a:pt x="1133626" y="957492"/>
                            <a:pt x="1057768" y="948908"/>
                            <a:pt x="1317523" y="934065"/>
                          </a:cubicBezTo>
                          <a:cubicBezTo>
                            <a:pt x="1343903" y="932558"/>
                            <a:pt x="1369803" y="925785"/>
                            <a:pt x="1396181" y="924233"/>
                          </a:cubicBezTo>
                          <a:cubicBezTo>
                            <a:pt x="1481310" y="919225"/>
                            <a:pt x="1566607" y="917678"/>
                            <a:pt x="1651820" y="914400"/>
                          </a:cubicBezTo>
                          <a:cubicBezTo>
                            <a:pt x="1605788" y="776318"/>
                            <a:pt x="1651820" y="925674"/>
                            <a:pt x="1651820" y="550607"/>
                          </a:cubicBezTo>
                          <a:cubicBezTo>
                            <a:pt x="1651820" y="514407"/>
                            <a:pt x="1665162" y="470262"/>
                            <a:pt x="1641987" y="442452"/>
                          </a:cubicBezTo>
                          <a:cubicBezTo>
                            <a:pt x="1622987" y="419653"/>
                            <a:pt x="1583046" y="435390"/>
                            <a:pt x="1553497" y="432620"/>
                          </a:cubicBezTo>
                          <a:cubicBezTo>
                            <a:pt x="1478162" y="425557"/>
                            <a:pt x="1403004" y="414499"/>
                            <a:pt x="1327355" y="412955"/>
                          </a:cubicBezTo>
                          <a:lnTo>
                            <a:pt x="845575" y="403123"/>
                          </a:lnTo>
                          <a:cubicBezTo>
                            <a:pt x="786581" y="399846"/>
                            <a:pt x="727412" y="398893"/>
                            <a:pt x="668594" y="393291"/>
                          </a:cubicBezTo>
                          <a:cubicBezTo>
                            <a:pt x="658276" y="392308"/>
                            <a:pt x="646426" y="390787"/>
                            <a:pt x="639097" y="383458"/>
                          </a:cubicBezTo>
                          <a:cubicBezTo>
                            <a:pt x="628733" y="373094"/>
                            <a:pt x="626551" y="356942"/>
                            <a:pt x="619433" y="344129"/>
                          </a:cubicBezTo>
                          <a:cubicBezTo>
                            <a:pt x="610152" y="327423"/>
                            <a:pt x="599217" y="311673"/>
                            <a:pt x="589936" y="294968"/>
                          </a:cubicBezTo>
                          <a:cubicBezTo>
                            <a:pt x="582818" y="282155"/>
                            <a:pt x="577543" y="268365"/>
                            <a:pt x="570271" y="255639"/>
                          </a:cubicBezTo>
                          <a:cubicBezTo>
                            <a:pt x="562826" y="242609"/>
                            <a:pt x="528148" y="193851"/>
                            <a:pt x="521110" y="186813"/>
                          </a:cubicBezTo>
                          <a:cubicBezTo>
                            <a:pt x="512754" y="178457"/>
                            <a:pt x="501445" y="173704"/>
                            <a:pt x="491613" y="167149"/>
                          </a:cubicBezTo>
                          <a:cubicBezTo>
                            <a:pt x="481781" y="154039"/>
                            <a:pt x="475751" y="136910"/>
                            <a:pt x="462116" y="127820"/>
                          </a:cubicBezTo>
                          <a:cubicBezTo>
                            <a:pt x="444869" y="116322"/>
                            <a:pt x="422787" y="114710"/>
                            <a:pt x="403123" y="108155"/>
                          </a:cubicBezTo>
                          <a:cubicBezTo>
                            <a:pt x="351644" y="90995"/>
                            <a:pt x="383877" y="99787"/>
                            <a:pt x="304800" y="88491"/>
                          </a:cubicBezTo>
                          <a:cubicBezTo>
                            <a:pt x="209831" y="56831"/>
                            <a:pt x="357504" y="107605"/>
                            <a:pt x="235975" y="58994"/>
                          </a:cubicBezTo>
                          <a:cubicBezTo>
                            <a:pt x="216729" y="51296"/>
                            <a:pt x="194228" y="50827"/>
                            <a:pt x="176981" y="39329"/>
                          </a:cubicBezTo>
                          <a:cubicBezTo>
                            <a:pt x="167149" y="32774"/>
                            <a:pt x="158282" y="24464"/>
                            <a:pt x="147484" y="19665"/>
                          </a:cubicBezTo>
                          <a:cubicBezTo>
                            <a:pt x="128542" y="11247"/>
                            <a:pt x="88491" y="0"/>
                            <a:pt x="88491" y="0"/>
                          </a:cubicBezTo>
                          <a:cubicBezTo>
                            <a:pt x="85213" y="19665"/>
                            <a:pt x="82983" y="39533"/>
                            <a:pt x="78658" y="58994"/>
                          </a:cubicBezTo>
                          <a:cubicBezTo>
                            <a:pt x="76410" y="69111"/>
                            <a:pt x="70530" y="78268"/>
                            <a:pt x="68826" y="88491"/>
                          </a:cubicBezTo>
                          <a:cubicBezTo>
                            <a:pt x="63947" y="117765"/>
                            <a:pt x="63507" y="147648"/>
                            <a:pt x="58994" y="176981"/>
                          </a:cubicBezTo>
                          <a:cubicBezTo>
                            <a:pt x="56939" y="190337"/>
                            <a:pt x="51384" y="202981"/>
                            <a:pt x="49162" y="216310"/>
                          </a:cubicBezTo>
                          <a:cubicBezTo>
                            <a:pt x="44818" y="242374"/>
                            <a:pt x="42416" y="268726"/>
                            <a:pt x="39329" y="294968"/>
                          </a:cubicBezTo>
                          <a:cubicBezTo>
                            <a:pt x="35861" y="324443"/>
                            <a:pt x="32068" y="353891"/>
                            <a:pt x="29497" y="383458"/>
                          </a:cubicBezTo>
                          <a:cubicBezTo>
                            <a:pt x="18635" y="508371"/>
                            <a:pt x="16042" y="597189"/>
                            <a:pt x="9833" y="727587"/>
                          </a:cubicBezTo>
                          <a:cubicBezTo>
                            <a:pt x="6555" y="898013"/>
                            <a:pt x="0" y="1068407"/>
                            <a:pt x="0" y="1238865"/>
                          </a:cubicBezTo>
                          <a:cubicBezTo>
                            <a:pt x="0" y="1281597"/>
                            <a:pt x="6788" y="1324060"/>
                            <a:pt x="9833" y="1366684"/>
                          </a:cubicBezTo>
                          <a:cubicBezTo>
                            <a:pt x="13343" y="1415829"/>
                            <a:pt x="16388" y="1465007"/>
                            <a:pt x="19665" y="1514168"/>
                          </a:cubicBezTo>
                          <a:cubicBezTo>
                            <a:pt x="31669" y="1406134"/>
                            <a:pt x="29497" y="1455356"/>
                            <a:pt x="29497" y="1366684"/>
                          </a:cubicBezTo>
                          <a:lnTo>
                            <a:pt x="29497" y="1366684"/>
                          </a:lnTo>
                        </a:path>
                      </a:pathLst>
                    </a:custGeom>
                    <a:noFill/>
                    <a:ln w="57150" cap="flat" cmpd="sng" algn="ctr">
                      <a:solidFill>
                        <a:srgbClr val="FFFF00">
                          <a:alpha val="7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52" name="Straight Connector 51">
                      <a:extLst>
                        <a:ext uri="{FF2B5EF4-FFF2-40B4-BE49-F238E27FC236}">
                          <a16:creationId xmlns:a16="http://schemas.microsoft.com/office/drawing/2014/main" id="{82A8BF41-3E7A-F94A-BCF9-95807A9864FF}"/>
                        </a:ext>
                      </a:extLst>
                    </p:cNvPr>
                    <p:cNvCxnSpPr>
                      <a:stCxn id="37" idx="4"/>
                    </p:cNvCxnSpPr>
                    <p:nvPr/>
                  </p:nvCxnSpPr>
                  <p:spPr bwMode="auto">
                    <a:xfrm flipH="1">
                      <a:off x="4758643" y="2635045"/>
                      <a:ext cx="776918" cy="31607"/>
                    </a:xfrm>
                    <a:prstGeom prst="line">
                      <a:avLst/>
                    </a:prstGeom>
                    <a:solidFill>
                      <a:srgbClr val="808080"/>
                    </a:solidFill>
                    <a:ln w="57150" cap="flat" cmpd="sng" algn="ctr">
                      <a:solidFill>
                        <a:srgbClr val="FFFF00">
                          <a:alpha val="72000"/>
                        </a:srgbClr>
                      </a:solidFill>
                      <a:prstDash val="solid"/>
                      <a:round/>
                      <a:headEnd type="none" w="med" len="med"/>
                      <a:tailEnd type="none" w="med" len="med"/>
                    </a:ln>
                    <a:effectLst/>
                  </p:spPr>
                </p:cxnSp>
              </p:grpSp>
            </p:grpSp>
            <p:sp>
              <p:nvSpPr>
                <p:cNvPr id="64" name="Oval 63">
                  <a:extLst>
                    <a:ext uri="{FF2B5EF4-FFF2-40B4-BE49-F238E27FC236}">
                      <a16:creationId xmlns:a16="http://schemas.microsoft.com/office/drawing/2014/main" id="{FC496A0D-8C23-2A40-A7FE-92260BD25B4C}"/>
                    </a:ext>
                  </a:extLst>
                </p:cNvPr>
                <p:cNvSpPr/>
                <p:nvPr/>
              </p:nvSpPr>
              <p:spPr bwMode="auto">
                <a:xfrm>
                  <a:off x="5422330" y="4411005"/>
                  <a:ext cx="304800" cy="290184"/>
                </a:xfrm>
                <a:prstGeom prst="ellipse">
                  <a:avLst/>
                </a:prstGeom>
                <a:solidFill>
                  <a:srgbClr val="FFFF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2</a:t>
                  </a:r>
                </a:p>
              </p:txBody>
            </p:sp>
          </p:grpSp>
        </p:grpSp>
      </p:grpSp>
      <p:sp>
        <p:nvSpPr>
          <p:cNvPr id="85" name="Oval 84">
            <a:extLst>
              <a:ext uri="{FF2B5EF4-FFF2-40B4-BE49-F238E27FC236}">
                <a16:creationId xmlns:a16="http://schemas.microsoft.com/office/drawing/2014/main" id="{3B6F996A-0C0E-5B4C-835C-57050478EA3A}"/>
              </a:ext>
            </a:extLst>
          </p:cNvPr>
          <p:cNvSpPr/>
          <p:nvPr/>
        </p:nvSpPr>
        <p:spPr bwMode="auto">
          <a:xfrm>
            <a:off x="3051707" y="2572100"/>
            <a:ext cx="377293" cy="240798"/>
          </a:xfrm>
          <a:prstGeom prst="ellipse">
            <a:avLst/>
          </a:prstGeom>
          <a:solidFill>
            <a:srgbClr val="FF0000"/>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32</a:t>
            </a:r>
          </a:p>
        </p:txBody>
      </p:sp>
    </p:spTree>
    <p:extLst>
      <p:ext uri="{BB962C8B-B14F-4D97-AF65-F5344CB8AC3E}">
        <p14:creationId xmlns:p14="http://schemas.microsoft.com/office/powerpoint/2010/main" val="353004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C03765-DE24-6F43-8B38-F1A44AA6FC22}"/>
              </a:ext>
            </a:extLst>
          </p:cNvPr>
          <p:cNvSpPr>
            <a:spLocks noGrp="1"/>
          </p:cNvSpPr>
          <p:nvPr>
            <p:ph type="ctrTitle"/>
          </p:nvPr>
        </p:nvSpPr>
        <p:spPr>
          <a:xfrm>
            <a:off x="685800" y="285750"/>
            <a:ext cx="7772400" cy="3886199"/>
          </a:xfrm>
        </p:spPr>
        <p:txBody>
          <a:bodyPr/>
          <a:lstStyle/>
          <a:p>
            <a:r>
              <a:rPr lang="en-US" b="1" dirty="0"/>
              <a:t>The problem becomes: </a:t>
            </a:r>
            <a:br>
              <a:rPr lang="en-US" dirty="0"/>
            </a:br>
            <a:r>
              <a:rPr lang="en-US" sz="2800" dirty="0"/>
              <a:t>For each destination, a router needs to put an entry in its forwarding table to forward packets along the spanning tree rooted at that destination.</a:t>
            </a:r>
            <a:br>
              <a:rPr lang="en-US" sz="2800" dirty="0"/>
            </a:br>
            <a:r>
              <a:rPr lang="en-US" dirty="0"/>
              <a:t>How does it know what entry to add?</a:t>
            </a:r>
          </a:p>
        </p:txBody>
      </p:sp>
      <p:sp>
        <p:nvSpPr>
          <p:cNvPr id="5" name="Slide Number Placeholder 4">
            <a:extLst>
              <a:ext uri="{FF2B5EF4-FFF2-40B4-BE49-F238E27FC236}">
                <a16:creationId xmlns:a16="http://schemas.microsoft.com/office/drawing/2014/main" id="{EA4BBD1A-4360-5743-A1F5-FEB84ED50C8F}"/>
              </a:ext>
            </a:extLst>
          </p:cNvPr>
          <p:cNvSpPr>
            <a:spLocks noGrp="1"/>
          </p:cNvSpPr>
          <p:nvPr>
            <p:ph type="sldNum" sz="quarter" idx="10"/>
          </p:nvPr>
        </p:nvSpPr>
        <p:spPr/>
        <p:txBody>
          <a:bodyPr/>
          <a:lstStyle/>
          <a:p>
            <a:fld id="{F2605EC0-BAF3-DD41-AE64-E40F5DF1FE36}" type="slidenum">
              <a:rPr lang="en-US" altLang="en-US" smtClean="0"/>
              <a:pPr/>
              <a:t>15</a:t>
            </a:fld>
            <a:endParaRPr lang="en-US" altLang="en-US"/>
          </a:p>
        </p:txBody>
      </p:sp>
    </p:spTree>
    <p:extLst>
      <p:ext uri="{BB962C8B-B14F-4D97-AF65-F5344CB8AC3E}">
        <p14:creationId xmlns:p14="http://schemas.microsoft.com/office/powerpoint/2010/main" val="128033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p:txBody>
          <a:bodyPr/>
          <a:lstStyle/>
          <a:p>
            <a:r>
              <a:rPr lang="en-US" b="1" dirty="0">
                <a:latin typeface="Helvetica" charset="0"/>
                <a:ea typeface="ＭＳ Ｐゴシック" charset="0"/>
                <a:cs typeface="ＭＳ Ｐゴシック" charset="0"/>
              </a:rPr>
              <a:t>Game</a:t>
            </a:r>
            <a:r>
              <a:rPr lang="en-US" dirty="0">
                <a:latin typeface="Helvetica" charset="0"/>
                <a:ea typeface="ＭＳ Ｐゴシック" charset="0"/>
                <a:cs typeface="ＭＳ Ｐゴシック" charset="0"/>
              </a:rPr>
              <a:t>: Routing Competition</a:t>
            </a:r>
          </a:p>
        </p:txBody>
      </p:sp>
      <p:sp>
        <p:nvSpPr>
          <p:cNvPr id="2" name="Trapezoid 1">
            <a:extLst>
              <a:ext uri="{FF2B5EF4-FFF2-40B4-BE49-F238E27FC236}">
                <a16:creationId xmlns:a16="http://schemas.microsoft.com/office/drawing/2014/main" id="{F13950D6-3A15-E04C-AB9C-DEF0EE902DD0}"/>
              </a:ext>
            </a:extLst>
          </p:cNvPr>
          <p:cNvSpPr/>
          <p:nvPr/>
        </p:nvSpPr>
        <p:spPr bwMode="auto">
          <a:xfrm rot="18900529">
            <a:off x="-796115" y="633050"/>
            <a:ext cx="3493096" cy="685800"/>
          </a:xfrm>
          <a:prstGeom prst="trapezoid">
            <a:avLst>
              <a:gd name="adj" fmla="val 100922"/>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The non-pandemic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edition</a:t>
            </a:r>
          </a:p>
        </p:txBody>
      </p:sp>
    </p:spTree>
    <p:extLst>
      <p:ext uri="{BB962C8B-B14F-4D97-AF65-F5344CB8AC3E}">
        <p14:creationId xmlns:p14="http://schemas.microsoft.com/office/powerpoint/2010/main" val="986373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Each team member has a card</a:t>
            </a:r>
          </a:p>
        </p:txBody>
      </p:sp>
      <p:sp>
        <p:nvSpPr>
          <p:cNvPr id="4" name="Rectangle 3"/>
          <p:cNvSpPr/>
          <p:nvPr/>
        </p:nvSpPr>
        <p:spPr>
          <a:xfrm>
            <a:off x="3126872" y="1870526"/>
            <a:ext cx="3082173" cy="1289906"/>
          </a:xfrm>
          <a:prstGeom prst="rect">
            <a:avLst/>
          </a:prstGeom>
          <a:solidFill>
            <a:srgbClr val="D975A7"/>
          </a:solidFill>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endParaRPr lang="en-US" sz="1125"/>
          </a:p>
        </p:txBody>
      </p:sp>
      <p:sp>
        <p:nvSpPr>
          <p:cNvPr id="6" name="TextBox 5"/>
          <p:cNvSpPr txBox="1"/>
          <p:nvPr/>
        </p:nvSpPr>
        <p:spPr>
          <a:xfrm>
            <a:off x="4467847" y="1954162"/>
            <a:ext cx="445397" cy="688435"/>
          </a:xfrm>
          <a:prstGeom prst="rect">
            <a:avLst/>
          </a:prstGeom>
          <a:noFill/>
        </p:spPr>
        <p:txBody>
          <a:bodyPr wrap="none" lIns="81638" tIns="40819" rIns="81638" bIns="40819" rtlCol="0">
            <a:spAutoFit/>
          </a:bodyPr>
          <a:lstStyle/>
          <a:p>
            <a:r>
              <a:rPr lang="en-US" sz="3938" dirty="0"/>
              <a:t>5</a:t>
            </a:r>
          </a:p>
        </p:txBody>
      </p:sp>
      <p:sp>
        <p:nvSpPr>
          <p:cNvPr id="7" name="TextBox 6"/>
          <p:cNvSpPr txBox="1"/>
          <p:nvPr/>
        </p:nvSpPr>
        <p:spPr>
          <a:xfrm>
            <a:off x="4294637" y="2708545"/>
            <a:ext cx="806072" cy="359434"/>
          </a:xfrm>
          <a:prstGeom prst="rect">
            <a:avLst/>
          </a:prstGeom>
          <a:noFill/>
        </p:spPr>
        <p:txBody>
          <a:bodyPr wrap="none" lIns="81638" tIns="40819" rIns="81638" bIns="40819" rtlCol="0">
            <a:spAutoFit/>
          </a:bodyPr>
          <a:lstStyle/>
          <a:p>
            <a:r>
              <a:rPr lang="en-US" sz="1800" dirty="0"/>
              <a:t>12, 19</a:t>
            </a:r>
          </a:p>
        </p:txBody>
      </p:sp>
      <p:sp>
        <p:nvSpPr>
          <p:cNvPr id="9" name="TextBox 8"/>
          <p:cNvSpPr txBox="1"/>
          <p:nvPr/>
        </p:nvSpPr>
        <p:spPr>
          <a:xfrm>
            <a:off x="1578889" y="1013283"/>
            <a:ext cx="1722734" cy="844182"/>
          </a:xfrm>
          <a:prstGeom prst="rect">
            <a:avLst/>
          </a:prstGeom>
          <a:noFill/>
        </p:spPr>
        <p:txBody>
          <a:bodyPr wrap="none" lIns="81638" tIns="40819" rIns="81638" bIns="40819" rtlCol="0">
            <a:spAutoFit/>
          </a:bodyPr>
          <a:lstStyle/>
          <a:p>
            <a:pPr algn="ctr"/>
            <a:r>
              <a:rPr lang="en-US" sz="2475" dirty="0"/>
              <a:t>Your router</a:t>
            </a:r>
          </a:p>
          <a:p>
            <a:pPr algn="ctr"/>
            <a:r>
              <a:rPr lang="en-US" sz="2475" dirty="0"/>
              <a:t>ID</a:t>
            </a:r>
          </a:p>
        </p:txBody>
      </p:sp>
      <p:cxnSp>
        <p:nvCxnSpPr>
          <p:cNvPr id="11" name="Straight Arrow Connector 10"/>
          <p:cNvCxnSpPr>
            <a:cxnSpLocks/>
            <a:stCxn id="9" idx="3"/>
          </p:cNvCxnSpPr>
          <p:nvPr/>
        </p:nvCxnSpPr>
        <p:spPr>
          <a:xfrm>
            <a:off x="3301623" y="1435374"/>
            <a:ext cx="1166224" cy="7649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283451" y="3557432"/>
            <a:ext cx="3814909" cy="463309"/>
          </a:xfrm>
          <a:prstGeom prst="rect">
            <a:avLst/>
          </a:prstGeom>
          <a:noFill/>
        </p:spPr>
        <p:txBody>
          <a:bodyPr wrap="none" lIns="81638" tIns="40819" rIns="81638" bIns="40819" rtlCol="0">
            <a:spAutoFit/>
          </a:bodyPr>
          <a:lstStyle/>
          <a:p>
            <a:pPr algn="ctr"/>
            <a:r>
              <a:rPr lang="en-US" sz="2475" dirty="0"/>
              <a:t>The IDs of your neighbors</a:t>
            </a:r>
          </a:p>
        </p:txBody>
      </p:sp>
      <p:cxnSp>
        <p:nvCxnSpPr>
          <p:cNvPr id="13" name="Straight Arrow Connector 12"/>
          <p:cNvCxnSpPr>
            <a:cxnSpLocks/>
          </p:cNvCxnSpPr>
          <p:nvPr/>
        </p:nvCxnSpPr>
        <p:spPr>
          <a:xfrm flipH="1" flipV="1">
            <a:off x="5094356" y="2889225"/>
            <a:ext cx="398030" cy="7063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838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5922"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a:t>
            </a:r>
          </a:p>
        </p:txBody>
      </p:sp>
      <p:sp>
        <p:nvSpPr>
          <p:cNvPr id="11" name="Rectangle 10"/>
          <p:cNvSpPr/>
          <p:nvPr/>
        </p:nvSpPr>
        <p:spPr>
          <a:xfrm>
            <a:off x="2584112"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3</a:t>
            </a:r>
          </a:p>
        </p:txBody>
      </p:sp>
      <p:sp>
        <p:nvSpPr>
          <p:cNvPr id="20" name="Rectangle 19"/>
          <p:cNvSpPr/>
          <p:nvPr/>
        </p:nvSpPr>
        <p:spPr>
          <a:xfrm>
            <a:off x="3672300"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4</a:t>
            </a:r>
          </a:p>
        </p:txBody>
      </p:sp>
      <p:sp>
        <p:nvSpPr>
          <p:cNvPr id="22" name="Rectangle 21"/>
          <p:cNvSpPr/>
          <p:nvPr/>
        </p:nvSpPr>
        <p:spPr>
          <a:xfrm>
            <a:off x="4760489"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5</a:t>
            </a:r>
          </a:p>
        </p:txBody>
      </p:sp>
      <p:sp>
        <p:nvSpPr>
          <p:cNvPr id="24" name="Rectangle 23"/>
          <p:cNvSpPr/>
          <p:nvPr/>
        </p:nvSpPr>
        <p:spPr>
          <a:xfrm>
            <a:off x="5848678"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6</a:t>
            </a:r>
          </a:p>
        </p:txBody>
      </p:sp>
      <p:sp>
        <p:nvSpPr>
          <p:cNvPr id="26" name="Rectangle 25"/>
          <p:cNvSpPr/>
          <p:nvPr/>
        </p:nvSpPr>
        <p:spPr>
          <a:xfrm>
            <a:off x="6936867"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7</a:t>
            </a:r>
          </a:p>
        </p:txBody>
      </p:sp>
      <p:sp>
        <p:nvSpPr>
          <p:cNvPr id="30" name="Rectangle 29"/>
          <p:cNvSpPr/>
          <p:nvPr/>
        </p:nvSpPr>
        <p:spPr>
          <a:xfrm>
            <a:off x="8021042"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8</a:t>
            </a:r>
          </a:p>
        </p:txBody>
      </p:sp>
      <p:sp>
        <p:nvSpPr>
          <p:cNvPr id="34" name="Rectangle 33"/>
          <p:cNvSpPr/>
          <p:nvPr/>
        </p:nvSpPr>
        <p:spPr>
          <a:xfrm>
            <a:off x="423774"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a:t>
            </a:r>
          </a:p>
        </p:txBody>
      </p:sp>
      <p:sp>
        <p:nvSpPr>
          <p:cNvPr id="36" name="Rectangle 35"/>
          <p:cNvSpPr/>
          <p:nvPr/>
        </p:nvSpPr>
        <p:spPr>
          <a:xfrm>
            <a:off x="1495922"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15</a:t>
            </a:r>
          </a:p>
        </p:txBody>
      </p:sp>
      <p:sp>
        <p:nvSpPr>
          <p:cNvPr id="37" name="Rectangle 36"/>
          <p:cNvSpPr/>
          <p:nvPr/>
        </p:nvSpPr>
        <p:spPr>
          <a:xfrm>
            <a:off x="2584112"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14</a:t>
            </a:r>
          </a:p>
        </p:txBody>
      </p:sp>
      <p:cxnSp>
        <p:nvCxnSpPr>
          <p:cNvPr id="38" name="Straight Arrow Connector 37"/>
          <p:cNvCxnSpPr>
            <a:stCxn id="36" idx="3"/>
            <a:endCxn id="37" idx="1"/>
          </p:cNvCxnSpPr>
          <p:nvPr/>
        </p:nvCxnSpPr>
        <p:spPr>
          <a:xfrm>
            <a:off x="2138946"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3672300"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13</a:t>
            </a:r>
          </a:p>
        </p:txBody>
      </p:sp>
      <p:cxnSp>
        <p:nvCxnSpPr>
          <p:cNvPr id="40" name="Straight Arrow Connector 39"/>
          <p:cNvCxnSpPr>
            <a:endCxn id="39" idx="1"/>
          </p:cNvCxnSpPr>
          <p:nvPr/>
        </p:nvCxnSpPr>
        <p:spPr>
          <a:xfrm>
            <a:off x="3227136"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760489"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12</a:t>
            </a:r>
          </a:p>
        </p:txBody>
      </p:sp>
      <p:cxnSp>
        <p:nvCxnSpPr>
          <p:cNvPr id="42" name="Straight Arrow Connector 41"/>
          <p:cNvCxnSpPr>
            <a:endCxn id="41" idx="1"/>
          </p:cNvCxnSpPr>
          <p:nvPr/>
        </p:nvCxnSpPr>
        <p:spPr>
          <a:xfrm>
            <a:off x="4315324"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848678"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11</a:t>
            </a:r>
          </a:p>
        </p:txBody>
      </p:sp>
      <p:cxnSp>
        <p:nvCxnSpPr>
          <p:cNvPr id="44" name="Straight Arrow Connector 43"/>
          <p:cNvCxnSpPr>
            <a:endCxn id="43" idx="1"/>
          </p:cNvCxnSpPr>
          <p:nvPr/>
        </p:nvCxnSpPr>
        <p:spPr>
          <a:xfrm>
            <a:off x="5403514"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936867"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10</a:t>
            </a:r>
          </a:p>
        </p:txBody>
      </p:sp>
      <p:cxnSp>
        <p:nvCxnSpPr>
          <p:cNvPr id="46" name="Straight Arrow Connector 45"/>
          <p:cNvCxnSpPr>
            <a:endCxn id="45" idx="1"/>
          </p:cNvCxnSpPr>
          <p:nvPr/>
        </p:nvCxnSpPr>
        <p:spPr>
          <a:xfrm>
            <a:off x="6491703"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8021042"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9</a:t>
            </a:r>
          </a:p>
        </p:txBody>
      </p:sp>
      <p:cxnSp>
        <p:nvCxnSpPr>
          <p:cNvPr id="48" name="Straight Arrow Connector 47"/>
          <p:cNvCxnSpPr>
            <a:endCxn id="47" idx="1"/>
          </p:cNvCxnSpPr>
          <p:nvPr/>
        </p:nvCxnSpPr>
        <p:spPr>
          <a:xfrm>
            <a:off x="7575878"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423774"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16</a:t>
            </a:r>
          </a:p>
        </p:txBody>
      </p:sp>
      <p:cxnSp>
        <p:nvCxnSpPr>
          <p:cNvPr id="50" name="Straight Arrow Connector 49"/>
          <p:cNvCxnSpPr/>
          <p:nvPr/>
        </p:nvCxnSpPr>
        <p:spPr>
          <a:xfrm>
            <a:off x="1066797"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1495922"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18</a:t>
            </a:r>
          </a:p>
        </p:txBody>
      </p:sp>
      <p:sp>
        <p:nvSpPr>
          <p:cNvPr id="52" name="Rectangle 51"/>
          <p:cNvSpPr/>
          <p:nvPr/>
        </p:nvSpPr>
        <p:spPr>
          <a:xfrm>
            <a:off x="2584112"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19</a:t>
            </a:r>
          </a:p>
        </p:txBody>
      </p:sp>
      <p:cxnSp>
        <p:nvCxnSpPr>
          <p:cNvPr id="53" name="Straight Arrow Connector 52"/>
          <p:cNvCxnSpPr>
            <a:stCxn id="51" idx="3"/>
            <a:endCxn id="52" idx="1"/>
          </p:cNvCxnSpPr>
          <p:nvPr/>
        </p:nvCxnSpPr>
        <p:spPr>
          <a:xfrm>
            <a:off x="2138946"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3672300"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20</a:t>
            </a:r>
          </a:p>
        </p:txBody>
      </p:sp>
      <p:cxnSp>
        <p:nvCxnSpPr>
          <p:cNvPr id="55" name="Straight Arrow Connector 54"/>
          <p:cNvCxnSpPr>
            <a:endCxn id="54" idx="1"/>
          </p:cNvCxnSpPr>
          <p:nvPr/>
        </p:nvCxnSpPr>
        <p:spPr>
          <a:xfrm>
            <a:off x="3227136"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4760489"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21</a:t>
            </a:r>
          </a:p>
        </p:txBody>
      </p:sp>
      <p:cxnSp>
        <p:nvCxnSpPr>
          <p:cNvPr id="57" name="Straight Arrow Connector 56"/>
          <p:cNvCxnSpPr>
            <a:endCxn id="56" idx="1"/>
          </p:cNvCxnSpPr>
          <p:nvPr/>
        </p:nvCxnSpPr>
        <p:spPr>
          <a:xfrm>
            <a:off x="4315324"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5848678"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22</a:t>
            </a:r>
          </a:p>
        </p:txBody>
      </p:sp>
      <p:cxnSp>
        <p:nvCxnSpPr>
          <p:cNvPr id="59" name="Straight Arrow Connector 58"/>
          <p:cNvCxnSpPr>
            <a:endCxn id="58" idx="1"/>
          </p:cNvCxnSpPr>
          <p:nvPr/>
        </p:nvCxnSpPr>
        <p:spPr>
          <a:xfrm>
            <a:off x="5403514"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6936867"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23</a:t>
            </a:r>
          </a:p>
        </p:txBody>
      </p:sp>
      <p:cxnSp>
        <p:nvCxnSpPr>
          <p:cNvPr id="61" name="Straight Arrow Connector 60"/>
          <p:cNvCxnSpPr>
            <a:endCxn id="60" idx="1"/>
          </p:cNvCxnSpPr>
          <p:nvPr/>
        </p:nvCxnSpPr>
        <p:spPr>
          <a:xfrm>
            <a:off x="6491703"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8021042"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24</a:t>
            </a:r>
          </a:p>
        </p:txBody>
      </p:sp>
      <p:cxnSp>
        <p:nvCxnSpPr>
          <p:cNvPr id="63" name="Straight Arrow Connector 62"/>
          <p:cNvCxnSpPr>
            <a:endCxn id="62" idx="1"/>
          </p:cNvCxnSpPr>
          <p:nvPr/>
        </p:nvCxnSpPr>
        <p:spPr>
          <a:xfrm>
            <a:off x="7575878"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423774"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17</a:t>
            </a:r>
          </a:p>
        </p:txBody>
      </p:sp>
      <p:cxnSp>
        <p:nvCxnSpPr>
          <p:cNvPr id="65" name="Straight Arrow Connector 64"/>
          <p:cNvCxnSpPr/>
          <p:nvPr/>
        </p:nvCxnSpPr>
        <p:spPr>
          <a:xfrm>
            <a:off x="1066797"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77" name="Rectangle 76"/>
          <p:cNvSpPr/>
          <p:nvPr/>
        </p:nvSpPr>
        <p:spPr>
          <a:xfrm>
            <a:off x="8021042" y="34645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25</a:t>
            </a:r>
          </a:p>
        </p:txBody>
      </p:sp>
      <p:cxnSp>
        <p:nvCxnSpPr>
          <p:cNvPr id="81" name="Straight Arrow Connector 80"/>
          <p:cNvCxnSpPr>
            <a:stCxn id="30" idx="2"/>
            <a:endCxn id="47" idx="0"/>
          </p:cNvCxnSpPr>
          <p:nvPr/>
        </p:nvCxnSpPr>
        <p:spPr>
          <a:xfrm>
            <a:off x="8342554" y="1168061"/>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stCxn id="49" idx="2"/>
            <a:endCxn id="64" idx="0"/>
          </p:cNvCxnSpPr>
          <p:nvPr/>
        </p:nvCxnSpPr>
        <p:spPr>
          <a:xfrm>
            <a:off x="745285" y="2064414"/>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62" idx="2"/>
            <a:endCxn id="77" idx="0"/>
          </p:cNvCxnSpPr>
          <p:nvPr/>
        </p:nvCxnSpPr>
        <p:spPr>
          <a:xfrm>
            <a:off x="8342554" y="2960766"/>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94" name="Oval 93"/>
          <p:cNvSpPr/>
          <p:nvPr/>
        </p:nvSpPr>
        <p:spPr>
          <a:xfrm>
            <a:off x="482992" y="432449"/>
            <a:ext cx="524585" cy="383109"/>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lIns="81638" tIns="40819" rIns="81638" bIns="40819" spcCol="0" rtlCol="0" anchor="ctr"/>
          <a:lstStyle/>
          <a:p>
            <a:pPr algn="ctr"/>
            <a:endParaRPr lang="en-US" sz="1125"/>
          </a:p>
        </p:txBody>
      </p:sp>
      <p:cxnSp>
        <p:nvCxnSpPr>
          <p:cNvPr id="112" name="Straight Arrow Connector 111"/>
          <p:cNvCxnSpPr/>
          <p:nvPr/>
        </p:nvCxnSpPr>
        <p:spPr>
          <a:xfrm>
            <a:off x="2122906"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3211096"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4299284"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5387474"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6475662"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7559837"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050758"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1EA1E436-DCB5-8D47-9E9A-7FA972279430}"/>
              </a:ext>
            </a:extLst>
          </p:cNvPr>
          <p:cNvGrpSpPr/>
          <p:nvPr/>
        </p:nvGrpSpPr>
        <p:grpSpPr>
          <a:xfrm>
            <a:off x="1511962" y="2960765"/>
            <a:ext cx="3084152" cy="1857936"/>
            <a:chOff x="1511962" y="2960765"/>
            <a:chExt cx="3084152" cy="1857936"/>
          </a:xfrm>
        </p:grpSpPr>
        <p:sp>
          <p:nvSpPr>
            <p:cNvPr id="66" name="Rectangle 65">
              <a:extLst>
                <a:ext uri="{FF2B5EF4-FFF2-40B4-BE49-F238E27FC236}">
                  <a16:creationId xmlns:a16="http://schemas.microsoft.com/office/drawing/2014/main" id="{E919DBF8-1AB7-194D-BDBC-BE2DE3C7A8B8}"/>
                </a:ext>
              </a:extLst>
            </p:cNvPr>
            <p:cNvSpPr/>
            <p:nvPr/>
          </p:nvSpPr>
          <p:spPr>
            <a:xfrm>
              <a:off x="1513941" y="3528795"/>
              <a:ext cx="3082173" cy="1289906"/>
            </a:xfrm>
            <a:prstGeom prst="rect">
              <a:avLst/>
            </a:prstGeom>
            <a:solidFill>
              <a:srgbClr val="D975A7"/>
            </a:solidFill>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endParaRPr lang="en-US" sz="1125"/>
            </a:p>
          </p:txBody>
        </p:sp>
        <p:sp>
          <p:nvSpPr>
            <p:cNvPr id="67" name="TextBox 66">
              <a:extLst>
                <a:ext uri="{FF2B5EF4-FFF2-40B4-BE49-F238E27FC236}">
                  <a16:creationId xmlns:a16="http://schemas.microsoft.com/office/drawing/2014/main" id="{65C09E32-4092-E54E-8629-36496FD5088B}"/>
                </a:ext>
              </a:extLst>
            </p:cNvPr>
            <p:cNvSpPr txBox="1"/>
            <p:nvPr/>
          </p:nvSpPr>
          <p:spPr>
            <a:xfrm>
              <a:off x="2660587" y="3660816"/>
              <a:ext cx="725922" cy="688435"/>
            </a:xfrm>
            <a:prstGeom prst="rect">
              <a:avLst/>
            </a:prstGeom>
            <a:noFill/>
          </p:spPr>
          <p:txBody>
            <a:bodyPr wrap="none" lIns="81638" tIns="40819" rIns="81638" bIns="40819" rtlCol="0">
              <a:spAutoFit/>
            </a:bodyPr>
            <a:lstStyle/>
            <a:p>
              <a:r>
                <a:rPr lang="en-US" sz="3938" dirty="0"/>
                <a:t>19</a:t>
              </a:r>
            </a:p>
          </p:txBody>
        </p:sp>
        <p:sp>
          <p:nvSpPr>
            <p:cNvPr id="68" name="TextBox 67">
              <a:extLst>
                <a:ext uri="{FF2B5EF4-FFF2-40B4-BE49-F238E27FC236}">
                  <a16:creationId xmlns:a16="http://schemas.microsoft.com/office/drawing/2014/main" id="{ACB30632-EFD3-B04A-B428-59223B6950C6}"/>
                </a:ext>
              </a:extLst>
            </p:cNvPr>
            <p:cNvSpPr txBox="1"/>
            <p:nvPr/>
          </p:nvSpPr>
          <p:spPr>
            <a:xfrm>
              <a:off x="2641032" y="4349251"/>
              <a:ext cx="806072" cy="359434"/>
            </a:xfrm>
            <a:prstGeom prst="rect">
              <a:avLst/>
            </a:prstGeom>
            <a:noFill/>
          </p:spPr>
          <p:txBody>
            <a:bodyPr wrap="none" lIns="81638" tIns="40819" rIns="81638" bIns="40819" rtlCol="0">
              <a:spAutoFit/>
            </a:bodyPr>
            <a:lstStyle/>
            <a:p>
              <a:r>
                <a:rPr lang="en-US" sz="1800" dirty="0"/>
                <a:t>18, 20</a:t>
              </a:r>
            </a:p>
          </p:txBody>
        </p:sp>
        <p:cxnSp>
          <p:nvCxnSpPr>
            <p:cNvPr id="3" name="Straight Connector 2">
              <a:extLst>
                <a:ext uri="{FF2B5EF4-FFF2-40B4-BE49-F238E27FC236}">
                  <a16:creationId xmlns:a16="http://schemas.microsoft.com/office/drawing/2014/main" id="{5A8CC15F-07DB-4642-9E0A-F59DF20B6BB2}"/>
                </a:ext>
              </a:extLst>
            </p:cNvPr>
            <p:cNvCxnSpPr/>
            <p:nvPr/>
          </p:nvCxnSpPr>
          <p:spPr bwMode="auto">
            <a:xfrm flipH="1">
              <a:off x="1511962" y="2960766"/>
              <a:ext cx="1072149" cy="568029"/>
            </a:xfrm>
            <a:prstGeom prst="line">
              <a:avLst/>
            </a:prstGeom>
            <a:solidFill>
              <a:srgbClr val="808080"/>
            </a:solidFill>
            <a:ln w="9525" cap="flat" cmpd="sng" algn="ctr">
              <a:solidFill>
                <a:schemeClr val="tx1">
                  <a:lumMod val="50000"/>
                  <a:lumOff val="50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D609EF4E-9BBF-D84C-9892-D76FB76976BC}"/>
                </a:ext>
              </a:extLst>
            </p:cNvPr>
            <p:cNvCxnSpPr>
              <a:cxnSpLocks/>
            </p:cNvCxnSpPr>
            <p:nvPr/>
          </p:nvCxnSpPr>
          <p:spPr bwMode="auto">
            <a:xfrm>
              <a:off x="3227137" y="2960765"/>
              <a:ext cx="1368977" cy="568030"/>
            </a:xfrm>
            <a:prstGeom prst="line">
              <a:avLst/>
            </a:prstGeom>
            <a:solidFill>
              <a:srgbClr val="808080"/>
            </a:solidFill>
            <a:ln w="9525" cap="flat" cmpd="sng" algn="ctr">
              <a:solidFill>
                <a:schemeClr val="tx1">
                  <a:lumMod val="50000"/>
                  <a:lumOff val="50000"/>
                </a:schemeClr>
              </a:solidFill>
              <a:prstDash val="solid"/>
              <a:round/>
              <a:headEnd type="none" w="med" len="med"/>
              <a:tailEnd type="none" w="med" len="med"/>
            </a:ln>
            <a:effectLst/>
          </p:spPr>
        </p:cxnSp>
      </p:grpSp>
    </p:spTree>
    <p:extLst>
      <p:ext uri="{BB962C8B-B14F-4D97-AF65-F5344CB8AC3E}">
        <p14:creationId xmlns:p14="http://schemas.microsoft.com/office/powerpoint/2010/main" val="14475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0 0 L 0.1208 0 " pathEditMode="relative" ptsTypes="AA">
                                      <p:cBhvr>
                                        <p:cTn id="11" dur="1000" fill="hold"/>
                                        <p:tgtEl>
                                          <p:spTgt spid="94"/>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0.1208 -5.55556E-7 L 0.23642 -5.55556E-7 " pathEditMode="relative" rAng="0" ptsTypes="AA">
                                      <p:cBhvr>
                                        <p:cTn id="15" dur="1000" fill="hold"/>
                                        <p:tgtEl>
                                          <p:spTgt spid="94"/>
                                        </p:tgtEl>
                                        <p:attrNameLst>
                                          <p:attrName>ppt_x</p:attrName>
                                          <p:attrName>ppt_y</p:attrName>
                                        </p:attrNameLst>
                                      </p:cBhvr>
                                      <p:rCtr x="5781" y="0"/>
                                    </p:animMotion>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2" nodeType="clickEffect">
                                  <p:stCondLst>
                                    <p:cond delay="0"/>
                                  </p:stCondLst>
                                  <p:childTnLst>
                                    <p:animMotion origin="layout" path="M 0.23125 -5.55556E-7 C 0.47988 -0.01649 0.729 -0.03281 0.82705 0.00556 C 0.92519 0.04375 0.94853 0.18993 0.81982 0.22951 C 0.69101 0.2691 0.18955 0.2151 0.0541 0.24254 C -0.08116 0.26997 -0.11758 0.36823 0.00732 0.39427 C 0.13242 0.42049 0.66855 0.37656 0.80517 0.4 C 0.94169 0.42326 0.88447 0.47917 0.82705 0.53507 " pathEditMode="relative" rAng="0" ptsTypes="AAAAAAA">
                                      <p:cBhvr>
                                        <p:cTn id="19" dur="2000" fill="hold"/>
                                        <p:tgtEl>
                                          <p:spTgt spid="94"/>
                                        </p:tgtEl>
                                        <p:attrNameLst>
                                          <p:attrName>ppt_x</p:attrName>
                                          <p:attrName>ppt_y</p:attrName>
                                        </p:attrNameLst>
                                      </p:cBhvr>
                                      <p:rCtr x="18838" y="258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4" grpId="1" animBg="1"/>
      <p:bldP spid="94"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398630" y="1713392"/>
            <a:ext cx="2457858" cy="1101382"/>
          </a:xfrm>
          <a:prstGeom prst="rect">
            <a:avLst/>
          </a:prstGeom>
          <a:solidFill>
            <a:srgbClr val="D975A7"/>
          </a:solidFill>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endParaRPr lang="en-US" sz="1125"/>
          </a:p>
        </p:txBody>
      </p:sp>
      <p:sp>
        <p:nvSpPr>
          <p:cNvPr id="6" name="TextBox 5"/>
          <p:cNvSpPr txBox="1"/>
          <p:nvPr/>
        </p:nvSpPr>
        <p:spPr>
          <a:xfrm>
            <a:off x="4404974" y="1627738"/>
            <a:ext cx="474251" cy="748900"/>
          </a:xfrm>
          <a:prstGeom prst="rect">
            <a:avLst/>
          </a:prstGeom>
          <a:noFill/>
        </p:spPr>
        <p:txBody>
          <a:bodyPr wrap="none" lIns="81638" tIns="40819" rIns="81638" bIns="40819" rtlCol="0">
            <a:spAutoFit/>
          </a:bodyPr>
          <a:lstStyle/>
          <a:p>
            <a:r>
              <a:rPr lang="en-US" sz="4331" dirty="0"/>
              <a:t>5</a:t>
            </a:r>
          </a:p>
        </p:txBody>
      </p:sp>
      <p:sp>
        <p:nvSpPr>
          <p:cNvPr id="7" name="TextBox 6"/>
          <p:cNvSpPr txBox="1"/>
          <p:nvPr/>
        </p:nvSpPr>
        <p:spPr>
          <a:xfrm>
            <a:off x="4046097" y="2373818"/>
            <a:ext cx="1046522" cy="463309"/>
          </a:xfrm>
          <a:prstGeom prst="rect">
            <a:avLst/>
          </a:prstGeom>
          <a:noFill/>
        </p:spPr>
        <p:txBody>
          <a:bodyPr wrap="none" lIns="81638" tIns="40819" rIns="81638" bIns="40819" rtlCol="0">
            <a:spAutoFit/>
          </a:bodyPr>
          <a:lstStyle/>
          <a:p>
            <a:r>
              <a:rPr lang="en-US" sz="2475" dirty="0"/>
              <a:t>12, 19</a:t>
            </a:r>
          </a:p>
        </p:txBody>
      </p:sp>
      <p:grpSp>
        <p:nvGrpSpPr>
          <p:cNvPr id="35" name="Group 34"/>
          <p:cNvGrpSpPr/>
          <p:nvPr/>
        </p:nvGrpSpPr>
        <p:grpSpPr>
          <a:xfrm>
            <a:off x="634010" y="2814773"/>
            <a:ext cx="2764620" cy="1796225"/>
            <a:chOff x="634010" y="3753030"/>
            <a:chExt cx="2764620" cy="2394967"/>
          </a:xfrm>
        </p:grpSpPr>
        <p:sp>
          <p:nvSpPr>
            <p:cNvPr id="14" name="Rectangle 13"/>
            <p:cNvSpPr/>
            <p:nvPr/>
          </p:nvSpPr>
          <p:spPr>
            <a:xfrm>
              <a:off x="634010" y="4679488"/>
              <a:ext cx="2457858" cy="1468509"/>
            </a:xfrm>
            <a:prstGeom prst="rect">
              <a:avLst/>
            </a:prstGeom>
            <a:solidFill>
              <a:srgbClr val="D975A7"/>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125"/>
            </a:p>
          </p:txBody>
        </p:sp>
        <p:sp>
          <p:nvSpPr>
            <p:cNvPr id="16" name="TextBox 15"/>
            <p:cNvSpPr txBox="1"/>
            <p:nvPr/>
          </p:nvSpPr>
          <p:spPr>
            <a:xfrm>
              <a:off x="1439522" y="4694281"/>
              <a:ext cx="803425" cy="1011729"/>
            </a:xfrm>
            <a:prstGeom prst="rect">
              <a:avLst/>
            </a:prstGeom>
            <a:noFill/>
          </p:spPr>
          <p:txBody>
            <a:bodyPr wrap="none" rtlCol="0">
              <a:spAutoFit/>
            </a:bodyPr>
            <a:lstStyle/>
            <a:p>
              <a:r>
                <a:rPr lang="en-US" sz="4331" dirty="0"/>
                <a:t>12</a:t>
              </a:r>
            </a:p>
          </p:txBody>
        </p:sp>
        <p:cxnSp>
          <p:nvCxnSpPr>
            <p:cNvPr id="8" name="Straight Connector 7"/>
            <p:cNvCxnSpPr>
              <a:cxnSpLocks/>
              <a:stCxn id="14" idx="0"/>
            </p:cNvCxnSpPr>
            <p:nvPr/>
          </p:nvCxnSpPr>
          <p:spPr>
            <a:xfrm flipV="1">
              <a:off x="1862939" y="3753030"/>
              <a:ext cx="1535691" cy="92645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4529754" y="2814772"/>
            <a:ext cx="2457858" cy="1848941"/>
            <a:chOff x="4529754" y="3753030"/>
            <a:chExt cx="2457858" cy="2465254"/>
          </a:xfrm>
        </p:grpSpPr>
        <p:sp>
          <p:nvSpPr>
            <p:cNvPr id="18" name="Rectangle 17"/>
            <p:cNvSpPr/>
            <p:nvPr/>
          </p:nvSpPr>
          <p:spPr>
            <a:xfrm>
              <a:off x="4529754" y="4749775"/>
              <a:ext cx="2457858" cy="1468509"/>
            </a:xfrm>
            <a:prstGeom prst="rect">
              <a:avLst/>
            </a:prstGeom>
            <a:solidFill>
              <a:srgbClr val="D975A7"/>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125"/>
            </a:p>
          </p:txBody>
        </p:sp>
        <p:sp>
          <p:nvSpPr>
            <p:cNvPr id="20" name="TextBox 19"/>
            <p:cNvSpPr txBox="1"/>
            <p:nvPr/>
          </p:nvSpPr>
          <p:spPr>
            <a:xfrm>
              <a:off x="5359128" y="4714840"/>
              <a:ext cx="803425" cy="1011729"/>
            </a:xfrm>
            <a:prstGeom prst="rect">
              <a:avLst/>
            </a:prstGeom>
            <a:noFill/>
          </p:spPr>
          <p:txBody>
            <a:bodyPr wrap="none" rtlCol="0">
              <a:spAutoFit/>
            </a:bodyPr>
            <a:lstStyle/>
            <a:p>
              <a:r>
                <a:rPr lang="en-US" sz="4331" dirty="0"/>
                <a:t>19</a:t>
              </a:r>
            </a:p>
          </p:txBody>
        </p:sp>
        <p:cxnSp>
          <p:nvCxnSpPr>
            <p:cNvPr id="22" name="Straight Connector 21"/>
            <p:cNvCxnSpPr>
              <a:endCxn id="18" idx="0"/>
            </p:cNvCxnSpPr>
            <p:nvPr/>
          </p:nvCxnSpPr>
          <p:spPr>
            <a:xfrm>
              <a:off x="4675283" y="3753030"/>
              <a:ext cx="1083400" cy="9967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4" name="Straight Connector 23"/>
          <p:cNvCxnSpPr>
            <a:cxnSpLocks/>
            <a:stCxn id="14" idx="3"/>
            <a:endCxn id="18" idx="1"/>
          </p:cNvCxnSpPr>
          <p:nvPr/>
        </p:nvCxnSpPr>
        <p:spPr>
          <a:xfrm>
            <a:off x="3091869" y="4060307"/>
            <a:ext cx="1437886" cy="52715"/>
          </a:xfrm>
          <a:prstGeom prst="line">
            <a:avLst/>
          </a:prstGeom>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6987612" y="3647606"/>
            <a:ext cx="2261650" cy="1101382"/>
            <a:chOff x="6987612" y="4863474"/>
            <a:chExt cx="2261650" cy="1468509"/>
          </a:xfrm>
        </p:grpSpPr>
        <p:cxnSp>
          <p:nvCxnSpPr>
            <p:cNvPr id="26" name="Straight Connector 25"/>
            <p:cNvCxnSpPr>
              <a:stCxn id="18" idx="3"/>
            </p:cNvCxnSpPr>
            <p:nvPr/>
          </p:nvCxnSpPr>
          <p:spPr>
            <a:xfrm>
              <a:off x="6987612" y="5484030"/>
              <a:ext cx="1912547"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8393065" y="4863474"/>
              <a:ext cx="856197" cy="1468509"/>
            </a:xfrm>
            <a:prstGeom prst="rect">
              <a:avLst/>
            </a:prstGeom>
            <a:solidFill>
              <a:srgbClr val="D975A7"/>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125"/>
            </a:p>
          </p:txBody>
        </p:sp>
        <p:sp>
          <p:nvSpPr>
            <p:cNvPr id="31" name="TextBox 30"/>
            <p:cNvSpPr txBox="1"/>
            <p:nvPr/>
          </p:nvSpPr>
          <p:spPr>
            <a:xfrm>
              <a:off x="8582927" y="5119794"/>
              <a:ext cx="494046" cy="1011729"/>
            </a:xfrm>
            <a:prstGeom prst="rect">
              <a:avLst/>
            </a:prstGeom>
            <a:noFill/>
          </p:spPr>
          <p:txBody>
            <a:bodyPr wrap="none" rtlCol="0">
              <a:spAutoFit/>
            </a:bodyPr>
            <a:lstStyle/>
            <a:p>
              <a:r>
                <a:rPr lang="en-US" sz="4331" dirty="0"/>
                <a:t>3</a:t>
              </a:r>
            </a:p>
          </p:txBody>
        </p:sp>
      </p:grpSp>
      <p:sp>
        <p:nvSpPr>
          <p:cNvPr id="17" name="TextBox 16"/>
          <p:cNvSpPr txBox="1"/>
          <p:nvPr/>
        </p:nvSpPr>
        <p:spPr>
          <a:xfrm>
            <a:off x="1384009" y="4204460"/>
            <a:ext cx="870192" cy="463309"/>
          </a:xfrm>
          <a:prstGeom prst="rect">
            <a:avLst/>
          </a:prstGeom>
          <a:noFill/>
        </p:spPr>
        <p:txBody>
          <a:bodyPr wrap="none" lIns="81638" tIns="40819" rIns="81638" bIns="40819" rtlCol="0">
            <a:spAutoFit/>
          </a:bodyPr>
          <a:lstStyle/>
          <a:p>
            <a:r>
              <a:rPr lang="en-US" sz="2475" dirty="0"/>
              <a:t>5, 19</a:t>
            </a:r>
          </a:p>
        </p:txBody>
      </p:sp>
      <p:sp>
        <p:nvSpPr>
          <p:cNvPr id="21" name="TextBox 20"/>
          <p:cNvSpPr txBox="1"/>
          <p:nvPr/>
        </p:nvSpPr>
        <p:spPr>
          <a:xfrm>
            <a:off x="5216983" y="4242345"/>
            <a:ext cx="1222852" cy="463309"/>
          </a:xfrm>
          <a:prstGeom prst="rect">
            <a:avLst/>
          </a:prstGeom>
          <a:noFill/>
        </p:spPr>
        <p:txBody>
          <a:bodyPr wrap="none" lIns="81638" tIns="40819" rIns="81638" bIns="40819" rtlCol="0">
            <a:spAutoFit/>
          </a:bodyPr>
          <a:lstStyle/>
          <a:p>
            <a:r>
              <a:rPr lang="en-US" sz="2475" dirty="0"/>
              <a:t>5, 12, 3</a:t>
            </a:r>
          </a:p>
        </p:txBody>
      </p:sp>
    </p:spTree>
    <p:extLst>
      <p:ext uri="{BB962C8B-B14F-4D97-AF65-F5344CB8AC3E}">
        <p14:creationId xmlns:p14="http://schemas.microsoft.com/office/powerpoint/2010/main" val="107955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0D6C-8B57-E943-B0AF-533840DECD54}"/>
              </a:ext>
            </a:extLst>
          </p:cNvPr>
          <p:cNvSpPr>
            <a:spLocks noGrp="1"/>
          </p:cNvSpPr>
          <p:nvPr>
            <p:ph type="title"/>
          </p:nvPr>
        </p:nvSpPr>
        <p:spPr/>
        <p:txBody>
          <a:bodyPr/>
          <a:lstStyle/>
          <a:p>
            <a:r>
              <a:rPr lang="en-US" dirty="0"/>
              <a:t>Videos and Lectures this week</a:t>
            </a:r>
          </a:p>
        </p:txBody>
      </p:sp>
      <p:sp>
        <p:nvSpPr>
          <p:cNvPr id="3" name="Content Placeholder 2">
            <a:extLst>
              <a:ext uri="{FF2B5EF4-FFF2-40B4-BE49-F238E27FC236}">
                <a16:creationId xmlns:a16="http://schemas.microsoft.com/office/drawing/2014/main" id="{FDA10B3F-CDEF-ED46-84E7-1946D1F4F725}"/>
              </a:ext>
            </a:extLst>
          </p:cNvPr>
          <p:cNvSpPr>
            <a:spLocks noGrp="1"/>
          </p:cNvSpPr>
          <p:nvPr>
            <p:ph idx="1"/>
          </p:nvPr>
        </p:nvSpPr>
        <p:spPr/>
        <p:txBody>
          <a:bodyPr/>
          <a:lstStyle/>
          <a:p>
            <a:pPr marL="0" indent="0">
              <a:buSzPct val="100000"/>
              <a:buNone/>
            </a:pPr>
            <a:r>
              <a:rPr lang="en-US" b="1" dirty="0"/>
              <a:t>Lectures</a:t>
            </a:r>
            <a:r>
              <a:rPr lang="en-US" dirty="0"/>
              <a:t> (Wed and Fri): Mostly the “why” we do it this way</a:t>
            </a:r>
          </a:p>
          <a:p>
            <a:pPr marL="0" indent="0">
              <a:buSzPct val="100000"/>
              <a:buNone/>
            </a:pPr>
            <a:r>
              <a:rPr lang="en-US" b="1" dirty="0"/>
              <a:t>Videos</a:t>
            </a:r>
            <a:r>
              <a:rPr lang="en-US" dirty="0"/>
              <a:t>: Mostly the “what” and the “how”</a:t>
            </a:r>
          </a:p>
          <a:p>
            <a:pPr marL="0" indent="0">
              <a:buSzPct val="100000"/>
              <a:buNone/>
            </a:pPr>
            <a:endParaRPr lang="en-US" dirty="0"/>
          </a:p>
          <a:p>
            <a:pPr marL="0" indent="0">
              <a:buSzPct val="100000"/>
              <a:buNone/>
            </a:pPr>
            <a:r>
              <a:rPr lang="en-US" dirty="0"/>
              <a:t>Today’s lecture:</a:t>
            </a:r>
          </a:p>
          <a:p>
            <a:pPr marL="457200" indent="-457200">
              <a:buSzPct val="100000"/>
              <a:buFont typeface="+mj-lt"/>
              <a:buAutoNum type="arabicPeriod"/>
            </a:pPr>
            <a:r>
              <a:rPr lang="en-US" dirty="0"/>
              <a:t>Different approaches to routing</a:t>
            </a:r>
          </a:p>
          <a:p>
            <a:pPr marL="457200" indent="-457200">
              <a:buSzPct val="100000"/>
              <a:buFont typeface="+mj-lt"/>
              <a:buAutoNum type="arabicPeriod"/>
            </a:pPr>
            <a:r>
              <a:rPr lang="en-US" dirty="0"/>
              <a:t>The Bellman Ford ”distance vector” algorithm</a:t>
            </a:r>
          </a:p>
        </p:txBody>
      </p:sp>
      <p:sp>
        <p:nvSpPr>
          <p:cNvPr id="4" name="Slide Number Placeholder 3">
            <a:extLst>
              <a:ext uri="{FF2B5EF4-FFF2-40B4-BE49-F238E27FC236}">
                <a16:creationId xmlns:a16="http://schemas.microsoft.com/office/drawing/2014/main" id="{B4AD8ADA-336A-9B4A-805F-1BF45FFC8676}"/>
              </a:ext>
            </a:extLst>
          </p:cNvPr>
          <p:cNvSpPr>
            <a:spLocks noGrp="1"/>
          </p:cNvSpPr>
          <p:nvPr>
            <p:ph type="sldNum" sz="quarter" idx="10"/>
          </p:nvPr>
        </p:nvSpPr>
        <p:spPr/>
        <p:txBody>
          <a:bodyPr/>
          <a:lstStyle/>
          <a:p>
            <a:fld id="{5328B5F4-9676-1D47-98AA-AF6FFDAECEFB}" type="slidenum">
              <a:rPr lang="en-US" altLang="en-US" smtClean="0"/>
              <a:pPr/>
              <a:t>2</a:t>
            </a:fld>
            <a:endParaRPr lang="en-US" altLang="en-US"/>
          </a:p>
        </p:txBody>
      </p:sp>
    </p:spTree>
    <p:extLst>
      <p:ext uri="{BB962C8B-B14F-4D97-AF65-F5344CB8AC3E}">
        <p14:creationId xmlns:p14="http://schemas.microsoft.com/office/powerpoint/2010/main" val="162453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5922"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a:t>
            </a:r>
          </a:p>
        </p:txBody>
      </p:sp>
      <p:sp>
        <p:nvSpPr>
          <p:cNvPr id="11" name="Rectangle 10"/>
          <p:cNvSpPr/>
          <p:nvPr/>
        </p:nvSpPr>
        <p:spPr>
          <a:xfrm>
            <a:off x="2584112"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3</a:t>
            </a:r>
          </a:p>
        </p:txBody>
      </p:sp>
      <p:sp>
        <p:nvSpPr>
          <p:cNvPr id="20" name="Rectangle 19"/>
          <p:cNvSpPr/>
          <p:nvPr/>
        </p:nvSpPr>
        <p:spPr>
          <a:xfrm>
            <a:off x="3672300"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4</a:t>
            </a:r>
          </a:p>
        </p:txBody>
      </p:sp>
      <p:sp>
        <p:nvSpPr>
          <p:cNvPr id="22" name="Rectangle 21"/>
          <p:cNvSpPr/>
          <p:nvPr/>
        </p:nvSpPr>
        <p:spPr>
          <a:xfrm>
            <a:off x="4760489"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5</a:t>
            </a:r>
          </a:p>
        </p:txBody>
      </p:sp>
      <p:sp>
        <p:nvSpPr>
          <p:cNvPr id="24" name="Rectangle 23"/>
          <p:cNvSpPr/>
          <p:nvPr/>
        </p:nvSpPr>
        <p:spPr>
          <a:xfrm>
            <a:off x="5848678"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6</a:t>
            </a:r>
          </a:p>
        </p:txBody>
      </p:sp>
      <p:sp>
        <p:nvSpPr>
          <p:cNvPr id="26" name="Rectangle 25"/>
          <p:cNvSpPr/>
          <p:nvPr/>
        </p:nvSpPr>
        <p:spPr>
          <a:xfrm>
            <a:off x="6936867"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7</a:t>
            </a:r>
          </a:p>
        </p:txBody>
      </p:sp>
      <p:sp>
        <p:nvSpPr>
          <p:cNvPr id="30" name="Rectangle 29"/>
          <p:cNvSpPr/>
          <p:nvPr/>
        </p:nvSpPr>
        <p:spPr>
          <a:xfrm>
            <a:off x="8021042"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8</a:t>
            </a:r>
          </a:p>
        </p:txBody>
      </p:sp>
      <p:sp>
        <p:nvSpPr>
          <p:cNvPr id="34" name="Rectangle 33"/>
          <p:cNvSpPr/>
          <p:nvPr/>
        </p:nvSpPr>
        <p:spPr>
          <a:xfrm>
            <a:off x="423774"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a:t>
            </a:r>
          </a:p>
        </p:txBody>
      </p:sp>
      <p:sp>
        <p:nvSpPr>
          <p:cNvPr id="36" name="Rectangle 35"/>
          <p:cNvSpPr/>
          <p:nvPr/>
        </p:nvSpPr>
        <p:spPr>
          <a:xfrm>
            <a:off x="1495922"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15</a:t>
            </a:r>
          </a:p>
        </p:txBody>
      </p:sp>
      <p:sp>
        <p:nvSpPr>
          <p:cNvPr id="37" name="Rectangle 36"/>
          <p:cNvSpPr/>
          <p:nvPr/>
        </p:nvSpPr>
        <p:spPr>
          <a:xfrm>
            <a:off x="2584112"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14</a:t>
            </a:r>
          </a:p>
        </p:txBody>
      </p:sp>
      <p:cxnSp>
        <p:nvCxnSpPr>
          <p:cNvPr id="38" name="Straight Arrow Connector 37"/>
          <p:cNvCxnSpPr>
            <a:stCxn id="36" idx="3"/>
            <a:endCxn id="37" idx="1"/>
          </p:cNvCxnSpPr>
          <p:nvPr/>
        </p:nvCxnSpPr>
        <p:spPr>
          <a:xfrm>
            <a:off x="2138946" y="203296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3672300"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13</a:t>
            </a:r>
          </a:p>
        </p:txBody>
      </p:sp>
      <p:cxnSp>
        <p:nvCxnSpPr>
          <p:cNvPr id="40" name="Straight Arrow Connector 39"/>
          <p:cNvCxnSpPr>
            <a:endCxn id="39" idx="1"/>
          </p:cNvCxnSpPr>
          <p:nvPr/>
        </p:nvCxnSpPr>
        <p:spPr>
          <a:xfrm>
            <a:off x="3227136" y="203296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760489"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12</a:t>
            </a:r>
          </a:p>
        </p:txBody>
      </p:sp>
      <p:sp>
        <p:nvSpPr>
          <p:cNvPr id="43" name="Rectangle 42"/>
          <p:cNvSpPr/>
          <p:nvPr/>
        </p:nvSpPr>
        <p:spPr>
          <a:xfrm>
            <a:off x="5848678"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11</a:t>
            </a:r>
          </a:p>
        </p:txBody>
      </p:sp>
      <p:cxnSp>
        <p:nvCxnSpPr>
          <p:cNvPr id="44" name="Straight Arrow Connector 43"/>
          <p:cNvCxnSpPr>
            <a:stCxn id="56" idx="0"/>
            <a:endCxn id="41" idx="2"/>
          </p:cNvCxnSpPr>
          <p:nvPr/>
        </p:nvCxnSpPr>
        <p:spPr>
          <a:xfrm flipV="1">
            <a:off x="5082001" y="2229266"/>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936867"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10</a:t>
            </a:r>
          </a:p>
        </p:txBody>
      </p:sp>
      <p:cxnSp>
        <p:nvCxnSpPr>
          <p:cNvPr id="46" name="Straight Arrow Connector 45"/>
          <p:cNvCxnSpPr>
            <a:endCxn id="45" idx="1"/>
          </p:cNvCxnSpPr>
          <p:nvPr/>
        </p:nvCxnSpPr>
        <p:spPr>
          <a:xfrm>
            <a:off x="6491703" y="203296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8021042"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9</a:t>
            </a:r>
          </a:p>
        </p:txBody>
      </p:sp>
      <p:cxnSp>
        <p:nvCxnSpPr>
          <p:cNvPr id="48" name="Straight Arrow Connector 47"/>
          <p:cNvCxnSpPr>
            <a:endCxn id="47" idx="1"/>
          </p:cNvCxnSpPr>
          <p:nvPr/>
        </p:nvCxnSpPr>
        <p:spPr>
          <a:xfrm>
            <a:off x="7575878" y="203296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423774"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16</a:t>
            </a:r>
          </a:p>
        </p:txBody>
      </p:sp>
      <p:cxnSp>
        <p:nvCxnSpPr>
          <p:cNvPr id="50" name="Straight Arrow Connector 49"/>
          <p:cNvCxnSpPr/>
          <p:nvPr/>
        </p:nvCxnSpPr>
        <p:spPr>
          <a:xfrm>
            <a:off x="1066797" y="203296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1495922"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18</a:t>
            </a:r>
          </a:p>
        </p:txBody>
      </p:sp>
      <p:sp>
        <p:nvSpPr>
          <p:cNvPr id="52" name="Rectangle 51"/>
          <p:cNvSpPr/>
          <p:nvPr/>
        </p:nvSpPr>
        <p:spPr>
          <a:xfrm>
            <a:off x="2584112"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19</a:t>
            </a:r>
          </a:p>
        </p:txBody>
      </p:sp>
      <p:cxnSp>
        <p:nvCxnSpPr>
          <p:cNvPr id="53" name="Straight Arrow Connector 52"/>
          <p:cNvCxnSpPr>
            <a:stCxn id="51" idx="3"/>
            <a:endCxn id="52" idx="1"/>
          </p:cNvCxnSpPr>
          <p:nvPr/>
        </p:nvCxnSpPr>
        <p:spPr>
          <a:xfrm>
            <a:off x="2138946" y="2929316"/>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3672300"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20</a:t>
            </a:r>
          </a:p>
        </p:txBody>
      </p:sp>
      <p:cxnSp>
        <p:nvCxnSpPr>
          <p:cNvPr id="55" name="Straight Arrow Connector 54"/>
          <p:cNvCxnSpPr>
            <a:endCxn id="54" idx="1"/>
          </p:cNvCxnSpPr>
          <p:nvPr/>
        </p:nvCxnSpPr>
        <p:spPr>
          <a:xfrm>
            <a:off x="3227136" y="2929316"/>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4760489"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21</a:t>
            </a:r>
          </a:p>
        </p:txBody>
      </p:sp>
      <p:cxnSp>
        <p:nvCxnSpPr>
          <p:cNvPr id="57" name="Straight Arrow Connector 56"/>
          <p:cNvCxnSpPr>
            <a:endCxn id="56" idx="1"/>
          </p:cNvCxnSpPr>
          <p:nvPr/>
        </p:nvCxnSpPr>
        <p:spPr>
          <a:xfrm>
            <a:off x="4315324" y="2929316"/>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5848678"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22</a:t>
            </a:r>
          </a:p>
        </p:txBody>
      </p:sp>
      <p:cxnSp>
        <p:nvCxnSpPr>
          <p:cNvPr id="59" name="Straight Arrow Connector 58"/>
          <p:cNvCxnSpPr>
            <a:endCxn id="58" idx="1"/>
          </p:cNvCxnSpPr>
          <p:nvPr/>
        </p:nvCxnSpPr>
        <p:spPr>
          <a:xfrm>
            <a:off x="5403514" y="2929316"/>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6936867"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23</a:t>
            </a:r>
          </a:p>
        </p:txBody>
      </p:sp>
      <p:sp>
        <p:nvSpPr>
          <p:cNvPr id="62" name="Rectangle 61"/>
          <p:cNvSpPr/>
          <p:nvPr/>
        </p:nvSpPr>
        <p:spPr>
          <a:xfrm>
            <a:off x="8021042"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24</a:t>
            </a:r>
          </a:p>
        </p:txBody>
      </p:sp>
      <p:cxnSp>
        <p:nvCxnSpPr>
          <p:cNvPr id="63" name="Straight Arrow Connector 62"/>
          <p:cNvCxnSpPr>
            <a:endCxn id="62" idx="1"/>
          </p:cNvCxnSpPr>
          <p:nvPr/>
        </p:nvCxnSpPr>
        <p:spPr>
          <a:xfrm>
            <a:off x="7575878" y="2929316"/>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423774"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17</a:t>
            </a:r>
          </a:p>
        </p:txBody>
      </p:sp>
      <p:cxnSp>
        <p:nvCxnSpPr>
          <p:cNvPr id="65" name="Straight Arrow Connector 64"/>
          <p:cNvCxnSpPr/>
          <p:nvPr/>
        </p:nvCxnSpPr>
        <p:spPr>
          <a:xfrm>
            <a:off x="1066797" y="2929316"/>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77" name="Rectangle 76"/>
          <p:cNvSpPr/>
          <p:nvPr/>
        </p:nvSpPr>
        <p:spPr>
          <a:xfrm>
            <a:off x="8021042" y="362936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25</a:t>
            </a:r>
          </a:p>
        </p:txBody>
      </p:sp>
      <p:cxnSp>
        <p:nvCxnSpPr>
          <p:cNvPr id="85" name="Straight Arrow Connector 84"/>
          <p:cNvCxnSpPr>
            <a:stCxn id="49" idx="2"/>
            <a:endCxn id="64" idx="0"/>
          </p:cNvCxnSpPr>
          <p:nvPr/>
        </p:nvCxnSpPr>
        <p:spPr>
          <a:xfrm>
            <a:off x="745285" y="2229266"/>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62" idx="2"/>
            <a:endCxn id="77" idx="0"/>
          </p:cNvCxnSpPr>
          <p:nvPr/>
        </p:nvCxnSpPr>
        <p:spPr>
          <a:xfrm>
            <a:off x="8342554" y="3125618"/>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2122906"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3211096"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4299284"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5387474"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6475662"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7559837"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050758"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p:nvPr/>
        </p:nvCxnSpPr>
        <p:spPr>
          <a:xfrm>
            <a:off x="1050758" y="1332913"/>
            <a:ext cx="445165"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5403514" y="1332913"/>
            <a:ext cx="445164"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47" idx="2"/>
            <a:endCxn id="62" idx="0"/>
          </p:cNvCxnSpPr>
          <p:nvPr/>
        </p:nvCxnSpPr>
        <p:spPr>
          <a:xfrm>
            <a:off x="8342554" y="2229266"/>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43" idx="2"/>
          </p:cNvCxnSpPr>
          <p:nvPr/>
        </p:nvCxnSpPr>
        <p:spPr>
          <a:xfrm flipV="1">
            <a:off x="6170190" y="2229266"/>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a:xfrm>
            <a:off x="892969" y="-270903"/>
            <a:ext cx="7358063" cy="1285875"/>
          </a:xfrm>
        </p:spPr>
        <p:txBody>
          <a:bodyPr/>
          <a:lstStyle/>
          <a:p>
            <a:r>
              <a:rPr lang="en-US" dirty="0">
                <a:latin typeface="Calibri" panose="020F0502020204030204" pitchFamily="34" charset="0"/>
                <a:cs typeface="Calibri" panose="020F0502020204030204" pitchFamily="34" charset="0"/>
              </a:rPr>
              <a:t>Find the shortest path</a:t>
            </a:r>
          </a:p>
        </p:txBody>
      </p:sp>
      <p:cxnSp>
        <p:nvCxnSpPr>
          <p:cNvPr id="103" name="Straight Arrow Connector 102">
            <a:extLst>
              <a:ext uri="{FF2B5EF4-FFF2-40B4-BE49-F238E27FC236}">
                <a16:creationId xmlns:a16="http://schemas.microsoft.com/office/drawing/2014/main" id="{67102A14-A854-7046-BC52-A5797B646E31}"/>
              </a:ext>
            </a:extLst>
          </p:cNvPr>
          <p:cNvCxnSpPr/>
          <p:nvPr/>
        </p:nvCxnSpPr>
        <p:spPr>
          <a:xfrm flipV="1">
            <a:off x="2903427" y="1332913"/>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519915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970" y="1597820"/>
            <a:ext cx="8356219" cy="1102519"/>
          </a:xfrm>
        </p:spPr>
        <p:txBody>
          <a:bodyPr/>
          <a:lstStyle/>
          <a:p>
            <a:r>
              <a:rPr lang="en-US" dirty="0"/>
              <a:t>In a real network, the routers don’t know what the network looks like.</a:t>
            </a:r>
            <a:br>
              <a:rPr lang="en-US" dirty="0"/>
            </a:br>
            <a:br>
              <a:rPr lang="en-US" dirty="0"/>
            </a:br>
            <a:r>
              <a:rPr lang="en-US" dirty="0"/>
              <a:t>This time, </a:t>
            </a:r>
            <a:r>
              <a:rPr lang="en-US" i="1" dirty="0"/>
              <a:t>I won’t show you the network</a:t>
            </a:r>
            <a:r>
              <a:rPr lang="en-US" dirty="0"/>
              <a:t>.</a:t>
            </a:r>
          </a:p>
        </p:txBody>
      </p:sp>
    </p:spTree>
    <p:extLst>
      <p:ext uri="{BB962C8B-B14F-4D97-AF65-F5344CB8AC3E}">
        <p14:creationId xmlns:p14="http://schemas.microsoft.com/office/powerpoint/2010/main" val="654163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Rules</a:t>
            </a:r>
          </a:p>
        </p:txBody>
      </p:sp>
      <p:sp>
        <p:nvSpPr>
          <p:cNvPr id="3" name="Content Placeholder 2"/>
          <p:cNvSpPr>
            <a:spLocks noGrp="1"/>
          </p:cNvSpPr>
          <p:nvPr>
            <p:ph idx="1"/>
          </p:nvPr>
        </p:nvSpPr>
        <p:spPr>
          <a:xfrm>
            <a:off x="1295400" y="1200150"/>
            <a:ext cx="8229600" cy="3394075"/>
          </a:xfrm>
        </p:spPr>
        <p:txBody>
          <a:bodyPr>
            <a:noAutofit/>
          </a:bodyPr>
          <a:lstStyle/>
          <a:p>
            <a:pPr marL="0" indent="0">
              <a:buNone/>
            </a:pPr>
            <a:r>
              <a:rPr lang="en-US" sz="2250" b="1" dirty="0">
                <a:latin typeface="Calibri" panose="020F0502020204030204" pitchFamily="34" charset="0"/>
                <a:cs typeface="Calibri" panose="020F0502020204030204" pitchFamily="34" charset="0"/>
              </a:rPr>
              <a:t>You may not</a:t>
            </a:r>
            <a:endParaRPr lang="en-US" sz="225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025" dirty="0">
                <a:latin typeface="Calibri" panose="020F0502020204030204" pitchFamily="34" charset="0"/>
                <a:cs typeface="Calibri" panose="020F0502020204030204" pitchFamily="34" charset="0"/>
              </a:rPr>
              <a:t>Pass your card to anyone else</a:t>
            </a:r>
          </a:p>
          <a:p>
            <a:pPr lvl="1">
              <a:buFont typeface="Arial" panose="020B0604020202020204" pitchFamily="34" charset="0"/>
              <a:buChar char="•"/>
            </a:pPr>
            <a:r>
              <a:rPr lang="en-US" sz="2025" dirty="0">
                <a:latin typeface="Calibri" panose="020F0502020204030204" pitchFamily="34" charset="0"/>
                <a:cs typeface="Calibri" panose="020F0502020204030204" pitchFamily="34" charset="0"/>
              </a:rPr>
              <a:t>Leave your seat</a:t>
            </a:r>
          </a:p>
          <a:p>
            <a:pPr lvl="1">
              <a:buFont typeface="Arial" panose="020B0604020202020204" pitchFamily="34" charset="0"/>
              <a:buChar char="•"/>
            </a:pPr>
            <a:r>
              <a:rPr lang="en-US" sz="2025" dirty="0">
                <a:latin typeface="Calibri" panose="020F0502020204030204" pitchFamily="34" charset="0"/>
                <a:cs typeface="Calibri" panose="020F0502020204030204" pitchFamily="34" charset="0"/>
              </a:rPr>
              <a:t>Write anything down</a:t>
            </a:r>
          </a:p>
          <a:p>
            <a:pPr marL="0" indent="0">
              <a:buNone/>
            </a:pPr>
            <a:r>
              <a:rPr lang="en-US" sz="2250" b="1" dirty="0">
                <a:latin typeface="Calibri" panose="020F0502020204030204" pitchFamily="34" charset="0"/>
                <a:cs typeface="Calibri" panose="020F0502020204030204" pitchFamily="34" charset="0"/>
              </a:rPr>
              <a:t>You may</a:t>
            </a:r>
            <a:endParaRPr lang="en-US" sz="225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025" dirty="0">
                <a:latin typeface="Calibri" panose="020F0502020204030204" pitchFamily="34" charset="0"/>
                <a:cs typeface="Calibri" panose="020F0502020204030204" pitchFamily="34" charset="0"/>
              </a:rPr>
              <a:t>Ask nearby friends (in your group) for advice</a:t>
            </a:r>
          </a:p>
          <a:p>
            <a:pPr lvl="1">
              <a:buFont typeface="Arial" panose="020B0604020202020204" pitchFamily="34" charset="0"/>
              <a:buChar char="•"/>
            </a:pPr>
            <a:r>
              <a:rPr lang="en-US" sz="2025" dirty="0">
                <a:latin typeface="Calibri" panose="020F0502020204030204" pitchFamily="34" charset="0"/>
                <a:cs typeface="Calibri" panose="020F0502020204030204" pitchFamily="34" charset="0"/>
              </a:rPr>
              <a:t>Shout to other participants (anything you want!!!)</a:t>
            </a:r>
          </a:p>
          <a:p>
            <a:pPr lvl="1">
              <a:buFont typeface="Arial" panose="020B0604020202020204" pitchFamily="34" charset="0"/>
              <a:buChar char="•"/>
            </a:pPr>
            <a:r>
              <a:rPr lang="en-US" sz="2025" dirty="0">
                <a:latin typeface="Calibri" panose="020F0502020204030204" pitchFamily="34" charset="0"/>
                <a:cs typeface="Calibri" panose="020F0502020204030204" pitchFamily="34" charset="0"/>
              </a:rPr>
              <a:t>Say bad things about Nick</a:t>
            </a:r>
          </a:p>
        </p:txBody>
      </p:sp>
      <p:sp>
        <p:nvSpPr>
          <p:cNvPr id="4" name="Trapezoid 3">
            <a:extLst>
              <a:ext uri="{FF2B5EF4-FFF2-40B4-BE49-F238E27FC236}">
                <a16:creationId xmlns:a16="http://schemas.microsoft.com/office/drawing/2014/main" id="{337225F8-6F3E-6C48-8C01-C064681D1157}"/>
              </a:ext>
            </a:extLst>
          </p:cNvPr>
          <p:cNvSpPr/>
          <p:nvPr/>
        </p:nvSpPr>
        <p:spPr bwMode="auto">
          <a:xfrm rot="18900529">
            <a:off x="-796115" y="633050"/>
            <a:ext cx="3493096" cy="685800"/>
          </a:xfrm>
          <a:prstGeom prst="trapezoid">
            <a:avLst>
              <a:gd name="adj" fmla="val 100922"/>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The non-pandemic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edition</a:t>
            </a:r>
          </a:p>
        </p:txBody>
      </p:sp>
    </p:spTree>
    <p:extLst>
      <p:ext uri="{BB962C8B-B14F-4D97-AF65-F5344CB8AC3E}">
        <p14:creationId xmlns:p14="http://schemas.microsoft.com/office/powerpoint/2010/main" val="348223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idx="1"/>
          </p:nvPr>
        </p:nvSpPr>
        <p:spPr/>
        <p:txBody>
          <a:bodyPr/>
          <a:lstStyle/>
          <a:p>
            <a:pPr marL="0" indent="0" algn="ctr">
              <a:buNone/>
            </a:pPr>
            <a:r>
              <a:rPr lang="en-US" sz="2475" dirty="0"/>
              <a:t>Find the shortest path from </a:t>
            </a:r>
            <a:br>
              <a:rPr lang="en-US" sz="2475" dirty="0"/>
            </a:br>
            <a:r>
              <a:rPr lang="en-US" sz="2475" dirty="0"/>
              <a:t>Node 1 to Node 40.</a:t>
            </a:r>
          </a:p>
          <a:p>
            <a:pPr marL="0" indent="0" algn="ctr">
              <a:buNone/>
            </a:pPr>
            <a:endParaRPr lang="en-US" sz="2475" dirty="0"/>
          </a:p>
          <a:p>
            <a:pPr marL="0" indent="0" algn="ctr">
              <a:buNone/>
            </a:pPr>
            <a:r>
              <a:rPr lang="en-US" sz="2475" dirty="0"/>
              <a:t>When you are done, you must be able </a:t>
            </a:r>
          </a:p>
          <a:p>
            <a:pPr marL="0" indent="0" algn="ctr">
              <a:buNone/>
            </a:pPr>
            <a:r>
              <a:rPr lang="en-US" sz="2475" dirty="0"/>
              <a:t>to repeat it correctly.</a:t>
            </a:r>
          </a:p>
          <a:p>
            <a:pPr marL="0" indent="0" algn="ctr">
              <a:buNone/>
            </a:pPr>
            <a:endParaRPr lang="en-US" sz="2475" dirty="0"/>
          </a:p>
          <a:p>
            <a:pPr marL="0" indent="0" algn="ctr">
              <a:buNone/>
            </a:pPr>
            <a:r>
              <a:rPr lang="en-US" sz="2475" dirty="0"/>
              <a:t>The first group to finish is the champion!!</a:t>
            </a:r>
          </a:p>
        </p:txBody>
      </p:sp>
    </p:spTree>
    <p:extLst>
      <p:ext uri="{BB962C8B-B14F-4D97-AF65-F5344CB8AC3E}">
        <p14:creationId xmlns:p14="http://schemas.microsoft.com/office/powerpoint/2010/main" val="3987368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55"/>
          <p:cNvSpPr>
            <a:spLocks noGrp="1"/>
          </p:cNvSpPr>
          <p:nvPr>
            <p:ph type="title"/>
          </p:nvPr>
        </p:nvSpPr>
        <p:spPr/>
        <p:txBody>
          <a:bodyPr/>
          <a:lstStyle/>
          <a:p>
            <a:r>
              <a:rPr lang="en-US" dirty="0"/>
              <a:t>Pink Group</a:t>
            </a:r>
          </a:p>
        </p:txBody>
      </p:sp>
      <p:sp>
        <p:nvSpPr>
          <p:cNvPr id="4" name="TextBox 3"/>
          <p:cNvSpPr txBox="1"/>
          <p:nvPr/>
        </p:nvSpPr>
        <p:spPr>
          <a:xfrm>
            <a:off x="1739107" y="142019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a:t>
            </a:r>
          </a:p>
        </p:txBody>
      </p:sp>
      <p:sp>
        <p:nvSpPr>
          <p:cNvPr id="14" name="TextBox 13"/>
          <p:cNvSpPr txBox="1"/>
          <p:nvPr/>
        </p:nvSpPr>
        <p:spPr>
          <a:xfrm>
            <a:off x="2533562"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15" name="TextBox 14"/>
          <p:cNvSpPr txBox="1"/>
          <p:nvPr/>
        </p:nvSpPr>
        <p:spPr>
          <a:xfrm>
            <a:off x="3328017"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16" name="TextBox 15"/>
          <p:cNvSpPr txBox="1"/>
          <p:nvPr/>
        </p:nvSpPr>
        <p:spPr>
          <a:xfrm>
            <a:off x="4122473"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17" name="TextBox 16"/>
          <p:cNvSpPr txBox="1"/>
          <p:nvPr/>
        </p:nvSpPr>
        <p:spPr>
          <a:xfrm>
            <a:off x="4916928"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pic>
        <p:nvPicPr>
          <p:cNvPr id="7" name="Picture 6"/>
          <p:cNvPicPr>
            <a:picLocks noChangeAspect="1"/>
          </p:cNvPicPr>
          <p:nvPr/>
        </p:nvPicPr>
        <p:blipFill>
          <a:blip r:embed="rId2"/>
          <a:stretch>
            <a:fillRect/>
          </a:stretch>
        </p:blipFill>
        <p:spPr>
          <a:xfrm>
            <a:off x="981066" y="933367"/>
            <a:ext cx="502705" cy="482597"/>
          </a:xfrm>
          <a:prstGeom prst="rect">
            <a:avLst/>
          </a:prstGeom>
        </p:spPr>
      </p:pic>
      <p:sp>
        <p:nvSpPr>
          <p:cNvPr id="53" name="TextBox 52">
            <a:extLst>
              <a:ext uri="{FF2B5EF4-FFF2-40B4-BE49-F238E27FC236}">
                <a16:creationId xmlns:a16="http://schemas.microsoft.com/office/drawing/2014/main" id="{1D2F901C-A3D5-DE46-977B-467B2357A989}"/>
              </a:ext>
            </a:extLst>
          </p:cNvPr>
          <p:cNvSpPr txBox="1"/>
          <p:nvPr/>
        </p:nvSpPr>
        <p:spPr>
          <a:xfrm>
            <a:off x="5711384"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54" name="TextBox 53">
            <a:extLst>
              <a:ext uri="{FF2B5EF4-FFF2-40B4-BE49-F238E27FC236}">
                <a16:creationId xmlns:a16="http://schemas.microsoft.com/office/drawing/2014/main" id="{E72A52E9-6893-CC41-A59C-54F9820FA1EF}"/>
              </a:ext>
            </a:extLst>
          </p:cNvPr>
          <p:cNvSpPr txBox="1"/>
          <p:nvPr/>
        </p:nvSpPr>
        <p:spPr>
          <a:xfrm>
            <a:off x="6505839"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a:t>
            </a:r>
          </a:p>
        </p:txBody>
      </p:sp>
      <p:sp>
        <p:nvSpPr>
          <p:cNvPr id="55" name="TextBox 54">
            <a:extLst>
              <a:ext uri="{FF2B5EF4-FFF2-40B4-BE49-F238E27FC236}">
                <a16:creationId xmlns:a16="http://schemas.microsoft.com/office/drawing/2014/main" id="{A78B4AF8-C4BE-4D4F-83C2-870704004E3E}"/>
              </a:ext>
            </a:extLst>
          </p:cNvPr>
          <p:cNvSpPr txBox="1"/>
          <p:nvPr/>
        </p:nvSpPr>
        <p:spPr>
          <a:xfrm>
            <a:off x="7300295"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56" name="TextBox 55">
            <a:extLst>
              <a:ext uri="{FF2B5EF4-FFF2-40B4-BE49-F238E27FC236}">
                <a16:creationId xmlns:a16="http://schemas.microsoft.com/office/drawing/2014/main" id="{07B44CEB-5CAC-6C40-80D0-E80FCFED6423}"/>
              </a:ext>
            </a:extLst>
          </p:cNvPr>
          <p:cNvSpPr txBox="1"/>
          <p:nvPr/>
        </p:nvSpPr>
        <p:spPr>
          <a:xfrm>
            <a:off x="1739107" y="212373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57" name="TextBox 56">
            <a:extLst>
              <a:ext uri="{FF2B5EF4-FFF2-40B4-BE49-F238E27FC236}">
                <a16:creationId xmlns:a16="http://schemas.microsoft.com/office/drawing/2014/main" id="{A432181C-AF22-B14C-B480-42464E88A129}"/>
              </a:ext>
            </a:extLst>
          </p:cNvPr>
          <p:cNvSpPr txBox="1"/>
          <p:nvPr/>
        </p:nvSpPr>
        <p:spPr>
          <a:xfrm>
            <a:off x="2533562"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58" name="TextBox 57">
            <a:extLst>
              <a:ext uri="{FF2B5EF4-FFF2-40B4-BE49-F238E27FC236}">
                <a16:creationId xmlns:a16="http://schemas.microsoft.com/office/drawing/2014/main" id="{46A36615-486F-E946-A712-3E38A16D0E10}"/>
              </a:ext>
            </a:extLst>
          </p:cNvPr>
          <p:cNvSpPr txBox="1"/>
          <p:nvPr/>
        </p:nvSpPr>
        <p:spPr>
          <a:xfrm>
            <a:off x="3328017"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59" name="TextBox 58">
            <a:extLst>
              <a:ext uri="{FF2B5EF4-FFF2-40B4-BE49-F238E27FC236}">
                <a16:creationId xmlns:a16="http://schemas.microsoft.com/office/drawing/2014/main" id="{A654B347-E5C7-5248-B329-A6B552E3DE72}"/>
              </a:ext>
            </a:extLst>
          </p:cNvPr>
          <p:cNvSpPr txBox="1"/>
          <p:nvPr/>
        </p:nvSpPr>
        <p:spPr>
          <a:xfrm>
            <a:off x="4122473"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0" name="TextBox 59">
            <a:extLst>
              <a:ext uri="{FF2B5EF4-FFF2-40B4-BE49-F238E27FC236}">
                <a16:creationId xmlns:a16="http://schemas.microsoft.com/office/drawing/2014/main" id="{DE87C7EC-4E01-9440-8C9E-5372AB80432E}"/>
              </a:ext>
            </a:extLst>
          </p:cNvPr>
          <p:cNvSpPr txBox="1"/>
          <p:nvPr/>
        </p:nvSpPr>
        <p:spPr>
          <a:xfrm>
            <a:off x="4916928"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1" name="TextBox 60">
            <a:extLst>
              <a:ext uri="{FF2B5EF4-FFF2-40B4-BE49-F238E27FC236}">
                <a16:creationId xmlns:a16="http://schemas.microsoft.com/office/drawing/2014/main" id="{8B558AC9-34FC-5943-BD3D-D41E47A3CE76}"/>
              </a:ext>
            </a:extLst>
          </p:cNvPr>
          <p:cNvSpPr txBox="1"/>
          <p:nvPr/>
        </p:nvSpPr>
        <p:spPr>
          <a:xfrm>
            <a:off x="5711384"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2" name="TextBox 61">
            <a:extLst>
              <a:ext uri="{FF2B5EF4-FFF2-40B4-BE49-F238E27FC236}">
                <a16:creationId xmlns:a16="http://schemas.microsoft.com/office/drawing/2014/main" id="{3F03A4A9-6A09-6E40-BA95-1171BAEE3811}"/>
              </a:ext>
            </a:extLst>
          </p:cNvPr>
          <p:cNvSpPr txBox="1"/>
          <p:nvPr/>
        </p:nvSpPr>
        <p:spPr>
          <a:xfrm>
            <a:off x="6505839"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3" name="TextBox 62">
            <a:extLst>
              <a:ext uri="{FF2B5EF4-FFF2-40B4-BE49-F238E27FC236}">
                <a16:creationId xmlns:a16="http://schemas.microsoft.com/office/drawing/2014/main" id="{40934627-2A39-5A4E-9D43-E0146EE44979}"/>
              </a:ext>
            </a:extLst>
          </p:cNvPr>
          <p:cNvSpPr txBox="1"/>
          <p:nvPr/>
        </p:nvSpPr>
        <p:spPr>
          <a:xfrm>
            <a:off x="7300295"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4" name="TextBox 63">
            <a:extLst>
              <a:ext uri="{FF2B5EF4-FFF2-40B4-BE49-F238E27FC236}">
                <a16:creationId xmlns:a16="http://schemas.microsoft.com/office/drawing/2014/main" id="{B7D41035-B96E-4E44-AC79-BBC6A9EEBA58}"/>
              </a:ext>
            </a:extLst>
          </p:cNvPr>
          <p:cNvSpPr txBox="1"/>
          <p:nvPr/>
        </p:nvSpPr>
        <p:spPr>
          <a:xfrm>
            <a:off x="1739107" y="282727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5" name="TextBox 64">
            <a:extLst>
              <a:ext uri="{FF2B5EF4-FFF2-40B4-BE49-F238E27FC236}">
                <a16:creationId xmlns:a16="http://schemas.microsoft.com/office/drawing/2014/main" id="{1188E67C-428E-3C4B-8F23-16722BA6EA84}"/>
              </a:ext>
            </a:extLst>
          </p:cNvPr>
          <p:cNvSpPr txBox="1"/>
          <p:nvPr/>
        </p:nvSpPr>
        <p:spPr>
          <a:xfrm>
            <a:off x="2533562"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6" name="TextBox 65">
            <a:extLst>
              <a:ext uri="{FF2B5EF4-FFF2-40B4-BE49-F238E27FC236}">
                <a16:creationId xmlns:a16="http://schemas.microsoft.com/office/drawing/2014/main" id="{4C201A71-04C5-4B40-A9FA-B97485BADD5E}"/>
              </a:ext>
            </a:extLst>
          </p:cNvPr>
          <p:cNvSpPr txBox="1"/>
          <p:nvPr/>
        </p:nvSpPr>
        <p:spPr>
          <a:xfrm>
            <a:off x="3328017"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7" name="TextBox 66">
            <a:extLst>
              <a:ext uri="{FF2B5EF4-FFF2-40B4-BE49-F238E27FC236}">
                <a16:creationId xmlns:a16="http://schemas.microsoft.com/office/drawing/2014/main" id="{A17E3493-5B19-C548-B999-98AF3860B3E6}"/>
              </a:ext>
            </a:extLst>
          </p:cNvPr>
          <p:cNvSpPr txBox="1"/>
          <p:nvPr/>
        </p:nvSpPr>
        <p:spPr>
          <a:xfrm>
            <a:off x="4122473"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8" name="TextBox 67">
            <a:extLst>
              <a:ext uri="{FF2B5EF4-FFF2-40B4-BE49-F238E27FC236}">
                <a16:creationId xmlns:a16="http://schemas.microsoft.com/office/drawing/2014/main" id="{BAECC89C-4369-DF4D-8FF2-7F0A8495CBF8}"/>
              </a:ext>
            </a:extLst>
          </p:cNvPr>
          <p:cNvSpPr txBox="1"/>
          <p:nvPr/>
        </p:nvSpPr>
        <p:spPr>
          <a:xfrm>
            <a:off x="4916928"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9" name="TextBox 68">
            <a:extLst>
              <a:ext uri="{FF2B5EF4-FFF2-40B4-BE49-F238E27FC236}">
                <a16:creationId xmlns:a16="http://schemas.microsoft.com/office/drawing/2014/main" id="{F43E0241-D273-074F-A0F0-FC10D320E41E}"/>
              </a:ext>
            </a:extLst>
          </p:cNvPr>
          <p:cNvSpPr txBox="1"/>
          <p:nvPr/>
        </p:nvSpPr>
        <p:spPr>
          <a:xfrm>
            <a:off x="5711384"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0" name="TextBox 69">
            <a:extLst>
              <a:ext uri="{FF2B5EF4-FFF2-40B4-BE49-F238E27FC236}">
                <a16:creationId xmlns:a16="http://schemas.microsoft.com/office/drawing/2014/main" id="{B0521B9A-B0A0-CB43-B907-516D50725652}"/>
              </a:ext>
            </a:extLst>
          </p:cNvPr>
          <p:cNvSpPr txBox="1"/>
          <p:nvPr/>
        </p:nvSpPr>
        <p:spPr>
          <a:xfrm>
            <a:off x="6505839"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1" name="TextBox 70">
            <a:extLst>
              <a:ext uri="{FF2B5EF4-FFF2-40B4-BE49-F238E27FC236}">
                <a16:creationId xmlns:a16="http://schemas.microsoft.com/office/drawing/2014/main" id="{0BF41C66-B4A4-7A47-BFF6-4D112E8F3A34}"/>
              </a:ext>
            </a:extLst>
          </p:cNvPr>
          <p:cNvSpPr txBox="1"/>
          <p:nvPr/>
        </p:nvSpPr>
        <p:spPr>
          <a:xfrm>
            <a:off x="7300295"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2" name="TextBox 71">
            <a:extLst>
              <a:ext uri="{FF2B5EF4-FFF2-40B4-BE49-F238E27FC236}">
                <a16:creationId xmlns:a16="http://schemas.microsoft.com/office/drawing/2014/main" id="{8BBC3F4D-BB7D-AD4E-9382-8F268CF96737}"/>
              </a:ext>
            </a:extLst>
          </p:cNvPr>
          <p:cNvSpPr txBox="1"/>
          <p:nvPr/>
        </p:nvSpPr>
        <p:spPr>
          <a:xfrm>
            <a:off x="1739107" y="353080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3" name="TextBox 72">
            <a:extLst>
              <a:ext uri="{FF2B5EF4-FFF2-40B4-BE49-F238E27FC236}">
                <a16:creationId xmlns:a16="http://schemas.microsoft.com/office/drawing/2014/main" id="{C0AA6AF0-85CC-7544-A6D5-874B7AB69662}"/>
              </a:ext>
            </a:extLst>
          </p:cNvPr>
          <p:cNvSpPr txBox="1"/>
          <p:nvPr/>
        </p:nvSpPr>
        <p:spPr>
          <a:xfrm>
            <a:off x="2533562"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4" name="TextBox 73">
            <a:extLst>
              <a:ext uri="{FF2B5EF4-FFF2-40B4-BE49-F238E27FC236}">
                <a16:creationId xmlns:a16="http://schemas.microsoft.com/office/drawing/2014/main" id="{8DB9FA56-401A-B243-931B-A4DC4095E255}"/>
              </a:ext>
            </a:extLst>
          </p:cNvPr>
          <p:cNvSpPr txBox="1"/>
          <p:nvPr/>
        </p:nvSpPr>
        <p:spPr>
          <a:xfrm>
            <a:off x="3328017"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a:t>
            </a:r>
          </a:p>
        </p:txBody>
      </p:sp>
      <p:sp>
        <p:nvSpPr>
          <p:cNvPr id="75" name="TextBox 74">
            <a:extLst>
              <a:ext uri="{FF2B5EF4-FFF2-40B4-BE49-F238E27FC236}">
                <a16:creationId xmlns:a16="http://schemas.microsoft.com/office/drawing/2014/main" id="{46EEAA73-F484-0149-918C-1CCFF2721B70}"/>
              </a:ext>
            </a:extLst>
          </p:cNvPr>
          <p:cNvSpPr txBox="1"/>
          <p:nvPr/>
        </p:nvSpPr>
        <p:spPr>
          <a:xfrm>
            <a:off x="4122473"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6" name="TextBox 75">
            <a:extLst>
              <a:ext uri="{FF2B5EF4-FFF2-40B4-BE49-F238E27FC236}">
                <a16:creationId xmlns:a16="http://schemas.microsoft.com/office/drawing/2014/main" id="{1DDB93EA-FF1F-E749-8E3E-FFE591246178}"/>
              </a:ext>
            </a:extLst>
          </p:cNvPr>
          <p:cNvSpPr txBox="1"/>
          <p:nvPr/>
        </p:nvSpPr>
        <p:spPr>
          <a:xfrm>
            <a:off x="4916928"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7" name="TextBox 76">
            <a:extLst>
              <a:ext uri="{FF2B5EF4-FFF2-40B4-BE49-F238E27FC236}">
                <a16:creationId xmlns:a16="http://schemas.microsoft.com/office/drawing/2014/main" id="{5B903083-AA39-C142-A037-286BAE56CF73}"/>
              </a:ext>
            </a:extLst>
          </p:cNvPr>
          <p:cNvSpPr txBox="1"/>
          <p:nvPr/>
        </p:nvSpPr>
        <p:spPr>
          <a:xfrm>
            <a:off x="5711384"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8" name="TextBox 77">
            <a:extLst>
              <a:ext uri="{FF2B5EF4-FFF2-40B4-BE49-F238E27FC236}">
                <a16:creationId xmlns:a16="http://schemas.microsoft.com/office/drawing/2014/main" id="{E446187E-B694-6841-A2A4-2CD0D2981D0E}"/>
              </a:ext>
            </a:extLst>
          </p:cNvPr>
          <p:cNvSpPr txBox="1"/>
          <p:nvPr/>
        </p:nvSpPr>
        <p:spPr>
          <a:xfrm>
            <a:off x="6505839"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9" name="TextBox 78">
            <a:extLst>
              <a:ext uri="{FF2B5EF4-FFF2-40B4-BE49-F238E27FC236}">
                <a16:creationId xmlns:a16="http://schemas.microsoft.com/office/drawing/2014/main" id="{EBF762F6-81E1-0F48-85B2-ABFBDDBAA678}"/>
              </a:ext>
            </a:extLst>
          </p:cNvPr>
          <p:cNvSpPr txBox="1"/>
          <p:nvPr/>
        </p:nvSpPr>
        <p:spPr>
          <a:xfrm>
            <a:off x="7300295"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0" name="TextBox 79">
            <a:extLst>
              <a:ext uri="{FF2B5EF4-FFF2-40B4-BE49-F238E27FC236}">
                <a16:creationId xmlns:a16="http://schemas.microsoft.com/office/drawing/2014/main" id="{A5E39A14-B5B3-D14E-829A-218BD01203CB}"/>
              </a:ext>
            </a:extLst>
          </p:cNvPr>
          <p:cNvSpPr txBox="1"/>
          <p:nvPr/>
        </p:nvSpPr>
        <p:spPr>
          <a:xfrm>
            <a:off x="1739107" y="423434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1" name="TextBox 80">
            <a:extLst>
              <a:ext uri="{FF2B5EF4-FFF2-40B4-BE49-F238E27FC236}">
                <a16:creationId xmlns:a16="http://schemas.microsoft.com/office/drawing/2014/main" id="{72FCF3AC-7E3E-9544-B09B-C158CED41A72}"/>
              </a:ext>
            </a:extLst>
          </p:cNvPr>
          <p:cNvSpPr txBox="1"/>
          <p:nvPr/>
        </p:nvSpPr>
        <p:spPr>
          <a:xfrm>
            <a:off x="2533562"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2" name="TextBox 81">
            <a:extLst>
              <a:ext uri="{FF2B5EF4-FFF2-40B4-BE49-F238E27FC236}">
                <a16:creationId xmlns:a16="http://schemas.microsoft.com/office/drawing/2014/main" id="{2F8E06FE-DC64-2E4C-9CAE-E94ED2765F20}"/>
              </a:ext>
            </a:extLst>
          </p:cNvPr>
          <p:cNvSpPr txBox="1"/>
          <p:nvPr/>
        </p:nvSpPr>
        <p:spPr>
          <a:xfrm>
            <a:off x="3328017"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3" name="TextBox 82">
            <a:extLst>
              <a:ext uri="{FF2B5EF4-FFF2-40B4-BE49-F238E27FC236}">
                <a16:creationId xmlns:a16="http://schemas.microsoft.com/office/drawing/2014/main" id="{B2145B72-9630-8F45-ACA5-163636955590}"/>
              </a:ext>
            </a:extLst>
          </p:cNvPr>
          <p:cNvSpPr txBox="1"/>
          <p:nvPr/>
        </p:nvSpPr>
        <p:spPr>
          <a:xfrm>
            <a:off x="4122473"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4" name="TextBox 83">
            <a:extLst>
              <a:ext uri="{FF2B5EF4-FFF2-40B4-BE49-F238E27FC236}">
                <a16:creationId xmlns:a16="http://schemas.microsoft.com/office/drawing/2014/main" id="{22F69F27-FFF1-A84D-8790-1FFBB47408E5}"/>
              </a:ext>
            </a:extLst>
          </p:cNvPr>
          <p:cNvSpPr txBox="1"/>
          <p:nvPr/>
        </p:nvSpPr>
        <p:spPr>
          <a:xfrm>
            <a:off x="4916928"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5" name="TextBox 84">
            <a:extLst>
              <a:ext uri="{FF2B5EF4-FFF2-40B4-BE49-F238E27FC236}">
                <a16:creationId xmlns:a16="http://schemas.microsoft.com/office/drawing/2014/main" id="{24318623-3731-BC42-A9F2-B31BA1195EAA}"/>
              </a:ext>
            </a:extLst>
          </p:cNvPr>
          <p:cNvSpPr txBox="1"/>
          <p:nvPr/>
        </p:nvSpPr>
        <p:spPr>
          <a:xfrm>
            <a:off x="5711384"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6" name="TextBox 85">
            <a:extLst>
              <a:ext uri="{FF2B5EF4-FFF2-40B4-BE49-F238E27FC236}">
                <a16:creationId xmlns:a16="http://schemas.microsoft.com/office/drawing/2014/main" id="{E6A77E6E-31B0-294F-A928-9C686111A333}"/>
              </a:ext>
            </a:extLst>
          </p:cNvPr>
          <p:cNvSpPr txBox="1"/>
          <p:nvPr/>
        </p:nvSpPr>
        <p:spPr>
          <a:xfrm>
            <a:off x="6505839"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7" name="TextBox 86">
            <a:extLst>
              <a:ext uri="{FF2B5EF4-FFF2-40B4-BE49-F238E27FC236}">
                <a16:creationId xmlns:a16="http://schemas.microsoft.com/office/drawing/2014/main" id="{D2132D23-65FF-BA46-80D1-C92A09F0DFF2}"/>
              </a:ext>
            </a:extLst>
          </p:cNvPr>
          <p:cNvSpPr txBox="1"/>
          <p:nvPr/>
        </p:nvSpPr>
        <p:spPr>
          <a:xfrm>
            <a:off x="7300295"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40</a:t>
            </a:r>
          </a:p>
        </p:txBody>
      </p:sp>
    </p:spTree>
    <p:extLst>
      <p:ext uri="{BB962C8B-B14F-4D97-AF65-F5344CB8AC3E}">
        <p14:creationId xmlns:p14="http://schemas.microsoft.com/office/powerpoint/2010/main" val="340816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Solution</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9103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55"/>
          <p:cNvSpPr>
            <a:spLocks noGrp="1"/>
          </p:cNvSpPr>
          <p:nvPr>
            <p:ph type="title"/>
          </p:nvPr>
        </p:nvSpPr>
        <p:spPr/>
        <p:txBody>
          <a:bodyPr/>
          <a:lstStyle/>
          <a:p>
            <a:r>
              <a:rPr lang="en-US" dirty="0"/>
              <a:t>Pink Group</a:t>
            </a:r>
          </a:p>
        </p:txBody>
      </p:sp>
      <p:sp>
        <p:nvSpPr>
          <p:cNvPr id="4" name="TextBox 3"/>
          <p:cNvSpPr txBox="1"/>
          <p:nvPr/>
        </p:nvSpPr>
        <p:spPr>
          <a:xfrm>
            <a:off x="1739107" y="142019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a:t>
            </a:r>
          </a:p>
        </p:txBody>
      </p:sp>
      <p:sp>
        <p:nvSpPr>
          <p:cNvPr id="14" name="TextBox 13"/>
          <p:cNvSpPr txBox="1"/>
          <p:nvPr/>
        </p:nvSpPr>
        <p:spPr>
          <a:xfrm>
            <a:off x="2533562"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19</a:t>
            </a:r>
          </a:p>
        </p:txBody>
      </p:sp>
      <p:sp>
        <p:nvSpPr>
          <p:cNvPr id="15" name="TextBox 14"/>
          <p:cNvSpPr txBox="1"/>
          <p:nvPr/>
        </p:nvSpPr>
        <p:spPr>
          <a:xfrm>
            <a:off x="3328017"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12</a:t>
            </a:r>
          </a:p>
        </p:txBody>
      </p:sp>
      <p:sp>
        <p:nvSpPr>
          <p:cNvPr id="16" name="TextBox 15"/>
          <p:cNvSpPr txBox="1"/>
          <p:nvPr/>
        </p:nvSpPr>
        <p:spPr>
          <a:xfrm>
            <a:off x="4122473"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28</a:t>
            </a:r>
          </a:p>
        </p:txBody>
      </p:sp>
      <p:sp>
        <p:nvSpPr>
          <p:cNvPr id="17" name="TextBox 16"/>
          <p:cNvSpPr txBox="1"/>
          <p:nvPr/>
        </p:nvSpPr>
        <p:spPr>
          <a:xfrm>
            <a:off x="4916928"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8</a:t>
            </a:r>
          </a:p>
        </p:txBody>
      </p:sp>
      <p:sp>
        <p:nvSpPr>
          <p:cNvPr id="53" name="TextBox 52">
            <a:extLst>
              <a:ext uri="{FF2B5EF4-FFF2-40B4-BE49-F238E27FC236}">
                <a16:creationId xmlns:a16="http://schemas.microsoft.com/office/drawing/2014/main" id="{1D2F901C-A3D5-DE46-977B-467B2357A989}"/>
              </a:ext>
            </a:extLst>
          </p:cNvPr>
          <p:cNvSpPr txBox="1"/>
          <p:nvPr/>
        </p:nvSpPr>
        <p:spPr>
          <a:xfrm>
            <a:off x="5711384"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24</a:t>
            </a:r>
          </a:p>
        </p:txBody>
      </p:sp>
      <p:sp>
        <p:nvSpPr>
          <p:cNvPr id="54" name="TextBox 53">
            <a:extLst>
              <a:ext uri="{FF2B5EF4-FFF2-40B4-BE49-F238E27FC236}">
                <a16:creationId xmlns:a16="http://schemas.microsoft.com/office/drawing/2014/main" id="{E72A52E9-6893-CC41-A59C-54F9820FA1EF}"/>
              </a:ext>
            </a:extLst>
          </p:cNvPr>
          <p:cNvSpPr txBox="1"/>
          <p:nvPr/>
        </p:nvSpPr>
        <p:spPr>
          <a:xfrm>
            <a:off x="6505839"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a:t>
            </a:r>
          </a:p>
        </p:txBody>
      </p:sp>
      <p:sp>
        <p:nvSpPr>
          <p:cNvPr id="55" name="TextBox 54">
            <a:extLst>
              <a:ext uri="{FF2B5EF4-FFF2-40B4-BE49-F238E27FC236}">
                <a16:creationId xmlns:a16="http://schemas.microsoft.com/office/drawing/2014/main" id="{A78B4AF8-C4BE-4D4F-83C2-870704004E3E}"/>
              </a:ext>
            </a:extLst>
          </p:cNvPr>
          <p:cNvSpPr txBox="1"/>
          <p:nvPr/>
        </p:nvSpPr>
        <p:spPr>
          <a:xfrm>
            <a:off x="7300295"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25</a:t>
            </a:r>
          </a:p>
        </p:txBody>
      </p:sp>
      <p:sp>
        <p:nvSpPr>
          <p:cNvPr id="56" name="TextBox 55">
            <a:extLst>
              <a:ext uri="{FF2B5EF4-FFF2-40B4-BE49-F238E27FC236}">
                <a16:creationId xmlns:a16="http://schemas.microsoft.com/office/drawing/2014/main" id="{07B44CEB-5CAC-6C40-80D0-E80FCFED6423}"/>
              </a:ext>
            </a:extLst>
          </p:cNvPr>
          <p:cNvSpPr txBox="1"/>
          <p:nvPr/>
        </p:nvSpPr>
        <p:spPr>
          <a:xfrm>
            <a:off x="1739107" y="212373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29</a:t>
            </a:r>
          </a:p>
        </p:txBody>
      </p:sp>
      <p:sp>
        <p:nvSpPr>
          <p:cNvPr id="57" name="TextBox 56">
            <a:extLst>
              <a:ext uri="{FF2B5EF4-FFF2-40B4-BE49-F238E27FC236}">
                <a16:creationId xmlns:a16="http://schemas.microsoft.com/office/drawing/2014/main" id="{A432181C-AF22-B14C-B480-42464E88A129}"/>
              </a:ext>
            </a:extLst>
          </p:cNvPr>
          <p:cNvSpPr txBox="1"/>
          <p:nvPr/>
        </p:nvSpPr>
        <p:spPr>
          <a:xfrm>
            <a:off x="2533562"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20</a:t>
            </a:r>
          </a:p>
        </p:txBody>
      </p:sp>
      <p:sp>
        <p:nvSpPr>
          <p:cNvPr id="58" name="TextBox 57">
            <a:extLst>
              <a:ext uri="{FF2B5EF4-FFF2-40B4-BE49-F238E27FC236}">
                <a16:creationId xmlns:a16="http://schemas.microsoft.com/office/drawing/2014/main" id="{46A36615-486F-E946-A712-3E38A16D0E10}"/>
              </a:ext>
            </a:extLst>
          </p:cNvPr>
          <p:cNvSpPr txBox="1"/>
          <p:nvPr/>
        </p:nvSpPr>
        <p:spPr>
          <a:xfrm>
            <a:off x="3328017"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22</a:t>
            </a:r>
          </a:p>
        </p:txBody>
      </p:sp>
      <p:sp>
        <p:nvSpPr>
          <p:cNvPr id="59" name="TextBox 58">
            <a:extLst>
              <a:ext uri="{FF2B5EF4-FFF2-40B4-BE49-F238E27FC236}">
                <a16:creationId xmlns:a16="http://schemas.microsoft.com/office/drawing/2014/main" id="{A654B347-E5C7-5248-B329-A6B552E3DE72}"/>
              </a:ext>
            </a:extLst>
          </p:cNvPr>
          <p:cNvSpPr txBox="1"/>
          <p:nvPr/>
        </p:nvSpPr>
        <p:spPr>
          <a:xfrm>
            <a:off x="4122473"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a:t>
            </a:r>
          </a:p>
        </p:txBody>
      </p:sp>
      <p:sp>
        <p:nvSpPr>
          <p:cNvPr id="60" name="TextBox 59">
            <a:extLst>
              <a:ext uri="{FF2B5EF4-FFF2-40B4-BE49-F238E27FC236}">
                <a16:creationId xmlns:a16="http://schemas.microsoft.com/office/drawing/2014/main" id="{DE87C7EC-4E01-9440-8C9E-5372AB80432E}"/>
              </a:ext>
            </a:extLst>
          </p:cNvPr>
          <p:cNvSpPr txBox="1"/>
          <p:nvPr/>
        </p:nvSpPr>
        <p:spPr>
          <a:xfrm>
            <a:off x="4916928"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14</a:t>
            </a:r>
          </a:p>
        </p:txBody>
      </p:sp>
      <p:sp>
        <p:nvSpPr>
          <p:cNvPr id="61" name="TextBox 60">
            <a:extLst>
              <a:ext uri="{FF2B5EF4-FFF2-40B4-BE49-F238E27FC236}">
                <a16:creationId xmlns:a16="http://schemas.microsoft.com/office/drawing/2014/main" id="{8B558AC9-34FC-5943-BD3D-D41E47A3CE76}"/>
              </a:ext>
            </a:extLst>
          </p:cNvPr>
          <p:cNvSpPr txBox="1"/>
          <p:nvPr/>
        </p:nvSpPr>
        <p:spPr>
          <a:xfrm>
            <a:off x="5711384"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27</a:t>
            </a:r>
          </a:p>
        </p:txBody>
      </p:sp>
      <p:sp>
        <p:nvSpPr>
          <p:cNvPr id="62" name="TextBox 61">
            <a:extLst>
              <a:ext uri="{FF2B5EF4-FFF2-40B4-BE49-F238E27FC236}">
                <a16:creationId xmlns:a16="http://schemas.microsoft.com/office/drawing/2014/main" id="{3F03A4A9-6A09-6E40-BA95-1171BAEE3811}"/>
              </a:ext>
            </a:extLst>
          </p:cNvPr>
          <p:cNvSpPr txBox="1"/>
          <p:nvPr/>
        </p:nvSpPr>
        <p:spPr>
          <a:xfrm>
            <a:off x="6505839"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15</a:t>
            </a:r>
          </a:p>
        </p:txBody>
      </p:sp>
      <p:sp>
        <p:nvSpPr>
          <p:cNvPr id="63" name="TextBox 62">
            <a:extLst>
              <a:ext uri="{FF2B5EF4-FFF2-40B4-BE49-F238E27FC236}">
                <a16:creationId xmlns:a16="http://schemas.microsoft.com/office/drawing/2014/main" id="{40934627-2A39-5A4E-9D43-E0146EE44979}"/>
              </a:ext>
            </a:extLst>
          </p:cNvPr>
          <p:cNvSpPr txBox="1"/>
          <p:nvPr/>
        </p:nvSpPr>
        <p:spPr>
          <a:xfrm>
            <a:off x="7300295"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10</a:t>
            </a:r>
          </a:p>
        </p:txBody>
      </p:sp>
      <p:sp>
        <p:nvSpPr>
          <p:cNvPr id="64" name="TextBox 63">
            <a:extLst>
              <a:ext uri="{FF2B5EF4-FFF2-40B4-BE49-F238E27FC236}">
                <a16:creationId xmlns:a16="http://schemas.microsoft.com/office/drawing/2014/main" id="{B7D41035-B96E-4E44-AC79-BBC6A9EEBA58}"/>
              </a:ext>
            </a:extLst>
          </p:cNvPr>
          <p:cNvSpPr txBox="1"/>
          <p:nvPr/>
        </p:nvSpPr>
        <p:spPr>
          <a:xfrm>
            <a:off x="1739107" y="282727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16</a:t>
            </a:r>
          </a:p>
        </p:txBody>
      </p:sp>
      <p:sp>
        <p:nvSpPr>
          <p:cNvPr id="65" name="TextBox 64">
            <a:extLst>
              <a:ext uri="{FF2B5EF4-FFF2-40B4-BE49-F238E27FC236}">
                <a16:creationId xmlns:a16="http://schemas.microsoft.com/office/drawing/2014/main" id="{1188E67C-428E-3C4B-8F23-16722BA6EA84}"/>
              </a:ext>
            </a:extLst>
          </p:cNvPr>
          <p:cNvSpPr txBox="1"/>
          <p:nvPr/>
        </p:nvSpPr>
        <p:spPr>
          <a:xfrm>
            <a:off x="2533562"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6</a:t>
            </a:r>
          </a:p>
        </p:txBody>
      </p:sp>
      <p:sp>
        <p:nvSpPr>
          <p:cNvPr id="66" name="TextBox 65">
            <a:extLst>
              <a:ext uri="{FF2B5EF4-FFF2-40B4-BE49-F238E27FC236}">
                <a16:creationId xmlns:a16="http://schemas.microsoft.com/office/drawing/2014/main" id="{4C201A71-04C5-4B40-A9FA-B97485BADD5E}"/>
              </a:ext>
            </a:extLst>
          </p:cNvPr>
          <p:cNvSpPr txBox="1"/>
          <p:nvPr/>
        </p:nvSpPr>
        <p:spPr>
          <a:xfrm>
            <a:off x="3328017"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23</a:t>
            </a:r>
          </a:p>
        </p:txBody>
      </p:sp>
      <p:sp>
        <p:nvSpPr>
          <p:cNvPr id="67" name="TextBox 66">
            <a:extLst>
              <a:ext uri="{FF2B5EF4-FFF2-40B4-BE49-F238E27FC236}">
                <a16:creationId xmlns:a16="http://schemas.microsoft.com/office/drawing/2014/main" id="{A17E3493-5B19-C548-B999-98AF3860B3E6}"/>
              </a:ext>
            </a:extLst>
          </p:cNvPr>
          <p:cNvSpPr txBox="1"/>
          <p:nvPr/>
        </p:nvSpPr>
        <p:spPr>
          <a:xfrm>
            <a:off x="4122473"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17</a:t>
            </a:r>
          </a:p>
        </p:txBody>
      </p:sp>
      <p:sp>
        <p:nvSpPr>
          <p:cNvPr id="68" name="TextBox 67">
            <a:extLst>
              <a:ext uri="{FF2B5EF4-FFF2-40B4-BE49-F238E27FC236}">
                <a16:creationId xmlns:a16="http://schemas.microsoft.com/office/drawing/2014/main" id="{BAECC89C-4369-DF4D-8FF2-7F0A8495CBF8}"/>
              </a:ext>
            </a:extLst>
          </p:cNvPr>
          <p:cNvSpPr txBox="1"/>
          <p:nvPr/>
        </p:nvSpPr>
        <p:spPr>
          <a:xfrm>
            <a:off x="4916928"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36</a:t>
            </a:r>
          </a:p>
        </p:txBody>
      </p:sp>
      <p:sp>
        <p:nvSpPr>
          <p:cNvPr id="69" name="TextBox 68">
            <a:extLst>
              <a:ext uri="{FF2B5EF4-FFF2-40B4-BE49-F238E27FC236}">
                <a16:creationId xmlns:a16="http://schemas.microsoft.com/office/drawing/2014/main" id="{F43E0241-D273-074F-A0F0-FC10D320E41E}"/>
              </a:ext>
            </a:extLst>
          </p:cNvPr>
          <p:cNvSpPr txBox="1"/>
          <p:nvPr/>
        </p:nvSpPr>
        <p:spPr>
          <a:xfrm>
            <a:off x="5711384"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5</a:t>
            </a:r>
          </a:p>
        </p:txBody>
      </p:sp>
      <p:sp>
        <p:nvSpPr>
          <p:cNvPr id="70" name="TextBox 69">
            <a:extLst>
              <a:ext uri="{FF2B5EF4-FFF2-40B4-BE49-F238E27FC236}">
                <a16:creationId xmlns:a16="http://schemas.microsoft.com/office/drawing/2014/main" id="{B0521B9A-B0A0-CB43-B907-516D50725652}"/>
              </a:ext>
            </a:extLst>
          </p:cNvPr>
          <p:cNvSpPr txBox="1"/>
          <p:nvPr/>
        </p:nvSpPr>
        <p:spPr>
          <a:xfrm>
            <a:off x="6505839"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35</a:t>
            </a:r>
          </a:p>
        </p:txBody>
      </p:sp>
      <p:sp>
        <p:nvSpPr>
          <p:cNvPr id="71" name="TextBox 70">
            <a:extLst>
              <a:ext uri="{FF2B5EF4-FFF2-40B4-BE49-F238E27FC236}">
                <a16:creationId xmlns:a16="http://schemas.microsoft.com/office/drawing/2014/main" id="{0BF41C66-B4A4-7A47-BFF6-4D112E8F3A34}"/>
              </a:ext>
            </a:extLst>
          </p:cNvPr>
          <p:cNvSpPr txBox="1"/>
          <p:nvPr/>
        </p:nvSpPr>
        <p:spPr>
          <a:xfrm>
            <a:off x="7300295"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26</a:t>
            </a:r>
          </a:p>
        </p:txBody>
      </p:sp>
      <p:sp>
        <p:nvSpPr>
          <p:cNvPr id="72" name="TextBox 71">
            <a:extLst>
              <a:ext uri="{FF2B5EF4-FFF2-40B4-BE49-F238E27FC236}">
                <a16:creationId xmlns:a16="http://schemas.microsoft.com/office/drawing/2014/main" id="{8BBC3F4D-BB7D-AD4E-9382-8F268CF96737}"/>
              </a:ext>
            </a:extLst>
          </p:cNvPr>
          <p:cNvSpPr txBox="1"/>
          <p:nvPr/>
        </p:nvSpPr>
        <p:spPr>
          <a:xfrm>
            <a:off x="1739107" y="353080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32</a:t>
            </a:r>
          </a:p>
        </p:txBody>
      </p:sp>
      <p:sp>
        <p:nvSpPr>
          <p:cNvPr id="73" name="TextBox 72">
            <a:extLst>
              <a:ext uri="{FF2B5EF4-FFF2-40B4-BE49-F238E27FC236}">
                <a16:creationId xmlns:a16="http://schemas.microsoft.com/office/drawing/2014/main" id="{C0AA6AF0-85CC-7544-A6D5-874B7AB69662}"/>
              </a:ext>
            </a:extLst>
          </p:cNvPr>
          <p:cNvSpPr txBox="1"/>
          <p:nvPr/>
        </p:nvSpPr>
        <p:spPr>
          <a:xfrm>
            <a:off x="2533562"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30</a:t>
            </a:r>
          </a:p>
        </p:txBody>
      </p:sp>
      <p:sp>
        <p:nvSpPr>
          <p:cNvPr id="74" name="TextBox 73">
            <a:extLst>
              <a:ext uri="{FF2B5EF4-FFF2-40B4-BE49-F238E27FC236}">
                <a16:creationId xmlns:a16="http://schemas.microsoft.com/office/drawing/2014/main" id="{8DB9FA56-401A-B243-931B-A4DC4095E255}"/>
              </a:ext>
            </a:extLst>
          </p:cNvPr>
          <p:cNvSpPr txBox="1"/>
          <p:nvPr/>
        </p:nvSpPr>
        <p:spPr>
          <a:xfrm>
            <a:off x="3328017"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a:t>
            </a:r>
          </a:p>
        </p:txBody>
      </p:sp>
      <p:sp>
        <p:nvSpPr>
          <p:cNvPr id="75" name="TextBox 74">
            <a:extLst>
              <a:ext uri="{FF2B5EF4-FFF2-40B4-BE49-F238E27FC236}">
                <a16:creationId xmlns:a16="http://schemas.microsoft.com/office/drawing/2014/main" id="{46EEAA73-F484-0149-918C-1CCFF2721B70}"/>
              </a:ext>
            </a:extLst>
          </p:cNvPr>
          <p:cNvSpPr txBox="1"/>
          <p:nvPr/>
        </p:nvSpPr>
        <p:spPr>
          <a:xfrm>
            <a:off x="4122473"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33</a:t>
            </a:r>
          </a:p>
        </p:txBody>
      </p:sp>
      <p:sp>
        <p:nvSpPr>
          <p:cNvPr id="76" name="TextBox 75">
            <a:extLst>
              <a:ext uri="{FF2B5EF4-FFF2-40B4-BE49-F238E27FC236}">
                <a16:creationId xmlns:a16="http://schemas.microsoft.com/office/drawing/2014/main" id="{1DDB93EA-FF1F-E749-8E3E-FFE591246178}"/>
              </a:ext>
            </a:extLst>
          </p:cNvPr>
          <p:cNvSpPr txBox="1"/>
          <p:nvPr/>
        </p:nvSpPr>
        <p:spPr>
          <a:xfrm>
            <a:off x="4916928"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13</a:t>
            </a:r>
          </a:p>
        </p:txBody>
      </p:sp>
      <p:sp>
        <p:nvSpPr>
          <p:cNvPr id="77" name="TextBox 76">
            <a:extLst>
              <a:ext uri="{FF2B5EF4-FFF2-40B4-BE49-F238E27FC236}">
                <a16:creationId xmlns:a16="http://schemas.microsoft.com/office/drawing/2014/main" id="{5B903083-AA39-C142-A037-286BAE56CF73}"/>
              </a:ext>
            </a:extLst>
          </p:cNvPr>
          <p:cNvSpPr txBox="1"/>
          <p:nvPr/>
        </p:nvSpPr>
        <p:spPr>
          <a:xfrm>
            <a:off x="5711384"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18</a:t>
            </a:r>
          </a:p>
        </p:txBody>
      </p:sp>
      <p:sp>
        <p:nvSpPr>
          <p:cNvPr id="78" name="TextBox 77">
            <a:extLst>
              <a:ext uri="{FF2B5EF4-FFF2-40B4-BE49-F238E27FC236}">
                <a16:creationId xmlns:a16="http://schemas.microsoft.com/office/drawing/2014/main" id="{E446187E-B694-6841-A2A4-2CD0D2981D0E}"/>
              </a:ext>
            </a:extLst>
          </p:cNvPr>
          <p:cNvSpPr txBox="1"/>
          <p:nvPr/>
        </p:nvSpPr>
        <p:spPr>
          <a:xfrm>
            <a:off x="6505839"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21</a:t>
            </a:r>
          </a:p>
        </p:txBody>
      </p:sp>
      <p:sp>
        <p:nvSpPr>
          <p:cNvPr id="79" name="TextBox 78">
            <a:extLst>
              <a:ext uri="{FF2B5EF4-FFF2-40B4-BE49-F238E27FC236}">
                <a16:creationId xmlns:a16="http://schemas.microsoft.com/office/drawing/2014/main" id="{EBF762F6-81E1-0F48-85B2-ABFBDDBAA678}"/>
              </a:ext>
            </a:extLst>
          </p:cNvPr>
          <p:cNvSpPr txBox="1"/>
          <p:nvPr/>
        </p:nvSpPr>
        <p:spPr>
          <a:xfrm>
            <a:off x="7300295"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7</a:t>
            </a:r>
          </a:p>
        </p:txBody>
      </p:sp>
      <p:sp>
        <p:nvSpPr>
          <p:cNvPr id="80" name="TextBox 79">
            <a:extLst>
              <a:ext uri="{FF2B5EF4-FFF2-40B4-BE49-F238E27FC236}">
                <a16:creationId xmlns:a16="http://schemas.microsoft.com/office/drawing/2014/main" id="{A5E39A14-B5B3-D14E-829A-218BD01203CB}"/>
              </a:ext>
            </a:extLst>
          </p:cNvPr>
          <p:cNvSpPr txBox="1"/>
          <p:nvPr/>
        </p:nvSpPr>
        <p:spPr>
          <a:xfrm>
            <a:off x="1739107" y="423434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11</a:t>
            </a:r>
          </a:p>
        </p:txBody>
      </p:sp>
      <p:sp>
        <p:nvSpPr>
          <p:cNvPr id="81" name="TextBox 80">
            <a:extLst>
              <a:ext uri="{FF2B5EF4-FFF2-40B4-BE49-F238E27FC236}">
                <a16:creationId xmlns:a16="http://schemas.microsoft.com/office/drawing/2014/main" id="{72FCF3AC-7E3E-9544-B09B-C158CED41A72}"/>
              </a:ext>
            </a:extLst>
          </p:cNvPr>
          <p:cNvSpPr txBox="1"/>
          <p:nvPr/>
        </p:nvSpPr>
        <p:spPr>
          <a:xfrm>
            <a:off x="2533562"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38</a:t>
            </a:r>
          </a:p>
        </p:txBody>
      </p:sp>
      <p:sp>
        <p:nvSpPr>
          <p:cNvPr id="82" name="TextBox 81">
            <a:extLst>
              <a:ext uri="{FF2B5EF4-FFF2-40B4-BE49-F238E27FC236}">
                <a16:creationId xmlns:a16="http://schemas.microsoft.com/office/drawing/2014/main" id="{2F8E06FE-DC64-2E4C-9CAE-E94ED2765F20}"/>
              </a:ext>
            </a:extLst>
          </p:cNvPr>
          <p:cNvSpPr txBox="1"/>
          <p:nvPr/>
        </p:nvSpPr>
        <p:spPr>
          <a:xfrm>
            <a:off x="3328017"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37</a:t>
            </a:r>
          </a:p>
        </p:txBody>
      </p:sp>
      <p:sp>
        <p:nvSpPr>
          <p:cNvPr id="83" name="TextBox 82">
            <a:extLst>
              <a:ext uri="{FF2B5EF4-FFF2-40B4-BE49-F238E27FC236}">
                <a16:creationId xmlns:a16="http://schemas.microsoft.com/office/drawing/2014/main" id="{B2145B72-9630-8F45-ACA5-163636955590}"/>
              </a:ext>
            </a:extLst>
          </p:cNvPr>
          <p:cNvSpPr txBox="1"/>
          <p:nvPr/>
        </p:nvSpPr>
        <p:spPr>
          <a:xfrm>
            <a:off x="4122473"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31</a:t>
            </a:r>
          </a:p>
        </p:txBody>
      </p:sp>
      <p:sp>
        <p:nvSpPr>
          <p:cNvPr id="84" name="TextBox 83">
            <a:extLst>
              <a:ext uri="{FF2B5EF4-FFF2-40B4-BE49-F238E27FC236}">
                <a16:creationId xmlns:a16="http://schemas.microsoft.com/office/drawing/2014/main" id="{22F69F27-FFF1-A84D-8790-1FFBB47408E5}"/>
              </a:ext>
            </a:extLst>
          </p:cNvPr>
          <p:cNvSpPr txBox="1"/>
          <p:nvPr/>
        </p:nvSpPr>
        <p:spPr>
          <a:xfrm>
            <a:off x="4916928"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9</a:t>
            </a:r>
          </a:p>
        </p:txBody>
      </p:sp>
      <p:sp>
        <p:nvSpPr>
          <p:cNvPr id="85" name="TextBox 84">
            <a:extLst>
              <a:ext uri="{FF2B5EF4-FFF2-40B4-BE49-F238E27FC236}">
                <a16:creationId xmlns:a16="http://schemas.microsoft.com/office/drawing/2014/main" id="{24318623-3731-BC42-A9F2-B31BA1195EAA}"/>
              </a:ext>
            </a:extLst>
          </p:cNvPr>
          <p:cNvSpPr txBox="1"/>
          <p:nvPr/>
        </p:nvSpPr>
        <p:spPr>
          <a:xfrm>
            <a:off x="5711384"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39</a:t>
            </a:r>
          </a:p>
        </p:txBody>
      </p:sp>
      <p:sp>
        <p:nvSpPr>
          <p:cNvPr id="86" name="TextBox 85">
            <a:extLst>
              <a:ext uri="{FF2B5EF4-FFF2-40B4-BE49-F238E27FC236}">
                <a16:creationId xmlns:a16="http://schemas.microsoft.com/office/drawing/2014/main" id="{E6A77E6E-31B0-294F-A928-9C686111A333}"/>
              </a:ext>
            </a:extLst>
          </p:cNvPr>
          <p:cNvSpPr txBox="1"/>
          <p:nvPr/>
        </p:nvSpPr>
        <p:spPr>
          <a:xfrm>
            <a:off x="6505839"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34</a:t>
            </a:r>
          </a:p>
        </p:txBody>
      </p:sp>
      <p:sp>
        <p:nvSpPr>
          <p:cNvPr id="87" name="TextBox 86">
            <a:extLst>
              <a:ext uri="{FF2B5EF4-FFF2-40B4-BE49-F238E27FC236}">
                <a16:creationId xmlns:a16="http://schemas.microsoft.com/office/drawing/2014/main" id="{D2132D23-65FF-BA46-80D1-C92A09F0DFF2}"/>
              </a:ext>
            </a:extLst>
          </p:cNvPr>
          <p:cNvSpPr txBox="1"/>
          <p:nvPr/>
        </p:nvSpPr>
        <p:spPr>
          <a:xfrm>
            <a:off x="7300295"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40</a:t>
            </a:r>
          </a:p>
        </p:txBody>
      </p:sp>
      <p:cxnSp>
        <p:nvCxnSpPr>
          <p:cNvPr id="44" name="Straight Connector 43">
            <a:extLst>
              <a:ext uri="{FF2B5EF4-FFF2-40B4-BE49-F238E27FC236}">
                <a16:creationId xmlns:a16="http://schemas.microsoft.com/office/drawing/2014/main" id="{0246E917-EE39-174D-82E3-D3DBBC348263}"/>
              </a:ext>
            </a:extLst>
          </p:cNvPr>
          <p:cNvCxnSpPr>
            <a:cxnSpLocks/>
            <a:stCxn id="4" idx="3"/>
            <a:endCxn id="14" idx="1"/>
          </p:cNvCxnSpPr>
          <p:nvPr/>
        </p:nvCxnSpPr>
        <p:spPr>
          <a:xfrm flipV="1">
            <a:off x="2261218" y="1582668"/>
            <a:ext cx="272344"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AC3DD79-296B-D047-9CBC-3E771A6E845F}"/>
              </a:ext>
            </a:extLst>
          </p:cNvPr>
          <p:cNvCxnSpPr>
            <a:cxnSpLocks/>
            <a:stCxn id="4" idx="2"/>
            <a:endCxn id="56" idx="0"/>
          </p:cNvCxnSpPr>
          <p:nvPr/>
        </p:nvCxnSpPr>
        <p:spPr>
          <a:xfrm>
            <a:off x="2000163" y="1753603"/>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99D43443-315D-FC46-9602-0066E759E974}"/>
              </a:ext>
            </a:extLst>
          </p:cNvPr>
          <p:cNvCxnSpPr>
            <a:cxnSpLocks/>
            <a:stCxn id="15" idx="2"/>
            <a:endCxn id="58" idx="0"/>
          </p:cNvCxnSpPr>
          <p:nvPr/>
        </p:nvCxnSpPr>
        <p:spPr>
          <a:xfrm>
            <a:off x="3589073" y="1749370"/>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29AD107-880A-6A4E-8711-D9159859F2FE}"/>
              </a:ext>
            </a:extLst>
          </p:cNvPr>
          <p:cNvCxnSpPr>
            <a:cxnSpLocks/>
            <a:stCxn id="15" idx="2"/>
            <a:endCxn id="59" idx="0"/>
          </p:cNvCxnSpPr>
          <p:nvPr/>
        </p:nvCxnSpPr>
        <p:spPr>
          <a:xfrm>
            <a:off x="3589073" y="1749370"/>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DFB89E6F-0BF1-C241-B8F7-EE884D9828DF}"/>
              </a:ext>
            </a:extLst>
          </p:cNvPr>
          <p:cNvCxnSpPr>
            <a:cxnSpLocks/>
            <a:stCxn id="57" idx="0"/>
            <a:endCxn id="15" idx="2"/>
          </p:cNvCxnSpPr>
          <p:nvPr/>
        </p:nvCxnSpPr>
        <p:spPr>
          <a:xfrm flipV="1">
            <a:off x="2794618" y="1749370"/>
            <a:ext cx="794455"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19A587B6-07C2-AC4A-BD91-C2D792FFFA63}"/>
              </a:ext>
            </a:extLst>
          </p:cNvPr>
          <p:cNvCxnSpPr>
            <a:cxnSpLocks/>
            <a:stCxn id="57" idx="0"/>
          </p:cNvCxnSpPr>
          <p:nvPr/>
        </p:nvCxnSpPr>
        <p:spPr>
          <a:xfrm flipV="1">
            <a:off x="2794618" y="1749435"/>
            <a:ext cx="0" cy="37006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CE2154DB-B9AD-9D4A-B1C7-4D73CE394D18}"/>
              </a:ext>
            </a:extLst>
          </p:cNvPr>
          <p:cNvCxnSpPr>
            <a:cxnSpLocks/>
            <a:stCxn id="15" idx="2"/>
            <a:endCxn id="60" idx="0"/>
          </p:cNvCxnSpPr>
          <p:nvPr/>
        </p:nvCxnSpPr>
        <p:spPr>
          <a:xfrm>
            <a:off x="3589073" y="1749370"/>
            <a:ext cx="1588911" cy="3754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7E0A2FF-EC14-FD4C-8224-C9F15E772BD8}"/>
              </a:ext>
            </a:extLst>
          </p:cNvPr>
          <p:cNvCxnSpPr>
            <a:cxnSpLocks/>
            <a:stCxn id="59" idx="2"/>
            <a:endCxn id="67" idx="0"/>
          </p:cNvCxnSpPr>
          <p:nvPr/>
        </p:nvCxnSpPr>
        <p:spPr>
          <a:xfrm>
            <a:off x="4383529" y="2452906"/>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2FDC0327-5C78-0D4A-9328-CEB7FC095D01}"/>
              </a:ext>
            </a:extLst>
          </p:cNvPr>
          <p:cNvCxnSpPr>
            <a:cxnSpLocks/>
            <a:stCxn id="59" idx="2"/>
            <a:endCxn id="66" idx="0"/>
          </p:cNvCxnSpPr>
          <p:nvPr/>
        </p:nvCxnSpPr>
        <p:spPr>
          <a:xfrm flipH="1">
            <a:off x="3589073" y="2452906"/>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8760DF90-3DDE-B044-8D86-EDF6DD5690BF}"/>
              </a:ext>
            </a:extLst>
          </p:cNvPr>
          <p:cNvCxnSpPr>
            <a:cxnSpLocks/>
          </p:cNvCxnSpPr>
          <p:nvPr/>
        </p:nvCxnSpPr>
        <p:spPr>
          <a:xfrm flipH="1">
            <a:off x="2794618"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D3813EEE-580F-2440-ABAF-AAB688063CE4}"/>
              </a:ext>
            </a:extLst>
          </p:cNvPr>
          <p:cNvCxnSpPr>
            <a:cxnSpLocks/>
          </p:cNvCxnSpPr>
          <p:nvPr/>
        </p:nvCxnSpPr>
        <p:spPr>
          <a:xfrm flipH="1">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44571A3-058C-0640-B447-9CC750E36C0F}"/>
              </a:ext>
            </a:extLst>
          </p:cNvPr>
          <p:cNvCxnSpPr>
            <a:cxnSpLocks/>
            <a:endCxn id="65" idx="0"/>
          </p:cNvCxnSpPr>
          <p:nvPr/>
        </p:nvCxnSpPr>
        <p:spPr>
          <a:xfrm>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F8880FD0-018C-6D46-8B92-B08369612056}"/>
              </a:ext>
            </a:extLst>
          </p:cNvPr>
          <p:cNvCxnSpPr>
            <a:cxnSpLocks/>
            <a:stCxn id="64" idx="2"/>
          </p:cNvCxnSpPr>
          <p:nvPr/>
        </p:nvCxnSpPr>
        <p:spPr>
          <a:xfrm>
            <a:off x="2000163" y="3160675"/>
            <a:ext cx="794454" cy="374365"/>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96ED606-FFD1-9A44-8AD6-FDF1BA640DE4}"/>
              </a:ext>
            </a:extLst>
          </p:cNvPr>
          <p:cNvCxnSpPr>
            <a:cxnSpLocks/>
            <a:stCxn id="64" idx="2"/>
            <a:endCxn id="72" idx="0"/>
          </p:cNvCxnSpPr>
          <p:nvPr/>
        </p:nvCxnSpPr>
        <p:spPr>
          <a:xfrm>
            <a:off x="2000163" y="3160675"/>
            <a:ext cx="0" cy="370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16C03237-0EC4-9B4A-A51A-F318F934EF35}"/>
              </a:ext>
            </a:extLst>
          </p:cNvPr>
          <p:cNvCxnSpPr>
            <a:cxnSpLocks/>
            <a:stCxn id="64" idx="2"/>
            <a:endCxn id="74" idx="0"/>
          </p:cNvCxnSpPr>
          <p:nvPr/>
        </p:nvCxnSpPr>
        <p:spPr>
          <a:xfrm>
            <a:off x="2000163" y="3160675"/>
            <a:ext cx="1588910" cy="3658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1F70A007-67AE-E041-951F-924DE34DA292}"/>
              </a:ext>
            </a:extLst>
          </p:cNvPr>
          <p:cNvCxnSpPr>
            <a:cxnSpLocks/>
            <a:endCxn id="75" idx="0"/>
          </p:cNvCxnSpPr>
          <p:nvPr/>
        </p:nvCxnSpPr>
        <p:spPr>
          <a:xfrm>
            <a:off x="2000163" y="3152273"/>
            <a:ext cx="2383366" cy="374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8C664D7A-07EC-3649-95C3-23734AEDA8AC}"/>
              </a:ext>
            </a:extLst>
          </p:cNvPr>
          <p:cNvCxnSpPr>
            <a:cxnSpLocks/>
            <a:endCxn id="76" idx="0"/>
          </p:cNvCxnSpPr>
          <p:nvPr/>
        </p:nvCxnSpPr>
        <p:spPr>
          <a:xfrm>
            <a:off x="2000162" y="3193103"/>
            <a:ext cx="3177822" cy="33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634D4E10-F2A3-554A-B3F4-9871B794BE6D}"/>
              </a:ext>
            </a:extLst>
          </p:cNvPr>
          <p:cNvCxnSpPr>
            <a:cxnSpLocks/>
            <a:stCxn id="65" idx="2"/>
            <a:endCxn id="73" idx="0"/>
          </p:cNvCxnSpPr>
          <p:nvPr/>
        </p:nvCxnSpPr>
        <p:spPr>
          <a:xfrm>
            <a:off x="2794618" y="3156442"/>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C49E795F-EA08-1A40-85B8-30ABB4C09AAD}"/>
              </a:ext>
            </a:extLst>
          </p:cNvPr>
          <p:cNvCxnSpPr>
            <a:cxnSpLocks/>
          </p:cNvCxnSpPr>
          <p:nvPr/>
        </p:nvCxnSpPr>
        <p:spPr>
          <a:xfrm>
            <a:off x="3589073" y="3164973"/>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E7DE9716-8895-CD43-80F1-EFC9D5B1966D}"/>
              </a:ext>
            </a:extLst>
          </p:cNvPr>
          <p:cNvCxnSpPr>
            <a:cxnSpLocks/>
          </p:cNvCxnSpPr>
          <p:nvPr/>
        </p:nvCxnSpPr>
        <p:spPr>
          <a:xfrm>
            <a:off x="4385556" y="315439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8E4D40CB-5502-564D-A583-F8F09FD4F530}"/>
              </a:ext>
            </a:extLst>
          </p:cNvPr>
          <p:cNvCxnSpPr>
            <a:cxnSpLocks/>
          </p:cNvCxnSpPr>
          <p:nvPr/>
        </p:nvCxnSpPr>
        <p:spPr>
          <a:xfrm>
            <a:off x="5177983"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2CAEF30E-98E0-9F4E-ACE6-B581F0EBE443}"/>
              </a:ext>
            </a:extLst>
          </p:cNvPr>
          <p:cNvCxnSpPr>
            <a:cxnSpLocks/>
          </p:cNvCxnSpPr>
          <p:nvPr/>
        </p:nvCxnSpPr>
        <p:spPr>
          <a:xfrm>
            <a:off x="5972439"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0DB5D27E-7117-4640-9A41-3CCDCF585DD4}"/>
              </a:ext>
            </a:extLst>
          </p:cNvPr>
          <p:cNvCxnSpPr>
            <a:cxnSpLocks/>
          </p:cNvCxnSpPr>
          <p:nvPr/>
        </p:nvCxnSpPr>
        <p:spPr>
          <a:xfrm>
            <a:off x="6766894"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2EBBDA19-FCFA-C945-8071-8691D1D59A1B}"/>
              </a:ext>
            </a:extLst>
          </p:cNvPr>
          <p:cNvCxnSpPr>
            <a:cxnSpLocks/>
          </p:cNvCxnSpPr>
          <p:nvPr/>
        </p:nvCxnSpPr>
        <p:spPr>
          <a:xfrm>
            <a:off x="7561350"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6B32D841-4DBC-7B49-A209-D39DC75A0BF1}"/>
              </a:ext>
            </a:extLst>
          </p:cNvPr>
          <p:cNvCxnSpPr>
            <a:cxnSpLocks/>
            <a:stCxn id="55" idx="2"/>
            <a:endCxn id="63" idx="0"/>
          </p:cNvCxnSpPr>
          <p:nvPr/>
        </p:nvCxnSpPr>
        <p:spPr>
          <a:xfrm>
            <a:off x="7561351"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810FE7AD-42F3-F345-A3A9-ED1873A57E1E}"/>
              </a:ext>
            </a:extLst>
          </p:cNvPr>
          <p:cNvCxnSpPr>
            <a:cxnSpLocks/>
            <a:stCxn id="54" idx="2"/>
            <a:endCxn id="62" idx="0"/>
          </p:cNvCxnSpPr>
          <p:nvPr/>
        </p:nvCxnSpPr>
        <p:spPr>
          <a:xfrm>
            <a:off x="6766895"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6FBDA2D1-2530-744A-B00C-62B441EFA73C}"/>
              </a:ext>
            </a:extLst>
          </p:cNvPr>
          <p:cNvCxnSpPr>
            <a:cxnSpLocks/>
            <a:stCxn id="55" idx="1"/>
            <a:endCxn id="54" idx="3"/>
          </p:cNvCxnSpPr>
          <p:nvPr/>
        </p:nvCxnSpPr>
        <p:spPr>
          <a:xfrm flipH="1">
            <a:off x="7027950" y="158796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560BA233-4278-7842-9B6D-1EEC3AB92C32}"/>
              </a:ext>
            </a:extLst>
          </p:cNvPr>
          <p:cNvCxnSpPr>
            <a:cxnSpLocks/>
            <a:stCxn id="63" idx="1"/>
            <a:endCxn id="62" idx="3"/>
          </p:cNvCxnSpPr>
          <p:nvPr/>
        </p:nvCxnSpPr>
        <p:spPr>
          <a:xfrm flipH="1">
            <a:off x="7027950" y="229150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F587E093-B122-7B42-A05C-CFBF17CA9346}"/>
              </a:ext>
            </a:extLst>
          </p:cNvPr>
          <p:cNvCxnSpPr>
            <a:cxnSpLocks/>
          </p:cNvCxnSpPr>
          <p:nvPr/>
        </p:nvCxnSpPr>
        <p:spPr>
          <a:xfrm flipH="1">
            <a:off x="7027950" y="299507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F5A0074B-8320-C948-B801-A556AD7CD9D9}"/>
              </a:ext>
            </a:extLst>
          </p:cNvPr>
          <p:cNvCxnSpPr>
            <a:cxnSpLocks/>
          </p:cNvCxnSpPr>
          <p:nvPr/>
        </p:nvCxnSpPr>
        <p:spPr>
          <a:xfrm flipH="1">
            <a:off x="6233495" y="15826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6B2FA80B-EDF0-4945-9CED-FBE4AF1D9C6F}"/>
              </a:ext>
            </a:extLst>
          </p:cNvPr>
          <p:cNvCxnSpPr>
            <a:cxnSpLocks/>
          </p:cNvCxnSpPr>
          <p:nvPr/>
        </p:nvCxnSpPr>
        <p:spPr>
          <a:xfrm flipH="1">
            <a:off x="5439039" y="159533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EE9F09AF-D5F8-5D45-B450-A7D6CA845646}"/>
              </a:ext>
            </a:extLst>
          </p:cNvPr>
          <p:cNvCxnSpPr>
            <a:cxnSpLocks/>
          </p:cNvCxnSpPr>
          <p:nvPr/>
        </p:nvCxnSpPr>
        <p:spPr>
          <a:xfrm flipH="1">
            <a:off x="4644583" y="160796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D68AE0FC-5EC5-2A4E-A2DA-F2B801F83502}"/>
              </a:ext>
            </a:extLst>
          </p:cNvPr>
          <p:cNvCxnSpPr>
            <a:cxnSpLocks/>
            <a:stCxn id="60" idx="0"/>
            <a:endCxn id="17" idx="2"/>
          </p:cNvCxnSpPr>
          <p:nvPr/>
        </p:nvCxnSpPr>
        <p:spPr>
          <a:xfrm flipV="1">
            <a:off x="5177984"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62CA7CAB-2443-C547-95B4-E7957B0F76AC}"/>
              </a:ext>
            </a:extLst>
          </p:cNvPr>
          <p:cNvCxnSpPr>
            <a:cxnSpLocks/>
            <a:stCxn id="61" idx="0"/>
            <a:endCxn id="53" idx="2"/>
          </p:cNvCxnSpPr>
          <p:nvPr/>
        </p:nvCxnSpPr>
        <p:spPr>
          <a:xfrm flipV="1">
            <a:off x="5972440"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76323157-5CFA-6D4A-8357-1CC425F0A7CE}"/>
              </a:ext>
            </a:extLst>
          </p:cNvPr>
          <p:cNvCxnSpPr>
            <a:cxnSpLocks/>
            <a:stCxn id="61" idx="2"/>
            <a:endCxn id="69" idx="0"/>
          </p:cNvCxnSpPr>
          <p:nvPr/>
        </p:nvCxnSpPr>
        <p:spPr>
          <a:xfrm>
            <a:off x="5972440"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D0C094A8-BC8E-1A4B-9B5C-996D1608E08C}"/>
              </a:ext>
            </a:extLst>
          </p:cNvPr>
          <p:cNvCxnSpPr>
            <a:cxnSpLocks/>
            <a:stCxn id="62" idx="2"/>
            <a:endCxn id="70" idx="0"/>
          </p:cNvCxnSpPr>
          <p:nvPr/>
        </p:nvCxnSpPr>
        <p:spPr>
          <a:xfrm>
            <a:off x="6766895"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0BA1A0D6-CAC3-5E4F-8BAB-BEBD896501B4}"/>
              </a:ext>
            </a:extLst>
          </p:cNvPr>
          <p:cNvCxnSpPr>
            <a:cxnSpLocks/>
          </p:cNvCxnSpPr>
          <p:nvPr/>
        </p:nvCxnSpPr>
        <p:spPr>
          <a:xfrm>
            <a:off x="2000162"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A284FC7-CF08-6F4C-A406-65F19FE15EE6}"/>
              </a:ext>
            </a:extLst>
          </p:cNvPr>
          <p:cNvCxnSpPr>
            <a:cxnSpLocks/>
          </p:cNvCxnSpPr>
          <p:nvPr/>
        </p:nvCxnSpPr>
        <p:spPr>
          <a:xfrm>
            <a:off x="2804053" y="3860042"/>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EC508A4-DDD1-C247-9EFF-178294F01839}"/>
              </a:ext>
            </a:extLst>
          </p:cNvPr>
          <p:cNvCxnSpPr>
            <a:cxnSpLocks/>
            <a:stCxn id="72" idx="3"/>
            <a:endCxn id="73" idx="1"/>
          </p:cNvCxnSpPr>
          <p:nvPr/>
        </p:nvCxnSpPr>
        <p:spPr>
          <a:xfrm flipV="1">
            <a:off x="2261218" y="3693276"/>
            <a:ext cx="272344" cy="42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AEF1DA1C-BC8D-4B40-890C-78EC7E0CF4DF}"/>
              </a:ext>
            </a:extLst>
          </p:cNvPr>
          <p:cNvCxnSpPr>
            <a:cxnSpLocks/>
          </p:cNvCxnSpPr>
          <p:nvPr/>
        </p:nvCxnSpPr>
        <p:spPr>
          <a:xfrm flipV="1">
            <a:off x="3865253" y="3697748"/>
            <a:ext cx="272345"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B4DFE93F-0B68-124B-B1A8-77F1C442CD1B}"/>
              </a:ext>
            </a:extLst>
          </p:cNvPr>
          <p:cNvCxnSpPr>
            <a:cxnSpLocks/>
            <a:stCxn id="74" idx="2"/>
            <a:endCxn id="82" idx="0"/>
          </p:cNvCxnSpPr>
          <p:nvPr/>
        </p:nvCxnSpPr>
        <p:spPr>
          <a:xfrm>
            <a:off x="3589073"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8F2C19E1-DE9B-A845-B5CD-1DCB56DD3EEE}"/>
              </a:ext>
            </a:extLst>
          </p:cNvPr>
          <p:cNvCxnSpPr>
            <a:cxnSpLocks/>
            <a:stCxn id="75" idx="2"/>
            <a:endCxn id="83" idx="0"/>
          </p:cNvCxnSpPr>
          <p:nvPr/>
        </p:nvCxnSpPr>
        <p:spPr>
          <a:xfrm>
            <a:off x="4383529"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CFAF219-3195-DD4E-88C2-67C90D23E309}"/>
              </a:ext>
            </a:extLst>
          </p:cNvPr>
          <p:cNvCxnSpPr>
            <a:cxnSpLocks/>
            <a:stCxn id="82" idx="3"/>
            <a:endCxn id="83" idx="1"/>
          </p:cNvCxnSpPr>
          <p:nvPr/>
        </p:nvCxnSpPr>
        <p:spPr>
          <a:xfrm>
            <a:off x="3850128" y="439681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F7EA10A1-F792-DA4B-8AB9-169C3CEEAEC4}"/>
              </a:ext>
            </a:extLst>
          </p:cNvPr>
          <p:cNvCxnSpPr>
            <a:cxnSpLocks/>
          </p:cNvCxnSpPr>
          <p:nvPr/>
        </p:nvCxnSpPr>
        <p:spPr>
          <a:xfrm>
            <a:off x="2261217" y="441982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3C83E55D-49E0-314F-AAF0-6997996CBD52}"/>
              </a:ext>
            </a:extLst>
          </p:cNvPr>
          <p:cNvCxnSpPr>
            <a:cxnSpLocks/>
          </p:cNvCxnSpPr>
          <p:nvPr/>
        </p:nvCxnSpPr>
        <p:spPr>
          <a:xfrm>
            <a:off x="5972703"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0A656372-9176-3B4F-8635-61D913EAB0F0}"/>
              </a:ext>
            </a:extLst>
          </p:cNvPr>
          <p:cNvCxnSpPr>
            <a:cxnSpLocks/>
            <a:stCxn id="85" idx="3"/>
            <a:endCxn id="86" idx="1"/>
          </p:cNvCxnSpPr>
          <p:nvPr/>
        </p:nvCxnSpPr>
        <p:spPr>
          <a:xfrm>
            <a:off x="6233495" y="4402113"/>
            <a:ext cx="2723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5DA3B806-5544-9543-87A8-851677296EB7}"/>
              </a:ext>
            </a:extLst>
          </p:cNvPr>
          <p:cNvCxnSpPr>
            <a:cxnSpLocks/>
          </p:cNvCxnSpPr>
          <p:nvPr/>
        </p:nvCxnSpPr>
        <p:spPr>
          <a:xfrm>
            <a:off x="7038533" y="4425887"/>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77D4F3F0-2081-1247-829E-410336A2428D}"/>
              </a:ext>
            </a:extLst>
          </p:cNvPr>
          <p:cNvCxnSpPr>
            <a:cxnSpLocks/>
          </p:cNvCxnSpPr>
          <p:nvPr/>
        </p:nvCxnSpPr>
        <p:spPr>
          <a:xfrm>
            <a:off x="4657193" y="4396844"/>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127EB900-93E2-354E-96AF-B2F90BCE0708}"/>
              </a:ext>
            </a:extLst>
          </p:cNvPr>
          <p:cNvCxnSpPr>
            <a:cxnSpLocks/>
            <a:stCxn id="76" idx="2"/>
            <a:endCxn id="84" idx="0"/>
          </p:cNvCxnSpPr>
          <p:nvPr/>
        </p:nvCxnSpPr>
        <p:spPr>
          <a:xfrm>
            <a:off x="5177984" y="3865279"/>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C9D7C475-5530-F442-87B3-B96726F5F6E7}"/>
              </a:ext>
            </a:extLst>
          </p:cNvPr>
          <p:cNvCxnSpPr>
            <a:cxnSpLocks/>
          </p:cNvCxnSpPr>
          <p:nvPr/>
        </p:nvCxnSpPr>
        <p:spPr>
          <a:xfrm>
            <a:off x="7020715"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CBA036F8-F871-F846-9A60-834DF15268ED}"/>
              </a:ext>
            </a:extLst>
          </p:cNvPr>
          <p:cNvCxnSpPr>
            <a:cxnSpLocks/>
          </p:cNvCxnSpPr>
          <p:nvPr/>
        </p:nvCxnSpPr>
        <p:spPr>
          <a:xfrm>
            <a:off x="6233494"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A6AC4051-76AB-AB4F-A408-0C38641415F4}"/>
              </a:ext>
            </a:extLst>
          </p:cNvPr>
          <p:cNvCxnSpPr>
            <a:cxnSpLocks/>
          </p:cNvCxnSpPr>
          <p:nvPr/>
        </p:nvCxnSpPr>
        <p:spPr>
          <a:xfrm>
            <a:off x="6233494" y="299657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869EFEA8-F2CA-8742-B1DC-F9908DD48E01}"/>
              </a:ext>
            </a:extLst>
          </p:cNvPr>
          <p:cNvCxnSpPr>
            <a:cxnSpLocks/>
          </p:cNvCxnSpPr>
          <p:nvPr/>
        </p:nvCxnSpPr>
        <p:spPr>
          <a:xfrm>
            <a:off x="6233494" y="2285358"/>
            <a:ext cx="27234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9134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55"/>
          <p:cNvSpPr>
            <a:spLocks noGrp="1"/>
          </p:cNvSpPr>
          <p:nvPr>
            <p:ph type="title"/>
          </p:nvPr>
        </p:nvSpPr>
        <p:spPr/>
        <p:txBody>
          <a:bodyPr/>
          <a:lstStyle/>
          <a:p>
            <a:r>
              <a:rPr lang="en-US" dirty="0"/>
              <a:t>Pink Group</a:t>
            </a:r>
          </a:p>
        </p:txBody>
      </p:sp>
      <p:sp>
        <p:nvSpPr>
          <p:cNvPr id="4" name="TextBox 3"/>
          <p:cNvSpPr txBox="1"/>
          <p:nvPr/>
        </p:nvSpPr>
        <p:spPr>
          <a:xfrm>
            <a:off x="1739107" y="142019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a:t>
            </a:r>
          </a:p>
        </p:txBody>
      </p:sp>
      <p:sp>
        <p:nvSpPr>
          <p:cNvPr id="14" name="TextBox 13"/>
          <p:cNvSpPr txBox="1"/>
          <p:nvPr/>
        </p:nvSpPr>
        <p:spPr>
          <a:xfrm>
            <a:off x="2533562"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19</a:t>
            </a:r>
          </a:p>
        </p:txBody>
      </p:sp>
      <p:sp>
        <p:nvSpPr>
          <p:cNvPr id="15" name="TextBox 14"/>
          <p:cNvSpPr txBox="1"/>
          <p:nvPr/>
        </p:nvSpPr>
        <p:spPr>
          <a:xfrm>
            <a:off x="3328017"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12</a:t>
            </a:r>
          </a:p>
        </p:txBody>
      </p:sp>
      <p:sp>
        <p:nvSpPr>
          <p:cNvPr id="16" name="TextBox 15"/>
          <p:cNvSpPr txBox="1"/>
          <p:nvPr/>
        </p:nvSpPr>
        <p:spPr>
          <a:xfrm>
            <a:off x="4122473"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28</a:t>
            </a:r>
          </a:p>
        </p:txBody>
      </p:sp>
      <p:sp>
        <p:nvSpPr>
          <p:cNvPr id="17" name="TextBox 16"/>
          <p:cNvSpPr txBox="1"/>
          <p:nvPr/>
        </p:nvSpPr>
        <p:spPr>
          <a:xfrm>
            <a:off x="4916928"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8</a:t>
            </a:r>
          </a:p>
        </p:txBody>
      </p:sp>
      <p:pic>
        <p:nvPicPr>
          <p:cNvPr id="7" name="Picture 6"/>
          <p:cNvPicPr>
            <a:picLocks noChangeAspect="1"/>
          </p:cNvPicPr>
          <p:nvPr/>
        </p:nvPicPr>
        <p:blipFill>
          <a:blip r:embed="rId2"/>
          <a:stretch>
            <a:fillRect/>
          </a:stretch>
        </p:blipFill>
        <p:spPr>
          <a:xfrm>
            <a:off x="981066" y="933367"/>
            <a:ext cx="502705" cy="482597"/>
          </a:xfrm>
          <a:prstGeom prst="rect">
            <a:avLst/>
          </a:prstGeom>
        </p:spPr>
      </p:pic>
      <p:sp>
        <p:nvSpPr>
          <p:cNvPr id="53" name="TextBox 52">
            <a:extLst>
              <a:ext uri="{FF2B5EF4-FFF2-40B4-BE49-F238E27FC236}">
                <a16:creationId xmlns:a16="http://schemas.microsoft.com/office/drawing/2014/main" id="{1D2F901C-A3D5-DE46-977B-467B2357A989}"/>
              </a:ext>
            </a:extLst>
          </p:cNvPr>
          <p:cNvSpPr txBox="1"/>
          <p:nvPr/>
        </p:nvSpPr>
        <p:spPr>
          <a:xfrm>
            <a:off x="5711384"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24</a:t>
            </a:r>
          </a:p>
        </p:txBody>
      </p:sp>
      <p:sp>
        <p:nvSpPr>
          <p:cNvPr id="54" name="TextBox 53">
            <a:extLst>
              <a:ext uri="{FF2B5EF4-FFF2-40B4-BE49-F238E27FC236}">
                <a16:creationId xmlns:a16="http://schemas.microsoft.com/office/drawing/2014/main" id="{E72A52E9-6893-CC41-A59C-54F9820FA1EF}"/>
              </a:ext>
            </a:extLst>
          </p:cNvPr>
          <p:cNvSpPr txBox="1"/>
          <p:nvPr/>
        </p:nvSpPr>
        <p:spPr>
          <a:xfrm>
            <a:off x="6505839"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a:t>
            </a:r>
          </a:p>
        </p:txBody>
      </p:sp>
      <p:sp>
        <p:nvSpPr>
          <p:cNvPr id="55" name="TextBox 54">
            <a:extLst>
              <a:ext uri="{FF2B5EF4-FFF2-40B4-BE49-F238E27FC236}">
                <a16:creationId xmlns:a16="http://schemas.microsoft.com/office/drawing/2014/main" id="{A78B4AF8-C4BE-4D4F-83C2-870704004E3E}"/>
              </a:ext>
            </a:extLst>
          </p:cNvPr>
          <p:cNvSpPr txBox="1"/>
          <p:nvPr/>
        </p:nvSpPr>
        <p:spPr>
          <a:xfrm>
            <a:off x="7300295"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25</a:t>
            </a:r>
          </a:p>
        </p:txBody>
      </p:sp>
      <p:sp>
        <p:nvSpPr>
          <p:cNvPr id="56" name="TextBox 55">
            <a:extLst>
              <a:ext uri="{FF2B5EF4-FFF2-40B4-BE49-F238E27FC236}">
                <a16:creationId xmlns:a16="http://schemas.microsoft.com/office/drawing/2014/main" id="{07B44CEB-5CAC-6C40-80D0-E80FCFED6423}"/>
              </a:ext>
            </a:extLst>
          </p:cNvPr>
          <p:cNvSpPr txBox="1"/>
          <p:nvPr/>
        </p:nvSpPr>
        <p:spPr>
          <a:xfrm>
            <a:off x="1739107" y="212373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29</a:t>
            </a:r>
          </a:p>
        </p:txBody>
      </p:sp>
      <p:sp>
        <p:nvSpPr>
          <p:cNvPr id="57" name="TextBox 56">
            <a:extLst>
              <a:ext uri="{FF2B5EF4-FFF2-40B4-BE49-F238E27FC236}">
                <a16:creationId xmlns:a16="http://schemas.microsoft.com/office/drawing/2014/main" id="{A432181C-AF22-B14C-B480-42464E88A129}"/>
              </a:ext>
            </a:extLst>
          </p:cNvPr>
          <p:cNvSpPr txBox="1"/>
          <p:nvPr/>
        </p:nvSpPr>
        <p:spPr>
          <a:xfrm>
            <a:off x="2533562"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20</a:t>
            </a:r>
          </a:p>
        </p:txBody>
      </p:sp>
      <p:sp>
        <p:nvSpPr>
          <p:cNvPr id="58" name="TextBox 57">
            <a:extLst>
              <a:ext uri="{FF2B5EF4-FFF2-40B4-BE49-F238E27FC236}">
                <a16:creationId xmlns:a16="http://schemas.microsoft.com/office/drawing/2014/main" id="{46A36615-486F-E946-A712-3E38A16D0E10}"/>
              </a:ext>
            </a:extLst>
          </p:cNvPr>
          <p:cNvSpPr txBox="1"/>
          <p:nvPr/>
        </p:nvSpPr>
        <p:spPr>
          <a:xfrm>
            <a:off x="3328017"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22</a:t>
            </a:r>
          </a:p>
        </p:txBody>
      </p:sp>
      <p:sp>
        <p:nvSpPr>
          <p:cNvPr id="59" name="TextBox 58">
            <a:extLst>
              <a:ext uri="{FF2B5EF4-FFF2-40B4-BE49-F238E27FC236}">
                <a16:creationId xmlns:a16="http://schemas.microsoft.com/office/drawing/2014/main" id="{A654B347-E5C7-5248-B329-A6B552E3DE72}"/>
              </a:ext>
            </a:extLst>
          </p:cNvPr>
          <p:cNvSpPr txBox="1"/>
          <p:nvPr/>
        </p:nvSpPr>
        <p:spPr>
          <a:xfrm>
            <a:off x="4122473"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a:t>
            </a:r>
          </a:p>
        </p:txBody>
      </p:sp>
      <p:sp>
        <p:nvSpPr>
          <p:cNvPr id="60" name="TextBox 59">
            <a:extLst>
              <a:ext uri="{FF2B5EF4-FFF2-40B4-BE49-F238E27FC236}">
                <a16:creationId xmlns:a16="http://schemas.microsoft.com/office/drawing/2014/main" id="{DE87C7EC-4E01-9440-8C9E-5372AB80432E}"/>
              </a:ext>
            </a:extLst>
          </p:cNvPr>
          <p:cNvSpPr txBox="1"/>
          <p:nvPr/>
        </p:nvSpPr>
        <p:spPr>
          <a:xfrm>
            <a:off x="4916928"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14</a:t>
            </a:r>
          </a:p>
        </p:txBody>
      </p:sp>
      <p:sp>
        <p:nvSpPr>
          <p:cNvPr id="61" name="TextBox 60">
            <a:extLst>
              <a:ext uri="{FF2B5EF4-FFF2-40B4-BE49-F238E27FC236}">
                <a16:creationId xmlns:a16="http://schemas.microsoft.com/office/drawing/2014/main" id="{8B558AC9-34FC-5943-BD3D-D41E47A3CE76}"/>
              </a:ext>
            </a:extLst>
          </p:cNvPr>
          <p:cNvSpPr txBox="1"/>
          <p:nvPr/>
        </p:nvSpPr>
        <p:spPr>
          <a:xfrm>
            <a:off x="5711384"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27</a:t>
            </a:r>
          </a:p>
        </p:txBody>
      </p:sp>
      <p:sp>
        <p:nvSpPr>
          <p:cNvPr id="62" name="TextBox 61">
            <a:extLst>
              <a:ext uri="{FF2B5EF4-FFF2-40B4-BE49-F238E27FC236}">
                <a16:creationId xmlns:a16="http://schemas.microsoft.com/office/drawing/2014/main" id="{3F03A4A9-6A09-6E40-BA95-1171BAEE3811}"/>
              </a:ext>
            </a:extLst>
          </p:cNvPr>
          <p:cNvSpPr txBox="1"/>
          <p:nvPr/>
        </p:nvSpPr>
        <p:spPr>
          <a:xfrm>
            <a:off x="6505839"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15</a:t>
            </a:r>
          </a:p>
        </p:txBody>
      </p:sp>
      <p:sp>
        <p:nvSpPr>
          <p:cNvPr id="63" name="TextBox 62">
            <a:extLst>
              <a:ext uri="{FF2B5EF4-FFF2-40B4-BE49-F238E27FC236}">
                <a16:creationId xmlns:a16="http://schemas.microsoft.com/office/drawing/2014/main" id="{40934627-2A39-5A4E-9D43-E0146EE44979}"/>
              </a:ext>
            </a:extLst>
          </p:cNvPr>
          <p:cNvSpPr txBox="1"/>
          <p:nvPr/>
        </p:nvSpPr>
        <p:spPr>
          <a:xfrm>
            <a:off x="7300295"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10</a:t>
            </a:r>
          </a:p>
        </p:txBody>
      </p:sp>
      <p:sp>
        <p:nvSpPr>
          <p:cNvPr id="64" name="TextBox 63">
            <a:extLst>
              <a:ext uri="{FF2B5EF4-FFF2-40B4-BE49-F238E27FC236}">
                <a16:creationId xmlns:a16="http://schemas.microsoft.com/office/drawing/2014/main" id="{B7D41035-B96E-4E44-AC79-BBC6A9EEBA58}"/>
              </a:ext>
            </a:extLst>
          </p:cNvPr>
          <p:cNvSpPr txBox="1"/>
          <p:nvPr/>
        </p:nvSpPr>
        <p:spPr>
          <a:xfrm>
            <a:off x="1739107" y="282727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16</a:t>
            </a:r>
          </a:p>
        </p:txBody>
      </p:sp>
      <p:sp>
        <p:nvSpPr>
          <p:cNvPr id="65" name="TextBox 64">
            <a:extLst>
              <a:ext uri="{FF2B5EF4-FFF2-40B4-BE49-F238E27FC236}">
                <a16:creationId xmlns:a16="http://schemas.microsoft.com/office/drawing/2014/main" id="{1188E67C-428E-3C4B-8F23-16722BA6EA84}"/>
              </a:ext>
            </a:extLst>
          </p:cNvPr>
          <p:cNvSpPr txBox="1"/>
          <p:nvPr/>
        </p:nvSpPr>
        <p:spPr>
          <a:xfrm>
            <a:off x="2533562"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6</a:t>
            </a:r>
          </a:p>
        </p:txBody>
      </p:sp>
      <p:sp>
        <p:nvSpPr>
          <p:cNvPr id="66" name="TextBox 65">
            <a:extLst>
              <a:ext uri="{FF2B5EF4-FFF2-40B4-BE49-F238E27FC236}">
                <a16:creationId xmlns:a16="http://schemas.microsoft.com/office/drawing/2014/main" id="{4C201A71-04C5-4B40-A9FA-B97485BADD5E}"/>
              </a:ext>
            </a:extLst>
          </p:cNvPr>
          <p:cNvSpPr txBox="1"/>
          <p:nvPr/>
        </p:nvSpPr>
        <p:spPr>
          <a:xfrm>
            <a:off x="3328017"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23</a:t>
            </a:r>
          </a:p>
        </p:txBody>
      </p:sp>
      <p:sp>
        <p:nvSpPr>
          <p:cNvPr id="67" name="TextBox 66">
            <a:extLst>
              <a:ext uri="{FF2B5EF4-FFF2-40B4-BE49-F238E27FC236}">
                <a16:creationId xmlns:a16="http://schemas.microsoft.com/office/drawing/2014/main" id="{A17E3493-5B19-C548-B999-98AF3860B3E6}"/>
              </a:ext>
            </a:extLst>
          </p:cNvPr>
          <p:cNvSpPr txBox="1"/>
          <p:nvPr/>
        </p:nvSpPr>
        <p:spPr>
          <a:xfrm>
            <a:off x="4122473"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17</a:t>
            </a:r>
          </a:p>
        </p:txBody>
      </p:sp>
      <p:sp>
        <p:nvSpPr>
          <p:cNvPr id="68" name="TextBox 67">
            <a:extLst>
              <a:ext uri="{FF2B5EF4-FFF2-40B4-BE49-F238E27FC236}">
                <a16:creationId xmlns:a16="http://schemas.microsoft.com/office/drawing/2014/main" id="{BAECC89C-4369-DF4D-8FF2-7F0A8495CBF8}"/>
              </a:ext>
            </a:extLst>
          </p:cNvPr>
          <p:cNvSpPr txBox="1"/>
          <p:nvPr/>
        </p:nvSpPr>
        <p:spPr>
          <a:xfrm>
            <a:off x="4916928"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36</a:t>
            </a:r>
          </a:p>
        </p:txBody>
      </p:sp>
      <p:sp>
        <p:nvSpPr>
          <p:cNvPr id="69" name="TextBox 68">
            <a:extLst>
              <a:ext uri="{FF2B5EF4-FFF2-40B4-BE49-F238E27FC236}">
                <a16:creationId xmlns:a16="http://schemas.microsoft.com/office/drawing/2014/main" id="{F43E0241-D273-074F-A0F0-FC10D320E41E}"/>
              </a:ext>
            </a:extLst>
          </p:cNvPr>
          <p:cNvSpPr txBox="1"/>
          <p:nvPr/>
        </p:nvSpPr>
        <p:spPr>
          <a:xfrm>
            <a:off x="5711384"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5</a:t>
            </a:r>
          </a:p>
        </p:txBody>
      </p:sp>
      <p:sp>
        <p:nvSpPr>
          <p:cNvPr id="70" name="TextBox 69">
            <a:extLst>
              <a:ext uri="{FF2B5EF4-FFF2-40B4-BE49-F238E27FC236}">
                <a16:creationId xmlns:a16="http://schemas.microsoft.com/office/drawing/2014/main" id="{B0521B9A-B0A0-CB43-B907-516D50725652}"/>
              </a:ext>
            </a:extLst>
          </p:cNvPr>
          <p:cNvSpPr txBox="1"/>
          <p:nvPr/>
        </p:nvSpPr>
        <p:spPr>
          <a:xfrm>
            <a:off x="6505839"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35</a:t>
            </a:r>
          </a:p>
        </p:txBody>
      </p:sp>
      <p:sp>
        <p:nvSpPr>
          <p:cNvPr id="71" name="TextBox 70">
            <a:extLst>
              <a:ext uri="{FF2B5EF4-FFF2-40B4-BE49-F238E27FC236}">
                <a16:creationId xmlns:a16="http://schemas.microsoft.com/office/drawing/2014/main" id="{0BF41C66-B4A4-7A47-BFF6-4D112E8F3A34}"/>
              </a:ext>
            </a:extLst>
          </p:cNvPr>
          <p:cNvSpPr txBox="1"/>
          <p:nvPr/>
        </p:nvSpPr>
        <p:spPr>
          <a:xfrm>
            <a:off x="7300295"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26</a:t>
            </a:r>
          </a:p>
        </p:txBody>
      </p:sp>
      <p:sp>
        <p:nvSpPr>
          <p:cNvPr id="72" name="TextBox 71">
            <a:extLst>
              <a:ext uri="{FF2B5EF4-FFF2-40B4-BE49-F238E27FC236}">
                <a16:creationId xmlns:a16="http://schemas.microsoft.com/office/drawing/2014/main" id="{8BBC3F4D-BB7D-AD4E-9382-8F268CF96737}"/>
              </a:ext>
            </a:extLst>
          </p:cNvPr>
          <p:cNvSpPr txBox="1"/>
          <p:nvPr/>
        </p:nvSpPr>
        <p:spPr>
          <a:xfrm>
            <a:off x="1739107" y="353080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32</a:t>
            </a:r>
          </a:p>
        </p:txBody>
      </p:sp>
      <p:sp>
        <p:nvSpPr>
          <p:cNvPr id="73" name="TextBox 72">
            <a:extLst>
              <a:ext uri="{FF2B5EF4-FFF2-40B4-BE49-F238E27FC236}">
                <a16:creationId xmlns:a16="http://schemas.microsoft.com/office/drawing/2014/main" id="{C0AA6AF0-85CC-7544-A6D5-874B7AB69662}"/>
              </a:ext>
            </a:extLst>
          </p:cNvPr>
          <p:cNvSpPr txBox="1"/>
          <p:nvPr/>
        </p:nvSpPr>
        <p:spPr>
          <a:xfrm>
            <a:off x="2533562"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30</a:t>
            </a:r>
          </a:p>
        </p:txBody>
      </p:sp>
      <p:sp>
        <p:nvSpPr>
          <p:cNvPr id="74" name="TextBox 73">
            <a:extLst>
              <a:ext uri="{FF2B5EF4-FFF2-40B4-BE49-F238E27FC236}">
                <a16:creationId xmlns:a16="http://schemas.microsoft.com/office/drawing/2014/main" id="{8DB9FA56-401A-B243-931B-A4DC4095E255}"/>
              </a:ext>
            </a:extLst>
          </p:cNvPr>
          <p:cNvSpPr txBox="1"/>
          <p:nvPr/>
        </p:nvSpPr>
        <p:spPr>
          <a:xfrm>
            <a:off x="3328017"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a:t>
            </a:r>
          </a:p>
        </p:txBody>
      </p:sp>
      <p:sp>
        <p:nvSpPr>
          <p:cNvPr id="75" name="TextBox 74">
            <a:extLst>
              <a:ext uri="{FF2B5EF4-FFF2-40B4-BE49-F238E27FC236}">
                <a16:creationId xmlns:a16="http://schemas.microsoft.com/office/drawing/2014/main" id="{46EEAA73-F484-0149-918C-1CCFF2721B70}"/>
              </a:ext>
            </a:extLst>
          </p:cNvPr>
          <p:cNvSpPr txBox="1"/>
          <p:nvPr/>
        </p:nvSpPr>
        <p:spPr>
          <a:xfrm>
            <a:off x="4122473"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33</a:t>
            </a:r>
          </a:p>
        </p:txBody>
      </p:sp>
      <p:sp>
        <p:nvSpPr>
          <p:cNvPr id="76" name="TextBox 75">
            <a:extLst>
              <a:ext uri="{FF2B5EF4-FFF2-40B4-BE49-F238E27FC236}">
                <a16:creationId xmlns:a16="http://schemas.microsoft.com/office/drawing/2014/main" id="{1DDB93EA-FF1F-E749-8E3E-FFE591246178}"/>
              </a:ext>
            </a:extLst>
          </p:cNvPr>
          <p:cNvSpPr txBox="1"/>
          <p:nvPr/>
        </p:nvSpPr>
        <p:spPr>
          <a:xfrm>
            <a:off x="4916928"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13</a:t>
            </a:r>
          </a:p>
        </p:txBody>
      </p:sp>
      <p:sp>
        <p:nvSpPr>
          <p:cNvPr id="77" name="TextBox 76">
            <a:extLst>
              <a:ext uri="{FF2B5EF4-FFF2-40B4-BE49-F238E27FC236}">
                <a16:creationId xmlns:a16="http://schemas.microsoft.com/office/drawing/2014/main" id="{5B903083-AA39-C142-A037-286BAE56CF73}"/>
              </a:ext>
            </a:extLst>
          </p:cNvPr>
          <p:cNvSpPr txBox="1"/>
          <p:nvPr/>
        </p:nvSpPr>
        <p:spPr>
          <a:xfrm>
            <a:off x="5711384"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18</a:t>
            </a:r>
          </a:p>
        </p:txBody>
      </p:sp>
      <p:sp>
        <p:nvSpPr>
          <p:cNvPr id="78" name="TextBox 77">
            <a:extLst>
              <a:ext uri="{FF2B5EF4-FFF2-40B4-BE49-F238E27FC236}">
                <a16:creationId xmlns:a16="http://schemas.microsoft.com/office/drawing/2014/main" id="{E446187E-B694-6841-A2A4-2CD0D2981D0E}"/>
              </a:ext>
            </a:extLst>
          </p:cNvPr>
          <p:cNvSpPr txBox="1"/>
          <p:nvPr/>
        </p:nvSpPr>
        <p:spPr>
          <a:xfrm>
            <a:off x="6505839"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21</a:t>
            </a:r>
          </a:p>
        </p:txBody>
      </p:sp>
      <p:sp>
        <p:nvSpPr>
          <p:cNvPr id="79" name="TextBox 78">
            <a:extLst>
              <a:ext uri="{FF2B5EF4-FFF2-40B4-BE49-F238E27FC236}">
                <a16:creationId xmlns:a16="http://schemas.microsoft.com/office/drawing/2014/main" id="{EBF762F6-81E1-0F48-85B2-ABFBDDBAA678}"/>
              </a:ext>
            </a:extLst>
          </p:cNvPr>
          <p:cNvSpPr txBox="1"/>
          <p:nvPr/>
        </p:nvSpPr>
        <p:spPr>
          <a:xfrm>
            <a:off x="7300295"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7</a:t>
            </a:r>
          </a:p>
        </p:txBody>
      </p:sp>
      <p:sp>
        <p:nvSpPr>
          <p:cNvPr id="80" name="TextBox 79">
            <a:extLst>
              <a:ext uri="{FF2B5EF4-FFF2-40B4-BE49-F238E27FC236}">
                <a16:creationId xmlns:a16="http://schemas.microsoft.com/office/drawing/2014/main" id="{A5E39A14-B5B3-D14E-829A-218BD01203CB}"/>
              </a:ext>
            </a:extLst>
          </p:cNvPr>
          <p:cNvSpPr txBox="1"/>
          <p:nvPr/>
        </p:nvSpPr>
        <p:spPr>
          <a:xfrm>
            <a:off x="1739107" y="423434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11</a:t>
            </a:r>
          </a:p>
        </p:txBody>
      </p:sp>
      <p:sp>
        <p:nvSpPr>
          <p:cNvPr id="81" name="TextBox 80">
            <a:extLst>
              <a:ext uri="{FF2B5EF4-FFF2-40B4-BE49-F238E27FC236}">
                <a16:creationId xmlns:a16="http://schemas.microsoft.com/office/drawing/2014/main" id="{72FCF3AC-7E3E-9544-B09B-C158CED41A72}"/>
              </a:ext>
            </a:extLst>
          </p:cNvPr>
          <p:cNvSpPr txBox="1"/>
          <p:nvPr/>
        </p:nvSpPr>
        <p:spPr>
          <a:xfrm>
            <a:off x="2533562"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38</a:t>
            </a:r>
          </a:p>
        </p:txBody>
      </p:sp>
      <p:sp>
        <p:nvSpPr>
          <p:cNvPr id="82" name="TextBox 81">
            <a:extLst>
              <a:ext uri="{FF2B5EF4-FFF2-40B4-BE49-F238E27FC236}">
                <a16:creationId xmlns:a16="http://schemas.microsoft.com/office/drawing/2014/main" id="{2F8E06FE-DC64-2E4C-9CAE-E94ED2765F20}"/>
              </a:ext>
            </a:extLst>
          </p:cNvPr>
          <p:cNvSpPr txBox="1"/>
          <p:nvPr/>
        </p:nvSpPr>
        <p:spPr>
          <a:xfrm>
            <a:off x="3328017"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37</a:t>
            </a:r>
          </a:p>
        </p:txBody>
      </p:sp>
      <p:sp>
        <p:nvSpPr>
          <p:cNvPr id="83" name="TextBox 82">
            <a:extLst>
              <a:ext uri="{FF2B5EF4-FFF2-40B4-BE49-F238E27FC236}">
                <a16:creationId xmlns:a16="http://schemas.microsoft.com/office/drawing/2014/main" id="{B2145B72-9630-8F45-ACA5-163636955590}"/>
              </a:ext>
            </a:extLst>
          </p:cNvPr>
          <p:cNvSpPr txBox="1"/>
          <p:nvPr/>
        </p:nvSpPr>
        <p:spPr>
          <a:xfrm>
            <a:off x="4122473"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31</a:t>
            </a:r>
          </a:p>
        </p:txBody>
      </p:sp>
      <p:sp>
        <p:nvSpPr>
          <p:cNvPr id="84" name="TextBox 83">
            <a:extLst>
              <a:ext uri="{FF2B5EF4-FFF2-40B4-BE49-F238E27FC236}">
                <a16:creationId xmlns:a16="http://schemas.microsoft.com/office/drawing/2014/main" id="{22F69F27-FFF1-A84D-8790-1FFBB47408E5}"/>
              </a:ext>
            </a:extLst>
          </p:cNvPr>
          <p:cNvSpPr txBox="1"/>
          <p:nvPr/>
        </p:nvSpPr>
        <p:spPr>
          <a:xfrm>
            <a:off x="4916928"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9</a:t>
            </a:r>
          </a:p>
        </p:txBody>
      </p:sp>
      <p:sp>
        <p:nvSpPr>
          <p:cNvPr id="85" name="TextBox 84">
            <a:extLst>
              <a:ext uri="{FF2B5EF4-FFF2-40B4-BE49-F238E27FC236}">
                <a16:creationId xmlns:a16="http://schemas.microsoft.com/office/drawing/2014/main" id="{24318623-3731-BC42-A9F2-B31BA1195EAA}"/>
              </a:ext>
            </a:extLst>
          </p:cNvPr>
          <p:cNvSpPr txBox="1"/>
          <p:nvPr/>
        </p:nvSpPr>
        <p:spPr>
          <a:xfrm>
            <a:off x="5711384"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39</a:t>
            </a:r>
          </a:p>
        </p:txBody>
      </p:sp>
      <p:sp>
        <p:nvSpPr>
          <p:cNvPr id="86" name="TextBox 85">
            <a:extLst>
              <a:ext uri="{FF2B5EF4-FFF2-40B4-BE49-F238E27FC236}">
                <a16:creationId xmlns:a16="http://schemas.microsoft.com/office/drawing/2014/main" id="{E6A77E6E-31B0-294F-A928-9C686111A333}"/>
              </a:ext>
            </a:extLst>
          </p:cNvPr>
          <p:cNvSpPr txBox="1"/>
          <p:nvPr/>
        </p:nvSpPr>
        <p:spPr>
          <a:xfrm>
            <a:off x="6505839"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34</a:t>
            </a:r>
          </a:p>
        </p:txBody>
      </p:sp>
      <p:sp>
        <p:nvSpPr>
          <p:cNvPr id="87" name="TextBox 86">
            <a:extLst>
              <a:ext uri="{FF2B5EF4-FFF2-40B4-BE49-F238E27FC236}">
                <a16:creationId xmlns:a16="http://schemas.microsoft.com/office/drawing/2014/main" id="{D2132D23-65FF-BA46-80D1-C92A09F0DFF2}"/>
              </a:ext>
            </a:extLst>
          </p:cNvPr>
          <p:cNvSpPr txBox="1"/>
          <p:nvPr/>
        </p:nvSpPr>
        <p:spPr>
          <a:xfrm>
            <a:off x="7300295"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40</a:t>
            </a:r>
          </a:p>
        </p:txBody>
      </p:sp>
      <p:cxnSp>
        <p:nvCxnSpPr>
          <p:cNvPr id="44" name="Straight Connector 43">
            <a:extLst>
              <a:ext uri="{FF2B5EF4-FFF2-40B4-BE49-F238E27FC236}">
                <a16:creationId xmlns:a16="http://schemas.microsoft.com/office/drawing/2014/main" id="{0246E917-EE39-174D-82E3-D3DBBC348263}"/>
              </a:ext>
            </a:extLst>
          </p:cNvPr>
          <p:cNvCxnSpPr>
            <a:cxnSpLocks/>
            <a:stCxn id="4" idx="3"/>
            <a:endCxn id="14" idx="1"/>
          </p:cNvCxnSpPr>
          <p:nvPr/>
        </p:nvCxnSpPr>
        <p:spPr>
          <a:xfrm flipV="1">
            <a:off x="2261218" y="1582668"/>
            <a:ext cx="272344"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AC3DD79-296B-D047-9CBC-3E771A6E845F}"/>
              </a:ext>
            </a:extLst>
          </p:cNvPr>
          <p:cNvCxnSpPr>
            <a:cxnSpLocks/>
            <a:stCxn id="4" idx="2"/>
            <a:endCxn id="56" idx="0"/>
          </p:cNvCxnSpPr>
          <p:nvPr/>
        </p:nvCxnSpPr>
        <p:spPr>
          <a:xfrm>
            <a:off x="2000163" y="1753603"/>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99D43443-315D-FC46-9602-0066E759E974}"/>
              </a:ext>
            </a:extLst>
          </p:cNvPr>
          <p:cNvCxnSpPr>
            <a:cxnSpLocks/>
            <a:stCxn id="15" idx="2"/>
            <a:endCxn id="58" idx="0"/>
          </p:cNvCxnSpPr>
          <p:nvPr/>
        </p:nvCxnSpPr>
        <p:spPr>
          <a:xfrm>
            <a:off x="3589073" y="1749370"/>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29AD107-880A-6A4E-8711-D9159859F2FE}"/>
              </a:ext>
            </a:extLst>
          </p:cNvPr>
          <p:cNvCxnSpPr>
            <a:cxnSpLocks/>
            <a:stCxn id="15" idx="2"/>
            <a:endCxn id="59" idx="0"/>
          </p:cNvCxnSpPr>
          <p:nvPr/>
        </p:nvCxnSpPr>
        <p:spPr>
          <a:xfrm>
            <a:off x="3589073" y="1749370"/>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DFB89E6F-0BF1-C241-B8F7-EE884D9828DF}"/>
              </a:ext>
            </a:extLst>
          </p:cNvPr>
          <p:cNvCxnSpPr>
            <a:cxnSpLocks/>
            <a:stCxn id="57" idx="0"/>
            <a:endCxn id="15" idx="2"/>
          </p:cNvCxnSpPr>
          <p:nvPr/>
        </p:nvCxnSpPr>
        <p:spPr>
          <a:xfrm flipV="1">
            <a:off x="2794618" y="1749370"/>
            <a:ext cx="794455"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19A587B6-07C2-AC4A-BD91-C2D792FFFA63}"/>
              </a:ext>
            </a:extLst>
          </p:cNvPr>
          <p:cNvCxnSpPr>
            <a:cxnSpLocks/>
            <a:stCxn id="57" idx="0"/>
          </p:cNvCxnSpPr>
          <p:nvPr/>
        </p:nvCxnSpPr>
        <p:spPr>
          <a:xfrm flipV="1">
            <a:off x="2794618" y="1749435"/>
            <a:ext cx="0" cy="37006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CE2154DB-B9AD-9D4A-B1C7-4D73CE394D18}"/>
              </a:ext>
            </a:extLst>
          </p:cNvPr>
          <p:cNvCxnSpPr>
            <a:cxnSpLocks/>
            <a:stCxn id="15" idx="2"/>
            <a:endCxn id="60" idx="0"/>
          </p:cNvCxnSpPr>
          <p:nvPr/>
        </p:nvCxnSpPr>
        <p:spPr>
          <a:xfrm>
            <a:off x="3589073" y="1749370"/>
            <a:ext cx="1588911" cy="3754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7E0A2FF-EC14-FD4C-8224-C9F15E772BD8}"/>
              </a:ext>
            </a:extLst>
          </p:cNvPr>
          <p:cNvCxnSpPr>
            <a:cxnSpLocks/>
            <a:stCxn id="59" idx="2"/>
            <a:endCxn id="67" idx="0"/>
          </p:cNvCxnSpPr>
          <p:nvPr/>
        </p:nvCxnSpPr>
        <p:spPr>
          <a:xfrm>
            <a:off x="4383529" y="2452906"/>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2FDC0327-5C78-0D4A-9328-CEB7FC095D01}"/>
              </a:ext>
            </a:extLst>
          </p:cNvPr>
          <p:cNvCxnSpPr>
            <a:cxnSpLocks/>
            <a:stCxn id="59" idx="2"/>
            <a:endCxn id="66" idx="0"/>
          </p:cNvCxnSpPr>
          <p:nvPr/>
        </p:nvCxnSpPr>
        <p:spPr>
          <a:xfrm flipH="1">
            <a:off x="3589073" y="2452906"/>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8760DF90-3DDE-B044-8D86-EDF6DD5690BF}"/>
              </a:ext>
            </a:extLst>
          </p:cNvPr>
          <p:cNvCxnSpPr>
            <a:cxnSpLocks/>
          </p:cNvCxnSpPr>
          <p:nvPr/>
        </p:nvCxnSpPr>
        <p:spPr>
          <a:xfrm flipH="1">
            <a:off x="2794618"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D3813EEE-580F-2440-ABAF-AAB688063CE4}"/>
              </a:ext>
            </a:extLst>
          </p:cNvPr>
          <p:cNvCxnSpPr>
            <a:cxnSpLocks/>
          </p:cNvCxnSpPr>
          <p:nvPr/>
        </p:nvCxnSpPr>
        <p:spPr>
          <a:xfrm flipH="1">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44571A3-058C-0640-B447-9CC750E36C0F}"/>
              </a:ext>
            </a:extLst>
          </p:cNvPr>
          <p:cNvCxnSpPr>
            <a:cxnSpLocks/>
            <a:endCxn id="65" idx="0"/>
          </p:cNvCxnSpPr>
          <p:nvPr/>
        </p:nvCxnSpPr>
        <p:spPr>
          <a:xfrm>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F8880FD0-018C-6D46-8B92-B08369612056}"/>
              </a:ext>
            </a:extLst>
          </p:cNvPr>
          <p:cNvCxnSpPr>
            <a:cxnSpLocks/>
            <a:stCxn id="64" idx="2"/>
          </p:cNvCxnSpPr>
          <p:nvPr/>
        </p:nvCxnSpPr>
        <p:spPr>
          <a:xfrm>
            <a:off x="2000163" y="3160675"/>
            <a:ext cx="794454" cy="374365"/>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96ED606-FFD1-9A44-8AD6-FDF1BA640DE4}"/>
              </a:ext>
            </a:extLst>
          </p:cNvPr>
          <p:cNvCxnSpPr>
            <a:cxnSpLocks/>
            <a:stCxn id="64" idx="2"/>
            <a:endCxn id="72" idx="0"/>
          </p:cNvCxnSpPr>
          <p:nvPr/>
        </p:nvCxnSpPr>
        <p:spPr>
          <a:xfrm>
            <a:off x="2000163" y="3160675"/>
            <a:ext cx="0" cy="370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16C03237-0EC4-9B4A-A51A-F318F934EF35}"/>
              </a:ext>
            </a:extLst>
          </p:cNvPr>
          <p:cNvCxnSpPr>
            <a:cxnSpLocks/>
            <a:stCxn id="64" idx="2"/>
            <a:endCxn id="74" idx="0"/>
          </p:cNvCxnSpPr>
          <p:nvPr/>
        </p:nvCxnSpPr>
        <p:spPr>
          <a:xfrm>
            <a:off x="2000163" y="3160675"/>
            <a:ext cx="1588910" cy="3658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1F70A007-67AE-E041-951F-924DE34DA292}"/>
              </a:ext>
            </a:extLst>
          </p:cNvPr>
          <p:cNvCxnSpPr>
            <a:cxnSpLocks/>
            <a:endCxn id="75" idx="0"/>
          </p:cNvCxnSpPr>
          <p:nvPr/>
        </p:nvCxnSpPr>
        <p:spPr>
          <a:xfrm>
            <a:off x="2000163" y="3152273"/>
            <a:ext cx="2383366" cy="374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8C664D7A-07EC-3649-95C3-23734AEDA8AC}"/>
              </a:ext>
            </a:extLst>
          </p:cNvPr>
          <p:cNvCxnSpPr>
            <a:cxnSpLocks/>
            <a:endCxn id="76" idx="0"/>
          </p:cNvCxnSpPr>
          <p:nvPr/>
        </p:nvCxnSpPr>
        <p:spPr>
          <a:xfrm>
            <a:off x="2000162" y="3193103"/>
            <a:ext cx="3177822" cy="33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634D4E10-F2A3-554A-B3F4-9871B794BE6D}"/>
              </a:ext>
            </a:extLst>
          </p:cNvPr>
          <p:cNvCxnSpPr>
            <a:cxnSpLocks/>
            <a:stCxn id="65" idx="2"/>
            <a:endCxn id="73" idx="0"/>
          </p:cNvCxnSpPr>
          <p:nvPr/>
        </p:nvCxnSpPr>
        <p:spPr>
          <a:xfrm>
            <a:off x="2794618" y="3156442"/>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C49E795F-EA08-1A40-85B8-30ABB4C09AAD}"/>
              </a:ext>
            </a:extLst>
          </p:cNvPr>
          <p:cNvCxnSpPr>
            <a:cxnSpLocks/>
          </p:cNvCxnSpPr>
          <p:nvPr/>
        </p:nvCxnSpPr>
        <p:spPr>
          <a:xfrm>
            <a:off x="3589073" y="3164973"/>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E7DE9716-8895-CD43-80F1-EFC9D5B1966D}"/>
              </a:ext>
            </a:extLst>
          </p:cNvPr>
          <p:cNvCxnSpPr>
            <a:cxnSpLocks/>
          </p:cNvCxnSpPr>
          <p:nvPr/>
        </p:nvCxnSpPr>
        <p:spPr>
          <a:xfrm>
            <a:off x="4385556" y="315439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8E4D40CB-5502-564D-A583-F8F09FD4F530}"/>
              </a:ext>
            </a:extLst>
          </p:cNvPr>
          <p:cNvCxnSpPr>
            <a:cxnSpLocks/>
          </p:cNvCxnSpPr>
          <p:nvPr/>
        </p:nvCxnSpPr>
        <p:spPr>
          <a:xfrm>
            <a:off x="5177983"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2CAEF30E-98E0-9F4E-ACE6-B581F0EBE443}"/>
              </a:ext>
            </a:extLst>
          </p:cNvPr>
          <p:cNvCxnSpPr>
            <a:cxnSpLocks/>
          </p:cNvCxnSpPr>
          <p:nvPr/>
        </p:nvCxnSpPr>
        <p:spPr>
          <a:xfrm>
            <a:off x="5972439"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0DB5D27E-7117-4640-9A41-3CCDCF585DD4}"/>
              </a:ext>
            </a:extLst>
          </p:cNvPr>
          <p:cNvCxnSpPr>
            <a:cxnSpLocks/>
          </p:cNvCxnSpPr>
          <p:nvPr/>
        </p:nvCxnSpPr>
        <p:spPr>
          <a:xfrm>
            <a:off x="6766894"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2EBBDA19-FCFA-C945-8071-8691D1D59A1B}"/>
              </a:ext>
            </a:extLst>
          </p:cNvPr>
          <p:cNvCxnSpPr>
            <a:cxnSpLocks/>
          </p:cNvCxnSpPr>
          <p:nvPr/>
        </p:nvCxnSpPr>
        <p:spPr>
          <a:xfrm>
            <a:off x="7561350"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6B32D841-4DBC-7B49-A209-D39DC75A0BF1}"/>
              </a:ext>
            </a:extLst>
          </p:cNvPr>
          <p:cNvCxnSpPr>
            <a:cxnSpLocks/>
            <a:stCxn id="55" idx="2"/>
            <a:endCxn id="63" idx="0"/>
          </p:cNvCxnSpPr>
          <p:nvPr/>
        </p:nvCxnSpPr>
        <p:spPr>
          <a:xfrm>
            <a:off x="7561351"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810FE7AD-42F3-F345-A3A9-ED1873A57E1E}"/>
              </a:ext>
            </a:extLst>
          </p:cNvPr>
          <p:cNvCxnSpPr>
            <a:cxnSpLocks/>
            <a:stCxn id="54" idx="2"/>
            <a:endCxn id="62" idx="0"/>
          </p:cNvCxnSpPr>
          <p:nvPr/>
        </p:nvCxnSpPr>
        <p:spPr>
          <a:xfrm>
            <a:off x="6766895"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6FBDA2D1-2530-744A-B00C-62B441EFA73C}"/>
              </a:ext>
            </a:extLst>
          </p:cNvPr>
          <p:cNvCxnSpPr>
            <a:cxnSpLocks/>
            <a:stCxn id="55" idx="1"/>
            <a:endCxn id="54" idx="3"/>
          </p:cNvCxnSpPr>
          <p:nvPr/>
        </p:nvCxnSpPr>
        <p:spPr>
          <a:xfrm flipH="1">
            <a:off x="7027950" y="158796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560BA233-4278-7842-9B6D-1EEC3AB92C32}"/>
              </a:ext>
            </a:extLst>
          </p:cNvPr>
          <p:cNvCxnSpPr>
            <a:cxnSpLocks/>
            <a:stCxn id="63" idx="1"/>
            <a:endCxn id="62" idx="3"/>
          </p:cNvCxnSpPr>
          <p:nvPr/>
        </p:nvCxnSpPr>
        <p:spPr>
          <a:xfrm flipH="1">
            <a:off x="7027950" y="229150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F587E093-B122-7B42-A05C-CFBF17CA9346}"/>
              </a:ext>
            </a:extLst>
          </p:cNvPr>
          <p:cNvCxnSpPr>
            <a:cxnSpLocks/>
          </p:cNvCxnSpPr>
          <p:nvPr/>
        </p:nvCxnSpPr>
        <p:spPr>
          <a:xfrm flipH="1">
            <a:off x="7027950" y="299507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F5A0074B-8320-C948-B801-A556AD7CD9D9}"/>
              </a:ext>
            </a:extLst>
          </p:cNvPr>
          <p:cNvCxnSpPr>
            <a:cxnSpLocks/>
          </p:cNvCxnSpPr>
          <p:nvPr/>
        </p:nvCxnSpPr>
        <p:spPr>
          <a:xfrm flipH="1">
            <a:off x="6233495" y="15826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6B2FA80B-EDF0-4945-9CED-FBE4AF1D9C6F}"/>
              </a:ext>
            </a:extLst>
          </p:cNvPr>
          <p:cNvCxnSpPr>
            <a:cxnSpLocks/>
          </p:cNvCxnSpPr>
          <p:nvPr/>
        </p:nvCxnSpPr>
        <p:spPr>
          <a:xfrm flipH="1">
            <a:off x="5439039" y="159533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EE9F09AF-D5F8-5D45-B450-A7D6CA845646}"/>
              </a:ext>
            </a:extLst>
          </p:cNvPr>
          <p:cNvCxnSpPr>
            <a:cxnSpLocks/>
          </p:cNvCxnSpPr>
          <p:nvPr/>
        </p:nvCxnSpPr>
        <p:spPr>
          <a:xfrm flipH="1">
            <a:off x="4644583" y="160796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D68AE0FC-5EC5-2A4E-A2DA-F2B801F83502}"/>
              </a:ext>
            </a:extLst>
          </p:cNvPr>
          <p:cNvCxnSpPr>
            <a:cxnSpLocks/>
            <a:stCxn id="60" idx="0"/>
            <a:endCxn id="17" idx="2"/>
          </p:cNvCxnSpPr>
          <p:nvPr/>
        </p:nvCxnSpPr>
        <p:spPr>
          <a:xfrm flipV="1">
            <a:off x="5177984"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62CA7CAB-2443-C547-95B4-E7957B0F76AC}"/>
              </a:ext>
            </a:extLst>
          </p:cNvPr>
          <p:cNvCxnSpPr>
            <a:cxnSpLocks/>
            <a:stCxn id="61" idx="0"/>
            <a:endCxn id="53" idx="2"/>
          </p:cNvCxnSpPr>
          <p:nvPr/>
        </p:nvCxnSpPr>
        <p:spPr>
          <a:xfrm flipV="1">
            <a:off x="5972440"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76323157-5CFA-6D4A-8357-1CC425F0A7CE}"/>
              </a:ext>
            </a:extLst>
          </p:cNvPr>
          <p:cNvCxnSpPr>
            <a:cxnSpLocks/>
            <a:stCxn id="61" idx="2"/>
            <a:endCxn id="69" idx="0"/>
          </p:cNvCxnSpPr>
          <p:nvPr/>
        </p:nvCxnSpPr>
        <p:spPr>
          <a:xfrm>
            <a:off x="5972440"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D0C094A8-BC8E-1A4B-9B5C-996D1608E08C}"/>
              </a:ext>
            </a:extLst>
          </p:cNvPr>
          <p:cNvCxnSpPr>
            <a:cxnSpLocks/>
            <a:stCxn id="62" idx="2"/>
            <a:endCxn id="70" idx="0"/>
          </p:cNvCxnSpPr>
          <p:nvPr/>
        </p:nvCxnSpPr>
        <p:spPr>
          <a:xfrm>
            <a:off x="6766895"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0BA1A0D6-CAC3-5E4F-8BAB-BEBD896501B4}"/>
              </a:ext>
            </a:extLst>
          </p:cNvPr>
          <p:cNvCxnSpPr>
            <a:cxnSpLocks/>
          </p:cNvCxnSpPr>
          <p:nvPr/>
        </p:nvCxnSpPr>
        <p:spPr>
          <a:xfrm>
            <a:off x="2000162"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A284FC7-CF08-6F4C-A406-65F19FE15EE6}"/>
              </a:ext>
            </a:extLst>
          </p:cNvPr>
          <p:cNvCxnSpPr>
            <a:cxnSpLocks/>
          </p:cNvCxnSpPr>
          <p:nvPr/>
        </p:nvCxnSpPr>
        <p:spPr>
          <a:xfrm>
            <a:off x="2804053" y="3860042"/>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EC508A4-DDD1-C247-9EFF-178294F01839}"/>
              </a:ext>
            </a:extLst>
          </p:cNvPr>
          <p:cNvCxnSpPr>
            <a:cxnSpLocks/>
            <a:stCxn id="72" idx="3"/>
            <a:endCxn id="73" idx="1"/>
          </p:cNvCxnSpPr>
          <p:nvPr/>
        </p:nvCxnSpPr>
        <p:spPr>
          <a:xfrm flipV="1">
            <a:off x="2261218" y="3693276"/>
            <a:ext cx="272344" cy="42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AEF1DA1C-BC8D-4B40-890C-78EC7E0CF4DF}"/>
              </a:ext>
            </a:extLst>
          </p:cNvPr>
          <p:cNvCxnSpPr>
            <a:cxnSpLocks/>
          </p:cNvCxnSpPr>
          <p:nvPr/>
        </p:nvCxnSpPr>
        <p:spPr>
          <a:xfrm flipV="1">
            <a:off x="3865253" y="3697748"/>
            <a:ext cx="272345"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B4DFE93F-0B68-124B-B1A8-77F1C442CD1B}"/>
              </a:ext>
            </a:extLst>
          </p:cNvPr>
          <p:cNvCxnSpPr>
            <a:cxnSpLocks/>
            <a:stCxn id="74" idx="2"/>
            <a:endCxn id="82" idx="0"/>
          </p:cNvCxnSpPr>
          <p:nvPr/>
        </p:nvCxnSpPr>
        <p:spPr>
          <a:xfrm>
            <a:off x="3589073"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8F2C19E1-DE9B-A845-B5CD-1DCB56DD3EEE}"/>
              </a:ext>
            </a:extLst>
          </p:cNvPr>
          <p:cNvCxnSpPr>
            <a:cxnSpLocks/>
            <a:stCxn id="75" idx="2"/>
            <a:endCxn id="83" idx="0"/>
          </p:cNvCxnSpPr>
          <p:nvPr/>
        </p:nvCxnSpPr>
        <p:spPr>
          <a:xfrm>
            <a:off x="4383529"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CFAF219-3195-DD4E-88C2-67C90D23E309}"/>
              </a:ext>
            </a:extLst>
          </p:cNvPr>
          <p:cNvCxnSpPr>
            <a:cxnSpLocks/>
            <a:stCxn id="82" idx="3"/>
            <a:endCxn id="83" idx="1"/>
          </p:cNvCxnSpPr>
          <p:nvPr/>
        </p:nvCxnSpPr>
        <p:spPr>
          <a:xfrm>
            <a:off x="3850128" y="439681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F7EA10A1-F792-DA4B-8AB9-169C3CEEAEC4}"/>
              </a:ext>
            </a:extLst>
          </p:cNvPr>
          <p:cNvCxnSpPr>
            <a:cxnSpLocks/>
          </p:cNvCxnSpPr>
          <p:nvPr/>
        </p:nvCxnSpPr>
        <p:spPr>
          <a:xfrm>
            <a:off x="2261217" y="441982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3C83E55D-49E0-314F-AAF0-6997996CBD52}"/>
              </a:ext>
            </a:extLst>
          </p:cNvPr>
          <p:cNvCxnSpPr>
            <a:cxnSpLocks/>
          </p:cNvCxnSpPr>
          <p:nvPr/>
        </p:nvCxnSpPr>
        <p:spPr>
          <a:xfrm>
            <a:off x="5972703"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0A656372-9176-3B4F-8635-61D913EAB0F0}"/>
              </a:ext>
            </a:extLst>
          </p:cNvPr>
          <p:cNvCxnSpPr>
            <a:cxnSpLocks/>
            <a:stCxn id="85" idx="3"/>
            <a:endCxn id="86" idx="1"/>
          </p:cNvCxnSpPr>
          <p:nvPr/>
        </p:nvCxnSpPr>
        <p:spPr>
          <a:xfrm>
            <a:off x="6233495" y="4402113"/>
            <a:ext cx="2723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5DA3B806-5544-9543-87A8-851677296EB7}"/>
              </a:ext>
            </a:extLst>
          </p:cNvPr>
          <p:cNvCxnSpPr>
            <a:cxnSpLocks/>
          </p:cNvCxnSpPr>
          <p:nvPr/>
        </p:nvCxnSpPr>
        <p:spPr>
          <a:xfrm>
            <a:off x="7038533" y="4425887"/>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77D4F3F0-2081-1247-829E-410336A2428D}"/>
              </a:ext>
            </a:extLst>
          </p:cNvPr>
          <p:cNvCxnSpPr>
            <a:cxnSpLocks/>
          </p:cNvCxnSpPr>
          <p:nvPr/>
        </p:nvCxnSpPr>
        <p:spPr>
          <a:xfrm>
            <a:off x="4657193" y="4396844"/>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127EB900-93E2-354E-96AF-B2F90BCE0708}"/>
              </a:ext>
            </a:extLst>
          </p:cNvPr>
          <p:cNvCxnSpPr>
            <a:cxnSpLocks/>
            <a:stCxn id="76" idx="2"/>
            <a:endCxn id="84" idx="0"/>
          </p:cNvCxnSpPr>
          <p:nvPr/>
        </p:nvCxnSpPr>
        <p:spPr>
          <a:xfrm>
            <a:off x="5177984" y="3865279"/>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C9D7C475-5530-F442-87B3-B96726F5F6E7}"/>
              </a:ext>
            </a:extLst>
          </p:cNvPr>
          <p:cNvCxnSpPr>
            <a:cxnSpLocks/>
          </p:cNvCxnSpPr>
          <p:nvPr/>
        </p:nvCxnSpPr>
        <p:spPr>
          <a:xfrm>
            <a:off x="7020715"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CBA036F8-F871-F846-9A60-834DF15268ED}"/>
              </a:ext>
            </a:extLst>
          </p:cNvPr>
          <p:cNvCxnSpPr>
            <a:cxnSpLocks/>
          </p:cNvCxnSpPr>
          <p:nvPr/>
        </p:nvCxnSpPr>
        <p:spPr>
          <a:xfrm>
            <a:off x="6233494"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A6AC4051-76AB-AB4F-A408-0C38641415F4}"/>
              </a:ext>
            </a:extLst>
          </p:cNvPr>
          <p:cNvCxnSpPr>
            <a:cxnSpLocks/>
          </p:cNvCxnSpPr>
          <p:nvPr/>
        </p:nvCxnSpPr>
        <p:spPr>
          <a:xfrm>
            <a:off x="6233494" y="299657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869EFEA8-F2CA-8742-B1DC-F9908DD48E01}"/>
              </a:ext>
            </a:extLst>
          </p:cNvPr>
          <p:cNvCxnSpPr>
            <a:cxnSpLocks/>
          </p:cNvCxnSpPr>
          <p:nvPr/>
        </p:nvCxnSpPr>
        <p:spPr>
          <a:xfrm>
            <a:off x="6233494" y="2285358"/>
            <a:ext cx="272345" cy="0"/>
          </a:xfrm>
          <a:prstGeom prst="line">
            <a:avLst/>
          </a:prstGeom>
        </p:spPr>
        <p:style>
          <a:lnRef idx="2">
            <a:schemeClr val="accent1"/>
          </a:lnRef>
          <a:fillRef idx="0">
            <a:schemeClr val="accent1"/>
          </a:fillRef>
          <a:effectRef idx="1">
            <a:schemeClr val="accent1"/>
          </a:effectRef>
          <a:fontRef idx="minor">
            <a:schemeClr val="tx1"/>
          </a:fontRef>
        </p:style>
      </p:cxnSp>
      <p:sp>
        <p:nvSpPr>
          <p:cNvPr id="159" name="Freeform 158">
            <a:extLst>
              <a:ext uri="{FF2B5EF4-FFF2-40B4-BE49-F238E27FC236}">
                <a16:creationId xmlns:a16="http://schemas.microsoft.com/office/drawing/2014/main" id="{355E42B4-EAF1-8742-8F6F-4EE3F90496B8}"/>
              </a:ext>
            </a:extLst>
          </p:cNvPr>
          <p:cNvSpPr/>
          <p:nvPr/>
        </p:nvSpPr>
        <p:spPr>
          <a:xfrm>
            <a:off x="1285874" y="1190625"/>
            <a:ext cx="6315075" cy="3209925"/>
          </a:xfrm>
          <a:custGeom>
            <a:avLst/>
            <a:gdLst>
              <a:gd name="connsiteX0" fmla="*/ 0 w 6315075"/>
              <a:gd name="connsiteY0" fmla="*/ 0 h 3209925"/>
              <a:gd name="connsiteX1" fmla="*/ 364046 w 6315075"/>
              <a:gd name="connsiteY1" fmla="*/ 191357 h 3209925"/>
              <a:gd name="connsiteX2" fmla="*/ 742950 w 6315075"/>
              <a:gd name="connsiteY2" fmla="*/ 390524 h 3209925"/>
              <a:gd name="connsiteX3" fmla="*/ 752855 w 6315075"/>
              <a:gd name="connsiteY3" fmla="*/ 781812 h 3209925"/>
              <a:gd name="connsiteX4" fmla="*/ 761999 w 6315075"/>
              <a:gd name="connsiteY4" fmla="*/ 1143000 h 3209925"/>
              <a:gd name="connsiteX5" fmla="*/ 761999 w 6315075"/>
              <a:gd name="connsiteY5" fmla="*/ 1276349 h 3209925"/>
              <a:gd name="connsiteX6" fmla="*/ 1153287 w 6315075"/>
              <a:gd name="connsiteY6" fmla="*/ 1454657 h 3209925"/>
              <a:gd name="connsiteX7" fmla="*/ 1514475 w 6315075"/>
              <a:gd name="connsiteY7" fmla="*/ 1619249 h 3209925"/>
              <a:gd name="connsiteX8" fmla="*/ 1924050 w 6315075"/>
              <a:gd name="connsiteY8" fmla="*/ 1443037 h 3209925"/>
              <a:gd name="connsiteX9" fmla="*/ 2333624 w 6315075"/>
              <a:gd name="connsiteY9" fmla="*/ 1266824 h 3209925"/>
              <a:gd name="connsiteX10" fmla="*/ 2343150 w 6315075"/>
              <a:gd name="connsiteY10" fmla="*/ 571500 h 3209925"/>
              <a:gd name="connsiteX11" fmla="*/ 2901823 w 6315075"/>
              <a:gd name="connsiteY11" fmla="*/ 696023 h 3209925"/>
              <a:gd name="connsiteX12" fmla="*/ 3460495 w 6315075"/>
              <a:gd name="connsiteY12" fmla="*/ 820546 h 3209925"/>
              <a:gd name="connsiteX13" fmla="*/ 3924299 w 6315075"/>
              <a:gd name="connsiteY13" fmla="*/ 923924 h 3209925"/>
              <a:gd name="connsiteX14" fmla="*/ 3933824 w 6315075"/>
              <a:gd name="connsiteY14" fmla="*/ 419099 h 3209925"/>
              <a:gd name="connsiteX15" fmla="*/ 4341875 w 6315075"/>
              <a:gd name="connsiteY15" fmla="*/ 414241 h 3209925"/>
              <a:gd name="connsiteX16" fmla="*/ 4733924 w 6315075"/>
              <a:gd name="connsiteY16" fmla="*/ 409574 h 3209925"/>
              <a:gd name="connsiteX17" fmla="*/ 4724399 w 6315075"/>
              <a:gd name="connsiteY17" fmla="*/ 3209925 h 3209925"/>
              <a:gd name="connsiteX18" fmla="*/ 4838699 w 6315075"/>
              <a:gd name="connsiteY18" fmla="*/ 3200400 h 3209925"/>
              <a:gd name="connsiteX19" fmla="*/ 5330824 w 6315075"/>
              <a:gd name="connsiteY19" fmla="*/ 3190875 h 3209925"/>
              <a:gd name="connsiteX20" fmla="*/ 5778658 w 6315075"/>
              <a:gd name="connsiteY20" fmla="*/ 3182207 h 3209925"/>
              <a:gd name="connsiteX21" fmla="*/ 6315075 w 6315075"/>
              <a:gd name="connsiteY21" fmla="*/ 3171825 h 320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15075" h="3209925" extrusionOk="0">
                <a:moveTo>
                  <a:pt x="0" y="0"/>
                </a:moveTo>
                <a:cubicBezTo>
                  <a:pt x="163317" y="70667"/>
                  <a:pt x="233295" y="102735"/>
                  <a:pt x="364046" y="191357"/>
                </a:cubicBezTo>
                <a:cubicBezTo>
                  <a:pt x="494797" y="279979"/>
                  <a:pt x="575668" y="284706"/>
                  <a:pt x="742950" y="390524"/>
                </a:cubicBezTo>
                <a:cubicBezTo>
                  <a:pt x="729785" y="549664"/>
                  <a:pt x="749996" y="606284"/>
                  <a:pt x="752855" y="781812"/>
                </a:cubicBezTo>
                <a:cubicBezTo>
                  <a:pt x="755714" y="957340"/>
                  <a:pt x="769326" y="1035139"/>
                  <a:pt x="761999" y="1143000"/>
                </a:cubicBezTo>
                <a:cubicBezTo>
                  <a:pt x="757555" y="1193894"/>
                  <a:pt x="755740" y="1227751"/>
                  <a:pt x="761999" y="1276349"/>
                </a:cubicBezTo>
                <a:cubicBezTo>
                  <a:pt x="843560" y="1315544"/>
                  <a:pt x="1035668" y="1421638"/>
                  <a:pt x="1153287" y="1454657"/>
                </a:cubicBezTo>
                <a:cubicBezTo>
                  <a:pt x="1270906" y="1487676"/>
                  <a:pt x="1418850" y="1578057"/>
                  <a:pt x="1514475" y="1619249"/>
                </a:cubicBezTo>
                <a:cubicBezTo>
                  <a:pt x="1669452" y="1531845"/>
                  <a:pt x="1787783" y="1486138"/>
                  <a:pt x="1924050" y="1443037"/>
                </a:cubicBezTo>
                <a:cubicBezTo>
                  <a:pt x="2060317" y="1399935"/>
                  <a:pt x="2154769" y="1361348"/>
                  <a:pt x="2333624" y="1266824"/>
                </a:cubicBezTo>
                <a:cubicBezTo>
                  <a:pt x="2369160" y="1042189"/>
                  <a:pt x="2355072" y="919378"/>
                  <a:pt x="2343150" y="571500"/>
                </a:cubicBezTo>
                <a:cubicBezTo>
                  <a:pt x="2602848" y="618054"/>
                  <a:pt x="2786362" y="664806"/>
                  <a:pt x="2901823" y="696023"/>
                </a:cubicBezTo>
                <a:cubicBezTo>
                  <a:pt x="3017284" y="727240"/>
                  <a:pt x="3267537" y="785603"/>
                  <a:pt x="3460495" y="820546"/>
                </a:cubicBezTo>
                <a:cubicBezTo>
                  <a:pt x="3653453" y="855490"/>
                  <a:pt x="3742765" y="886925"/>
                  <a:pt x="3924299" y="923924"/>
                </a:cubicBezTo>
                <a:cubicBezTo>
                  <a:pt x="3905270" y="731984"/>
                  <a:pt x="3939066" y="668778"/>
                  <a:pt x="3933824" y="419099"/>
                </a:cubicBezTo>
                <a:cubicBezTo>
                  <a:pt x="4067362" y="406115"/>
                  <a:pt x="4152799" y="404916"/>
                  <a:pt x="4341875" y="414241"/>
                </a:cubicBezTo>
                <a:cubicBezTo>
                  <a:pt x="4530951" y="423566"/>
                  <a:pt x="4618267" y="404593"/>
                  <a:pt x="4733924" y="409574"/>
                </a:cubicBezTo>
                <a:cubicBezTo>
                  <a:pt x="4872271" y="1259078"/>
                  <a:pt x="4665675" y="2374741"/>
                  <a:pt x="4724399" y="3209925"/>
                </a:cubicBezTo>
                <a:cubicBezTo>
                  <a:pt x="4755487" y="3206621"/>
                  <a:pt x="4788609" y="3207402"/>
                  <a:pt x="4838699" y="3200400"/>
                </a:cubicBezTo>
                <a:cubicBezTo>
                  <a:pt x="5044243" y="3188936"/>
                  <a:pt x="5099891" y="3180187"/>
                  <a:pt x="5330824" y="3190875"/>
                </a:cubicBezTo>
                <a:cubicBezTo>
                  <a:pt x="5561757" y="3201563"/>
                  <a:pt x="5585275" y="3196885"/>
                  <a:pt x="5778658" y="3182207"/>
                </a:cubicBezTo>
                <a:cubicBezTo>
                  <a:pt x="5972041" y="3167529"/>
                  <a:pt x="6187625" y="3148885"/>
                  <a:pt x="6315075" y="3171825"/>
                </a:cubicBezTo>
              </a:path>
            </a:pathLst>
          </a:custGeom>
          <a:noFill/>
          <a:ln w="76200" cap="flat">
            <a:solidFill>
              <a:srgbClr val="FFC000">
                <a:alpha val="66000"/>
              </a:srgbClr>
            </a:solidFill>
            <a:prstDash val="solid"/>
            <a:miter lim="400000"/>
            <a:extLst>
              <a:ext uri="{C807C97D-BFC1-408E-A445-0C87EB9F89A2}">
                <ask:lineSketchStyleProps xmlns:ask="http://schemas.microsoft.com/office/drawing/2018/sketchyshapes" sd="1219033472">
                  <a:custGeom>
                    <a:avLst/>
                    <a:gdLst>
                      <a:gd name="connsiteX0" fmla="*/ 0 w 11226800"/>
                      <a:gd name="connsiteY0" fmla="*/ 0 h 5706533"/>
                      <a:gd name="connsiteX1" fmla="*/ 1320800 w 11226800"/>
                      <a:gd name="connsiteY1" fmla="*/ 694266 h 5706533"/>
                      <a:gd name="connsiteX2" fmla="*/ 1354666 w 11226800"/>
                      <a:gd name="connsiteY2" fmla="*/ 2032000 h 5706533"/>
                      <a:gd name="connsiteX3" fmla="*/ 1354666 w 11226800"/>
                      <a:gd name="connsiteY3" fmla="*/ 2269066 h 5706533"/>
                      <a:gd name="connsiteX4" fmla="*/ 2692400 w 11226800"/>
                      <a:gd name="connsiteY4" fmla="*/ 2878666 h 5706533"/>
                      <a:gd name="connsiteX5" fmla="*/ 4148666 w 11226800"/>
                      <a:gd name="connsiteY5" fmla="*/ 2252133 h 5706533"/>
                      <a:gd name="connsiteX6" fmla="*/ 4165600 w 11226800"/>
                      <a:gd name="connsiteY6" fmla="*/ 1016000 h 5706533"/>
                      <a:gd name="connsiteX7" fmla="*/ 6976533 w 11226800"/>
                      <a:gd name="connsiteY7" fmla="*/ 1642533 h 5706533"/>
                      <a:gd name="connsiteX8" fmla="*/ 6993466 w 11226800"/>
                      <a:gd name="connsiteY8" fmla="*/ 745066 h 5706533"/>
                      <a:gd name="connsiteX9" fmla="*/ 8415866 w 11226800"/>
                      <a:gd name="connsiteY9" fmla="*/ 728133 h 5706533"/>
                      <a:gd name="connsiteX10" fmla="*/ 8398933 w 11226800"/>
                      <a:gd name="connsiteY10" fmla="*/ 5706533 h 5706533"/>
                      <a:gd name="connsiteX11" fmla="*/ 8602133 w 11226800"/>
                      <a:gd name="connsiteY11" fmla="*/ 5689600 h 5706533"/>
                      <a:gd name="connsiteX12" fmla="*/ 11226800 w 11226800"/>
                      <a:gd name="connsiteY12" fmla="*/ 5638800 h 570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26800" h="5706533">
                        <a:moveTo>
                          <a:pt x="0" y="0"/>
                        </a:moveTo>
                        <a:lnTo>
                          <a:pt x="1320800" y="694266"/>
                        </a:lnTo>
                        <a:lnTo>
                          <a:pt x="1354666" y="2032000"/>
                        </a:lnTo>
                        <a:lnTo>
                          <a:pt x="1354666" y="2269066"/>
                        </a:lnTo>
                        <a:lnTo>
                          <a:pt x="2692400" y="2878666"/>
                        </a:lnTo>
                        <a:lnTo>
                          <a:pt x="4148666" y="2252133"/>
                        </a:lnTo>
                        <a:lnTo>
                          <a:pt x="4165600" y="1016000"/>
                        </a:lnTo>
                        <a:lnTo>
                          <a:pt x="6976533" y="1642533"/>
                        </a:lnTo>
                        <a:lnTo>
                          <a:pt x="6993466" y="745066"/>
                        </a:lnTo>
                        <a:lnTo>
                          <a:pt x="8415866" y="728133"/>
                        </a:lnTo>
                        <a:cubicBezTo>
                          <a:pt x="8410222" y="2387600"/>
                          <a:pt x="8404577" y="4047066"/>
                          <a:pt x="8398933" y="5706533"/>
                        </a:cubicBezTo>
                        <a:lnTo>
                          <a:pt x="8602133" y="5689600"/>
                        </a:lnTo>
                        <a:lnTo>
                          <a:pt x="11226800" y="5638800"/>
                        </a:lnTo>
                      </a:path>
                    </a:pathLst>
                  </a:custGeom>
                  <ask:type>
                    <ask:lineSketchFreehand/>
                  </ask:type>
                </ask:lineSketchStyleProps>
              </a:ext>
            </a:extLst>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1434" tIns="25717" rIns="51434" bIns="25717" numCol="1" spcCol="38100" rtlCol="0" anchor="t">
            <a:noAutofit/>
          </a:bodyPr>
          <a:lstStyle/>
          <a:p>
            <a:pPr defTabSz="514350" fontAlgn="auto" latinLnBrk="1">
              <a:spcBef>
                <a:spcPts val="0"/>
              </a:spcBef>
              <a:spcAft>
                <a:spcPts val="0"/>
              </a:spcAft>
            </a:pPr>
            <a:endParaRPr lang="en-US" sz="1013" dirty="0">
              <a:solidFill>
                <a:srgbClr val="000000"/>
              </a:solidFill>
            </a:endParaRPr>
          </a:p>
        </p:txBody>
      </p:sp>
    </p:spTree>
    <p:extLst>
      <p:ext uri="{BB962C8B-B14F-4D97-AF65-F5344CB8AC3E}">
        <p14:creationId xmlns:p14="http://schemas.microsoft.com/office/powerpoint/2010/main" val="1686011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 name="Title 155"/>
          <p:cNvSpPr>
            <a:spLocks noGrp="1"/>
          </p:cNvSpPr>
          <p:nvPr>
            <p:ph type="title"/>
          </p:nvPr>
        </p:nvSpPr>
        <p:spPr/>
        <p:txBody>
          <a:bodyPr/>
          <a:lstStyle/>
          <a:p>
            <a:r>
              <a:rPr lang="en-US" dirty="0"/>
              <a:t>Green Group</a:t>
            </a:r>
          </a:p>
        </p:txBody>
      </p:sp>
      <p:sp>
        <p:nvSpPr>
          <p:cNvPr id="4" name="TextBox 3"/>
          <p:cNvSpPr txBox="1"/>
          <p:nvPr/>
        </p:nvSpPr>
        <p:spPr>
          <a:xfrm>
            <a:off x="1739107" y="142019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a:t>
            </a:r>
          </a:p>
        </p:txBody>
      </p:sp>
      <p:sp>
        <p:nvSpPr>
          <p:cNvPr id="14" name="TextBox 13"/>
          <p:cNvSpPr txBox="1"/>
          <p:nvPr/>
        </p:nvSpPr>
        <p:spPr>
          <a:xfrm>
            <a:off x="2533562" y="1415965"/>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19</a:t>
            </a:r>
          </a:p>
        </p:txBody>
      </p:sp>
      <p:sp>
        <p:nvSpPr>
          <p:cNvPr id="15" name="TextBox 14"/>
          <p:cNvSpPr txBox="1"/>
          <p:nvPr/>
        </p:nvSpPr>
        <p:spPr>
          <a:xfrm>
            <a:off x="3328017" y="1415965"/>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12</a:t>
            </a:r>
          </a:p>
        </p:txBody>
      </p:sp>
      <p:sp>
        <p:nvSpPr>
          <p:cNvPr id="16" name="TextBox 15"/>
          <p:cNvSpPr txBox="1"/>
          <p:nvPr/>
        </p:nvSpPr>
        <p:spPr>
          <a:xfrm>
            <a:off x="4122473" y="1415965"/>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20</a:t>
            </a:r>
          </a:p>
        </p:txBody>
      </p:sp>
      <p:sp>
        <p:nvSpPr>
          <p:cNvPr id="17" name="TextBox 16"/>
          <p:cNvSpPr txBox="1"/>
          <p:nvPr/>
        </p:nvSpPr>
        <p:spPr>
          <a:xfrm>
            <a:off x="4916928"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39</a:t>
            </a:r>
          </a:p>
        </p:txBody>
      </p:sp>
      <p:sp>
        <p:nvSpPr>
          <p:cNvPr id="53" name="TextBox 52">
            <a:extLst>
              <a:ext uri="{FF2B5EF4-FFF2-40B4-BE49-F238E27FC236}">
                <a16:creationId xmlns:a16="http://schemas.microsoft.com/office/drawing/2014/main" id="{1D2F901C-A3D5-DE46-977B-467B2357A989}"/>
              </a:ext>
            </a:extLst>
          </p:cNvPr>
          <p:cNvSpPr txBox="1"/>
          <p:nvPr/>
        </p:nvSpPr>
        <p:spPr>
          <a:xfrm>
            <a:off x="5711384"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24</a:t>
            </a:r>
          </a:p>
        </p:txBody>
      </p:sp>
      <p:sp>
        <p:nvSpPr>
          <p:cNvPr id="54" name="TextBox 53">
            <a:extLst>
              <a:ext uri="{FF2B5EF4-FFF2-40B4-BE49-F238E27FC236}">
                <a16:creationId xmlns:a16="http://schemas.microsoft.com/office/drawing/2014/main" id="{E72A52E9-6893-CC41-A59C-54F9820FA1EF}"/>
              </a:ext>
            </a:extLst>
          </p:cNvPr>
          <p:cNvSpPr txBox="1"/>
          <p:nvPr/>
        </p:nvSpPr>
        <p:spPr>
          <a:xfrm>
            <a:off x="6505839"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a:t>
            </a:r>
          </a:p>
        </p:txBody>
      </p:sp>
      <p:sp>
        <p:nvSpPr>
          <p:cNvPr id="55" name="TextBox 54">
            <a:extLst>
              <a:ext uri="{FF2B5EF4-FFF2-40B4-BE49-F238E27FC236}">
                <a16:creationId xmlns:a16="http://schemas.microsoft.com/office/drawing/2014/main" id="{A78B4AF8-C4BE-4D4F-83C2-870704004E3E}"/>
              </a:ext>
            </a:extLst>
          </p:cNvPr>
          <p:cNvSpPr txBox="1"/>
          <p:nvPr/>
        </p:nvSpPr>
        <p:spPr>
          <a:xfrm>
            <a:off x="7300295"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11</a:t>
            </a:r>
          </a:p>
        </p:txBody>
      </p:sp>
      <p:sp>
        <p:nvSpPr>
          <p:cNvPr id="56" name="TextBox 55">
            <a:extLst>
              <a:ext uri="{FF2B5EF4-FFF2-40B4-BE49-F238E27FC236}">
                <a16:creationId xmlns:a16="http://schemas.microsoft.com/office/drawing/2014/main" id="{07B44CEB-5CAC-6C40-80D0-E80FCFED6423}"/>
              </a:ext>
            </a:extLst>
          </p:cNvPr>
          <p:cNvSpPr txBox="1"/>
          <p:nvPr/>
        </p:nvSpPr>
        <p:spPr>
          <a:xfrm>
            <a:off x="1739107" y="212373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29</a:t>
            </a:r>
          </a:p>
        </p:txBody>
      </p:sp>
      <p:sp>
        <p:nvSpPr>
          <p:cNvPr id="57" name="TextBox 56">
            <a:extLst>
              <a:ext uri="{FF2B5EF4-FFF2-40B4-BE49-F238E27FC236}">
                <a16:creationId xmlns:a16="http://schemas.microsoft.com/office/drawing/2014/main" id="{A432181C-AF22-B14C-B480-42464E88A129}"/>
              </a:ext>
            </a:extLst>
          </p:cNvPr>
          <p:cNvSpPr txBox="1"/>
          <p:nvPr/>
        </p:nvSpPr>
        <p:spPr>
          <a:xfrm>
            <a:off x="2533562" y="2119501"/>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28</a:t>
            </a:r>
          </a:p>
        </p:txBody>
      </p:sp>
      <p:sp>
        <p:nvSpPr>
          <p:cNvPr id="58" name="TextBox 57">
            <a:extLst>
              <a:ext uri="{FF2B5EF4-FFF2-40B4-BE49-F238E27FC236}">
                <a16:creationId xmlns:a16="http://schemas.microsoft.com/office/drawing/2014/main" id="{46A36615-486F-E946-A712-3E38A16D0E10}"/>
              </a:ext>
            </a:extLst>
          </p:cNvPr>
          <p:cNvSpPr txBox="1"/>
          <p:nvPr/>
        </p:nvSpPr>
        <p:spPr>
          <a:xfrm>
            <a:off x="3328017" y="2119501"/>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22</a:t>
            </a:r>
          </a:p>
        </p:txBody>
      </p:sp>
      <p:sp>
        <p:nvSpPr>
          <p:cNvPr id="59" name="TextBox 58">
            <a:extLst>
              <a:ext uri="{FF2B5EF4-FFF2-40B4-BE49-F238E27FC236}">
                <a16:creationId xmlns:a16="http://schemas.microsoft.com/office/drawing/2014/main" id="{A654B347-E5C7-5248-B329-A6B552E3DE72}"/>
              </a:ext>
            </a:extLst>
          </p:cNvPr>
          <p:cNvSpPr txBox="1"/>
          <p:nvPr/>
        </p:nvSpPr>
        <p:spPr>
          <a:xfrm>
            <a:off x="4122473" y="2119501"/>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a:t>
            </a:r>
          </a:p>
        </p:txBody>
      </p:sp>
      <p:sp>
        <p:nvSpPr>
          <p:cNvPr id="60" name="TextBox 59">
            <a:extLst>
              <a:ext uri="{FF2B5EF4-FFF2-40B4-BE49-F238E27FC236}">
                <a16:creationId xmlns:a16="http://schemas.microsoft.com/office/drawing/2014/main" id="{DE87C7EC-4E01-9440-8C9E-5372AB80432E}"/>
              </a:ext>
            </a:extLst>
          </p:cNvPr>
          <p:cNvSpPr txBox="1"/>
          <p:nvPr/>
        </p:nvSpPr>
        <p:spPr>
          <a:xfrm>
            <a:off x="4916928"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14</a:t>
            </a:r>
          </a:p>
        </p:txBody>
      </p:sp>
      <p:sp>
        <p:nvSpPr>
          <p:cNvPr id="61" name="TextBox 60">
            <a:extLst>
              <a:ext uri="{FF2B5EF4-FFF2-40B4-BE49-F238E27FC236}">
                <a16:creationId xmlns:a16="http://schemas.microsoft.com/office/drawing/2014/main" id="{8B558AC9-34FC-5943-BD3D-D41E47A3CE76}"/>
              </a:ext>
            </a:extLst>
          </p:cNvPr>
          <p:cNvSpPr txBox="1"/>
          <p:nvPr/>
        </p:nvSpPr>
        <p:spPr>
          <a:xfrm>
            <a:off x="5711384"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27</a:t>
            </a:r>
          </a:p>
        </p:txBody>
      </p:sp>
      <p:sp>
        <p:nvSpPr>
          <p:cNvPr id="62" name="TextBox 61">
            <a:extLst>
              <a:ext uri="{FF2B5EF4-FFF2-40B4-BE49-F238E27FC236}">
                <a16:creationId xmlns:a16="http://schemas.microsoft.com/office/drawing/2014/main" id="{3F03A4A9-6A09-6E40-BA95-1171BAEE3811}"/>
              </a:ext>
            </a:extLst>
          </p:cNvPr>
          <p:cNvSpPr txBox="1"/>
          <p:nvPr/>
        </p:nvSpPr>
        <p:spPr>
          <a:xfrm>
            <a:off x="6505839"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15</a:t>
            </a:r>
          </a:p>
        </p:txBody>
      </p:sp>
      <p:sp>
        <p:nvSpPr>
          <p:cNvPr id="63" name="TextBox 62">
            <a:extLst>
              <a:ext uri="{FF2B5EF4-FFF2-40B4-BE49-F238E27FC236}">
                <a16:creationId xmlns:a16="http://schemas.microsoft.com/office/drawing/2014/main" id="{40934627-2A39-5A4E-9D43-E0146EE44979}"/>
              </a:ext>
            </a:extLst>
          </p:cNvPr>
          <p:cNvSpPr txBox="1"/>
          <p:nvPr/>
        </p:nvSpPr>
        <p:spPr>
          <a:xfrm>
            <a:off x="7300295"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10</a:t>
            </a:r>
          </a:p>
        </p:txBody>
      </p:sp>
      <p:sp>
        <p:nvSpPr>
          <p:cNvPr id="64" name="TextBox 63">
            <a:extLst>
              <a:ext uri="{FF2B5EF4-FFF2-40B4-BE49-F238E27FC236}">
                <a16:creationId xmlns:a16="http://schemas.microsoft.com/office/drawing/2014/main" id="{B7D41035-B96E-4E44-AC79-BBC6A9EEBA58}"/>
              </a:ext>
            </a:extLst>
          </p:cNvPr>
          <p:cNvSpPr txBox="1"/>
          <p:nvPr/>
        </p:nvSpPr>
        <p:spPr>
          <a:xfrm>
            <a:off x="1739107" y="282727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37</a:t>
            </a:r>
          </a:p>
        </p:txBody>
      </p:sp>
      <p:sp>
        <p:nvSpPr>
          <p:cNvPr id="65" name="TextBox 64">
            <a:extLst>
              <a:ext uri="{FF2B5EF4-FFF2-40B4-BE49-F238E27FC236}">
                <a16:creationId xmlns:a16="http://schemas.microsoft.com/office/drawing/2014/main" id="{1188E67C-428E-3C4B-8F23-16722BA6EA84}"/>
              </a:ext>
            </a:extLst>
          </p:cNvPr>
          <p:cNvSpPr txBox="1"/>
          <p:nvPr/>
        </p:nvSpPr>
        <p:spPr>
          <a:xfrm>
            <a:off x="2533562" y="282303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17</a:t>
            </a:r>
          </a:p>
        </p:txBody>
      </p:sp>
      <p:sp>
        <p:nvSpPr>
          <p:cNvPr id="66" name="TextBox 65">
            <a:extLst>
              <a:ext uri="{FF2B5EF4-FFF2-40B4-BE49-F238E27FC236}">
                <a16:creationId xmlns:a16="http://schemas.microsoft.com/office/drawing/2014/main" id="{4C201A71-04C5-4B40-A9FA-B97485BADD5E}"/>
              </a:ext>
            </a:extLst>
          </p:cNvPr>
          <p:cNvSpPr txBox="1"/>
          <p:nvPr/>
        </p:nvSpPr>
        <p:spPr>
          <a:xfrm>
            <a:off x="3328017" y="282303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23</a:t>
            </a:r>
          </a:p>
        </p:txBody>
      </p:sp>
      <p:sp>
        <p:nvSpPr>
          <p:cNvPr id="67" name="TextBox 66">
            <a:extLst>
              <a:ext uri="{FF2B5EF4-FFF2-40B4-BE49-F238E27FC236}">
                <a16:creationId xmlns:a16="http://schemas.microsoft.com/office/drawing/2014/main" id="{A17E3493-5B19-C548-B999-98AF3860B3E6}"/>
              </a:ext>
            </a:extLst>
          </p:cNvPr>
          <p:cNvSpPr txBox="1"/>
          <p:nvPr/>
        </p:nvSpPr>
        <p:spPr>
          <a:xfrm>
            <a:off x="4122473" y="282303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6</a:t>
            </a:r>
          </a:p>
        </p:txBody>
      </p:sp>
      <p:sp>
        <p:nvSpPr>
          <p:cNvPr id="68" name="TextBox 67">
            <a:extLst>
              <a:ext uri="{FF2B5EF4-FFF2-40B4-BE49-F238E27FC236}">
                <a16:creationId xmlns:a16="http://schemas.microsoft.com/office/drawing/2014/main" id="{BAECC89C-4369-DF4D-8FF2-7F0A8495CBF8}"/>
              </a:ext>
            </a:extLst>
          </p:cNvPr>
          <p:cNvSpPr txBox="1"/>
          <p:nvPr/>
        </p:nvSpPr>
        <p:spPr>
          <a:xfrm>
            <a:off x="4916928"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36</a:t>
            </a:r>
          </a:p>
        </p:txBody>
      </p:sp>
      <p:sp>
        <p:nvSpPr>
          <p:cNvPr id="69" name="TextBox 68">
            <a:extLst>
              <a:ext uri="{FF2B5EF4-FFF2-40B4-BE49-F238E27FC236}">
                <a16:creationId xmlns:a16="http://schemas.microsoft.com/office/drawing/2014/main" id="{F43E0241-D273-074F-A0F0-FC10D320E41E}"/>
              </a:ext>
            </a:extLst>
          </p:cNvPr>
          <p:cNvSpPr txBox="1"/>
          <p:nvPr/>
        </p:nvSpPr>
        <p:spPr>
          <a:xfrm>
            <a:off x="5711384"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35</a:t>
            </a:r>
          </a:p>
        </p:txBody>
      </p:sp>
      <p:sp>
        <p:nvSpPr>
          <p:cNvPr id="70" name="TextBox 69">
            <a:extLst>
              <a:ext uri="{FF2B5EF4-FFF2-40B4-BE49-F238E27FC236}">
                <a16:creationId xmlns:a16="http://schemas.microsoft.com/office/drawing/2014/main" id="{B0521B9A-B0A0-CB43-B907-516D50725652}"/>
              </a:ext>
            </a:extLst>
          </p:cNvPr>
          <p:cNvSpPr txBox="1"/>
          <p:nvPr/>
        </p:nvSpPr>
        <p:spPr>
          <a:xfrm>
            <a:off x="6505839"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5</a:t>
            </a:r>
          </a:p>
        </p:txBody>
      </p:sp>
      <p:sp>
        <p:nvSpPr>
          <p:cNvPr id="71" name="TextBox 70">
            <a:extLst>
              <a:ext uri="{FF2B5EF4-FFF2-40B4-BE49-F238E27FC236}">
                <a16:creationId xmlns:a16="http://schemas.microsoft.com/office/drawing/2014/main" id="{0BF41C66-B4A4-7A47-BFF6-4D112E8F3A34}"/>
              </a:ext>
            </a:extLst>
          </p:cNvPr>
          <p:cNvSpPr txBox="1"/>
          <p:nvPr/>
        </p:nvSpPr>
        <p:spPr>
          <a:xfrm>
            <a:off x="7300295"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26</a:t>
            </a:r>
          </a:p>
        </p:txBody>
      </p:sp>
      <p:sp>
        <p:nvSpPr>
          <p:cNvPr id="72" name="TextBox 71">
            <a:extLst>
              <a:ext uri="{FF2B5EF4-FFF2-40B4-BE49-F238E27FC236}">
                <a16:creationId xmlns:a16="http://schemas.microsoft.com/office/drawing/2014/main" id="{8BBC3F4D-BB7D-AD4E-9382-8F268CF96737}"/>
              </a:ext>
            </a:extLst>
          </p:cNvPr>
          <p:cNvSpPr txBox="1"/>
          <p:nvPr/>
        </p:nvSpPr>
        <p:spPr>
          <a:xfrm>
            <a:off x="1739107" y="353080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32</a:t>
            </a:r>
          </a:p>
        </p:txBody>
      </p:sp>
      <p:sp>
        <p:nvSpPr>
          <p:cNvPr id="73" name="TextBox 72">
            <a:extLst>
              <a:ext uri="{FF2B5EF4-FFF2-40B4-BE49-F238E27FC236}">
                <a16:creationId xmlns:a16="http://schemas.microsoft.com/office/drawing/2014/main" id="{C0AA6AF0-85CC-7544-A6D5-874B7AB69662}"/>
              </a:ext>
            </a:extLst>
          </p:cNvPr>
          <p:cNvSpPr txBox="1"/>
          <p:nvPr/>
        </p:nvSpPr>
        <p:spPr>
          <a:xfrm>
            <a:off x="2533562" y="352657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30</a:t>
            </a:r>
          </a:p>
        </p:txBody>
      </p:sp>
      <p:sp>
        <p:nvSpPr>
          <p:cNvPr id="74" name="TextBox 73">
            <a:extLst>
              <a:ext uri="{FF2B5EF4-FFF2-40B4-BE49-F238E27FC236}">
                <a16:creationId xmlns:a16="http://schemas.microsoft.com/office/drawing/2014/main" id="{8DB9FA56-401A-B243-931B-A4DC4095E255}"/>
              </a:ext>
            </a:extLst>
          </p:cNvPr>
          <p:cNvSpPr txBox="1"/>
          <p:nvPr/>
        </p:nvSpPr>
        <p:spPr>
          <a:xfrm>
            <a:off x="3328017" y="352657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34</a:t>
            </a:r>
          </a:p>
        </p:txBody>
      </p:sp>
      <p:sp>
        <p:nvSpPr>
          <p:cNvPr id="75" name="TextBox 74">
            <a:extLst>
              <a:ext uri="{FF2B5EF4-FFF2-40B4-BE49-F238E27FC236}">
                <a16:creationId xmlns:a16="http://schemas.microsoft.com/office/drawing/2014/main" id="{46EEAA73-F484-0149-918C-1CCFF2721B70}"/>
              </a:ext>
            </a:extLst>
          </p:cNvPr>
          <p:cNvSpPr txBox="1"/>
          <p:nvPr/>
        </p:nvSpPr>
        <p:spPr>
          <a:xfrm>
            <a:off x="4122473" y="352657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33</a:t>
            </a:r>
          </a:p>
        </p:txBody>
      </p:sp>
      <p:sp>
        <p:nvSpPr>
          <p:cNvPr id="76" name="TextBox 75">
            <a:extLst>
              <a:ext uri="{FF2B5EF4-FFF2-40B4-BE49-F238E27FC236}">
                <a16:creationId xmlns:a16="http://schemas.microsoft.com/office/drawing/2014/main" id="{1DDB93EA-FF1F-E749-8E3E-FFE591246178}"/>
              </a:ext>
            </a:extLst>
          </p:cNvPr>
          <p:cNvSpPr txBox="1"/>
          <p:nvPr/>
        </p:nvSpPr>
        <p:spPr>
          <a:xfrm>
            <a:off x="4916928"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13</a:t>
            </a:r>
          </a:p>
        </p:txBody>
      </p:sp>
      <p:sp>
        <p:nvSpPr>
          <p:cNvPr id="77" name="TextBox 76">
            <a:extLst>
              <a:ext uri="{FF2B5EF4-FFF2-40B4-BE49-F238E27FC236}">
                <a16:creationId xmlns:a16="http://schemas.microsoft.com/office/drawing/2014/main" id="{5B903083-AA39-C142-A037-286BAE56CF73}"/>
              </a:ext>
            </a:extLst>
          </p:cNvPr>
          <p:cNvSpPr txBox="1"/>
          <p:nvPr/>
        </p:nvSpPr>
        <p:spPr>
          <a:xfrm>
            <a:off x="5711384"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21</a:t>
            </a:r>
          </a:p>
        </p:txBody>
      </p:sp>
      <p:sp>
        <p:nvSpPr>
          <p:cNvPr id="78" name="TextBox 77">
            <a:extLst>
              <a:ext uri="{FF2B5EF4-FFF2-40B4-BE49-F238E27FC236}">
                <a16:creationId xmlns:a16="http://schemas.microsoft.com/office/drawing/2014/main" id="{E446187E-B694-6841-A2A4-2CD0D2981D0E}"/>
              </a:ext>
            </a:extLst>
          </p:cNvPr>
          <p:cNvSpPr txBox="1"/>
          <p:nvPr/>
        </p:nvSpPr>
        <p:spPr>
          <a:xfrm>
            <a:off x="6505839"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18</a:t>
            </a:r>
          </a:p>
        </p:txBody>
      </p:sp>
      <p:sp>
        <p:nvSpPr>
          <p:cNvPr id="79" name="TextBox 78">
            <a:extLst>
              <a:ext uri="{FF2B5EF4-FFF2-40B4-BE49-F238E27FC236}">
                <a16:creationId xmlns:a16="http://schemas.microsoft.com/office/drawing/2014/main" id="{EBF762F6-81E1-0F48-85B2-ABFBDDBAA678}"/>
              </a:ext>
            </a:extLst>
          </p:cNvPr>
          <p:cNvSpPr txBox="1"/>
          <p:nvPr/>
        </p:nvSpPr>
        <p:spPr>
          <a:xfrm>
            <a:off x="7300295"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7</a:t>
            </a:r>
          </a:p>
        </p:txBody>
      </p:sp>
      <p:sp>
        <p:nvSpPr>
          <p:cNvPr id="80" name="TextBox 79">
            <a:extLst>
              <a:ext uri="{FF2B5EF4-FFF2-40B4-BE49-F238E27FC236}">
                <a16:creationId xmlns:a16="http://schemas.microsoft.com/office/drawing/2014/main" id="{A5E39A14-B5B3-D14E-829A-218BD01203CB}"/>
              </a:ext>
            </a:extLst>
          </p:cNvPr>
          <p:cNvSpPr txBox="1"/>
          <p:nvPr/>
        </p:nvSpPr>
        <p:spPr>
          <a:xfrm>
            <a:off x="1739107" y="423434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25</a:t>
            </a:r>
          </a:p>
        </p:txBody>
      </p:sp>
      <p:sp>
        <p:nvSpPr>
          <p:cNvPr id="81" name="TextBox 80">
            <a:extLst>
              <a:ext uri="{FF2B5EF4-FFF2-40B4-BE49-F238E27FC236}">
                <a16:creationId xmlns:a16="http://schemas.microsoft.com/office/drawing/2014/main" id="{72FCF3AC-7E3E-9544-B09B-C158CED41A72}"/>
              </a:ext>
            </a:extLst>
          </p:cNvPr>
          <p:cNvSpPr txBox="1"/>
          <p:nvPr/>
        </p:nvSpPr>
        <p:spPr>
          <a:xfrm>
            <a:off x="2533562" y="4230109"/>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38</a:t>
            </a:r>
          </a:p>
        </p:txBody>
      </p:sp>
      <p:sp>
        <p:nvSpPr>
          <p:cNvPr id="82" name="TextBox 81">
            <a:extLst>
              <a:ext uri="{FF2B5EF4-FFF2-40B4-BE49-F238E27FC236}">
                <a16:creationId xmlns:a16="http://schemas.microsoft.com/office/drawing/2014/main" id="{2F8E06FE-DC64-2E4C-9CAE-E94ED2765F20}"/>
              </a:ext>
            </a:extLst>
          </p:cNvPr>
          <p:cNvSpPr txBox="1"/>
          <p:nvPr/>
        </p:nvSpPr>
        <p:spPr>
          <a:xfrm>
            <a:off x="3328017" y="4230109"/>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16</a:t>
            </a:r>
          </a:p>
        </p:txBody>
      </p:sp>
      <p:sp>
        <p:nvSpPr>
          <p:cNvPr id="83" name="TextBox 82">
            <a:extLst>
              <a:ext uri="{FF2B5EF4-FFF2-40B4-BE49-F238E27FC236}">
                <a16:creationId xmlns:a16="http://schemas.microsoft.com/office/drawing/2014/main" id="{B2145B72-9630-8F45-ACA5-163636955590}"/>
              </a:ext>
            </a:extLst>
          </p:cNvPr>
          <p:cNvSpPr txBox="1"/>
          <p:nvPr/>
        </p:nvSpPr>
        <p:spPr>
          <a:xfrm>
            <a:off x="4122473" y="4230109"/>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31</a:t>
            </a:r>
          </a:p>
        </p:txBody>
      </p:sp>
      <p:sp>
        <p:nvSpPr>
          <p:cNvPr id="84" name="TextBox 83">
            <a:extLst>
              <a:ext uri="{FF2B5EF4-FFF2-40B4-BE49-F238E27FC236}">
                <a16:creationId xmlns:a16="http://schemas.microsoft.com/office/drawing/2014/main" id="{22F69F27-FFF1-A84D-8790-1FFBB47408E5}"/>
              </a:ext>
            </a:extLst>
          </p:cNvPr>
          <p:cNvSpPr txBox="1"/>
          <p:nvPr/>
        </p:nvSpPr>
        <p:spPr>
          <a:xfrm>
            <a:off x="4916928"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9</a:t>
            </a:r>
          </a:p>
        </p:txBody>
      </p:sp>
      <p:sp>
        <p:nvSpPr>
          <p:cNvPr id="85" name="TextBox 84">
            <a:extLst>
              <a:ext uri="{FF2B5EF4-FFF2-40B4-BE49-F238E27FC236}">
                <a16:creationId xmlns:a16="http://schemas.microsoft.com/office/drawing/2014/main" id="{24318623-3731-BC42-A9F2-B31BA1195EAA}"/>
              </a:ext>
            </a:extLst>
          </p:cNvPr>
          <p:cNvSpPr txBox="1"/>
          <p:nvPr/>
        </p:nvSpPr>
        <p:spPr>
          <a:xfrm>
            <a:off x="5711384"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8</a:t>
            </a:r>
          </a:p>
        </p:txBody>
      </p:sp>
      <p:sp>
        <p:nvSpPr>
          <p:cNvPr id="86" name="TextBox 85">
            <a:extLst>
              <a:ext uri="{FF2B5EF4-FFF2-40B4-BE49-F238E27FC236}">
                <a16:creationId xmlns:a16="http://schemas.microsoft.com/office/drawing/2014/main" id="{E6A77E6E-31B0-294F-A928-9C686111A333}"/>
              </a:ext>
            </a:extLst>
          </p:cNvPr>
          <p:cNvSpPr txBox="1"/>
          <p:nvPr/>
        </p:nvSpPr>
        <p:spPr>
          <a:xfrm>
            <a:off x="6505839"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a:t>
            </a:r>
          </a:p>
        </p:txBody>
      </p:sp>
      <p:sp>
        <p:nvSpPr>
          <p:cNvPr id="87" name="TextBox 86">
            <a:extLst>
              <a:ext uri="{FF2B5EF4-FFF2-40B4-BE49-F238E27FC236}">
                <a16:creationId xmlns:a16="http://schemas.microsoft.com/office/drawing/2014/main" id="{D2132D23-65FF-BA46-80D1-C92A09F0DFF2}"/>
              </a:ext>
            </a:extLst>
          </p:cNvPr>
          <p:cNvSpPr txBox="1"/>
          <p:nvPr/>
        </p:nvSpPr>
        <p:spPr>
          <a:xfrm>
            <a:off x="7300295"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40</a:t>
            </a:r>
          </a:p>
        </p:txBody>
      </p:sp>
      <p:cxnSp>
        <p:nvCxnSpPr>
          <p:cNvPr id="44" name="Straight Connector 43">
            <a:extLst>
              <a:ext uri="{FF2B5EF4-FFF2-40B4-BE49-F238E27FC236}">
                <a16:creationId xmlns:a16="http://schemas.microsoft.com/office/drawing/2014/main" id="{0246E917-EE39-174D-82E3-D3DBBC348263}"/>
              </a:ext>
            </a:extLst>
          </p:cNvPr>
          <p:cNvCxnSpPr>
            <a:cxnSpLocks/>
            <a:stCxn id="4" idx="3"/>
            <a:endCxn id="14" idx="1"/>
          </p:cNvCxnSpPr>
          <p:nvPr/>
        </p:nvCxnSpPr>
        <p:spPr>
          <a:xfrm flipV="1">
            <a:off x="2261218" y="1582668"/>
            <a:ext cx="272344"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AC3DD79-296B-D047-9CBC-3E771A6E845F}"/>
              </a:ext>
            </a:extLst>
          </p:cNvPr>
          <p:cNvCxnSpPr>
            <a:cxnSpLocks/>
            <a:stCxn id="4" idx="2"/>
            <a:endCxn id="56" idx="0"/>
          </p:cNvCxnSpPr>
          <p:nvPr/>
        </p:nvCxnSpPr>
        <p:spPr>
          <a:xfrm>
            <a:off x="2000163" y="1753603"/>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99D43443-315D-FC46-9602-0066E759E974}"/>
              </a:ext>
            </a:extLst>
          </p:cNvPr>
          <p:cNvCxnSpPr>
            <a:cxnSpLocks/>
            <a:stCxn id="15" idx="2"/>
            <a:endCxn id="58" idx="0"/>
          </p:cNvCxnSpPr>
          <p:nvPr/>
        </p:nvCxnSpPr>
        <p:spPr>
          <a:xfrm>
            <a:off x="3589073" y="1749370"/>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29AD107-880A-6A4E-8711-D9159859F2FE}"/>
              </a:ext>
            </a:extLst>
          </p:cNvPr>
          <p:cNvCxnSpPr>
            <a:cxnSpLocks/>
            <a:stCxn id="15" idx="2"/>
            <a:endCxn id="59" idx="0"/>
          </p:cNvCxnSpPr>
          <p:nvPr/>
        </p:nvCxnSpPr>
        <p:spPr>
          <a:xfrm>
            <a:off x="3589073" y="1749370"/>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DFB89E6F-0BF1-C241-B8F7-EE884D9828DF}"/>
              </a:ext>
            </a:extLst>
          </p:cNvPr>
          <p:cNvCxnSpPr>
            <a:cxnSpLocks/>
            <a:stCxn id="57" idx="0"/>
            <a:endCxn id="15" idx="2"/>
          </p:cNvCxnSpPr>
          <p:nvPr/>
        </p:nvCxnSpPr>
        <p:spPr>
          <a:xfrm flipV="1">
            <a:off x="2794618" y="1749370"/>
            <a:ext cx="794455"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19A587B6-07C2-AC4A-BD91-C2D792FFFA63}"/>
              </a:ext>
            </a:extLst>
          </p:cNvPr>
          <p:cNvCxnSpPr>
            <a:cxnSpLocks/>
            <a:stCxn id="57" idx="0"/>
          </p:cNvCxnSpPr>
          <p:nvPr/>
        </p:nvCxnSpPr>
        <p:spPr>
          <a:xfrm flipV="1">
            <a:off x="2794618" y="1749435"/>
            <a:ext cx="0" cy="37006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CE2154DB-B9AD-9D4A-B1C7-4D73CE394D18}"/>
              </a:ext>
            </a:extLst>
          </p:cNvPr>
          <p:cNvCxnSpPr>
            <a:cxnSpLocks/>
            <a:stCxn id="15" idx="2"/>
            <a:endCxn id="60" idx="0"/>
          </p:cNvCxnSpPr>
          <p:nvPr/>
        </p:nvCxnSpPr>
        <p:spPr>
          <a:xfrm>
            <a:off x="3589073" y="1749370"/>
            <a:ext cx="1588911" cy="3754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7E0A2FF-EC14-FD4C-8224-C9F15E772BD8}"/>
              </a:ext>
            </a:extLst>
          </p:cNvPr>
          <p:cNvCxnSpPr>
            <a:cxnSpLocks/>
            <a:stCxn id="59" idx="2"/>
            <a:endCxn id="67" idx="0"/>
          </p:cNvCxnSpPr>
          <p:nvPr/>
        </p:nvCxnSpPr>
        <p:spPr>
          <a:xfrm>
            <a:off x="4383529" y="2452906"/>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2FDC0327-5C78-0D4A-9328-CEB7FC095D01}"/>
              </a:ext>
            </a:extLst>
          </p:cNvPr>
          <p:cNvCxnSpPr>
            <a:cxnSpLocks/>
            <a:stCxn id="59" idx="2"/>
            <a:endCxn id="66" idx="0"/>
          </p:cNvCxnSpPr>
          <p:nvPr/>
        </p:nvCxnSpPr>
        <p:spPr>
          <a:xfrm flipH="1">
            <a:off x="3589073" y="2452906"/>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8760DF90-3DDE-B044-8D86-EDF6DD5690BF}"/>
              </a:ext>
            </a:extLst>
          </p:cNvPr>
          <p:cNvCxnSpPr>
            <a:cxnSpLocks/>
          </p:cNvCxnSpPr>
          <p:nvPr/>
        </p:nvCxnSpPr>
        <p:spPr>
          <a:xfrm flipH="1">
            <a:off x="2794618"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D3813EEE-580F-2440-ABAF-AAB688063CE4}"/>
              </a:ext>
            </a:extLst>
          </p:cNvPr>
          <p:cNvCxnSpPr>
            <a:cxnSpLocks/>
          </p:cNvCxnSpPr>
          <p:nvPr/>
        </p:nvCxnSpPr>
        <p:spPr>
          <a:xfrm flipH="1">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44571A3-058C-0640-B447-9CC750E36C0F}"/>
              </a:ext>
            </a:extLst>
          </p:cNvPr>
          <p:cNvCxnSpPr>
            <a:cxnSpLocks/>
            <a:endCxn id="65" idx="0"/>
          </p:cNvCxnSpPr>
          <p:nvPr/>
        </p:nvCxnSpPr>
        <p:spPr>
          <a:xfrm>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F8880FD0-018C-6D46-8B92-B08369612056}"/>
              </a:ext>
            </a:extLst>
          </p:cNvPr>
          <p:cNvCxnSpPr>
            <a:cxnSpLocks/>
            <a:stCxn id="64" idx="2"/>
          </p:cNvCxnSpPr>
          <p:nvPr/>
        </p:nvCxnSpPr>
        <p:spPr>
          <a:xfrm>
            <a:off x="2000163" y="3160675"/>
            <a:ext cx="794454" cy="374365"/>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96ED606-FFD1-9A44-8AD6-FDF1BA640DE4}"/>
              </a:ext>
            </a:extLst>
          </p:cNvPr>
          <p:cNvCxnSpPr>
            <a:cxnSpLocks/>
            <a:stCxn id="64" idx="2"/>
            <a:endCxn id="72" idx="0"/>
          </p:cNvCxnSpPr>
          <p:nvPr/>
        </p:nvCxnSpPr>
        <p:spPr>
          <a:xfrm>
            <a:off x="2000163" y="3160675"/>
            <a:ext cx="0" cy="370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16C03237-0EC4-9B4A-A51A-F318F934EF35}"/>
              </a:ext>
            </a:extLst>
          </p:cNvPr>
          <p:cNvCxnSpPr>
            <a:cxnSpLocks/>
            <a:stCxn id="64" idx="2"/>
            <a:endCxn id="74" idx="0"/>
          </p:cNvCxnSpPr>
          <p:nvPr/>
        </p:nvCxnSpPr>
        <p:spPr>
          <a:xfrm>
            <a:off x="2000163" y="3160675"/>
            <a:ext cx="1588910" cy="3658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1F70A007-67AE-E041-951F-924DE34DA292}"/>
              </a:ext>
            </a:extLst>
          </p:cNvPr>
          <p:cNvCxnSpPr>
            <a:cxnSpLocks/>
            <a:endCxn id="75" idx="0"/>
          </p:cNvCxnSpPr>
          <p:nvPr/>
        </p:nvCxnSpPr>
        <p:spPr>
          <a:xfrm>
            <a:off x="2000163" y="3152273"/>
            <a:ext cx="2383366" cy="374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8C664D7A-07EC-3649-95C3-23734AEDA8AC}"/>
              </a:ext>
            </a:extLst>
          </p:cNvPr>
          <p:cNvCxnSpPr>
            <a:cxnSpLocks/>
            <a:endCxn id="76" idx="0"/>
          </p:cNvCxnSpPr>
          <p:nvPr/>
        </p:nvCxnSpPr>
        <p:spPr>
          <a:xfrm>
            <a:off x="2000162" y="3193103"/>
            <a:ext cx="3177822" cy="33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634D4E10-F2A3-554A-B3F4-9871B794BE6D}"/>
              </a:ext>
            </a:extLst>
          </p:cNvPr>
          <p:cNvCxnSpPr>
            <a:cxnSpLocks/>
            <a:stCxn id="65" idx="2"/>
            <a:endCxn id="73" idx="0"/>
          </p:cNvCxnSpPr>
          <p:nvPr/>
        </p:nvCxnSpPr>
        <p:spPr>
          <a:xfrm>
            <a:off x="2794618" y="3156442"/>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C49E795F-EA08-1A40-85B8-30ABB4C09AAD}"/>
              </a:ext>
            </a:extLst>
          </p:cNvPr>
          <p:cNvCxnSpPr>
            <a:cxnSpLocks/>
          </p:cNvCxnSpPr>
          <p:nvPr/>
        </p:nvCxnSpPr>
        <p:spPr>
          <a:xfrm>
            <a:off x="3589073" y="3164973"/>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E7DE9716-8895-CD43-80F1-EFC9D5B1966D}"/>
              </a:ext>
            </a:extLst>
          </p:cNvPr>
          <p:cNvCxnSpPr>
            <a:cxnSpLocks/>
          </p:cNvCxnSpPr>
          <p:nvPr/>
        </p:nvCxnSpPr>
        <p:spPr>
          <a:xfrm>
            <a:off x="4385556" y="315439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8E4D40CB-5502-564D-A583-F8F09FD4F530}"/>
              </a:ext>
            </a:extLst>
          </p:cNvPr>
          <p:cNvCxnSpPr>
            <a:cxnSpLocks/>
          </p:cNvCxnSpPr>
          <p:nvPr/>
        </p:nvCxnSpPr>
        <p:spPr>
          <a:xfrm>
            <a:off x="5177983"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2CAEF30E-98E0-9F4E-ACE6-B581F0EBE443}"/>
              </a:ext>
            </a:extLst>
          </p:cNvPr>
          <p:cNvCxnSpPr>
            <a:cxnSpLocks/>
          </p:cNvCxnSpPr>
          <p:nvPr/>
        </p:nvCxnSpPr>
        <p:spPr>
          <a:xfrm>
            <a:off x="5972439"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0DB5D27E-7117-4640-9A41-3CCDCF585DD4}"/>
              </a:ext>
            </a:extLst>
          </p:cNvPr>
          <p:cNvCxnSpPr>
            <a:cxnSpLocks/>
          </p:cNvCxnSpPr>
          <p:nvPr/>
        </p:nvCxnSpPr>
        <p:spPr>
          <a:xfrm>
            <a:off x="6766894"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2EBBDA19-FCFA-C945-8071-8691D1D59A1B}"/>
              </a:ext>
            </a:extLst>
          </p:cNvPr>
          <p:cNvCxnSpPr>
            <a:cxnSpLocks/>
          </p:cNvCxnSpPr>
          <p:nvPr/>
        </p:nvCxnSpPr>
        <p:spPr>
          <a:xfrm>
            <a:off x="7561350"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6B32D841-4DBC-7B49-A209-D39DC75A0BF1}"/>
              </a:ext>
            </a:extLst>
          </p:cNvPr>
          <p:cNvCxnSpPr>
            <a:cxnSpLocks/>
            <a:stCxn id="55" idx="2"/>
            <a:endCxn id="63" idx="0"/>
          </p:cNvCxnSpPr>
          <p:nvPr/>
        </p:nvCxnSpPr>
        <p:spPr>
          <a:xfrm>
            <a:off x="7561351"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810FE7AD-42F3-F345-A3A9-ED1873A57E1E}"/>
              </a:ext>
            </a:extLst>
          </p:cNvPr>
          <p:cNvCxnSpPr>
            <a:cxnSpLocks/>
            <a:stCxn id="54" idx="2"/>
            <a:endCxn id="62" idx="0"/>
          </p:cNvCxnSpPr>
          <p:nvPr/>
        </p:nvCxnSpPr>
        <p:spPr>
          <a:xfrm>
            <a:off x="6766895"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6FBDA2D1-2530-744A-B00C-62B441EFA73C}"/>
              </a:ext>
            </a:extLst>
          </p:cNvPr>
          <p:cNvCxnSpPr>
            <a:cxnSpLocks/>
            <a:stCxn id="55" idx="1"/>
            <a:endCxn id="54" idx="3"/>
          </p:cNvCxnSpPr>
          <p:nvPr/>
        </p:nvCxnSpPr>
        <p:spPr>
          <a:xfrm flipH="1">
            <a:off x="7027950" y="158796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560BA233-4278-7842-9B6D-1EEC3AB92C32}"/>
              </a:ext>
            </a:extLst>
          </p:cNvPr>
          <p:cNvCxnSpPr>
            <a:cxnSpLocks/>
            <a:stCxn id="63" idx="1"/>
            <a:endCxn id="62" idx="3"/>
          </p:cNvCxnSpPr>
          <p:nvPr/>
        </p:nvCxnSpPr>
        <p:spPr>
          <a:xfrm flipH="1">
            <a:off x="7027950" y="229150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F587E093-B122-7B42-A05C-CFBF17CA9346}"/>
              </a:ext>
            </a:extLst>
          </p:cNvPr>
          <p:cNvCxnSpPr>
            <a:cxnSpLocks/>
          </p:cNvCxnSpPr>
          <p:nvPr/>
        </p:nvCxnSpPr>
        <p:spPr>
          <a:xfrm flipH="1">
            <a:off x="7027950" y="299507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F5A0074B-8320-C948-B801-A556AD7CD9D9}"/>
              </a:ext>
            </a:extLst>
          </p:cNvPr>
          <p:cNvCxnSpPr>
            <a:cxnSpLocks/>
          </p:cNvCxnSpPr>
          <p:nvPr/>
        </p:nvCxnSpPr>
        <p:spPr>
          <a:xfrm flipH="1">
            <a:off x="6233495" y="15826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6B2FA80B-EDF0-4945-9CED-FBE4AF1D9C6F}"/>
              </a:ext>
            </a:extLst>
          </p:cNvPr>
          <p:cNvCxnSpPr>
            <a:cxnSpLocks/>
          </p:cNvCxnSpPr>
          <p:nvPr/>
        </p:nvCxnSpPr>
        <p:spPr>
          <a:xfrm flipH="1">
            <a:off x="5439039" y="159533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EE9F09AF-D5F8-5D45-B450-A7D6CA845646}"/>
              </a:ext>
            </a:extLst>
          </p:cNvPr>
          <p:cNvCxnSpPr>
            <a:cxnSpLocks/>
          </p:cNvCxnSpPr>
          <p:nvPr/>
        </p:nvCxnSpPr>
        <p:spPr>
          <a:xfrm flipH="1">
            <a:off x="4644583" y="160796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D68AE0FC-5EC5-2A4E-A2DA-F2B801F83502}"/>
              </a:ext>
            </a:extLst>
          </p:cNvPr>
          <p:cNvCxnSpPr>
            <a:cxnSpLocks/>
            <a:stCxn id="60" idx="0"/>
            <a:endCxn id="17" idx="2"/>
          </p:cNvCxnSpPr>
          <p:nvPr/>
        </p:nvCxnSpPr>
        <p:spPr>
          <a:xfrm flipV="1">
            <a:off x="5177984"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62CA7CAB-2443-C547-95B4-E7957B0F76AC}"/>
              </a:ext>
            </a:extLst>
          </p:cNvPr>
          <p:cNvCxnSpPr>
            <a:cxnSpLocks/>
            <a:stCxn id="61" idx="0"/>
            <a:endCxn id="53" idx="2"/>
          </p:cNvCxnSpPr>
          <p:nvPr/>
        </p:nvCxnSpPr>
        <p:spPr>
          <a:xfrm flipV="1">
            <a:off x="5972440"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76323157-5CFA-6D4A-8357-1CC425F0A7CE}"/>
              </a:ext>
            </a:extLst>
          </p:cNvPr>
          <p:cNvCxnSpPr>
            <a:cxnSpLocks/>
            <a:stCxn id="61" idx="2"/>
            <a:endCxn id="69" idx="0"/>
          </p:cNvCxnSpPr>
          <p:nvPr/>
        </p:nvCxnSpPr>
        <p:spPr>
          <a:xfrm>
            <a:off x="5972440"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D0C094A8-BC8E-1A4B-9B5C-996D1608E08C}"/>
              </a:ext>
            </a:extLst>
          </p:cNvPr>
          <p:cNvCxnSpPr>
            <a:cxnSpLocks/>
            <a:stCxn id="62" idx="2"/>
            <a:endCxn id="70" idx="0"/>
          </p:cNvCxnSpPr>
          <p:nvPr/>
        </p:nvCxnSpPr>
        <p:spPr>
          <a:xfrm>
            <a:off x="6766895"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0BA1A0D6-CAC3-5E4F-8BAB-BEBD896501B4}"/>
              </a:ext>
            </a:extLst>
          </p:cNvPr>
          <p:cNvCxnSpPr>
            <a:cxnSpLocks/>
          </p:cNvCxnSpPr>
          <p:nvPr/>
        </p:nvCxnSpPr>
        <p:spPr>
          <a:xfrm>
            <a:off x="2000162"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A284FC7-CF08-6F4C-A406-65F19FE15EE6}"/>
              </a:ext>
            </a:extLst>
          </p:cNvPr>
          <p:cNvCxnSpPr>
            <a:cxnSpLocks/>
          </p:cNvCxnSpPr>
          <p:nvPr/>
        </p:nvCxnSpPr>
        <p:spPr>
          <a:xfrm>
            <a:off x="2804053" y="3860042"/>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EC508A4-DDD1-C247-9EFF-178294F01839}"/>
              </a:ext>
            </a:extLst>
          </p:cNvPr>
          <p:cNvCxnSpPr>
            <a:cxnSpLocks/>
            <a:stCxn id="72" idx="3"/>
            <a:endCxn id="73" idx="1"/>
          </p:cNvCxnSpPr>
          <p:nvPr/>
        </p:nvCxnSpPr>
        <p:spPr>
          <a:xfrm flipV="1">
            <a:off x="2261218" y="3693276"/>
            <a:ext cx="272344" cy="42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AEF1DA1C-BC8D-4B40-890C-78EC7E0CF4DF}"/>
              </a:ext>
            </a:extLst>
          </p:cNvPr>
          <p:cNvCxnSpPr>
            <a:cxnSpLocks/>
          </p:cNvCxnSpPr>
          <p:nvPr/>
        </p:nvCxnSpPr>
        <p:spPr>
          <a:xfrm flipV="1">
            <a:off x="3865253" y="3697748"/>
            <a:ext cx="272345"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B4DFE93F-0B68-124B-B1A8-77F1C442CD1B}"/>
              </a:ext>
            </a:extLst>
          </p:cNvPr>
          <p:cNvCxnSpPr>
            <a:cxnSpLocks/>
            <a:stCxn id="74" idx="2"/>
            <a:endCxn id="82" idx="0"/>
          </p:cNvCxnSpPr>
          <p:nvPr/>
        </p:nvCxnSpPr>
        <p:spPr>
          <a:xfrm>
            <a:off x="3589073"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8F2C19E1-DE9B-A845-B5CD-1DCB56DD3EEE}"/>
              </a:ext>
            </a:extLst>
          </p:cNvPr>
          <p:cNvCxnSpPr>
            <a:cxnSpLocks/>
            <a:stCxn id="75" idx="2"/>
            <a:endCxn id="83" idx="0"/>
          </p:cNvCxnSpPr>
          <p:nvPr/>
        </p:nvCxnSpPr>
        <p:spPr>
          <a:xfrm>
            <a:off x="4383529"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CFAF219-3195-DD4E-88C2-67C90D23E309}"/>
              </a:ext>
            </a:extLst>
          </p:cNvPr>
          <p:cNvCxnSpPr>
            <a:cxnSpLocks/>
            <a:stCxn id="82" idx="3"/>
            <a:endCxn id="83" idx="1"/>
          </p:cNvCxnSpPr>
          <p:nvPr/>
        </p:nvCxnSpPr>
        <p:spPr>
          <a:xfrm>
            <a:off x="3850128" y="439681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F7EA10A1-F792-DA4B-8AB9-169C3CEEAEC4}"/>
              </a:ext>
            </a:extLst>
          </p:cNvPr>
          <p:cNvCxnSpPr>
            <a:cxnSpLocks/>
          </p:cNvCxnSpPr>
          <p:nvPr/>
        </p:nvCxnSpPr>
        <p:spPr>
          <a:xfrm>
            <a:off x="2261217" y="441982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3C83E55D-49E0-314F-AAF0-6997996CBD52}"/>
              </a:ext>
            </a:extLst>
          </p:cNvPr>
          <p:cNvCxnSpPr>
            <a:cxnSpLocks/>
          </p:cNvCxnSpPr>
          <p:nvPr/>
        </p:nvCxnSpPr>
        <p:spPr>
          <a:xfrm>
            <a:off x="5972703"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0A656372-9176-3B4F-8635-61D913EAB0F0}"/>
              </a:ext>
            </a:extLst>
          </p:cNvPr>
          <p:cNvCxnSpPr>
            <a:cxnSpLocks/>
            <a:stCxn id="85" idx="3"/>
            <a:endCxn id="86" idx="1"/>
          </p:cNvCxnSpPr>
          <p:nvPr/>
        </p:nvCxnSpPr>
        <p:spPr>
          <a:xfrm>
            <a:off x="6233495" y="4402113"/>
            <a:ext cx="2723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5DA3B806-5544-9543-87A8-851677296EB7}"/>
              </a:ext>
            </a:extLst>
          </p:cNvPr>
          <p:cNvCxnSpPr>
            <a:cxnSpLocks/>
          </p:cNvCxnSpPr>
          <p:nvPr/>
        </p:nvCxnSpPr>
        <p:spPr>
          <a:xfrm>
            <a:off x="7038533" y="4425887"/>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77D4F3F0-2081-1247-829E-410336A2428D}"/>
              </a:ext>
            </a:extLst>
          </p:cNvPr>
          <p:cNvCxnSpPr>
            <a:cxnSpLocks/>
          </p:cNvCxnSpPr>
          <p:nvPr/>
        </p:nvCxnSpPr>
        <p:spPr>
          <a:xfrm>
            <a:off x="4657193" y="4396844"/>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127EB900-93E2-354E-96AF-B2F90BCE0708}"/>
              </a:ext>
            </a:extLst>
          </p:cNvPr>
          <p:cNvCxnSpPr>
            <a:cxnSpLocks/>
            <a:stCxn id="76" idx="2"/>
            <a:endCxn id="84" idx="0"/>
          </p:cNvCxnSpPr>
          <p:nvPr/>
        </p:nvCxnSpPr>
        <p:spPr>
          <a:xfrm>
            <a:off x="5177984" y="3865279"/>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C9D7C475-5530-F442-87B3-B96726F5F6E7}"/>
              </a:ext>
            </a:extLst>
          </p:cNvPr>
          <p:cNvCxnSpPr>
            <a:cxnSpLocks/>
          </p:cNvCxnSpPr>
          <p:nvPr/>
        </p:nvCxnSpPr>
        <p:spPr>
          <a:xfrm>
            <a:off x="7020715"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CBA036F8-F871-F846-9A60-834DF15268ED}"/>
              </a:ext>
            </a:extLst>
          </p:cNvPr>
          <p:cNvCxnSpPr>
            <a:cxnSpLocks/>
          </p:cNvCxnSpPr>
          <p:nvPr/>
        </p:nvCxnSpPr>
        <p:spPr>
          <a:xfrm>
            <a:off x="6233494"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A6AC4051-76AB-AB4F-A408-0C38641415F4}"/>
              </a:ext>
            </a:extLst>
          </p:cNvPr>
          <p:cNvCxnSpPr>
            <a:cxnSpLocks/>
          </p:cNvCxnSpPr>
          <p:nvPr/>
        </p:nvCxnSpPr>
        <p:spPr>
          <a:xfrm>
            <a:off x="6233494" y="299657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869EFEA8-F2CA-8742-B1DC-F9908DD48E01}"/>
              </a:ext>
            </a:extLst>
          </p:cNvPr>
          <p:cNvCxnSpPr>
            <a:cxnSpLocks/>
          </p:cNvCxnSpPr>
          <p:nvPr/>
        </p:nvCxnSpPr>
        <p:spPr>
          <a:xfrm>
            <a:off x="6233494" y="2285358"/>
            <a:ext cx="27234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7130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 name="Title 155"/>
          <p:cNvSpPr>
            <a:spLocks noGrp="1"/>
          </p:cNvSpPr>
          <p:nvPr>
            <p:ph type="title"/>
          </p:nvPr>
        </p:nvSpPr>
        <p:spPr/>
        <p:txBody>
          <a:bodyPr/>
          <a:lstStyle/>
          <a:p>
            <a:r>
              <a:rPr lang="en-US" dirty="0"/>
              <a:t>Green Group</a:t>
            </a:r>
          </a:p>
        </p:txBody>
      </p:sp>
      <p:sp>
        <p:nvSpPr>
          <p:cNvPr id="4" name="TextBox 3"/>
          <p:cNvSpPr txBox="1"/>
          <p:nvPr/>
        </p:nvSpPr>
        <p:spPr>
          <a:xfrm>
            <a:off x="1739107" y="142019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a:t>
            </a:r>
          </a:p>
        </p:txBody>
      </p:sp>
      <p:sp>
        <p:nvSpPr>
          <p:cNvPr id="14" name="TextBox 13"/>
          <p:cNvSpPr txBox="1"/>
          <p:nvPr/>
        </p:nvSpPr>
        <p:spPr>
          <a:xfrm>
            <a:off x="2533562" y="1415965"/>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19</a:t>
            </a:r>
          </a:p>
        </p:txBody>
      </p:sp>
      <p:sp>
        <p:nvSpPr>
          <p:cNvPr id="15" name="TextBox 14"/>
          <p:cNvSpPr txBox="1"/>
          <p:nvPr/>
        </p:nvSpPr>
        <p:spPr>
          <a:xfrm>
            <a:off x="3328017" y="1415965"/>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12</a:t>
            </a:r>
          </a:p>
        </p:txBody>
      </p:sp>
      <p:sp>
        <p:nvSpPr>
          <p:cNvPr id="16" name="TextBox 15"/>
          <p:cNvSpPr txBox="1"/>
          <p:nvPr/>
        </p:nvSpPr>
        <p:spPr>
          <a:xfrm>
            <a:off x="4122473" y="1415965"/>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20</a:t>
            </a:r>
          </a:p>
        </p:txBody>
      </p:sp>
      <p:sp>
        <p:nvSpPr>
          <p:cNvPr id="17" name="TextBox 16"/>
          <p:cNvSpPr txBox="1"/>
          <p:nvPr/>
        </p:nvSpPr>
        <p:spPr>
          <a:xfrm>
            <a:off x="4916928"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39</a:t>
            </a:r>
          </a:p>
        </p:txBody>
      </p:sp>
      <p:pic>
        <p:nvPicPr>
          <p:cNvPr id="7" name="Picture 6"/>
          <p:cNvPicPr>
            <a:picLocks noChangeAspect="1"/>
          </p:cNvPicPr>
          <p:nvPr/>
        </p:nvPicPr>
        <p:blipFill>
          <a:blip r:embed="rId2"/>
          <a:stretch>
            <a:fillRect/>
          </a:stretch>
        </p:blipFill>
        <p:spPr>
          <a:xfrm>
            <a:off x="981066" y="933367"/>
            <a:ext cx="502705" cy="482597"/>
          </a:xfrm>
          <a:prstGeom prst="rect">
            <a:avLst/>
          </a:prstGeom>
        </p:spPr>
      </p:pic>
      <p:sp>
        <p:nvSpPr>
          <p:cNvPr id="53" name="TextBox 52">
            <a:extLst>
              <a:ext uri="{FF2B5EF4-FFF2-40B4-BE49-F238E27FC236}">
                <a16:creationId xmlns:a16="http://schemas.microsoft.com/office/drawing/2014/main" id="{1D2F901C-A3D5-DE46-977B-467B2357A989}"/>
              </a:ext>
            </a:extLst>
          </p:cNvPr>
          <p:cNvSpPr txBox="1"/>
          <p:nvPr/>
        </p:nvSpPr>
        <p:spPr>
          <a:xfrm>
            <a:off x="5711384"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24</a:t>
            </a:r>
          </a:p>
        </p:txBody>
      </p:sp>
      <p:sp>
        <p:nvSpPr>
          <p:cNvPr id="54" name="TextBox 53">
            <a:extLst>
              <a:ext uri="{FF2B5EF4-FFF2-40B4-BE49-F238E27FC236}">
                <a16:creationId xmlns:a16="http://schemas.microsoft.com/office/drawing/2014/main" id="{E72A52E9-6893-CC41-A59C-54F9820FA1EF}"/>
              </a:ext>
            </a:extLst>
          </p:cNvPr>
          <p:cNvSpPr txBox="1"/>
          <p:nvPr/>
        </p:nvSpPr>
        <p:spPr>
          <a:xfrm>
            <a:off x="6505839"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a:t>
            </a:r>
          </a:p>
        </p:txBody>
      </p:sp>
      <p:sp>
        <p:nvSpPr>
          <p:cNvPr id="55" name="TextBox 54">
            <a:extLst>
              <a:ext uri="{FF2B5EF4-FFF2-40B4-BE49-F238E27FC236}">
                <a16:creationId xmlns:a16="http://schemas.microsoft.com/office/drawing/2014/main" id="{A78B4AF8-C4BE-4D4F-83C2-870704004E3E}"/>
              </a:ext>
            </a:extLst>
          </p:cNvPr>
          <p:cNvSpPr txBox="1"/>
          <p:nvPr/>
        </p:nvSpPr>
        <p:spPr>
          <a:xfrm>
            <a:off x="7300295"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11</a:t>
            </a:r>
          </a:p>
        </p:txBody>
      </p:sp>
      <p:sp>
        <p:nvSpPr>
          <p:cNvPr id="56" name="TextBox 55">
            <a:extLst>
              <a:ext uri="{FF2B5EF4-FFF2-40B4-BE49-F238E27FC236}">
                <a16:creationId xmlns:a16="http://schemas.microsoft.com/office/drawing/2014/main" id="{07B44CEB-5CAC-6C40-80D0-E80FCFED6423}"/>
              </a:ext>
            </a:extLst>
          </p:cNvPr>
          <p:cNvSpPr txBox="1"/>
          <p:nvPr/>
        </p:nvSpPr>
        <p:spPr>
          <a:xfrm>
            <a:off x="1739107" y="212373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29</a:t>
            </a:r>
          </a:p>
        </p:txBody>
      </p:sp>
      <p:sp>
        <p:nvSpPr>
          <p:cNvPr id="57" name="TextBox 56">
            <a:extLst>
              <a:ext uri="{FF2B5EF4-FFF2-40B4-BE49-F238E27FC236}">
                <a16:creationId xmlns:a16="http://schemas.microsoft.com/office/drawing/2014/main" id="{A432181C-AF22-B14C-B480-42464E88A129}"/>
              </a:ext>
            </a:extLst>
          </p:cNvPr>
          <p:cNvSpPr txBox="1"/>
          <p:nvPr/>
        </p:nvSpPr>
        <p:spPr>
          <a:xfrm>
            <a:off x="2533562" y="2119501"/>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28</a:t>
            </a:r>
          </a:p>
        </p:txBody>
      </p:sp>
      <p:sp>
        <p:nvSpPr>
          <p:cNvPr id="58" name="TextBox 57">
            <a:extLst>
              <a:ext uri="{FF2B5EF4-FFF2-40B4-BE49-F238E27FC236}">
                <a16:creationId xmlns:a16="http://schemas.microsoft.com/office/drawing/2014/main" id="{46A36615-486F-E946-A712-3E38A16D0E10}"/>
              </a:ext>
            </a:extLst>
          </p:cNvPr>
          <p:cNvSpPr txBox="1"/>
          <p:nvPr/>
        </p:nvSpPr>
        <p:spPr>
          <a:xfrm>
            <a:off x="3328017" y="2119501"/>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22</a:t>
            </a:r>
          </a:p>
        </p:txBody>
      </p:sp>
      <p:sp>
        <p:nvSpPr>
          <p:cNvPr id="59" name="TextBox 58">
            <a:extLst>
              <a:ext uri="{FF2B5EF4-FFF2-40B4-BE49-F238E27FC236}">
                <a16:creationId xmlns:a16="http://schemas.microsoft.com/office/drawing/2014/main" id="{A654B347-E5C7-5248-B329-A6B552E3DE72}"/>
              </a:ext>
            </a:extLst>
          </p:cNvPr>
          <p:cNvSpPr txBox="1"/>
          <p:nvPr/>
        </p:nvSpPr>
        <p:spPr>
          <a:xfrm>
            <a:off x="4122473" y="2119501"/>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a:t>
            </a:r>
          </a:p>
        </p:txBody>
      </p:sp>
      <p:sp>
        <p:nvSpPr>
          <p:cNvPr id="60" name="TextBox 59">
            <a:extLst>
              <a:ext uri="{FF2B5EF4-FFF2-40B4-BE49-F238E27FC236}">
                <a16:creationId xmlns:a16="http://schemas.microsoft.com/office/drawing/2014/main" id="{DE87C7EC-4E01-9440-8C9E-5372AB80432E}"/>
              </a:ext>
            </a:extLst>
          </p:cNvPr>
          <p:cNvSpPr txBox="1"/>
          <p:nvPr/>
        </p:nvSpPr>
        <p:spPr>
          <a:xfrm>
            <a:off x="4916928"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14</a:t>
            </a:r>
          </a:p>
        </p:txBody>
      </p:sp>
      <p:sp>
        <p:nvSpPr>
          <p:cNvPr id="61" name="TextBox 60">
            <a:extLst>
              <a:ext uri="{FF2B5EF4-FFF2-40B4-BE49-F238E27FC236}">
                <a16:creationId xmlns:a16="http://schemas.microsoft.com/office/drawing/2014/main" id="{8B558AC9-34FC-5943-BD3D-D41E47A3CE76}"/>
              </a:ext>
            </a:extLst>
          </p:cNvPr>
          <p:cNvSpPr txBox="1"/>
          <p:nvPr/>
        </p:nvSpPr>
        <p:spPr>
          <a:xfrm>
            <a:off x="5711384"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27</a:t>
            </a:r>
          </a:p>
        </p:txBody>
      </p:sp>
      <p:sp>
        <p:nvSpPr>
          <p:cNvPr id="62" name="TextBox 61">
            <a:extLst>
              <a:ext uri="{FF2B5EF4-FFF2-40B4-BE49-F238E27FC236}">
                <a16:creationId xmlns:a16="http://schemas.microsoft.com/office/drawing/2014/main" id="{3F03A4A9-6A09-6E40-BA95-1171BAEE3811}"/>
              </a:ext>
            </a:extLst>
          </p:cNvPr>
          <p:cNvSpPr txBox="1"/>
          <p:nvPr/>
        </p:nvSpPr>
        <p:spPr>
          <a:xfrm>
            <a:off x="6505839"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15</a:t>
            </a:r>
          </a:p>
        </p:txBody>
      </p:sp>
      <p:sp>
        <p:nvSpPr>
          <p:cNvPr id="63" name="TextBox 62">
            <a:extLst>
              <a:ext uri="{FF2B5EF4-FFF2-40B4-BE49-F238E27FC236}">
                <a16:creationId xmlns:a16="http://schemas.microsoft.com/office/drawing/2014/main" id="{40934627-2A39-5A4E-9D43-E0146EE44979}"/>
              </a:ext>
            </a:extLst>
          </p:cNvPr>
          <p:cNvSpPr txBox="1"/>
          <p:nvPr/>
        </p:nvSpPr>
        <p:spPr>
          <a:xfrm>
            <a:off x="7300295"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10</a:t>
            </a:r>
          </a:p>
        </p:txBody>
      </p:sp>
      <p:sp>
        <p:nvSpPr>
          <p:cNvPr id="64" name="TextBox 63">
            <a:extLst>
              <a:ext uri="{FF2B5EF4-FFF2-40B4-BE49-F238E27FC236}">
                <a16:creationId xmlns:a16="http://schemas.microsoft.com/office/drawing/2014/main" id="{B7D41035-B96E-4E44-AC79-BBC6A9EEBA58}"/>
              </a:ext>
            </a:extLst>
          </p:cNvPr>
          <p:cNvSpPr txBox="1"/>
          <p:nvPr/>
        </p:nvSpPr>
        <p:spPr>
          <a:xfrm>
            <a:off x="1739107" y="282727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37</a:t>
            </a:r>
          </a:p>
        </p:txBody>
      </p:sp>
      <p:sp>
        <p:nvSpPr>
          <p:cNvPr id="65" name="TextBox 64">
            <a:extLst>
              <a:ext uri="{FF2B5EF4-FFF2-40B4-BE49-F238E27FC236}">
                <a16:creationId xmlns:a16="http://schemas.microsoft.com/office/drawing/2014/main" id="{1188E67C-428E-3C4B-8F23-16722BA6EA84}"/>
              </a:ext>
            </a:extLst>
          </p:cNvPr>
          <p:cNvSpPr txBox="1"/>
          <p:nvPr/>
        </p:nvSpPr>
        <p:spPr>
          <a:xfrm>
            <a:off x="2533562" y="282303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17</a:t>
            </a:r>
          </a:p>
        </p:txBody>
      </p:sp>
      <p:sp>
        <p:nvSpPr>
          <p:cNvPr id="66" name="TextBox 65">
            <a:extLst>
              <a:ext uri="{FF2B5EF4-FFF2-40B4-BE49-F238E27FC236}">
                <a16:creationId xmlns:a16="http://schemas.microsoft.com/office/drawing/2014/main" id="{4C201A71-04C5-4B40-A9FA-B97485BADD5E}"/>
              </a:ext>
            </a:extLst>
          </p:cNvPr>
          <p:cNvSpPr txBox="1"/>
          <p:nvPr/>
        </p:nvSpPr>
        <p:spPr>
          <a:xfrm>
            <a:off x="3328017" y="282303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23</a:t>
            </a:r>
          </a:p>
        </p:txBody>
      </p:sp>
      <p:sp>
        <p:nvSpPr>
          <p:cNvPr id="67" name="TextBox 66">
            <a:extLst>
              <a:ext uri="{FF2B5EF4-FFF2-40B4-BE49-F238E27FC236}">
                <a16:creationId xmlns:a16="http://schemas.microsoft.com/office/drawing/2014/main" id="{A17E3493-5B19-C548-B999-98AF3860B3E6}"/>
              </a:ext>
            </a:extLst>
          </p:cNvPr>
          <p:cNvSpPr txBox="1"/>
          <p:nvPr/>
        </p:nvSpPr>
        <p:spPr>
          <a:xfrm>
            <a:off x="4122473" y="282303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6</a:t>
            </a:r>
          </a:p>
        </p:txBody>
      </p:sp>
      <p:sp>
        <p:nvSpPr>
          <p:cNvPr id="68" name="TextBox 67">
            <a:extLst>
              <a:ext uri="{FF2B5EF4-FFF2-40B4-BE49-F238E27FC236}">
                <a16:creationId xmlns:a16="http://schemas.microsoft.com/office/drawing/2014/main" id="{BAECC89C-4369-DF4D-8FF2-7F0A8495CBF8}"/>
              </a:ext>
            </a:extLst>
          </p:cNvPr>
          <p:cNvSpPr txBox="1"/>
          <p:nvPr/>
        </p:nvSpPr>
        <p:spPr>
          <a:xfrm>
            <a:off x="4916928"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36</a:t>
            </a:r>
          </a:p>
        </p:txBody>
      </p:sp>
      <p:sp>
        <p:nvSpPr>
          <p:cNvPr id="69" name="TextBox 68">
            <a:extLst>
              <a:ext uri="{FF2B5EF4-FFF2-40B4-BE49-F238E27FC236}">
                <a16:creationId xmlns:a16="http://schemas.microsoft.com/office/drawing/2014/main" id="{F43E0241-D273-074F-A0F0-FC10D320E41E}"/>
              </a:ext>
            </a:extLst>
          </p:cNvPr>
          <p:cNvSpPr txBox="1"/>
          <p:nvPr/>
        </p:nvSpPr>
        <p:spPr>
          <a:xfrm>
            <a:off x="5711384"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35</a:t>
            </a:r>
          </a:p>
        </p:txBody>
      </p:sp>
      <p:sp>
        <p:nvSpPr>
          <p:cNvPr id="70" name="TextBox 69">
            <a:extLst>
              <a:ext uri="{FF2B5EF4-FFF2-40B4-BE49-F238E27FC236}">
                <a16:creationId xmlns:a16="http://schemas.microsoft.com/office/drawing/2014/main" id="{B0521B9A-B0A0-CB43-B907-516D50725652}"/>
              </a:ext>
            </a:extLst>
          </p:cNvPr>
          <p:cNvSpPr txBox="1"/>
          <p:nvPr/>
        </p:nvSpPr>
        <p:spPr>
          <a:xfrm>
            <a:off x="6505839"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5</a:t>
            </a:r>
          </a:p>
        </p:txBody>
      </p:sp>
      <p:sp>
        <p:nvSpPr>
          <p:cNvPr id="71" name="TextBox 70">
            <a:extLst>
              <a:ext uri="{FF2B5EF4-FFF2-40B4-BE49-F238E27FC236}">
                <a16:creationId xmlns:a16="http://schemas.microsoft.com/office/drawing/2014/main" id="{0BF41C66-B4A4-7A47-BFF6-4D112E8F3A34}"/>
              </a:ext>
            </a:extLst>
          </p:cNvPr>
          <p:cNvSpPr txBox="1"/>
          <p:nvPr/>
        </p:nvSpPr>
        <p:spPr>
          <a:xfrm>
            <a:off x="7300295"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26</a:t>
            </a:r>
          </a:p>
        </p:txBody>
      </p:sp>
      <p:sp>
        <p:nvSpPr>
          <p:cNvPr id="72" name="TextBox 71">
            <a:extLst>
              <a:ext uri="{FF2B5EF4-FFF2-40B4-BE49-F238E27FC236}">
                <a16:creationId xmlns:a16="http://schemas.microsoft.com/office/drawing/2014/main" id="{8BBC3F4D-BB7D-AD4E-9382-8F268CF96737}"/>
              </a:ext>
            </a:extLst>
          </p:cNvPr>
          <p:cNvSpPr txBox="1"/>
          <p:nvPr/>
        </p:nvSpPr>
        <p:spPr>
          <a:xfrm>
            <a:off x="1739107" y="353080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32</a:t>
            </a:r>
          </a:p>
        </p:txBody>
      </p:sp>
      <p:sp>
        <p:nvSpPr>
          <p:cNvPr id="73" name="TextBox 72">
            <a:extLst>
              <a:ext uri="{FF2B5EF4-FFF2-40B4-BE49-F238E27FC236}">
                <a16:creationId xmlns:a16="http://schemas.microsoft.com/office/drawing/2014/main" id="{C0AA6AF0-85CC-7544-A6D5-874B7AB69662}"/>
              </a:ext>
            </a:extLst>
          </p:cNvPr>
          <p:cNvSpPr txBox="1"/>
          <p:nvPr/>
        </p:nvSpPr>
        <p:spPr>
          <a:xfrm>
            <a:off x="2533562" y="352657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30</a:t>
            </a:r>
          </a:p>
        </p:txBody>
      </p:sp>
      <p:sp>
        <p:nvSpPr>
          <p:cNvPr id="74" name="TextBox 73">
            <a:extLst>
              <a:ext uri="{FF2B5EF4-FFF2-40B4-BE49-F238E27FC236}">
                <a16:creationId xmlns:a16="http://schemas.microsoft.com/office/drawing/2014/main" id="{8DB9FA56-401A-B243-931B-A4DC4095E255}"/>
              </a:ext>
            </a:extLst>
          </p:cNvPr>
          <p:cNvSpPr txBox="1"/>
          <p:nvPr/>
        </p:nvSpPr>
        <p:spPr>
          <a:xfrm>
            <a:off x="3328017" y="352657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34</a:t>
            </a:r>
          </a:p>
        </p:txBody>
      </p:sp>
      <p:sp>
        <p:nvSpPr>
          <p:cNvPr id="75" name="TextBox 74">
            <a:extLst>
              <a:ext uri="{FF2B5EF4-FFF2-40B4-BE49-F238E27FC236}">
                <a16:creationId xmlns:a16="http://schemas.microsoft.com/office/drawing/2014/main" id="{46EEAA73-F484-0149-918C-1CCFF2721B70}"/>
              </a:ext>
            </a:extLst>
          </p:cNvPr>
          <p:cNvSpPr txBox="1"/>
          <p:nvPr/>
        </p:nvSpPr>
        <p:spPr>
          <a:xfrm>
            <a:off x="4122473" y="352657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33</a:t>
            </a:r>
          </a:p>
        </p:txBody>
      </p:sp>
      <p:sp>
        <p:nvSpPr>
          <p:cNvPr id="76" name="TextBox 75">
            <a:extLst>
              <a:ext uri="{FF2B5EF4-FFF2-40B4-BE49-F238E27FC236}">
                <a16:creationId xmlns:a16="http://schemas.microsoft.com/office/drawing/2014/main" id="{1DDB93EA-FF1F-E749-8E3E-FFE591246178}"/>
              </a:ext>
            </a:extLst>
          </p:cNvPr>
          <p:cNvSpPr txBox="1"/>
          <p:nvPr/>
        </p:nvSpPr>
        <p:spPr>
          <a:xfrm>
            <a:off x="4916928"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13</a:t>
            </a:r>
          </a:p>
        </p:txBody>
      </p:sp>
      <p:sp>
        <p:nvSpPr>
          <p:cNvPr id="77" name="TextBox 76">
            <a:extLst>
              <a:ext uri="{FF2B5EF4-FFF2-40B4-BE49-F238E27FC236}">
                <a16:creationId xmlns:a16="http://schemas.microsoft.com/office/drawing/2014/main" id="{5B903083-AA39-C142-A037-286BAE56CF73}"/>
              </a:ext>
            </a:extLst>
          </p:cNvPr>
          <p:cNvSpPr txBox="1"/>
          <p:nvPr/>
        </p:nvSpPr>
        <p:spPr>
          <a:xfrm>
            <a:off x="5711384"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21</a:t>
            </a:r>
          </a:p>
        </p:txBody>
      </p:sp>
      <p:sp>
        <p:nvSpPr>
          <p:cNvPr id="78" name="TextBox 77">
            <a:extLst>
              <a:ext uri="{FF2B5EF4-FFF2-40B4-BE49-F238E27FC236}">
                <a16:creationId xmlns:a16="http://schemas.microsoft.com/office/drawing/2014/main" id="{E446187E-B694-6841-A2A4-2CD0D2981D0E}"/>
              </a:ext>
            </a:extLst>
          </p:cNvPr>
          <p:cNvSpPr txBox="1"/>
          <p:nvPr/>
        </p:nvSpPr>
        <p:spPr>
          <a:xfrm>
            <a:off x="6505839"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18</a:t>
            </a:r>
          </a:p>
        </p:txBody>
      </p:sp>
      <p:sp>
        <p:nvSpPr>
          <p:cNvPr id="79" name="TextBox 78">
            <a:extLst>
              <a:ext uri="{FF2B5EF4-FFF2-40B4-BE49-F238E27FC236}">
                <a16:creationId xmlns:a16="http://schemas.microsoft.com/office/drawing/2014/main" id="{EBF762F6-81E1-0F48-85B2-ABFBDDBAA678}"/>
              </a:ext>
            </a:extLst>
          </p:cNvPr>
          <p:cNvSpPr txBox="1"/>
          <p:nvPr/>
        </p:nvSpPr>
        <p:spPr>
          <a:xfrm>
            <a:off x="7300295"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7</a:t>
            </a:r>
          </a:p>
        </p:txBody>
      </p:sp>
      <p:sp>
        <p:nvSpPr>
          <p:cNvPr id="80" name="TextBox 79">
            <a:extLst>
              <a:ext uri="{FF2B5EF4-FFF2-40B4-BE49-F238E27FC236}">
                <a16:creationId xmlns:a16="http://schemas.microsoft.com/office/drawing/2014/main" id="{A5E39A14-B5B3-D14E-829A-218BD01203CB}"/>
              </a:ext>
            </a:extLst>
          </p:cNvPr>
          <p:cNvSpPr txBox="1"/>
          <p:nvPr/>
        </p:nvSpPr>
        <p:spPr>
          <a:xfrm>
            <a:off x="1739107" y="423434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25</a:t>
            </a:r>
          </a:p>
        </p:txBody>
      </p:sp>
      <p:sp>
        <p:nvSpPr>
          <p:cNvPr id="81" name="TextBox 80">
            <a:extLst>
              <a:ext uri="{FF2B5EF4-FFF2-40B4-BE49-F238E27FC236}">
                <a16:creationId xmlns:a16="http://schemas.microsoft.com/office/drawing/2014/main" id="{72FCF3AC-7E3E-9544-B09B-C158CED41A72}"/>
              </a:ext>
            </a:extLst>
          </p:cNvPr>
          <p:cNvSpPr txBox="1"/>
          <p:nvPr/>
        </p:nvSpPr>
        <p:spPr>
          <a:xfrm>
            <a:off x="2533562" y="4230109"/>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38</a:t>
            </a:r>
          </a:p>
        </p:txBody>
      </p:sp>
      <p:sp>
        <p:nvSpPr>
          <p:cNvPr id="82" name="TextBox 81">
            <a:extLst>
              <a:ext uri="{FF2B5EF4-FFF2-40B4-BE49-F238E27FC236}">
                <a16:creationId xmlns:a16="http://schemas.microsoft.com/office/drawing/2014/main" id="{2F8E06FE-DC64-2E4C-9CAE-E94ED2765F20}"/>
              </a:ext>
            </a:extLst>
          </p:cNvPr>
          <p:cNvSpPr txBox="1"/>
          <p:nvPr/>
        </p:nvSpPr>
        <p:spPr>
          <a:xfrm>
            <a:off x="3328017" y="4230109"/>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16</a:t>
            </a:r>
          </a:p>
        </p:txBody>
      </p:sp>
      <p:sp>
        <p:nvSpPr>
          <p:cNvPr id="83" name="TextBox 82">
            <a:extLst>
              <a:ext uri="{FF2B5EF4-FFF2-40B4-BE49-F238E27FC236}">
                <a16:creationId xmlns:a16="http://schemas.microsoft.com/office/drawing/2014/main" id="{B2145B72-9630-8F45-ACA5-163636955590}"/>
              </a:ext>
            </a:extLst>
          </p:cNvPr>
          <p:cNvSpPr txBox="1"/>
          <p:nvPr/>
        </p:nvSpPr>
        <p:spPr>
          <a:xfrm>
            <a:off x="4122473" y="4230109"/>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31</a:t>
            </a:r>
          </a:p>
        </p:txBody>
      </p:sp>
      <p:sp>
        <p:nvSpPr>
          <p:cNvPr id="84" name="TextBox 83">
            <a:extLst>
              <a:ext uri="{FF2B5EF4-FFF2-40B4-BE49-F238E27FC236}">
                <a16:creationId xmlns:a16="http://schemas.microsoft.com/office/drawing/2014/main" id="{22F69F27-FFF1-A84D-8790-1FFBB47408E5}"/>
              </a:ext>
            </a:extLst>
          </p:cNvPr>
          <p:cNvSpPr txBox="1"/>
          <p:nvPr/>
        </p:nvSpPr>
        <p:spPr>
          <a:xfrm>
            <a:off x="4916928"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9</a:t>
            </a:r>
          </a:p>
        </p:txBody>
      </p:sp>
      <p:sp>
        <p:nvSpPr>
          <p:cNvPr id="85" name="TextBox 84">
            <a:extLst>
              <a:ext uri="{FF2B5EF4-FFF2-40B4-BE49-F238E27FC236}">
                <a16:creationId xmlns:a16="http://schemas.microsoft.com/office/drawing/2014/main" id="{24318623-3731-BC42-A9F2-B31BA1195EAA}"/>
              </a:ext>
            </a:extLst>
          </p:cNvPr>
          <p:cNvSpPr txBox="1"/>
          <p:nvPr/>
        </p:nvSpPr>
        <p:spPr>
          <a:xfrm>
            <a:off x="5711384"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8</a:t>
            </a:r>
          </a:p>
        </p:txBody>
      </p:sp>
      <p:sp>
        <p:nvSpPr>
          <p:cNvPr id="86" name="TextBox 85">
            <a:extLst>
              <a:ext uri="{FF2B5EF4-FFF2-40B4-BE49-F238E27FC236}">
                <a16:creationId xmlns:a16="http://schemas.microsoft.com/office/drawing/2014/main" id="{E6A77E6E-31B0-294F-A928-9C686111A333}"/>
              </a:ext>
            </a:extLst>
          </p:cNvPr>
          <p:cNvSpPr txBox="1"/>
          <p:nvPr/>
        </p:nvSpPr>
        <p:spPr>
          <a:xfrm>
            <a:off x="6505839"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a:t>
            </a:r>
          </a:p>
        </p:txBody>
      </p:sp>
      <p:sp>
        <p:nvSpPr>
          <p:cNvPr id="87" name="TextBox 86">
            <a:extLst>
              <a:ext uri="{FF2B5EF4-FFF2-40B4-BE49-F238E27FC236}">
                <a16:creationId xmlns:a16="http://schemas.microsoft.com/office/drawing/2014/main" id="{D2132D23-65FF-BA46-80D1-C92A09F0DFF2}"/>
              </a:ext>
            </a:extLst>
          </p:cNvPr>
          <p:cNvSpPr txBox="1"/>
          <p:nvPr/>
        </p:nvSpPr>
        <p:spPr>
          <a:xfrm>
            <a:off x="7300295"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40</a:t>
            </a:r>
          </a:p>
        </p:txBody>
      </p:sp>
      <p:cxnSp>
        <p:nvCxnSpPr>
          <p:cNvPr id="44" name="Straight Connector 43">
            <a:extLst>
              <a:ext uri="{FF2B5EF4-FFF2-40B4-BE49-F238E27FC236}">
                <a16:creationId xmlns:a16="http://schemas.microsoft.com/office/drawing/2014/main" id="{0246E917-EE39-174D-82E3-D3DBBC348263}"/>
              </a:ext>
            </a:extLst>
          </p:cNvPr>
          <p:cNvCxnSpPr>
            <a:cxnSpLocks/>
            <a:stCxn id="4" idx="3"/>
            <a:endCxn id="14" idx="1"/>
          </p:cNvCxnSpPr>
          <p:nvPr/>
        </p:nvCxnSpPr>
        <p:spPr>
          <a:xfrm flipV="1">
            <a:off x="2261218" y="1582668"/>
            <a:ext cx="272344"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AC3DD79-296B-D047-9CBC-3E771A6E845F}"/>
              </a:ext>
            </a:extLst>
          </p:cNvPr>
          <p:cNvCxnSpPr>
            <a:cxnSpLocks/>
            <a:stCxn id="4" idx="2"/>
            <a:endCxn id="56" idx="0"/>
          </p:cNvCxnSpPr>
          <p:nvPr/>
        </p:nvCxnSpPr>
        <p:spPr>
          <a:xfrm>
            <a:off x="2000163" y="1753603"/>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99D43443-315D-FC46-9602-0066E759E974}"/>
              </a:ext>
            </a:extLst>
          </p:cNvPr>
          <p:cNvCxnSpPr>
            <a:cxnSpLocks/>
            <a:stCxn id="15" idx="2"/>
            <a:endCxn id="58" idx="0"/>
          </p:cNvCxnSpPr>
          <p:nvPr/>
        </p:nvCxnSpPr>
        <p:spPr>
          <a:xfrm>
            <a:off x="3589073" y="1749370"/>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29AD107-880A-6A4E-8711-D9159859F2FE}"/>
              </a:ext>
            </a:extLst>
          </p:cNvPr>
          <p:cNvCxnSpPr>
            <a:cxnSpLocks/>
            <a:stCxn id="15" idx="2"/>
            <a:endCxn id="59" idx="0"/>
          </p:cNvCxnSpPr>
          <p:nvPr/>
        </p:nvCxnSpPr>
        <p:spPr>
          <a:xfrm>
            <a:off x="3589073" y="1749370"/>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DFB89E6F-0BF1-C241-B8F7-EE884D9828DF}"/>
              </a:ext>
            </a:extLst>
          </p:cNvPr>
          <p:cNvCxnSpPr>
            <a:cxnSpLocks/>
            <a:stCxn id="57" idx="0"/>
            <a:endCxn id="15" idx="2"/>
          </p:cNvCxnSpPr>
          <p:nvPr/>
        </p:nvCxnSpPr>
        <p:spPr>
          <a:xfrm flipV="1">
            <a:off x="2794618" y="1749370"/>
            <a:ext cx="794455"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19A587B6-07C2-AC4A-BD91-C2D792FFFA63}"/>
              </a:ext>
            </a:extLst>
          </p:cNvPr>
          <p:cNvCxnSpPr>
            <a:cxnSpLocks/>
            <a:stCxn id="57" idx="0"/>
          </p:cNvCxnSpPr>
          <p:nvPr/>
        </p:nvCxnSpPr>
        <p:spPr>
          <a:xfrm flipV="1">
            <a:off x="2794618" y="1749435"/>
            <a:ext cx="0" cy="37006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CE2154DB-B9AD-9D4A-B1C7-4D73CE394D18}"/>
              </a:ext>
            </a:extLst>
          </p:cNvPr>
          <p:cNvCxnSpPr>
            <a:cxnSpLocks/>
            <a:stCxn id="15" idx="2"/>
            <a:endCxn id="60" idx="0"/>
          </p:cNvCxnSpPr>
          <p:nvPr/>
        </p:nvCxnSpPr>
        <p:spPr>
          <a:xfrm>
            <a:off x="3589073" y="1749370"/>
            <a:ext cx="1588911" cy="3754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7E0A2FF-EC14-FD4C-8224-C9F15E772BD8}"/>
              </a:ext>
            </a:extLst>
          </p:cNvPr>
          <p:cNvCxnSpPr>
            <a:cxnSpLocks/>
            <a:stCxn id="59" idx="2"/>
            <a:endCxn id="67" idx="0"/>
          </p:cNvCxnSpPr>
          <p:nvPr/>
        </p:nvCxnSpPr>
        <p:spPr>
          <a:xfrm>
            <a:off x="4383529" y="2452906"/>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2FDC0327-5C78-0D4A-9328-CEB7FC095D01}"/>
              </a:ext>
            </a:extLst>
          </p:cNvPr>
          <p:cNvCxnSpPr>
            <a:cxnSpLocks/>
            <a:stCxn id="59" idx="2"/>
            <a:endCxn id="66" idx="0"/>
          </p:cNvCxnSpPr>
          <p:nvPr/>
        </p:nvCxnSpPr>
        <p:spPr>
          <a:xfrm flipH="1">
            <a:off x="3589073" y="2452906"/>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8760DF90-3DDE-B044-8D86-EDF6DD5690BF}"/>
              </a:ext>
            </a:extLst>
          </p:cNvPr>
          <p:cNvCxnSpPr>
            <a:cxnSpLocks/>
          </p:cNvCxnSpPr>
          <p:nvPr/>
        </p:nvCxnSpPr>
        <p:spPr>
          <a:xfrm flipH="1">
            <a:off x="2794618"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D3813EEE-580F-2440-ABAF-AAB688063CE4}"/>
              </a:ext>
            </a:extLst>
          </p:cNvPr>
          <p:cNvCxnSpPr>
            <a:cxnSpLocks/>
          </p:cNvCxnSpPr>
          <p:nvPr/>
        </p:nvCxnSpPr>
        <p:spPr>
          <a:xfrm flipH="1">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44571A3-058C-0640-B447-9CC750E36C0F}"/>
              </a:ext>
            </a:extLst>
          </p:cNvPr>
          <p:cNvCxnSpPr>
            <a:cxnSpLocks/>
            <a:endCxn id="65" idx="0"/>
          </p:cNvCxnSpPr>
          <p:nvPr/>
        </p:nvCxnSpPr>
        <p:spPr>
          <a:xfrm>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F8880FD0-018C-6D46-8B92-B08369612056}"/>
              </a:ext>
            </a:extLst>
          </p:cNvPr>
          <p:cNvCxnSpPr>
            <a:cxnSpLocks/>
            <a:stCxn id="64" idx="2"/>
          </p:cNvCxnSpPr>
          <p:nvPr/>
        </p:nvCxnSpPr>
        <p:spPr>
          <a:xfrm>
            <a:off x="2000163" y="3160675"/>
            <a:ext cx="794454" cy="374365"/>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96ED606-FFD1-9A44-8AD6-FDF1BA640DE4}"/>
              </a:ext>
            </a:extLst>
          </p:cNvPr>
          <p:cNvCxnSpPr>
            <a:cxnSpLocks/>
            <a:stCxn id="64" idx="2"/>
            <a:endCxn id="72" idx="0"/>
          </p:cNvCxnSpPr>
          <p:nvPr/>
        </p:nvCxnSpPr>
        <p:spPr>
          <a:xfrm>
            <a:off x="2000163" y="3160675"/>
            <a:ext cx="0" cy="370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16C03237-0EC4-9B4A-A51A-F318F934EF35}"/>
              </a:ext>
            </a:extLst>
          </p:cNvPr>
          <p:cNvCxnSpPr>
            <a:cxnSpLocks/>
            <a:stCxn id="64" idx="2"/>
            <a:endCxn id="74" idx="0"/>
          </p:cNvCxnSpPr>
          <p:nvPr/>
        </p:nvCxnSpPr>
        <p:spPr>
          <a:xfrm>
            <a:off x="2000163" y="3160675"/>
            <a:ext cx="1588910" cy="3658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1F70A007-67AE-E041-951F-924DE34DA292}"/>
              </a:ext>
            </a:extLst>
          </p:cNvPr>
          <p:cNvCxnSpPr>
            <a:cxnSpLocks/>
            <a:endCxn id="75" idx="0"/>
          </p:cNvCxnSpPr>
          <p:nvPr/>
        </p:nvCxnSpPr>
        <p:spPr>
          <a:xfrm>
            <a:off x="2000163" y="3152273"/>
            <a:ext cx="2383366" cy="374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8C664D7A-07EC-3649-95C3-23734AEDA8AC}"/>
              </a:ext>
            </a:extLst>
          </p:cNvPr>
          <p:cNvCxnSpPr>
            <a:cxnSpLocks/>
            <a:endCxn id="76" idx="0"/>
          </p:cNvCxnSpPr>
          <p:nvPr/>
        </p:nvCxnSpPr>
        <p:spPr>
          <a:xfrm>
            <a:off x="2000162" y="3193103"/>
            <a:ext cx="3177822" cy="33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634D4E10-F2A3-554A-B3F4-9871B794BE6D}"/>
              </a:ext>
            </a:extLst>
          </p:cNvPr>
          <p:cNvCxnSpPr>
            <a:cxnSpLocks/>
            <a:stCxn id="65" idx="2"/>
            <a:endCxn id="73" idx="0"/>
          </p:cNvCxnSpPr>
          <p:nvPr/>
        </p:nvCxnSpPr>
        <p:spPr>
          <a:xfrm>
            <a:off x="2794618" y="3156442"/>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C49E795F-EA08-1A40-85B8-30ABB4C09AAD}"/>
              </a:ext>
            </a:extLst>
          </p:cNvPr>
          <p:cNvCxnSpPr>
            <a:cxnSpLocks/>
          </p:cNvCxnSpPr>
          <p:nvPr/>
        </p:nvCxnSpPr>
        <p:spPr>
          <a:xfrm>
            <a:off x="3589073" y="3164973"/>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E7DE9716-8895-CD43-80F1-EFC9D5B1966D}"/>
              </a:ext>
            </a:extLst>
          </p:cNvPr>
          <p:cNvCxnSpPr>
            <a:cxnSpLocks/>
          </p:cNvCxnSpPr>
          <p:nvPr/>
        </p:nvCxnSpPr>
        <p:spPr>
          <a:xfrm>
            <a:off x="4385556" y="315439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8E4D40CB-5502-564D-A583-F8F09FD4F530}"/>
              </a:ext>
            </a:extLst>
          </p:cNvPr>
          <p:cNvCxnSpPr>
            <a:cxnSpLocks/>
          </p:cNvCxnSpPr>
          <p:nvPr/>
        </p:nvCxnSpPr>
        <p:spPr>
          <a:xfrm>
            <a:off x="5177983"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2CAEF30E-98E0-9F4E-ACE6-B581F0EBE443}"/>
              </a:ext>
            </a:extLst>
          </p:cNvPr>
          <p:cNvCxnSpPr>
            <a:cxnSpLocks/>
          </p:cNvCxnSpPr>
          <p:nvPr/>
        </p:nvCxnSpPr>
        <p:spPr>
          <a:xfrm>
            <a:off x="5972439"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0DB5D27E-7117-4640-9A41-3CCDCF585DD4}"/>
              </a:ext>
            </a:extLst>
          </p:cNvPr>
          <p:cNvCxnSpPr>
            <a:cxnSpLocks/>
          </p:cNvCxnSpPr>
          <p:nvPr/>
        </p:nvCxnSpPr>
        <p:spPr>
          <a:xfrm>
            <a:off x="6766894"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2EBBDA19-FCFA-C945-8071-8691D1D59A1B}"/>
              </a:ext>
            </a:extLst>
          </p:cNvPr>
          <p:cNvCxnSpPr>
            <a:cxnSpLocks/>
          </p:cNvCxnSpPr>
          <p:nvPr/>
        </p:nvCxnSpPr>
        <p:spPr>
          <a:xfrm>
            <a:off x="7561350"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6B32D841-4DBC-7B49-A209-D39DC75A0BF1}"/>
              </a:ext>
            </a:extLst>
          </p:cNvPr>
          <p:cNvCxnSpPr>
            <a:cxnSpLocks/>
            <a:stCxn id="55" idx="2"/>
            <a:endCxn id="63" idx="0"/>
          </p:cNvCxnSpPr>
          <p:nvPr/>
        </p:nvCxnSpPr>
        <p:spPr>
          <a:xfrm>
            <a:off x="7561351"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810FE7AD-42F3-F345-A3A9-ED1873A57E1E}"/>
              </a:ext>
            </a:extLst>
          </p:cNvPr>
          <p:cNvCxnSpPr>
            <a:cxnSpLocks/>
            <a:stCxn id="54" idx="2"/>
            <a:endCxn id="62" idx="0"/>
          </p:cNvCxnSpPr>
          <p:nvPr/>
        </p:nvCxnSpPr>
        <p:spPr>
          <a:xfrm>
            <a:off x="6766895"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6FBDA2D1-2530-744A-B00C-62B441EFA73C}"/>
              </a:ext>
            </a:extLst>
          </p:cNvPr>
          <p:cNvCxnSpPr>
            <a:cxnSpLocks/>
            <a:stCxn id="55" idx="1"/>
            <a:endCxn id="54" idx="3"/>
          </p:cNvCxnSpPr>
          <p:nvPr/>
        </p:nvCxnSpPr>
        <p:spPr>
          <a:xfrm flipH="1">
            <a:off x="7027950" y="158796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560BA233-4278-7842-9B6D-1EEC3AB92C32}"/>
              </a:ext>
            </a:extLst>
          </p:cNvPr>
          <p:cNvCxnSpPr>
            <a:cxnSpLocks/>
            <a:stCxn id="63" idx="1"/>
            <a:endCxn id="62" idx="3"/>
          </p:cNvCxnSpPr>
          <p:nvPr/>
        </p:nvCxnSpPr>
        <p:spPr>
          <a:xfrm flipH="1">
            <a:off x="7027950" y="229150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F587E093-B122-7B42-A05C-CFBF17CA9346}"/>
              </a:ext>
            </a:extLst>
          </p:cNvPr>
          <p:cNvCxnSpPr>
            <a:cxnSpLocks/>
          </p:cNvCxnSpPr>
          <p:nvPr/>
        </p:nvCxnSpPr>
        <p:spPr>
          <a:xfrm flipH="1">
            <a:off x="7027950" y="299507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F5A0074B-8320-C948-B801-A556AD7CD9D9}"/>
              </a:ext>
            </a:extLst>
          </p:cNvPr>
          <p:cNvCxnSpPr>
            <a:cxnSpLocks/>
          </p:cNvCxnSpPr>
          <p:nvPr/>
        </p:nvCxnSpPr>
        <p:spPr>
          <a:xfrm flipH="1">
            <a:off x="6233495" y="15826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6B2FA80B-EDF0-4945-9CED-FBE4AF1D9C6F}"/>
              </a:ext>
            </a:extLst>
          </p:cNvPr>
          <p:cNvCxnSpPr>
            <a:cxnSpLocks/>
          </p:cNvCxnSpPr>
          <p:nvPr/>
        </p:nvCxnSpPr>
        <p:spPr>
          <a:xfrm flipH="1">
            <a:off x="5439039" y="159533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EE9F09AF-D5F8-5D45-B450-A7D6CA845646}"/>
              </a:ext>
            </a:extLst>
          </p:cNvPr>
          <p:cNvCxnSpPr>
            <a:cxnSpLocks/>
          </p:cNvCxnSpPr>
          <p:nvPr/>
        </p:nvCxnSpPr>
        <p:spPr>
          <a:xfrm flipH="1">
            <a:off x="4644583" y="160796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D68AE0FC-5EC5-2A4E-A2DA-F2B801F83502}"/>
              </a:ext>
            </a:extLst>
          </p:cNvPr>
          <p:cNvCxnSpPr>
            <a:cxnSpLocks/>
            <a:stCxn id="60" idx="0"/>
            <a:endCxn id="17" idx="2"/>
          </p:cNvCxnSpPr>
          <p:nvPr/>
        </p:nvCxnSpPr>
        <p:spPr>
          <a:xfrm flipV="1">
            <a:off x="5177984"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62CA7CAB-2443-C547-95B4-E7957B0F76AC}"/>
              </a:ext>
            </a:extLst>
          </p:cNvPr>
          <p:cNvCxnSpPr>
            <a:cxnSpLocks/>
            <a:stCxn id="61" idx="0"/>
            <a:endCxn id="53" idx="2"/>
          </p:cNvCxnSpPr>
          <p:nvPr/>
        </p:nvCxnSpPr>
        <p:spPr>
          <a:xfrm flipV="1">
            <a:off x="5972440"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76323157-5CFA-6D4A-8357-1CC425F0A7CE}"/>
              </a:ext>
            </a:extLst>
          </p:cNvPr>
          <p:cNvCxnSpPr>
            <a:cxnSpLocks/>
            <a:stCxn id="61" idx="2"/>
            <a:endCxn id="69" idx="0"/>
          </p:cNvCxnSpPr>
          <p:nvPr/>
        </p:nvCxnSpPr>
        <p:spPr>
          <a:xfrm>
            <a:off x="5972440"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D0C094A8-BC8E-1A4B-9B5C-996D1608E08C}"/>
              </a:ext>
            </a:extLst>
          </p:cNvPr>
          <p:cNvCxnSpPr>
            <a:cxnSpLocks/>
            <a:stCxn id="62" idx="2"/>
            <a:endCxn id="70" idx="0"/>
          </p:cNvCxnSpPr>
          <p:nvPr/>
        </p:nvCxnSpPr>
        <p:spPr>
          <a:xfrm>
            <a:off x="6766895"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0BA1A0D6-CAC3-5E4F-8BAB-BEBD896501B4}"/>
              </a:ext>
            </a:extLst>
          </p:cNvPr>
          <p:cNvCxnSpPr>
            <a:cxnSpLocks/>
          </p:cNvCxnSpPr>
          <p:nvPr/>
        </p:nvCxnSpPr>
        <p:spPr>
          <a:xfrm>
            <a:off x="2000162"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A284FC7-CF08-6F4C-A406-65F19FE15EE6}"/>
              </a:ext>
            </a:extLst>
          </p:cNvPr>
          <p:cNvCxnSpPr>
            <a:cxnSpLocks/>
          </p:cNvCxnSpPr>
          <p:nvPr/>
        </p:nvCxnSpPr>
        <p:spPr>
          <a:xfrm>
            <a:off x="2804053" y="3860042"/>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EC508A4-DDD1-C247-9EFF-178294F01839}"/>
              </a:ext>
            </a:extLst>
          </p:cNvPr>
          <p:cNvCxnSpPr>
            <a:cxnSpLocks/>
            <a:stCxn id="72" idx="3"/>
            <a:endCxn id="73" idx="1"/>
          </p:cNvCxnSpPr>
          <p:nvPr/>
        </p:nvCxnSpPr>
        <p:spPr>
          <a:xfrm flipV="1">
            <a:off x="2261218" y="3693276"/>
            <a:ext cx="272344" cy="42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AEF1DA1C-BC8D-4B40-890C-78EC7E0CF4DF}"/>
              </a:ext>
            </a:extLst>
          </p:cNvPr>
          <p:cNvCxnSpPr>
            <a:cxnSpLocks/>
          </p:cNvCxnSpPr>
          <p:nvPr/>
        </p:nvCxnSpPr>
        <p:spPr>
          <a:xfrm flipV="1">
            <a:off x="3865253" y="3697748"/>
            <a:ext cx="272345"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B4DFE93F-0B68-124B-B1A8-77F1C442CD1B}"/>
              </a:ext>
            </a:extLst>
          </p:cNvPr>
          <p:cNvCxnSpPr>
            <a:cxnSpLocks/>
            <a:stCxn id="74" idx="2"/>
            <a:endCxn id="82" idx="0"/>
          </p:cNvCxnSpPr>
          <p:nvPr/>
        </p:nvCxnSpPr>
        <p:spPr>
          <a:xfrm>
            <a:off x="3589073"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8F2C19E1-DE9B-A845-B5CD-1DCB56DD3EEE}"/>
              </a:ext>
            </a:extLst>
          </p:cNvPr>
          <p:cNvCxnSpPr>
            <a:cxnSpLocks/>
            <a:stCxn id="75" idx="2"/>
            <a:endCxn id="83" idx="0"/>
          </p:cNvCxnSpPr>
          <p:nvPr/>
        </p:nvCxnSpPr>
        <p:spPr>
          <a:xfrm>
            <a:off x="4383529"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CFAF219-3195-DD4E-88C2-67C90D23E309}"/>
              </a:ext>
            </a:extLst>
          </p:cNvPr>
          <p:cNvCxnSpPr>
            <a:cxnSpLocks/>
            <a:stCxn id="82" idx="3"/>
            <a:endCxn id="83" idx="1"/>
          </p:cNvCxnSpPr>
          <p:nvPr/>
        </p:nvCxnSpPr>
        <p:spPr>
          <a:xfrm>
            <a:off x="3850128" y="439681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F7EA10A1-F792-DA4B-8AB9-169C3CEEAEC4}"/>
              </a:ext>
            </a:extLst>
          </p:cNvPr>
          <p:cNvCxnSpPr>
            <a:cxnSpLocks/>
          </p:cNvCxnSpPr>
          <p:nvPr/>
        </p:nvCxnSpPr>
        <p:spPr>
          <a:xfrm>
            <a:off x="2261217" y="441982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3C83E55D-49E0-314F-AAF0-6997996CBD52}"/>
              </a:ext>
            </a:extLst>
          </p:cNvPr>
          <p:cNvCxnSpPr>
            <a:cxnSpLocks/>
          </p:cNvCxnSpPr>
          <p:nvPr/>
        </p:nvCxnSpPr>
        <p:spPr>
          <a:xfrm>
            <a:off x="5972703"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0A656372-9176-3B4F-8635-61D913EAB0F0}"/>
              </a:ext>
            </a:extLst>
          </p:cNvPr>
          <p:cNvCxnSpPr>
            <a:cxnSpLocks/>
            <a:stCxn id="85" idx="3"/>
            <a:endCxn id="86" idx="1"/>
          </p:cNvCxnSpPr>
          <p:nvPr/>
        </p:nvCxnSpPr>
        <p:spPr>
          <a:xfrm>
            <a:off x="6233495" y="4402113"/>
            <a:ext cx="2723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5DA3B806-5544-9543-87A8-851677296EB7}"/>
              </a:ext>
            </a:extLst>
          </p:cNvPr>
          <p:cNvCxnSpPr>
            <a:cxnSpLocks/>
          </p:cNvCxnSpPr>
          <p:nvPr/>
        </p:nvCxnSpPr>
        <p:spPr>
          <a:xfrm>
            <a:off x="7038533" y="4425887"/>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77D4F3F0-2081-1247-829E-410336A2428D}"/>
              </a:ext>
            </a:extLst>
          </p:cNvPr>
          <p:cNvCxnSpPr>
            <a:cxnSpLocks/>
          </p:cNvCxnSpPr>
          <p:nvPr/>
        </p:nvCxnSpPr>
        <p:spPr>
          <a:xfrm>
            <a:off x="4657193" y="4396844"/>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127EB900-93E2-354E-96AF-B2F90BCE0708}"/>
              </a:ext>
            </a:extLst>
          </p:cNvPr>
          <p:cNvCxnSpPr>
            <a:cxnSpLocks/>
            <a:stCxn id="76" idx="2"/>
            <a:endCxn id="84" idx="0"/>
          </p:cNvCxnSpPr>
          <p:nvPr/>
        </p:nvCxnSpPr>
        <p:spPr>
          <a:xfrm>
            <a:off x="5177984" y="3865279"/>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C9D7C475-5530-F442-87B3-B96726F5F6E7}"/>
              </a:ext>
            </a:extLst>
          </p:cNvPr>
          <p:cNvCxnSpPr>
            <a:cxnSpLocks/>
          </p:cNvCxnSpPr>
          <p:nvPr/>
        </p:nvCxnSpPr>
        <p:spPr>
          <a:xfrm>
            <a:off x="7020715"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CBA036F8-F871-F846-9A60-834DF15268ED}"/>
              </a:ext>
            </a:extLst>
          </p:cNvPr>
          <p:cNvCxnSpPr>
            <a:cxnSpLocks/>
          </p:cNvCxnSpPr>
          <p:nvPr/>
        </p:nvCxnSpPr>
        <p:spPr>
          <a:xfrm>
            <a:off x="6233494"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A6AC4051-76AB-AB4F-A408-0C38641415F4}"/>
              </a:ext>
            </a:extLst>
          </p:cNvPr>
          <p:cNvCxnSpPr>
            <a:cxnSpLocks/>
          </p:cNvCxnSpPr>
          <p:nvPr/>
        </p:nvCxnSpPr>
        <p:spPr>
          <a:xfrm>
            <a:off x="6233494" y="299657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869EFEA8-F2CA-8742-B1DC-F9908DD48E01}"/>
              </a:ext>
            </a:extLst>
          </p:cNvPr>
          <p:cNvCxnSpPr>
            <a:cxnSpLocks/>
          </p:cNvCxnSpPr>
          <p:nvPr/>
        </p:nvCxnSpPr>
        <p:spPr>
          <a:xfrm>
            <a:off x="6233494" y="2285358"/>
            <a:ext cx="272345" cy="0"/>
          </a:xfrm>
          <a:prstGeom prst="line">
            <a:avLst/>
          </a:prstGeom>
        </p:spPr>
        <p:style>
          <a:lnRef idx="2">
            <a:schemeClr val="accent1"/>
          </a:lnRef>
          <a:fillRef idx="0">
            <a:schemeClr val="accent1"/>
          </a:fillRef>
          <a:effectRef idx="1">
            <a:schemeClr val="accent1"/>
          </a:effectRef>
          <a:fontRef idx="minor">
            <a:schemeClr val="tx1"/>
          </a:fontRef>
        </p:style>
      </p:cxnSp>
      <p:sp>
        <p:nvSpPr>
          <p:cNvPr id="159" name="Freeform 158">
            <a:extLst>
              <a:ext uri="{FF2B5EF4-FFF2-40B4-BE49-F238E27FC236}">
                <a16:creationId xmlns:a16="http://schemas.microsoft.com/office/drawing/2014/main" id="{355E42B4-EAF1-8742-8F6F-4EE3F90496B8}"/>
              </a:ext>
            </a:extLst>
          </p:cNvPr>
          <p:cNvSpPr/>
          <p:nvPr/>
        </p:nvSpPr>
        <p:spPr>
          <a:xfrm>
            <a:off x="1285874" y="1190625"/>
            <a:ext cx="6315075" cy="3209925"/>
          </a:xfrm>
          <a:custGeom>
            <a:avLst/>
            <a:gdLst>
              <a:gd name="connsiteX0" fmla="*/ 0 w 6315075"/>
              <a:gd name="connsiteY0" fmla="*/ 0 h 3209925"/>
              <a:gd name="connsiteX1" fmla="*/ 364046 w 6315075"/>
              <a:gd name="connsiteY1" fmla="*/ 191357 h 3209925"/>
              <a:gd name="connsiteX2" fmla="*/ 742950 w 6315075"/>
              <a:gd name="connsiteY2" fmla="*/ 390524 h 3209925"/>
              <a:gd name="connsiteX3" fmla="*/ 752855 w 6315075"/>
              <a:gd name="connsiteY3" fmla="*/ 781812 h 3209925"/>
              <a:gd name="connsiteX4" fmla="*/ 761999 w 6315075"/>
              <a:gd name="connsiteY4" fmla="*/ 1143000 h 3209925"/>
              <a:gd name="connsiteX5" fmla="*/ 761999 w 6315075"/>
              <a:gd name="connsiteY5" fmla="*/ 1276349 h 3209925"/>
              <a:gd name="connsiteX6" fmla="*/ 1153287 w 6315075"/>
              <a:gd name="connsiteY6" fmla="*/ 1454657 h 3209925"/>
              <a:gd name="connsiteX7" fmla="*/ 1514475 w 6315075"/>
              <a:gd name="connsiteY7" fmla="*/ 1619249 h 3209925"/>
              <a:gd name="connsiteX8" fmla="*/ 1924050 w 6315075"/>
              <a:gd name="connsiteY8" fmla="*/ 1443037 h 3209925"/>
              <a:gd name="connsiteX9" fmla="*/ 2333624 w 6315075"/>
              <a:gd name="connsiteY9" fmla="*/ 1266824 h 3209925"/>
              <a:gd name="connsiteX10" fmla="*/ 2343150 w 6315075"/>
              <a:gd name="connsiteY10" fmla="*/ 571500 h 3209925"/>
              <a:gd name="connsiteX11" fmla="*/ 2901823 w 6315075"/>
              <a:gd name="connsiteY11" fmla="*/ 696023 h 3209925"/>
              <a:gd name="connsiteX12" fmla="*/ 3460495 w 6315075"/>
              <a:gd name="connsiteY12" fmla="*/ 820546 h 3209925"/>
              <a:gd name="connsiteX13" fmla="*/ 3924299 w 6315075"/>
              <a:gd name="connsiteY13" fmla="*/ 923924 h 3209925"/>
              <a:gd name="connsiteX14" fmla="*/ 3933824 w 6315075"/>
              <a:gd name="connsiteY14" fmla="*/ 419099 h 3209925"/>
              <a:gd name="connsiteX15" fmla="*/ 4341875 w 6315075"/>
              <a:gd name="connsiteY15" fmla="*/ 414241 h 3209925"/>
              <a:gd name="connsiteX16" fmla="*/ 4733924 w 6315075"/>
              <a:gd name="connsiteY16" fmla="*/ 409574 h 3209925"/>
              <a:gd name="connsiteX17" fmla="*/ 4724399 w 6315075"/>
              <a:gd name="connsiteY17" fmla="*/ 3209925 h 3209925"/>
              <a:gd name="connsiteX18" fmla="*/ 4838699 w 6315075"/>
              <a:gd name="connsiteY18" fmla="*/ 3200400 h 3209925"/>
              <a:gd name="connsiteX19" fmla="*/ 5330824 w 6315075"/>
              <a:gd name="connsiteY19" fmla="*/ 3190875 h 3209925"/>
              <a:gd name="connsiteX20" fmla="*/ 5778658 w 6315075"/>
              <a:gd name="connsiteY20" fmla="*/ 3182207 h 3209925"/>
              <a:gd name="connsiteX21" fmla="*/ 6315075 w 6315075"/>
              <a:gd name="connsiteY21" fmla="*/ 3171825 h 320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15075" h="3209925" extrusionOk="0">
                <a:moveTo>
                  <a:pt x="0" y="0"/>
                </a:moveTo>
                <a:cubicBezTo>
                  <a:pt x="163317" y="70667"/>
                  <a:pt x="233295" y="102735"/>
                  <a:pt x="364046" y="191357"/>
                </a:cubicBezTo>
                <a:cubicBezTo>
                  <a:pt x="494797" y="279979"/>
                  <a:pt x="575668" y="284706"/>
                  <a:pt x="742950" y="390524"/>
                </a:cubicBezTo>
                <a:cubicBezTo>
                  <a:pt x="729785" y="549664"/>
                  <a:pt x="749996" y="606284"/>
                  <a:pt x="752855" y="781812"/>
                </a:cubicBezTo>
                <a:cubicBezTo>
                  <a:pt x="755714" y="957340"/>
                  <a:pt x="769326" y="1035139"/>
                  <a:pt x="761999" y="1143000"/>
                </a:cubicBezTo>
                <a:cubicBezTo>
                  <a:pt x="757555" y="1193894"/>
                  <a:pt x="755740" y="1227751"/>
                  <a:pt x="761999" y="1276349"/>
                </a:cubicBezTo>
                <a:cubicBezTo>
                  <a:pt x="843560" y="1315544"/>
                  <a:pt x="1035668" y="1421638"/>
                  <a:pt x="1153287" y="1454657"/>
                </a:cubicBezTo>
                <a:cubicBezTo>
                  <a:pt x="1270906" y="1487676"/>
                  <a:pt x="1418850" y="1578057"/>
                  <a:pt x="1514475" y="1619249"/>
                </a:cubicBezTo>
                <a:cubicBezTo>
                  <a:pt x="1669452" y="1531845"/>
                  <a:pt x="1787783" y="1486138"/>
                  <a:pt x="1924050" y="1443037"/>
                </a:cubicBezTo>
                <a:cubicBezTo>
                  <a:pt x="2060317" y="1399935"/>
                  <a:pt x="2154769" y="1361348"/>
                  <a:pt x="2333624" y="1266824"/>
                </a:cubicBezTo>
                <a:cubicBezTo>
                  <a:pt x="2369160" y="1042189"/>
                  <a:pt x="2355072" y="919378"/>
                  <a:pt x="2343150" y="571500"/>
                </a:cubicBezTo>
                <a:cubicBezTo>
                  <a:pt x="2602848" y="618054"/>
                  <a:pt x="2786362" y="664806"/>
                  <a:pt x="2901823" y="696023"/>
                </a:cubicBezTo>
                <a:cubicBezTo>
                  <a:pt x="3017284" y="727240"/>
                  <a:pt x="3267537" y="785603"/>
                  <a:pt x="3460495" y="820546"/>
                </a:cubicBezTo>
                <a:cubicBezTo>
                  <a:pt x="3653453" y="855490"/>
                  <a:pt x="3742765" y="886925"/>
                  <a:pt x="3924299" y="923924"/>
                </a:cubicBezTo>
                <a:cubicBezTo>
                  <a:pt x="3905270" y="731984"/>
                  <a:pt x="3939066" y="668778"/>
                  <a:pt x="3933824" y="419099"/>
                </a:cubicBezTo>
                <a:cubicBezTo>
                  <a:pt x="4067362" y="406115"/>
                  <a:pt x="4152799" y="404916"/>
                  <a:pt x="4341875" y="414241"/>
                </a:cubicBezTo>
                <a:cubicBezTo>
                  <a:pt x="4530951" y="423566"/>
                  <a:pt x="4618267" y="404593"/>
                  <a:pt x="4733924" y="409574"/>
                </a:cubicBezTo>
                <a:cubicBezTo>
                  <a:pt x="4872271" y="1259078"/>
                  <a:pt x="4665675" y="2374741"/>
                  <a:pt x="4724399" y="3209925"/>
                </a:cubicBezTo>
                <a:cubicBezTo>
                  <a:pt x="4755487" y="3206621"/>
                  <a:pt x="4788609" y="3207402"/>
                  <a:pt x="4838699" y="3200400"/>
                </a:cubicBezTo>
                <a:cubicBezTo>
                  <a:pt x="5044243" y="3188936"/>
                  <a:pt x="5099891" y="3180187"/>
                  <a:pt x="5330824" y="3190875"/>
                </a:cubicBezTo>
                <a:cubicBezTo>
                  <a:pt x="5561757" y="3201563"/>
                  <a:pt x="5585275" y="3196885"/>
                  <a:pt x="5778658" y="3182207"/>
                </a:cubicBezTo>
                <a:cubicBezTo>
                  <a:pt x="5972041" y="3167529"/>
                  <a:pt x="6187625" y="3148885"/>
                  <a:pt x="6315075" y="3171825"/>
                </a:cubicBezTo>
              </a:path>
            </a:pathLst>
          </a:custGeom>
          <a:noFill/>
          <a:ln w="76200" cap="flat">
            <a:solidFill>
              <a:srgbClr val="FFC000">
                <a:alpha val="66000"/>
              </a:srgbClr>
            </a:solidFill>
            <a:prstDash val="solid"/>
            <a:miter lim="400000"/>
            <a:extLst>
              <a:ext uri="{C807C97D-BFC1-408E-A445-0C87EB9F89A2}">
                <ask:lineSketchStyleProps xmlns:ask="http://schemas.microsoft.com/office/drawing/2018/sketchyshapes" sd="1219033472">
                  <a:custGeom>
                    <a:avLst/>
                    <a:gdLst>
                      <a:gd name="connsiteX0" fmla="*/ 0 w 11226800"/>
                      <a:gd name="connsiteY0" fmla="*/ 0 h 5706533"/>
                      <a:gd name="connsiteX1" fmla="*/ 1320800 w 11226800"/>
                      <a:gd name="connsiteY1" fmla="*/ 694266 h 5706533"/>
                      <a:gd name="connsiteX2" fmla="*/ 1354666 w 11226800"/>
                      <a:gd name="connsiteY2" fmla="*/ 2032000 h 5706533"/>
                      <a:gd name="connsiteX3" fmla="*/ 1354666 w 11226800"/>
                      <a:gd name="connsiteY3" fmla="*/ 2269066 h 5706533"/>
                      <a:gd name="connsiteX4" fmla="*/ 2692400 w 11226800"/>
                      <a:gd name="connsiteY4" fmla="*/ 2878666 h 5706533"/>
                      <a:gd name="connsiteX5" fmla="*/ 4148666 w 11226800"/>
                      <a:gd name="connsiteY5" fmla="*/ 2252133 h 5706533"/>
                      <a:gd name="connsiteX6" fmla="*/ 4165600 w 11226800"/>
                      <a:gd name="connsiteY6" fmla="*/ 1016000 h 5706533"/>
                      <a:gd name="connsiteX7" fmla="*/ 6976533 w 11226800"/>
                      <a:gd name="connsiteY7" fmla="*/ 1642533 h 5706533"/>
                      <a:gd name="connsiteX8" fmla="*/ 6993466 w 11226800"/>
                      <a:gd name="connsiteY8" fmla="*/ 745066 h 5706533"/>
                      <a:gd name="connsiteX9" fmla="*/ 8415866 w 11226800"/>
                      <a:gd name="connsiteY9" fmla="*/ 728133 h 5706533"/>
                      <a:gd name="connsiteX10" fmla="*/ 8398933 w 11226800"/>
                      <a:gd name="connsiteY10" fmla="*/ 5706533 h 5706533"/>
                      <a:gd name="connsiteX11" fmla="*/ 8602133 w 11226800"/>
                      <a:gd name="connsiteY11" fmla="*/ 5689600 h 5706533"/>
                      <a:gd name="connsiteX12" fmla="*/ 11226800 w 11226800"/>
                      <a:gd name="connsiteY12" fmla="*/ 5638800 h 570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26800" h="5706533">
                        <a:moveTo>
                          <a:pt x="0" y="0"/>
                        </a:moveTo>
                        <a:lnTo>
                          <a:pt x="1320800" y="694266"/>
                        </a:lnTo>
                        <a:lnTo>
                          <a:pt x="1354666" y="2032000"/>
                        </a:lnTo>
                        <a:lnTo>
                          <a:pt x="1354666" y="2269066"/>
                        </a:lnTo>
                        <a:lnTo>
                          <a:pt x="2692400" y="2878666"/>
                        </a:lnTo>
                        <a:lnTo>
                          <a:pt x="4148666" y="2252133"/>
                        </a:lnTo>
                        <a:lnTo>
                          <a:pt x="4165600" y="1016000"/>
                        </a:lnTo>
                        <a:lnTo>
                          <a:pt x="6976533" y="1642533"/>
                        </a:lnTo>
                        <a:lnTo>
                          <a:pt x="6993466" y="745066"/>
                        </a:lnTo>
                        <a:lnTo>
                          <a:pt x="8415866" y="728133"/>
                        </a:lnTo>
                        <a:cubicBezTo>
                          <a:pt x="8410222" y="2387600"/>
                          <a:pt x="8404577" y="4047066"/>
                          <a:pt x="8398933" y="5706533"/>
                        </a:cubicBezTo>
                        <a:lnTo>
                          <a:pt x="8602133" y="5689600"/>
                        </a:lnTo>
                        <a:lnTo>
                          <a:pt x="11226800" y="5638800"/>
                        </a:lnTo>
                      </a:path>
                    </a:pathLst>
                  </a:custGeom>
                  <ask:type>
                    <ask:lineSketchFreehand/>
                  </ask:type>
                </ask:lineSketchStyleProps>
              </a:ext>
            </a:extLst>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1434" tIns="25717" rIns="51434" bIns="25717" numCol="1" spcCol="38100" rtlCol="0" anchor="t">
            <a:noAutofit/>
          </a:bodyPr>
          <a:lstStyle/>
          <a:p>
            <a:pPr defTabSz="514350" fontAlgn="auto" latinLnBrk="1">
              <a:spcBef>
                <a:spcPts val="0"/>
              </a:spcBef>
              <a:spcAft>
                <a:spcPts val="0"/>
              </a:spcAft>
            </a:pPr>
            <a:endParaRPr lang="en-US" sz="1013" dirty="0">
              <a:solidFill>
                <a:srgbClr val="000000"/>
              </a:solidFill>
            </a:endParaRPr>
          </a:p>
        </p:txBody>
      </p:sp>
    </p:spTree>
    <p:extLst>
      <p:ext uri="{BB962C8B-B14F-4D97-AF65-F5344CB8AC3E}">
        <p14:creationId xmlns:p14="http://schemas.microsoft.com/office/powerpoint/2010/main" val="276086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p:cNvCxnSpPr/>
          <p:nvPr/>
        </p:nvCxnSpPr>
        <p:spPr>
          <a:xfrm>
            <a:off x="1314785" y="3548576"/>
            <a:ext cx="7743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3196807" y="3323973"/>
            <a:ext cx="1186685" cy="1764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569249" y="3436209"/>
            <a:ext cx="708647" cy="2824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147917" y="3837873"/>
            <a:ext cx="777094" cy="19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982878" y="3188527"/>
            <a:ext cx="7356826" cy="1396571"/>
            <a:chOff x="1440388" y="5124530"/>
            <a:chExt cx="11770921" cy="2234514"/>
          </a:xfrm>
        </p:grpSpPr>
        <p:sp>
          <p:nvSpPr>
            <p:cNvPr id="36" name="Can 35"/>
            <p:cNvSpPr/>
            <p:nvPr/>
          </p:nvSpPr>
          <p:spPr>
            <a:xfrm>
              <a:off x="6962465" y="5124530"/>
              <a:ext cx="1678078" cy="573611"/>
            </a:xfrm>
            <a:prstGeom prst="can">
              <a:avLst>
                <a:gd name="adj" fmla="val 50000"/>
              </a:avLst>
            </a:prstGeom>
            <a:solidFill>
              <a:schemeClr val="bg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a:p>
          </p:txBody>
        </p:sp>
        <p:cxnSp>
          <p:nvCxnSpPr>
            <p:cNvPr id="37" name="Straight Connector 36"/>
            <p:cNvCxnSpPr>
              <a:stCxn id="48" idx="6"/>
              <a:endCxn id="39" idx="2"/>
            </p:cNvCxnSpPr>
            <p:nvPr/>
          </p:nvCxnSpPr>
          <p:spPr>
            <a:xfrm>
              <a:off x="1971439" y="5890769"/>
              <a:ext cx="1299701" cy="17124"/>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4583923" y="5518350"/>
              <a:ext cx="2561187" cy="308211"/>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39" name="Can 38"/>
            <p:cNvSpPr/>
            <p:nvPr/>
          </p:nvSpPr>
          <p:spPr>
            <a:xfrm>
              <a:off x="3271140" y="5621087"/>
              <a:ext cx="1678078" cy="573611"/>
            </a:xfrm>
            <a:prstGeom prst="can">
              <a:avLst>
                <a:gd name="adj" fmla="val 50000"/>
              </a:avLst>
            </a:prstGeom>
            <a:solidFill>
              <a:schemeClr val="bg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a:p>
          </p:txBody>
        </p:sp>
        <p:cxnSp>
          <p:nvCxnSpPr>
            <p:cNvPr id="40" name="Straight Connector 39"/>
            <p:cNvCxnSpPr/>
            <p:nvPr/>
          </p:nvCxnSpPr>
          <p:spPr>
            <a:xfrm>
              <a:off x="4205617" y="6059619"/>
              <a:ext cx="1867699" cy="1012618"/>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endCxn id="42" idx="0"/>
            </p:cNvCxnSpPr>
            <p:nvPr/>
          </p:nvCxnSpPr>
          <p:spPr>
            <a:xfrm>
              <a:off x="8217499" y="5518352"/>
              <a:ext cx="2136997" cy="844006"/>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42" name="Can 41"/>
            <p:cNvSpPr/>
            <p:nvPr/>
          </p:nvSpPr>
          <p:spPr>
            <a:xfrm>
              <a:off x="9515455" y="6075553"/>
              <a:ext cx="1678078" cy="573611"/>
            </a:xfrm>
            <a:prstGeom prst="can">
              <a:avLst>
                <a:gd name="adj" fmla="val 50000"/>
              </a:avLst>
            </a:prstGeom>
            <a:solidFill>
              <a:schemeClr val="bg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a:p>
          </p:txBody>
        </p:sp>
        <p:cxnSp>
          <p:nvCxnSpPr>
            <p:cNvPr id="43" name="Straight Connector 42"/>
            <p:cNvCxnSpPr>
              <a:stCxn id="44" idx="4"/>
            </p:cNvCxnSpPr>
            <p:nvPr/>
          </p:nvCxnSpPr>
          <p:spPr>
            <a:xfrm flipV="1">
              <a:off x="7145109" y="6501796"/>
              <a:ext cx="2733850" cy="570443"/>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44" name="Can 43"/>
            <p:cNvSpPr/>
            <p:nvPr/>
          </p:nvSpPr>
          <p:spPr>
            <a:xfrm>
              <a:off x="5467031" y="6785433"/>
              <a:ext cx="1678078" cy="573611"/>
            </a:xfrm>
            <a:prstGeom prst="can">
              <a:avLst>
                <a:gd name="adj" fmla="val 50000"/>
              </a:avLst>
            </a:prstGeom>
            <a:solidFill>
              <a:schemeClr val="bg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a:p>
          </p:txBody>
        </p:sp>
        <p:cxnSp>
          <p:nvCxnSpPr>
            <p:cNvPr id="45" name="Straight Connector 44"/>
            <p:cNvCxnSpPr>
              <a:stCxn id="46" idx="2"/>
              <a:endCxn id="42" idx="4"/>
            </p:cNvCxnSpPr>
            <p:nvPr/>
          </p:nvCxnSpPr>
          <p:spPr>
            <a:xfrm flipH="1" flipV="1">
              <a:off x="11193533" y="6362359"/>
              <a:ext cx="1488288" cy="7446"/>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12681821" y="6121526"/>
              <a:ext cx="529488" cy="496558"/>
            </a:xfrm>
            <a:prstGeom prst="ellipse">
              <a:avLst/>
            </a:prstGeom>
            <a:solidFill>
              <a:schemeClr val="bg1"/>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a:p>
          </p:txBody>
        </p:sp>
        <p:sp>
          <p:nvSpPr>
            <p:cNvPr id="48" name="Oval 47"/>
            <p:cNvSpPr/>
            <p:nvPr/>
          </p:nvSpPr>
          <p:spPr>
            <a:xfrm>
              <a:off x="1440388" y="5642490"/>
              <a:ext cx="531051" cy="496558"/>
            </a:xfrm>
            <a:prstGeom prst="ellipse">
              <a:avLst/>
            </a:prstGeom>
            <a:no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4" dirty="0">
                <a:solidFill>
                  <a:srgbClr val="FFFFFF"/>
                </a:solidFill>
              </a:endParaRPr>
            </a:p>
          </p:txBody>
        </p:sp>
      </p:grpSp>
      <p:sp>
        <p:nvSpPr>
          <p:cNvPr id="2" name="Title 1"/>
          <p:cNvSpPr>
            <a:spLocks noGrp="1"/>
          </p:cNvSpPr>
          <p:nvPr>
            <p:ph type="title"/>
          </p:nvPr>
        </p:nvSpPr>
        <p:spPr>
          <a:xfrm>
            <a:off x="892969" y="135731"/>
            <a:ext cx="7358063" cy="1329387"/>
          </a:xfrm>
        </p:spPr>
        <p:txBody>
          <a:bodyPr/>
          <a:lstStyle/>
          <a:p>
            <a:pPr rtl="0" latinLnBrk="1" hangingPunct="0"/>
            <a:r>
              <a:rPr lang="en-US">
                <a:solidFill>
                  <a:srgbClr val="000000"/>
                </a:solidFill>
              </a:rPr>
              <a:t>Routers </a:t>
            </a:r>
            <a:r>
              <a:rPr lang="en-US" dirty="0">
                <a:solidFill>
                  <a:srgbClr val="000000"/>
                </a:solidFill>
              </a:rPr>
              <a:t>forward </a:t>
            </a:r>
            <a:r>
              <a:rPr lang="en-US">
                <a:solidFill>
                  <a:srgbClr val="000000"/>
                </a:solidFill>
              </a:rPr>
              <a:t>packets </a:t>
            </a:r>
            <a:br>
              <a:rPr lang="en-US">
                <a:solidFill>
                  <a:srgbClr val="000000"/>
                </a:solidFill>
              </a:rPr>
            </a:br>
            <a:r>
              <a:rPr lang="en-US" b="1">
                <a:solidFill>
                  <a:srgbClr val="000000"/>
                </a:solidFill>
              </a:rPr>
              <a:t>one </a:t>
            </a:r>
            <a:r>
              <a:rPr lang="en-US" b="1" dirty="0">
                <a:solidFill>
                  <a:srgbClr val="000000"/>
                </a:solidFill>
              </a:rPr>
              <a:t>at a time</a:t>
            </a:r>
            <a:r>
              <a:rPr lang="en-US" dirty="0">
                <a:solidFill>
                  <a:srgbClr val="000000"/>
                </a:solidFill>
              </a:rPr>
              <a:t>.</a:t>
            </a:r>
          </a:p>
        </p:txBody>
      </p:sp>
      <p:grpSp>
        <p:nvGrpSpPr>
          <p:cNvPr id="69" name="Group 68"/>
          <p:cNvGrpSpPr/>
          <p:nvPr/>
        </p:nvGrpSpPr>
        <p:grpSpPr>
          <a:xfrm>
            <a:off x="485827" y="3167426"/>
            <a:ext cx="884103" cy="276716"/>
            <a:chOff x="57238" y="3156576"/>
            <a:chExt cx="2393750" cy="421005"/>
          </a:xfrm>
          <a:solidFill>
            <a:schemeClr val="bg1"/>
          </a:solidFill>
          <a:effectLst/>
        </p:grpSpPr>
        <p:sp>
          <p:nvSpPr>
            <p:cNvPr id="70" name="Rectangle 69"/>
            <p:cNvSpPr/>
            <p:nvPr/>
          </p:nvSpPr>
          <p:spPr>
            <a:xfrm>
              <a:off x="57238" y="3156576"/>
              <a:ext cx="1626675" cy="421005"/>
            </a:xfrm>
            <a:prstGeom prst="rect">
              <a:avLst/>
            </a:prstGeom>
            <a:grpFill/>
            <a:ln w="28575"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38" dirty="0">
                  <a:solidFill>
                    <a:srgbClr val="C82506"/>
                  </a:solidFill>
                </a:rPr>
                <a:t>Data</a:t>
              </a:r>
            </a:p>
          </p:txBody>
        </p:sp>
        <p:sp>
          <p:nvSpPr>
            <p:cNvPr id="71" name="Rectangle 70"/>
            <p:cNvSpPr/>
            <p:nvPr/>
          </p:nvSpPr>
          <p:spPr>
            <a:xfrm>
              <a:off x="1683914" y="3156576"/>
              <a:ext cx="767074" cy="421005"/>
            </a:xfrm>
            <a:prstGeom prst="rect">
              <a:avLst/>
            </a:prstGeom>
            <a:grpFill/>
            <a:ln w="28575"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solidFill>
                  <a:srgbClr val="C82506"/>
                </a:solidFill>
              </a:endParaRPr>
            </a:p>
          </p:txBody>
        </p:sp>
      </p:grpSp>
      <p:grpSp>
        <p:nvGrpSpPr>
          <p:cNvPr id="63" name="Group 62"/>
          <p:cNvGrpSpPr/>
          <p:nvPr/>
        </p:nvGrpSpPr>
        <p:grpSpPr>
          <a:xfrm>
            <a:off x="483917" y="3165992"/>
            <a:ext cx="884103" cy="276716"/>
            <a:chOff x="57238" y="3156576"/>
            <a:chExt cx="2393750" cy="421005"/>
          </a:xfrm>
          <a:solidFill>
            <a:schemeClr val="bg1"/>
          </a:solidFill>
          <a:effectLst/>
        </p:grpSpPr>
        <p:sp>
          <p:nvSpPr>
            <p:cNvPr id="65" name="Rectangle 64"/>
            <p:cNvSpPr/>
            <p:nvPr/>
          </p:nvSpPr>
          <p:spPr>
            <a:xfrm>
              <a:off x="57238" y="3156576"/>
              <a:ext cx="1626675" cy="421005"/>
            </a:xfrm>
            <a:prstGeom prst="rect">
              <a:avLst/>
            </a:prstGeom>
            <a:grpFill/>
            <a:ln w="28575"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38" dirty="0">
                  <a:solidFill>
                    <a:srgbClr val="C82506"/>
                  </a:solidFill>
                </a:rPr>
                <a:t>Data</a:t>
              </a:r>
            </a:p>
          </p:txBody>
        </p:sp>
        <p:sp>
          <p:nvSpPr>
            <p:cNvPr id="66" name="Rectangle 65"/>
            <p:cNvSpPr/>
            <p:nvPr/>
          </p:nvSpPr>
          <p:spPr>
            <a:xfrm>
              <a:off x="1683914" y="3156576"/>
              <a:ext cx="767074" cy="421005"/>
            </a:xfrm>
            <a:prstGeom prst="rect">
              <a:avLst/>
            </a:prstGeom>
            <a:grpFill/>
            <a:ln w="28575"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solidFill>
                  <a:srgbClr val="C82506"/>
                </a:solidFill>
              </a:endParaRPr>
            </a:p>
          </p:txBody>
        </p:sp>
      </p:grpSp>
      <p:pic>
        <p:nvPicPr>
          <p:cNvPr id="27" name="Picture 26" descr="comp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9098" y="2811259"/>
            <a:ext cx="1329725" cy="831078"/>
          </a:xfrm>
          <a:prstGeom prst="rect">
            <a:avLst/>
          </a:prstGeom>
        </p:spPr>
      </p:pic>
      <p:sp>
        <p:nvSpPr>
          <p:cNvPr id="4" name="TextBox 3"/>
          <p:cNvSpPr txBox="1"/>
          <p:nvPr/>
        </p:nvSpPr>
        <p:spPr>
          <a:xfrm>
            <a:off x="1455927" y="1157923"/>
            <a:ext cx="6304611" cy="9925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endParaRPr lang="en-US" sz="2025" dirty="0">
              <a:solidFill>
                <a:srgbClr val="000000"/>
              </a:solidFill>
            </a:endParaRPr>
          </a:p>
          <a:p>
            <a:pPr algn="ctr" defTabSz="307181" fontAlgn="auto" latinLnBrk="1">
              <a:spcBef>
                <a:spcPts val="0"/>
              </a:spcBef>
              <a:spcAft>
                <a:spcPts val="0"/>
              </a:spcAft>
            </a:pPr>
            <a:r>
              <a:rPr lang="en-US" sz="2025" dirty="0">
                <a:solidFill>
                  <a:srgbClr val="000000"/>
                </a:solidFill>
              </a:rPr>
              <a:t>Routers look at IP addresses, </a:t>
            </a:r>
          </a:p>
          <a:p>
            <a:pPr algn="ctr" defTabSz="307181" fontAlgn="auto" latinLnBrk="1">
              <a:spcBef>
                <a:spcPts val="0"/>
              </a:spcBef>
              <a:spcAft>
                <a:spcPts val="0"/>
              </a:spcAft>
            </a:pPr>
            <a:r>
              <a:rPr lang="en-US" sz="2025" dirty="0">
                <a:solidFill>
                  <a:srgbClr val="000000"/>
                </a:solidFill>
              </a:rPr>
              <a:t>then send packets to a router closer to the destination.</a:t>
            </a:r>
          </a:p>
        </p:txBody>
      </p:sp>
    </p:spTree>
    <p:extLst>
      <p:ext uri="{BB962C8B-B14F-4D97-AF65-F5344CB8AC3E}">
        <p14:creationId xmlns:p14="http://schemas.microsoft.com/office/powerpoint/2010/main" val="30633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8.4216E-7 -1.66744E-6 C 0.03125 0.00116 0.06199 0.00255 0.09359 0.00324 C 0.10835 0.00417 0.12311 0.00487 0.13804 0.00625 C 0.16305 0.00556 0.18319 0.00278 0.20681 0.00116 C 0.2134 -0.00092 0.22018 -0.00185 0.22712 -0.00301 C 0.24015 -0.00926 0.25456 -0.01111 0.26862 -0.01227 C 0.27783 -0.01621 0.28859 -0.01737 0.29849 -0.01829 C 0.30318 -0.01968 0.30821 -0.01991 0.31307 -0.0213 C 0.32089 -0.02408 0.32853 -0.02825 0.33686 -0.02964 C 0.35405 -0.03775 0.37315 -0.03983 0.39139 -0.04192 C 0.39764 -0.04446 0.40406 -0.04608 0.41031 -0.04794 C 0.41379 -0.04771 0.41795 -0.04794 0.42264 -0.04701 C 0.42681 -0.04632 0.43046 -0.04029 0.43567 -0.03891 C 0.44261 -0.03219 0.45199 -0.02895 0.46032 -0.02339 C 0.46102 -0.02293 0.46171 -0.02223 0.46275 -0.0213 C 0.4631 -0.02038 0.46397 -0.01922 0.46571 -0.01829 C 0.47022 -0.01482 0.47682 -0.01459 0.48151 -0.01111 C 0.48724 -0.00718 0.49158 -0.00347 0.49748 -0.00092 C 0.50773 0.00834 0.51693 0.01668 0.52908 0.01946 C 0.53256 0.0227 0.53794 0.02386 0.54211 0.02571 C 0.54402 0.02663 0.5494 0.02872 0.5494 0.02895 C 0.55044 0.02988 0.55235 0.03011 0.55391 0.03173 C 0.55878 0.03706 0.55044 0.03358 0.55947 0.0359 C 0.56294 0.03845 0.56538 0.04215 0.56902 0.04516 C 0.57232 0.04771 0.57649 0.04864 0.57927 0.05234 C 0.58118 0.05535 0.58118 0.05558 0.58448 0.05744 C 0.58934 0.06021 0.59385 0.06485 0.59924 0.06763 C 0.60427 0.0704 0.63414 0.05836 0.6383 0.06438 C 0.68137 0.06438 0.69422 0.06415 0.71592 0.06531 C 0.74353 0.06739 0.78868 0.05836 0.80483 0.06137 C 0.8215 0.06114 0.81559 0.05998 0.81715 0.06438 " pathEditMode="relative" rAng="0" ptsTypes="fffffffffffffffffffffffffffffaf">
                                      <p:cBhvr>
                                        <p:cTn id="8" dur="1000" fill="hold"/>
                                        <p:tgtEl>
                                          <p:spTgt spid="69"/>
                                        </p:tgtEl>
                                        <p:attrNameLst>
                                          <p:attrName>ppt_x</p:attrName>
                                          <p:attrName>ppt_y</p:attrName>
                                        </p:attrNameLst>
                                      </p:cBhvr>
                                      <p:rCtr x="41066" y="1112"/>
                                    </p:animMotion>
                                  </p:childTnLst>
                                </p:cTn>
                              </p:par>
                              <p:par>
                                <p:cTn id="9" presetID="1" presetClass="entr" presetSubtype="0" fill="hold" nodeType="withEffect">
                                  <p:stCondLst>
                                    <p:cond delay="1000"/>
                                  </p:stCondLst>
                                  <p:childTnLst>
                                    <p:set>
                                      <p:cBhvr>
                                        <p:cTn id="10" dur="1" fill="hold">
                                          <p:stCondLst>
                                            <p:cond delay="0"/>
                                          </p:stCondLst>
                                        </p:cTn>
                                        <p:tgtEl>
                                          <p:spTgt spid="63"/>
                                        </p:tgtEl>
                                        <p:attrNameLst>
                                          <p:attrName>style.visibility</p:attrName>
                                        </p:attrNameLst>
                                      </p:cBhvr>
                                      <p:to>
                                        <p:strVal val="visible"/>
                                      </p:to>
                                    </p:set>
                                  </p:childTnLst>
                                </p:cTn>
                              </p:par>
                              <p:par>
                                <p:cTn id="11" presetID="0" presetClass="path" presetSubtype="0" repeatCount="indefinite" fill="hold" nodeType="withEffect">
                                  <p:stCondLst>
                                    <p:cond delay="1000"/>
                                  </p:stCondLst>
                                  <p:childTnLst>
                                    <p:animMotion origin="layout" path="M 8.4216E-7 -1.66744E-6 C 0.03125 0.00116 0.06199 0.00255 0.09359 0.00324 C 0.10835 0.00417 0.12311 0.00487 0.13804 0.00625 C 0.16305 0.00556 0.18319 0.00278 0.20681 0.00116 C 0.2134 -0.00092 0.22018 -0.00185 0.22712 -0.00301 C 0.24015 -0.00926 0.25456 -0.01111 0.26862 -0.01227 C 0.27783 -0.01621 0.28859 -0.01737 0.29849 -0.01829 C 0.30318 -0.01968 0.30821 -0.01991 0.31307 -0.0213 C 0.32089 -0.02408 0.32853 -0.02825 0.33686 -0.02964 C 0.35405 -0.03775 0.37315 -0.03983 0.39139 -0.04192 C 0.39764 -0.04446 0.40406 -0.04608 0.41031 -0.04794 C 0.41379 -0.04771 0.41795 -0.04794 0.42264 -0.04701 C 0.42681 -0.04632 0.43046 -0.04029 0.43567 -0.03891 C 0.44261 -0.03219 0.45199 -0.02895 0.46032 -0.02339 C 0.46102 -0.02293 0.46171 -0.02223 0.46275 -0.0213 C 0.4631 -0.02038 0.46397 -0.01922 0.46571 -0.01829 C 0.47022 -0.01482 0.47682 -0.01459 0.48151 -0.01111 C 0.48724 -0.00718 0.49158 -0.00347 0.49748 -0.00092 C 0.50773 0.00834 0.51693 0.01668 0.52908 0.01946 C 0.53256 0.0227 0.53794 0.02386 0.54211 0.02571 C 0.54402 0.02663 0.5494 0.02872 0.5494 0.02895 C 0.55044 0.02988 0.55235 0.03011 0.55391 0.03173 C 0.55878 0.03706 0.55044 0.03358 0.55947 0.0359 C 0.56294 0.03845 0.56538 0.04215 0.56902 0.04516 C 0.57232 0.04771 0.57649 0.04864 0.57927 0.05234 C 0.58118 0.05535 0.58118 0.05558 0.58448 0.05744 C 0.58934 0.06021 0.59385 0.06485 0.59924 0.06763 C 0.60427 0.0704 0.63414 0.05836 0.6383 0.06438 C 0.68137 0.06438 0.69422 0.06415 0.71592 0.06531 C 0.74353 0.06739 0.78868 0.05836 0.80483 0.06137 C 0.8215 0.06114 0.81559 0.05998 0.81715 0.06438 " pathEditMode="relative" rAng="0" ptsTypes="fffffffffffffffffffffffffffffaf">
                                      <p:cBhvr>
                                        <p:cTn id="12" dur="1000" fill="hold"/>
                                        <p:tgtEl>
                                          <p:spTgt spid="63"/>
                                        </p:tgtEl>
                                        <p:attrNameLst>
                                          <p:attrName>ppt_x</p:attrName>
                                          <p:attrName>ppt_y</p:attrName>
                                        </p:attrNameLst>
                                      </p:cBhvr>
                                      <p:rCtr x="41066" y="11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C870CE-C72A-E243-B183-E572AB663F51}"/>
              </a:ext>
            </a:extLst>
          </p:cNvPr>
          <p:cNvSpPr>
            <a:spLocks noGrp="1"/>
          </p:cNvSpPr>
          <p:nvPr>
            <p:ph type="ctrTitle"/>
          </p:nvPr>
        </p:nvSpPr>
        <p:spPr/>
        <p:txBody>
          <a:bodyPr/>
          <a:lstStyle/>
          <a:p>
            <a:r>
              <a:rPr lang="en-US" dirty="0"/>
              <a:t>How would your team solve it?</a:t>
            </a:r>
          </a:p>
        </p:txBody>
      </p:sp>
      <p:sp>
        <p:nvSpPr>
          <p:cNvPr id="6" name="Subtitle 5">
            <a:extLst>
              <a:ext uri="{FF2B5EF4-FFF2-40B4-BE49-F238E27FC236}">
                <a16:creationId xmlns:a16="http://schemas.microsoft.com/office/drawing/2014/main" id="{47F39DED-C329-384D-A5C2-C189EE457AF9}"/>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61FCD13-FE33-9241-937A-AE6CBB8E374E}"/>
              </a:ext>
            </a:extLst>
          </p:cNvPr>
          <p:cNvSpPr>
            <a:spLocks noGrp="1"/>
          </p:cNvSpPr>
          <p:nvPr>
            <p:ph type="sldNum" sz="quarter" idx="10"/>
          </p:nvPr>
        </p:nvSpPr>
        <p:spPr/>
        <p:txBody>
          <a:bodyPr/>
          <a:lstStyle/>
          <a:p>
            <a:fld id="{5328B5F4-9676-1D47-98AA-AF6FFDAECEFB}" type="slidenum">
              <a:rPr lang="en-US" altLang="en-US" smtClean="0"/>
              <a:pPr/>
              <a:t>30</a:t>
            </a:fld>
            <a:endParaRPr lang="en-US" altLang="en-US"/>
          </a:p>
        </p:txBody>
      </p:sp>
    </p:spTree>
    <p:extLst>
      <p:ext uri="{BB962C8B-B14F-4D97-AF65-F5344CB8AC3E}">
        <p14:creationId xmlns:p14="http://schemas.microsoft.com/office/powerpoint/2010/main" val="4254462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An algorithm to find the shortest path spanning tree</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2210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500151" y="1886113"/>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grpSp>
        <p:nvGrpSpPr>
          <p:cNvPr id="106" name="Group 105"/>
          <p:cNvGrpSpPr/>
          <p:nvPr/>
        </p:nvGrpSpPr>
        <p:grpSpPr>
          <a:xfrm>
            <a:off x="5135669" y="4081528"/>
            <a:ext cx="226862" cy="671854"/>
            <a:chOff x="9130070" y="7256046"/>
            <a:chExt cx="403309" cy="1194407"/>
          </a:xfrm>
        </p:grpSpPr>
        <p:sp>
          <p:nvSpPr>
            <p:cNvPr id="3" name="TextBox 2"/>
            <p:cNvSpPr txBox="1"/>
            <p:nvPr/>
          </p:nvSpPr>
          <p:spPr>
            <a:xfrm>
              <a:off x="9157213" y="7978533"/>
              <a:ext cx="376166" cy="471920"/>
            </a:xfrm>
            <a:prstGeom prst="rect">
              <a:avLst/>
            </a:prstGeom>
            <a:noFill/>
          </p:spPr>
          <p:txBody>
            <a:bodyPr wrap="none" lIns="57149" tIns="28574" rIns="57149" bIns="28574" rtlCol="0">
              <a:spAutoFit/>
            </a:bodyPr>
            <a:lstStyle/>
            <a:p>
              <a:r>
                <a:rPr lang="en-US" sz="1350" dirty="0">
                  <a:solidFill>
                    <a:srgbClr val="FF0000"/>
                  </a:solidFill>
                </a:rPr>
                <a:t>1</a:t>
              </a:r>
            </a:p>
          </p:txBody>
        </p:sp>
        <p:sp>
          <p:nvSpPr>
            <p:cNvPr id="59" name="TextBox 58"/>
            <p:cNvSpPr txBox="1"/>
            <p:nvPr/>
          </p:nvSpPr>
          <p:spPr>
            <a:xfrm>
              <a:off x="9130070" y="7256046"/>
              <a:ext cx="376166" cy="471920"/>
            </a:xfrm>
            <a:prstGeom prst="rect">
              <a:avLst/>
            </a:prstGeom>
            <a:noFill/>
          </p:spPr>
          <p:txBody>
            <a:bodyPr wrap="none" lIns="57149" tIns="28574" rIns="57149" bIns="28574" rtlCol="0">
              <a:spAutoFit/>
            </a:bodyPr>
            <a:lstStyle/>
            <a:p>
              <a:r>
                <a:rPr lang="en-US" sz="1350" dirty="0">
                  <a:solidFill>
                    <a:srgbClr val="FF0000"/>
                  </a:solidFill>
                </a:rPr>
                <a:t>1</a:t>
              </a:r>
            </a:p>
          </p:txBody>
        </p:sp>
      </p:grpSp>
      <p:grpSp>
        <p:nvGrpSpPr>
          <p:cNvPr id="22" name="Group 21"/>
          <p:cNvGrpSpPr/>
          <p:nvPr/>
        </p:nvGrpSpPr>
        <p:grpSpPr>
          <a:xfrm>
            <a:off x="4328003" y="3728650"/>
            <a:ext cx="1019256" cy="1024731"/>
            <a:chOff x="7694226" y="6628709"/>
            <a:chExt cx="1812010" cy="1821744"/>
          </a:xfrm>
        </p:grpSpPr>
        <p:sp>
          <p:nvSpPr>
            <p:cNvPr id="61" name="TextBox 60"/>
            <p:cNvSpPr txBox="1"/>
            <p:nvPr/>
          </p:nvSpPr>
          <p:spPr>
            <a:xfrm>
              <a:off x="7694226" y="7978533"/>
              <a:ext cx="376167" cy="471920"/>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3" name="TextBox 62"/>
            <p:cNvSpPr txBox="1"/>
            <p:nvPr/>
          </p:nvSpPr>
          <p:spPr>
            <a:xfrm>
              <a:off x="7748340" y="6870217"/>
              <a:ext cx="376167" cy="471920"/>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4" name="TextBox 63"/>
            <p:cNvSpPr txBox="1"/>
            <p:nvPr/>
          </p:nvSpPr>
          <p:spPr>
            <a:xfrm>
              <a:off x="9130069" y="6859925"/>
              <a:ext cx="376167" cy="471920"/>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5" name="TextBox 64"/>
            <p:cNvSpPr txBox="1"/>
            <p:nvPr/>
          </p:nvSpPr>
          <p:spPr>
            <a:xfrm>
              <a:off x="8563555" y="6628709"/>
              <a:ext cx="376167" cy="471920"/>
            </a:xfrm>
            <a:prstGeom prst="rect">
              <a:avLst/>
            </a:prstGeom>
            <a:noFill/>
          </p:spPr>
          <p:txBody>
            <a:bodyPr wrap="none" lIns="57149" tIns="28574" rIns="57149" bIns="28574" rtlCol="0">
              <a:spAutoFit/>
            </a:bodyPr>
            <a:lstStyle/>
            <a:p>
              <a:r>
                <a:rPr lang="en-US" sz="1350" dirty="0">
                  <a:solidFill>
                    <a:srgbClr val="FF0000"/>
                  </a:solidFill>
                </a:rPr>
                <a:t>2</a:t>
              </a:r>
            </a:p>
          </p:txBody>
        </p:sp>
      </p:grpSp>
      <p:grpSp>
        <p:nvGrpSpPr>
          <p:cNvPr id="27" name="Group 26"/>
          <p:cNvGrpSpPr/>
          <p:nvPr/>
        </p:nvGrpSpPr>
        <p:grpSpPr>
          <a:xfrm>
            <a:off x="3543982" y="3376918"/>
            <a:ext cx="1795866" cy="1376463"/>
            <a:chOff x="6300411" y="6003408"/>
            <a:chExt cx="3192650" cy="2447045"/>
          </a:xfrm>
        </p:grpSpPr>
        <p:sp>
          <p:nvSpPr>
            <p:cNvPr id="66" name="TextBox 65"/>
            <p:cNvSpPr txBox="1"/>
            <p:nvPr/>
          </p:nvSpPr>
          <p:spPr>
            <a:xfrm>
              <a:off x="6300411" y="7978533"/>
              <a:ext cx="376167" cy="471920"/>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7" name="TextBox 66"/>
            <p:cNvSpPr txBox="1"/>
            <p:nvPr/>
          </p:nvSpPr>
          <p:spPr>
            <a:xfrm>
              <a:off x="6300411" y="6870217"/>
              <a:ext cx="376167" cy="471920"/>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8" name="TextBox 67"/>
            <p:cNvSpPr txBox="1"/>
            <p:nvPr/>
          </p:nvSpPr>
          <p:spPr>
            <a:xfrm>
              <a:off x="7694226" y="6003408"/>
              <a:ext cx="376167" cy="471920"/>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9" name="TextBox 68"/>
            <p:cNvSpPr txBox="1"/>
            <p:nvPr/>
          </p:nvSpPr>
          <p:spPr>
            <a:xfrm>
              <a:off x="9116894" y="6004469"/>
              <a:ext cx="376167" cy="471920"/>
            </a:xfrm>
            <a:prstGeom prst="rect">
              <a:avLst/>
            </a:prstGeom>
            <a:noFill/>
          </p:spPr>
          <p:txBody>
            <a:bodyPr wrap="none" lIns="57149" tIns="28574" rIns="57149" bIns="28574" rtlCol="0">
              <a:spAutoFit/>
            </a:bodyPr>
            <a:lstStyle/>
            <a:p>
              <a:r>
                <a:rPr lang="en-US" sz="1350" dirty="0">
                  <a:solidFill>
                    <a:srgbClr val="FF0000"/>
                  </a:solidFill>
                </a:rPr>
                <a:t>3</a:t>
              </a:r>
            </a:p>
          </p:txBody>
        </p:sp>
      </p:grpSp>
      <p:grpSp>
        <p:nvGrpSpPr>
          <p:cNvPr id="37" name="Group 36"/>
          <p:cNvGrpSpPr/>
          <p:nvPr/>
        </p:nvGrpSpPr>
        <p:grpSpPr>
          <a:xfrm>
            <a:off x="3018845" y="2757070"/>
            <a:ext cx="2344487" cy="744468"/>
            <a:chOff x="5366836" y="4901459"/>
            <a:chExt cx="4167977" cy="1323499"/>
          </a:xfrm>
        </p:grpSpPr>
        <p:sp>
          <p:nvSpPr>
            <p:cNvPr id="74" name="TextBox 73"/>
            <p:cNvSpPr txBox="1"/>
            <p:nvPr/>
          </p:nvSpPr>
          <p:spPr>
            <a:xfrm>
              <a:off x="5366836" y="5753038"/>
              <a:ext cx="376167" cy="471920"/>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5" name="TextBox 74"/>
            <p:cNvSpPr txBox="1"/>
            <p:nvPr/>
          </p:nvSpPr>
          <p:spPr>
            <a:xfrm>
              <a:off x="6303981" y="5157774"/>
              <a:ext cx="376167" cy="471920"/>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6" name="TextBox 75"/>
            <p:cNvSpPr txBox="1"/>
            <p:nvPr/>
          </p:nvSpPr>
          <p:spPr>
            <a:xfrm>
              <a:off x="7694227" y="5157774"/>
              <a:ext cx="376167" cy="471920"/>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7" name="TextBox 76"/>
            <p:cNvSpPr txBox="1"/>
            <p:nvPr/>
          </p:nvSpPr>
          <p:spPr>
            <a:xfrm>
              <a:off x="6820081" y="4901459"/>
              <a:ext cx="376167" cy="471920"/>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9" name="TextBox 78"/>
            <p:cNvSpPr txBox="1"/>
            <p:nvPr/>
          </p:nvSpPr>
          <p:spPr>
            <a:xfrm>
              <a:off x="9158646" y="5180935"/>
              <a:ext cx="376167" cy="471920"/>
            </a:xfrm>
            <a:prstGeom prst="rect">
              <a:avLst/>
            </a:prstGeom>
            <a:noFill/>
          </p:spPr>
          <p:txBody>
            <a:bodyPr wrap="none" lIns="57149" tIns="28574" rIns="57149" bIns="28574" rtlCol="0">
              <a:spAutoFit/>
            </a:bodyPr>
            <a:lstStyle/>
            <a:p>
              <a:r>
                <a:rPr lang="en-US" sz="1350" dirty="0">
                  <a:solidFill>
                    <a:srgbClr val="FF0000"/>
                  </a:solidFill>
                </a:rPr>
                <a:t>5</a:t>
              </a:r>
            </a:p>
          </p:txBody>
        </p:sp>
      </p:grpSp>
      <p:grpSp>
        <p:nvGrpSpPr>
          <p:cNvPr id="42" name="Group 41"/>
          <p:cNvGrpSpPr/>
          <p:nvPr/>
        </p:nvGrpSpPr>
        <p:grpSpPr>
          <a:xfrm>
            <a:off x="3845121" y="2307729"/>
            <a:ext cx="1468061" cy="623412"/>
            <a:chOff x="6835772" y="4102628"/>
            <a:chExt cx="2609886" cy="1108288"/>
          </a:xfrm>
        </p:grpSpPr>
        <p:sp>
          <p:nvSpPr>
            <p:cNvPr id="78" name="TextBox 77"/>
            <p:cNvSpPr txBox="1"/>
            <p:nvPr/>
          </p:nvSpPr>
          <p:spPr>
            <a:xfrm>
              <a:off x="9069491" y="4738996"/>
              <a:ext cx="376167" cy="471920"/>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80" name="TextBox 79"/>
            <p:cNvSpPr txBox="1"/>
            <p:nvPr/>
          </p:nvSpPr>
          <p:spPr>
            <a:xfrm>
              <a:off x="7694225" y="4309766"/>
              <a:ext cx="376167" cy="471920"/>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81" name="TextBox 80"/>
            <p:cNvSpPr txBox="1"/>
            <p:nvPr/>
          </p:nvSpPr>
          <p:spPr>
            <a:xfrm>
              <a:off x="6835772" y="4102628"/>
              <a:ext cx="376167" cy="471920"/>
            </a:xfrm>
            <a:prstGeom prst="rect">
              <a:avLst/>
            </a:prstGeom>
            <a:noFill/>
          </p:spPr>
          <p:txBody>
            <a:bodyPr wrap="none" lIns="57149" tIns="28574" rIns="57149" bIns="28574" rtlCol="0">
              <a:spAutoFit/>
            </a:bodyPr>
            <a:lstStyle/>
            <a:p>
              <a:r>
                <a:rPr lang="en-US" sz="1350" dirty="0">
                  <a:solidFill>
                    <a:srgbClr val="FF0000"/>
                  </a:solidFill>
                </a:rPr>
                <a:t>6</a:t>
              </a:r>
            </a:p>
          </p:txBody>
        </p:sp>
      </p:grpSp>
      <p:grpSp>
        <p:nvGrpSpPr>
          <p:cNvPr id="52" name="Group 51"/>
          <p:cNvGrpSpPr/>
          <p:nvPr/>
        </p:nvGrpSpPr>
        <p:grpSpPr>
          <a:xfrm>
            <a:off x="4839354" y="1847506"/>
            <a:ext cx="1054305" cy="399981"/>
            <a:chOff x="8603293" y="3284456"/>
            <a:chExt cx="1874320" cy="711076"/>
          </a:xfrm>
        </p:grpSpPr>
        <p:sp>
          <p:nvSpPr>
            <p:cNvPr id="83" name="TextBox 82"/>
            <p:cNvSpPr txBox="1"/>
            <p:nvPr/>
          </p:nvSpPr>
          <p:spPr>
            <a:xfrm>
              <a:off x="9130070" y="3523613"/>
              <a:ext cx="376167" cy="471919"/>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4" name="TextBox 83"/>
            <p:cNvSpPr txBox="1"/>
            <p:nvPr/>
          </p:nvSpPr>
          <p:spPr>
            <a:xfrm>
              <a:off x="8603293" y="3284456"/>
              <a:ext cx="376167" cy="471919"/>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5" name="TextBox 84"/>
            <p:cNvSpPr txBox="1"/>
            <p:nvPr/>
          </p:nvSpPr>
          <p:spPr>
            <a:xfrm>
              <a:off x="10101446" y="3284456"/>
              <a:ext cx="376167" cy="471919"/>
            </a:xfrm>
            <a:prstGeom prst="rect">
              <a:avLst/>
            </a:prstGeom>
            <a:noFill/>
          </p:spPr>
          <p:txBody>
            <a:bodyPr wrap="none" lIns="57149" tIns="28574" rIns="57149" bIns="28574" rtlCol="0">
              <a:spAutoFit/>
            </a:bodyPr>
            <a:lstStyle/>
            <a:p>
              <a:r>
                <a:rPr lang="en-US" sz="1350" dirty="0">
                  <a:solidFill>
                    <a:srgbClr val="FF0000"/>
                  </a:solidFill>
                </a:rPr>
                <a:t>8</a:t>
              </a:r>
            </a:p>
          </p:txBody>
        </p:sp>
      </p:grpSp>
      <p:grpSp>
        <p:nvGrpSpPr>
          <p:cNvPr id="47" name="Group 46"/>
          <p:cNvGrpSpPr/>
          <p:nvPr/>
        </p:nvGrpSpPr>
        <p:grpSpPr>
          <a:xfrm>
            <a:off x="4338530" y="1947276"/>
            <a:ext cx="1528689" cy="739483"/>
            <a:chOff x="7712943" y="3461823"/>
            <a:chExt cx="2717669" cy="1314636"/>
          </a:xfrm>
        </p:grpSpPr>
        <p:sp>
          <p:nvSpPr>
            <p:cNvPr id="82" name="TextBox 81"/>
            <p:cNvSpPr txBox="1"/>
            <p:nvPr/>
          </p:nvSpPr>
          <p:spPr>
            <a:xfrm>
              <a:off x="7712943" y="3461823"/>
              <a:ext cx="376167" cy="471920"/>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6" name="TextBox 85"/>
            <p:cNvSpPr txBox="1"/>
            <p:nvPr/>
          </p:nvSpPr>
          <p:spPr>
            <a:xfrm>
              <a:off x="9157213" y="4304539"/>
              <a:ext cx="376167" cy="471920"/>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7" name="TextBox 86"/>
            <p:cNvSpPr txBox="1"/>
            <p:nvPr/>
          </p:nvSpPr>
          <p:spPr>
            <a:xfrm>
              <a:off x="10054445" y="4102628"/>
              <a:ext cx="376167" cy="471920"/>
            </a:xfrm>
            <a:prstGeom prst="rect">
              <a:avLst/>
            </a:prstGeom>
            <a:noFill/>
          </p:spPr>
          <p:txBody>
            <a:bodyPr wrap="none" lIns="57149" tIns="28574" rIns="57149" bIns="28574" rtlCol="0">
              <a:spAutoFit/>
            </a:bodyPr>
            <a:lstStyle/>
            <a:p>
              <a:r>
                <a:rPr lang="en-US" sz="1350" dirty="0">
                  <a:solidFill>
                    <a:srgbClr val="FF0000"/>
                  </a:solidFill>
                </a:rPr>
                <a:t>7</a:t>
              </a:r>
            </a:p>
          </p:txBody>
        </p:sp>
      </p:grpSp>
      <p:grpSp>
        <p:nvGrpSpPr>
          <p:cNvPr id="53" name="Group 52"/>
          <p:cNvGrpSpPr/>
          <p:nvPr/>
        </p:nvGrpSpPr>
        <p:grpSpPr>
          <a:xfrm>
            <a:off x="4332910" y="1378913"/>
            <a:ext cx="1560749" cy="392283"/>
            <a:chOff x="7702949" y="2451399"/>
            <a:chExt cx="2774664" cy="697392"/>
          </a:xfrm>
        </p:grpSpPr>
        <p:sp>
          <p:nvSpPr>
            <p:cNvPr id="88" name="TextBox 87"/>
            <p:cNvSpPr txBox="1"/>
            <p:nvPr/>
          </p:nvSpPr>
          <p:spPr>
            <a:xfrm>
              <a:off x="10101446" y="2451399"/>
              <a:ext cx="376167" cy="471920"/>
            </a:xfrm>
            <a:prstGeom prst="rect">
              <a:avLst/>
            </a:prstGeom>
            <a:noFill/>
          </p:spPr>
          <p:txBody>
            <a:bodyPr wrap="none" lIns="57149" tIns="28574" rIns="57149" bIns="28574" rtlCol="0">
              <a:spAutoFit/>
            </a:bodyPr>
            <a:lstStyle/>
            <a:p>
              <a:r>
                <a:rPr lang="en-US" sz="1350" dirty="0">
                  <a:solidFill>
                    <a:srgbClr val="FF0000"/>
                  </a:solidFill>
                </a:rPr>
                <a:t>9</a:t>
              </a:r>
            </a:p>
          </p:txBody>
        </p:sp>
        <p:sp>
          <p:nvSpPr>
            <p:cNvPr id="91" name="TextBox 90"/>
            <p:cNvSpPr txBox="1"/>
            <p:nvPr/>
          </p:nvSpPr>
          <p:spPr>
            <a:xfrm>
              <a:off x="7702949" y="2676871"/>
              <a:ext cx="376167" cy="471920"/>
            </a:xfrm>
            <a:prstGeom prst="rect">
              <a:avLst/>
            </a:prstGeom>
            <a:noFill/>
          </p:spPr>
          <p:txBody>
            <a:bodyPr wrap="none" lIns="57149" tIns="28574" rIns="57149" bIns="28574" rtlCol="0">
              <a:spAutoFit/>
            </a:bodyPr>
            <a:lstStyle/>
            <a:p>
              <a:r>
                <a:rPr lang="en-US" sz="1350" dirty="0">
                  <a:solidFill>
                    <a:srgbClr val="FF0000"/>
                  </a:solidFill>
                </a:rPr>
                <a:t>9</a:t>
              </a:r>
            </a:p>
          </p:txBody>
        </p:sp>
      </p:grpSp>
      <p:grpSp>
        <p:nvGrpSpPr>
          <p:cNvPr id="55" name="Group 54"/>
          <p:cNvGrpSpPr/>
          <p:nvPr/>
        </p:nvGrpSpPr>
        <p:grpSpPr>
          <a:xfrm>
            <a:off x="3511642" y="1045190"/>
            <a:ext cx="1914267" cy="906954"/>
            <a:chOff x="6242919" y="1858114"/>
            <a:chExt cx="3403140" cy="1612363"/>
          </a:xfrm>
        </p:grpSpPr>
        <p:sp>
          <p:nvSpPr>
            <p:cNvPr id="89" name="TextBox 88"/>
            <p:cNvSpPr txBox="1"/>
            <p:nvPr/>
          </p:nvSpPr>
          <p:spPr>
            <a:xfrm>
              <a:off x="9098904" y="1858114"/>
              <a:ext cx="547155" cy="471920"/>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3" name="TextBox 92"/>
            <p:cNvSpPr txBox="1"/>
            <p:nvPr/>
          </p:nvSpPr>
          <p:spPr>
            <a:xfrm>
              <a:off x="6255619" y="2298127"/>
              <a:ext cx="547155" cy="471920"/>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5" name="TextBox 94"/>
            <p:cNvSpPr txBox="1"/>
            <p:nvPr/>
          </p:nvSpPr>
          <p:spPr>
            <a:xfrm>
              <a:off x="6242919" y="2998557"/>
              <a:ext cx="547155" cy="471920"/>
            </a:xfrm>
            <a:prstGeom prst="rect">
              <a:avLst/>
            </a:prstGeom>
            <a:noFill/>
          </p:spPr>
          <p:txBody>
            <a:bodyPr wrap="none" lIns="57149" tIns="28574" rIns="57149" bIns="28574" rtlCol="0">
              <a:spAutoFit/>
            </a:bodyPr>
            <a:lstStyle/>
            <a:p>
              <a:r>
                <a:rPr lang="en-US" sz="1350" dirty="0">
                  <a:solidFill>
                    <a:srgbClr val="FF0000"/>
                  </a:solidFill>
                </a:rPr>
                <a:t>10</a:t>
              </a:r>
            </a:p>
          </p:txBody>
        </p:sp>
      </p:grpSp>
      <p:grpSp>
        <p:nvGrpSpPr>
          <p:cNvPr id="57" name="Group 56"/>
          <p:cNvGrpSpPr/>
          <p:nvPr/>
        </p:nvGrpSpPr>
        <p:grpSpPr>
          <a:xfrm>
            <a:off x="2944572" y="1019243"/>
            <a:ext cx="1662359" cy="1098577"/>
            <a:chOff x="5234795" y="1811987"/>
            <a:chExt cx="2955305" cy="1953026"/>
          </a:xfrm>
        </p:grpSpPr>
        <p:sp>
          <p:nvSpPr>
            <p:cNvPr id="90" name="TextBox 89"/>
            <p:cNvSpPr txBox="1"/>
            <p:nvPr/>
          </p:nvSpPr>
          <p:spPr>
            <a:xfrm>
              <a:off x="7665743" y="1811987"/>
              <a:ext cx="524357" cy="471920"/>
            </a:xfrm>
            <a:prstGeom prst="rect">
              <a:avLst/>
            </a:prstGeom>
            <a:noFill/>
          </p:spPr>
          <p:txBody>
            <a:bodyPr wrap="none" lIns="57149" tIns="28574" rIns="57149" bIns="28574" rtlCol="0">
              <a:spAutoFit/>
            </a:bodyPr>
            <a:lstStyle/>
            <a:p>
              <a:r>
                <a:rPr lang="en-US" sz="1350" dirty="0">
                  <a:solidFill>
                    <a:srgbClr val="FF0000"/>
                  </a:solidFill>
                </a:rPr>
                <a:t>11</a:t>
              </a:r>
            </a:p>
          </p:txBody>
        </p:sp>
        <p:sp>
          <p:nvSpPr>
            <p:cNvPr id="97" name="TextBox 96"/>
            <p:cNvSpPr txBox="1"/>
            <p:nvPr/>
          </p:nvSpPr>
          <p:spPr>
            <a:xfrm>
              <a:off x="5234795" y="3293093"/>
              <a:ext cx="524357" cy="471920"/>
            </a:xfrm>
            <a:prstGeom prst="rect">
              <a:avLst/>
            </a:prstGeom>
            <a:noFill/>
          </p:spPr>
          <p:txBody>
            <a:bodyPr wrap="none" lIns="57149" tIns="28574" rIns="57149" bIns="28574" rtlCol="0">
              <a:spAutoFit/>
            </a:bodyPr>
            <a:lstStyle/>
            <a:p>
              <a:r>
                <a:rPr lang="en-US" sz="1350" dirty="0">
                  <a:solidFill>
                    <a:srgbClr val="FF0000"/>
                  </a:solidFill>
                </a:rPr>
                <a:t>11</a:t>
              </a:r>
            </a:p>
          </p:txBody>
        </p:sp>
      </p:grpSp>
      <p:grpSp>
        <p:nvGrpSpPr>
          <p:cNvPr id="102" name="Group 101"/>
          <p:cNvGrpSpPr/>
          <p:nvPr/>
        </p:nvGrpSpPr>
        <p:grpSpPr>
          <a:xfrm>
            <a:off x="2943972" y="1035055"/>
            <a:ext cx="875444" cy="1538128"/>
            <a:chOff x="5233729" y="1840098"/>
            <a:chExt cx="1556346" cy="2734449"/>
          </a:xfrm>
        </p:grpSpPr>
        <p:grpSp>
          <p:nvGrpSpPr>
            <p:cNvPr id="99" name="Group 98"/>
            <p:cNvGrpSpPr/>
            <p:nvPr/>
          </p:nvGrpSpPr>
          <p:grpSpPr>
            <a:xfrm>
              <a:off x="5233729" y="1840098"/>
              <a:ext cx="1556346" cy="1053870"/>
              <a:chOff x="5233729" y="1840098"/>
              <a:chExt cx="1556346" cy="1053870"/>
            </a:xfrm>
          </p:grpSpPr>
          <p:sp>
            <p:nvSpPr>
              <p:cNvPr id="92" name="TextBox 91"/>
              <p:cNvSpPr txBox="1"/>
              <p:nvPr/>
            </p:nvSpPr>
            <p:spPr>
              <a:xfrm>
                <a:off x="6242919" y="1840098"/>
                <a:ext cx="547156" cy="471920"/>
              </a:xfrm>
              <a:prstGeom prst="rect">
                <a:avLst/>
              </a:prstGeom>
              <a:noFill/>
            </p:spPr>
            <p:txBody>
              <a:bodyPr wrap="none" lIns="57149" tIns="28574" rIns="57149" bIns="28574" rtlCol="0">
                <a:spAutoFit/>
              </a:bodyPr>
              <a:lstStyle/>
              <a:p>
                <a:r>
                  <a:rPr lang="en-US" sz="1350" dirty="0">
                    <a:solidFill>
                      <a:srgbClr val="FF0000"/>
                    </a:solidFill>
                  </a:rPr>
                  <a:t>12</a:t>
                </a:r>
              </a:p>
            </p:txBody>
          </p:sp>
          <p:sp>
            <p:nvSpPr>
              <p:cNvPr id="94" name="TextBox 93"/>
              <p:cNvSpPr txBox="1"/>
              <p:nvPr/>
            </p:nvSpPr>
            <p:spPr>
              <a:xfrm>
                <a:off x="5233729" y="2422048"/>
                <a:ext cx="547156" cy="471920"/>
              </a:xfrm>
              <a:prstGeom prst="rect">
                <a:avLst/>
              </a:prstGeom>
              <a:noFill/>
            </p:spPr>
            <p:txBody>
              <a:bodyPr wrap="none" lIns="57149" tIns="28574" rIns="57149" bIns="28574" rtlCol="0">
                <a:spAutoFit/>
              </a:bodyPr>
              <a:lstStyle/>
              <a:p>
                <a:r>
                  <a:rPr lang="en-US" sz="1350" dirty="0">
                    <a:solidFill>
                      <a:srgbClr val="FF0000"/>
                    </a:solidFill>
                  </a:rPr>
                  <a:t>12</a:t>
                </a:r>
              </a:p>
            </p:txBody>
          </p:sp>
        </p:grpSp>
        <p:sp>
          <p:nvSpPr>
            <p:cNvPr id="98" name="TextBox 97"/>
            <p:cNvSpPr txBox="1"/>
            <p:nvPr/>
          </p:nvSpPr>
          <p:spPr>
            <a:xfrm>
              <a:off x="5234796" y="4102627"/>
              <a:ext cx="524358" cy="471920"/>
            </a:xfrm>
            <a:prstGeom prst="rect">
              <a:avLst/>
            </a:prstGeom>
            <a:noFill/>
          </p:spPr>
          <p:txBody>
            <a:bodyPr wrap="none" lIns="57149" tIns="28574" rIns="57149" bIns="28574" rtlCol="0">
              <a:spAutoFit/>
            </a:bodyPr>
            <a:lstStyle/>
            <a:p>
              <a:r>
                <a:rPr lang="en-US" sz="1350" dirty="0">
                  <a:solidFill>
                    <a:srgbClr val="FF0000"/>
                  </a:solidFill>
                </a:rPr>
                <a:t>11</a:t>
              </a:r>
            </a:p>
          </p:txBody>
        </p:sp>
      </p:grpSp>
      <p:grpSp>
        <p:nvGrpSpPr>
          <p:cNvPr id="32" name="Group 31"/>
          <p:cNvGrpSpPr/>
          <p:nvPr/>
        </p:nvGrpSpPr>
        <p:grpSpPr>
          <a:xfrm>
            <a:off x="3018845" y="3235232"/>
            <a:ext cx="2874812" cy="1210370"/>
            <a:chOff x="5366836" y="5751526"/>
            <a:chExt cx="5110777" cy="2151769"/>
          </a:xfrm>
        </p:grpSpPr>
        <p:sp>
          <p:nvSpPr>
            <p:cNvPr id="70" name="TextBox 69"/>
            <p:cNvSpPr txBox="1"/>
            <p:nvPr/>
          </p:nvSpPr>
          <p:spPr>
            <a:xfrm>
              <a:off x="5393979" y="6613551"/>
              <a:ext cx="376167" cy="471920"/>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1" name="TextBox 70"/>
            <p:cNvSpPr txBox="1"/>
            <p:nvPr/>
          </p:nvSpPr>
          <p:spPr>
            <a:xfrm>
              <a:off x="5366836" y="7431375"/>
              <a:ext cx="376167" cy="471920"/>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2" name="TextBox 71"/>
            <p:cNvSpPr txBox="1"/>
            <p:nvPr/>
          </p:nvSpPr>
          <p:spPr>
            <a:xfrm>
              <a:off x="6268340" y="5988434"/>
              <a:ext cx="376167" cy="471920"/>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3" name="TextBox 72"/>
            <p:cNvSpPr txBox="1"/>
            <p:nvPr/>
          </p:nvSpPr>
          <p:spPr>
            <a:xfrm>
              <a:off x="7169844" y="5751526"/>
              <a:ext cx="376167" cy="471920"/>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101" name="TextBox 100"/>
            <p:cNvSpPr txBox="1"/>
            <p:nvPr/>
          </p:nvSpPr>
          <p:spPr>
            <a:xfrm>
              <a:off x="10101446" y="5753037"/>
              <a:ext cx="376167" cy="471920"/>
            </a:xfrm>
            <a:prstGeom prst="rect">
              <a:avLst/>
            </a:prstGeom>
            <a:noFill/>
          </p:spPr>
          <p:txBody>
            <a:bodyPr wrap="none" lIns="57149" tIns="28574" rIns="57149" bIns="28574" rtlCol="0">
              <a:spAutoFit/>
            </a:bodyPr>
            <a:lstStyle/>
            <a:p>
              <a:r>
                <a:rPr lang="en-US" sz="1350" dirty="0">
                  <a:solidFill>
                    <a:srgbClr val="FF0000"/>
                  </a:solidFill>
                </a:rPr>
                <a:t>4</a:t>
              </a:r>
            </a:p>
          </p:txBody>
        </p:sp>
      </p:grpSp>
      <p:sp>
        <p:nvSpPr>
          <p:cNvPr id="103" name="Rectangular Callout 102"/>
          <p:cNvSpPr/>
          <p:nvPr/>
        </p:nvSpPr>
        <p:spPr>
          <a:xfrm>
            <a:off x="6173087" y="2391211"/>
            <a:ext cx="2765359" cy="611706"/>
          </a:xfrm>
          <a:prstGeom prst="wedgeRectCallout">
            <a:avLst>
              <a:gd name="adj1" fmla="val -90548"/>
              <a:gd name="adj2" fmla="val 209010"/>
            </a:avLst>
          </a:prstGeom>
          <a:solidFill>
            <a:schemeClr val="accent6">
              <a:lumMod val="20000"/>
              <a:lumOff val="80000"/>
            </a:schemeClr>
          </a:solidFill>
          <a:ln w="2540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575" tIns="28575" rIns="28575" bIns="28575" numCol="1" spcCol="38100" rtlCol="0" anchor="ctr">
            <a:spAutoFit/>
          </a:bodyPr>
          <a:lstStyle/>
          <a:p>
            <a:pPr algn="ctr" defTabSz="307181" fontAlgn="auto" latinLnBrk="1">
              <a:spcBef>
                <a:spcPts val="0"/>
              </a:spcBef>
              <a:spcAft>
                <a:spcPts val="0"/>
              </a:spcAft>
            </a:pPr>
            <a:r>
              <a:rPr lang="en-US" sz="1800" dirty="0">
                <a:solidFill>
                  <a:srgbClr val="C82506"/>
                </a:solidFill>
                <a:effectLst>
                  <a:outerShdw blurRad="38100" dist="12700" dir="5400000" rotWithShape="0">
                    <a:srgbClr val="000000">
                      <a:alpha val="50000"/>
                    </a:srgbClr>
                  </a:outerShdw>
                </a:effectLst>
                <a:latin typeface="+mn-lt"/>
                <a:cs typeface="Times New Roman"/>
                <a:sym typeface="Gill Sans"/>
              </a:rPr>
              <a:t>“You can reach node 2 in </a:t>
            </a:r>
            <a:br>
              <a:rPr lang="en-US" sz="1800" dirty="0">
                <a:solidFill>
                  <a:srgbClr val="C82506"/>
                </a:solidFill>
                <a:effectLst>
                  <a:outerShdw blurRad="38100" dist="12700" dir="5400000" rotWithShape="0">
                    <a:srgbClr val="000000">
                      <a:alpha val="50000"/>
                    </a:srgbClr>
                  </a:outerShdw>
                </a:effectLst>
                <a:latin typeface="+mn-lt"/>
                <a:cs typeface="Times New Roman"/>
                <a:sym typeface="Gill Sans"/>
              </a:rPr>
            </a:br>
            <a:r>
              <a:rPr lang="en-US" sz="1800" dirty="0">
                <a:solidFill>
                  <a:srgbClr val="C82506"/>
                </a:solidFill>
                <a:effectLst>
                  <a:outerShdw blurRad="38100" dist="12700" dir="5400000" rotWithShape="0">
                    <a:srgbClr val="000000">
                      <a:alpha val="50000"/>
                    </a:srgbClr>
                  </a:outerShdw>
                </a:effectLst>
                <a:latin typeface="+mn-lt"/>
                <a:cs typeface="Times New Roman"/>
                <a:sym typeface="Gill Sans"/>
              </a:rPr>
              <a:t>1 hop </a:t>
            </a:r>
            <a:r>
              <a:rPr lang="en-US" sz="1800" dirty="0">
                <a:solidFill>
                  <a:srgbClr val="C82506"/>
                </a:solidFill>
                <a:effectLst>
                  <a:outerShdw blurRad="38100" dist="12700" dir="5400000" rotWithShape="0">
                    <a:srgbClr val="000000">
                      <a:alpha val="50000"/>
                    </a:srgbClr>
                  </a:outerShdw>
                </a:effectLst>
                <a:latin typeface="+mn-lt"/>
                <a:cs typeface="Times New Roman"/>
              </a:rPr>
              <a:t>from node 22”</a:t>
            </a:r>
            <a:endParaRPr lang="en-US" sz="1800" dirty="0">
              <a:solidFill>
                <a:srgbClr val="C82506"/>
              </a:solidFill>
              <a:effectLst>
                <a:outerShdw blurRad="38100" dist="12700" dir="5400000" rotWithShape="0">
                  <a:srgbClr val="000000">
                    <a:alpha val="50000"/>
                  </a:srgbClr>
                </a:outerShdw>
              </a:effectLst>
              <a:latin typeface="+mn-lt"/>
              <a:cs typeface="Times New Roman"/>
              <a:sym typeface="Gill Sans"/>
            </a:endParaRPr>
          </a:p>
        </p:txBody>
      </p:sp>
      <p:sp>
        <p:nvSpPr>
          <p:cNvPr id="117" name="Rectangular Callout 116"/>
          <p:cNvSpPr/>
          <p:nvPr/>
        </p:nvSpPr>
        <p:spPr>
          <a:xfrm>
            <a:off x="301670" y="2117821"/>
            <a:ext cx="2209800" cy="680956"/>
          </a:xfrm>
          <a:prstGeom prst="wedgeRectCallout">
            <a:avLst>
              <a:gd name="adj1" fmla="val 117120"/>
              <a:gd name="adj2" fmla="val 150667"/>
            </a:avLst>
          </a:prstGeom>
          <a:solidFill>
            <a:schemeClr val="accent6">
              <a:lumMod val="20000"/>
              <a:lumOff val="80000"/>
            </a:schemeClr>
          </a:solidFill>
          <a:ln w="2540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575" tIns="28575" rIns="28575" bIns="28575" numCol="1" spcCol="38100" rtlCol="0" anchor="ctr">
            <a:spAutoFit/>
          </a:bodyPr>
          <a:lstStyle/>
          <a:p>
            <a:pPr algn="ctr" defTabSz="307181" fontAlgn="auto" latinLnBrk="1">
              <a:spcBef>
                <a:spcPts val="0"/>
              </a:spcBef>
              <a:spcAft>
                <a:spcPts val="0"/>
              </a:spcAft>
            </a:pPr>
            <a:endParaRPr lang="en-US" sz="2025" dirty="0">
              <a:solidFill>
                <a:srgbClr val="C82506"/>
              </a:solidFill>
              <a:effectLst>
                <a:outerShdw blurRad="38100" dist="12700" dir="5400000" rotWithShape="0">
                  <a:srgbClr val="000000">
                    <a:alpha val="50000"/>
                  </a:srgbClr>
                </a:outerShdw>
              </a:effectLst>
              <a:latin typeface="Times New Roman"/>
              <a:cs typeface="Times New Roman"/>
              <a:sym typeface="Gill Sans"/>
            </a:endParaRPr>
          </a:p>
          <a:p>
            <a:pPr algn="ctr" defTabSz="307181" fontAlgn="auto" latinLnBrk="1">
              <a:spcBef>
                <a:spcPts val="0"/>
              </a:spcBef>
              <a:spcAft>
                <a:spcPts val="0"/>
              </a:spcAft>
            </a:pPr>
            <a:endParaRPr lang="en-US" sz="2025" dirty="0">
              <a:solidFill>
                <a:srgbClr val="C82506"/>
              </a:solidFill>
              <a:effectLst>
                <a:outerShdw blurRad="38100" dist="12700" dir="5400000" rotWithShape="0">
                  <a:srgbClr val="000000">
                    <a:alpha val="50000"/>
                  </a:srgbClr>
                </a:outerShdw>
              </a:effectLst>
              <a:latin typeface="Times New Roman"/>
              <a:cs typeface="Times New Roman"/>
              <a:sym typeface="Gill Sans"/>
            </a:endParaRPr>
          </a:p>
        </p:txBody>
      </p:sp>
      <p:graphicFrame>
        <p:nvGraphicFramePr>
          <p:cNvPr id="115" name="Table 114"/>
          <p:cNvGraphicFramePr>
            <a:graphicFrameLocks noGrp="1"/>
          </p:cNvGraphicFramePr>
          <p:nvPr/>
        </p:nvGraphicFramePr>
        <p:xfrm>
          <a:off x="301670" y="2171013"/>
          <a:ext cx="2209800" cy="574507"/>
        </p:xfrm>
        <a:graphic>
          <a:graphicData uri="http://schemas.openxmlformats.org/drawingml/2006/table">
            <a:tbl>
              <a:tblPr firstRow="1" bandRow="1">
                <a:tableStyleId>{D27102A9-8310-4765-A935-A1911B00CA55}</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274439">
                <a:tc>
                  <a:txBody>
                    <a:bodyPr/>
                    <a:lstStyle/>
                    <a:p>
                      <a:pPr algn="ctr"/>
                      <a:r>
                        <a:rPr lang="en-US" sz="1200" dirty="0"/>
                        <a:t>IP Address</a:t>
                      </a:r>
                    </a:p>
                  </a:txBody>
                  <a:tcPr marT="34305" marB="3430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Next-hop</a:t>
                      </a:r>
                    </a:p>
                  </a:txBody>
                  <a:tcPr marT="34305" marB="3430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0068">
                <a:tc>
                  <a:txBody>
                    <a:bodyPr/>
                    <a:lstStyle/>
                    <a:p>
                      <a:pPr algn="ctr"/>
                      <a:r>
                        <a:rPr lang="en-US" sz="1400" dirty="0"/>
                        <a:t>Node 2</a:t>
                      </a:r>
                    </a:p>
                  </a:txBody>
                  <a:tcPr marT="34305" marB="3430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500" baseline="0" dirty="0"/>
                        <a:t>Node 4</a:t>
                      </a:r>
                    </a:p>
                  </a:txBody>
                  <a:tcPr marT="34305" marB="3430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2" name="Title 1">
            <a:extLst>
              <a:ext uri="{FF2B5EF4-FFF2-40B4-BE49-F238E27FC236}">
                <a16:creationId xmlns:a16="http://schemas.microsoft.com/office/drawing/2014/main" id="{C0F88B81-EE16-CB40-8ADF-DC5883CC56DC}"/>
              </a:ext>
            </a:extLst>
          </p:cNvPr>
          <p:cNvSpPr>
            <a:spLocks noGrp="1"/>
          </p:cNvSpPr>
          <p:nvPr>
            <p:ph type="title"/>
          </p:nvPr>
        </p:nvSpPr>
        <p:spPr>
          <a:xfrm>
            <a:off x="455148" y="41191"/>
            <a:ext cx="8229600" cy="857250"/>
          </a:xfrm>
        </p:spPr>
        <p:txBody>
          <a:bodyPr/>
          <a:lstStyle/>
          <a:p>
            <a:r>
              <a:rPr lang="en-US" dirty="0"/>
              <a:t>Find the shortest path spanning tree </a:t>
            </a:r>
            <a:br>
              <a:rPr lang="en-US" dirty="0"/>
            </a:br>
            <a:r>
              <a:rPr lang="en-US" dirty="0"/>
              <a:t>rooted at router 2</a:t>
            </a:r>
          </a:p>
        </p:txBody>
      </p:sp>
    </p:spTree>
    <p:extLst>
      <p:ext uri="{BB962C8B-B14F-4D97-AF65-F5344CB8AC3E}">
        <p14:creationId xmlns:p14="http://schemas.microsoft.com/office/powerpoint/2010/main" val="45218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156" name="Title 155"/>
          <p:cNvSpPr>
            <a:spLocks noGrp="1"/>
          </p:cNvSpPr>
          <p:nvPr>
            <p:ph type="title"/>
          </p:nvPr>
        </p:nvSpPr>
        <p:spPr/>
        <p:txBody>
          <a:bodyPr/>
          <a:lstStyle/>
          <a:p>
            <a:r>
              <a:rPr lang="en-US" dirty="0"/>
              <a:t>This is the shortest path from 1 to 2</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493007" y="1893256"/>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150932" y="4487926"/>
            <a:ext cx="211594" cy="265455"/>
          </a:xfrm>
          <a:prstGeom prst="rect">
            <a:avLst/>
          </a:prstGeom>
          <a:noFill/>
        </p:spPr>
        <p:txBody>
          <a:bodyPr wrap="none" lIns="57149" tIns="28574" rIns="57149" bIns="28574" rtlCol="0">
            <a:spAutoFit/>
          </a:bodyPr>
          <a:lstStyle/>
          <a:p>
            <a:r>
              <a:rPr lang="en-US" sz="1350" dirty="0">
                <a:solidFill>
                  <a:srgbClr val="FF0000"/>
                </a:solidFill>
              </a:rPr>
              <a:t>1</a:t>
            </a:r>
          </a:p>
        </p:txBody>
      </p:sp>
      <p:sp>
        <p:nvSpPr>
          <p:cNvPr id="59" name="TextBox 58"/>
          <p:cNvSpPr txBox="1"/>
          <p:nvPr/>
        </p:nvSpPr>
        <p:spPr>
          <a:xfrm>
            <a:off x="5135665" y="4081526"/>
            <a:ext cx="211594" cy="265455"/>
          </a:xfrm>
          <a:prstGeom prst="rect">
            <a:avLst/>
          </a:prstGeom>
          <a:noFill/>
        </p:spPr>
        <p:txBody>
          <a:bodyPr wrap="none" lIns="57149" tIns="28574" rIns="57149" bIns="28574" rtlCol="0">
            <a:spAutoFit/>
          </a:bodyPr>
          <a:lstStyle/>
          <a:p>
            <a:r>
              <a:rPr lang="en-US" sz="1350" dirty="0">
                <a:solidFill>
                  <a:srgbClr val="FF0000"/>
                </a:solidFill>
              </a:rPr>
              <a:t>1</a:t>
            </a:r>
          </a:p>
        </p:txBody>
      </p:sp>
      <p:sp>
        <p:nvSpPr>
          <p:cNvPr id="61" name="TextBox 60"/>
          <p:cNvSpPr txBox="1"/>
          <p:nvPr/>
        </p:nvSpPr>
        <p:spPr>
          <a:xfrm>
            <a:off x="4328002" y="4487926"/>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3" name="TextBox 62"/>
          <p:cNvSpPr txBox="1"/>
          <p:nvPr/>
        </p:nvSpPr>
        <p:spPr>
          <a:xfrm>
            <a:off x="4358441" y="3864497"/>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4" name="TextBox 63"/>
          <p:cNvSpPr txBox="1"/>
          <p:nvPr/>
        </p:nvSpPr>
        <p:spPr>
          <a:xfrm>
            <a:off x="5135665" y="3858708"/>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5" name="TextBox 64"/>
          <p:cNvSpPr txBox="1"/>
          <p:nvPr/>
        </p:nvSpPr>
        <p:spPr>
          <a:xfrm>
            <a:off x="4817000" y="3728649"/>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6" name="TextBox 65"/>
          <p:cNvSpPr txBox="1"/>
          <p:nvPr/>
        </p:nvSpPr>
        <p:spPr>
          <a:xfrm>
            <a:off x="3543981" y="4487926"/>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7" name="TextBox 66"/>
          <p:cNvSpPr txBox="1"/>
          <p:nvPr/>
        </p:nvSpPr>
        <p:spPr>
          <a:xfrm>
            <a:off x="3543981" y="3864497"/>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8" name="TextBox 67"/>
          <p:cNvSpPr txBox="1"/>
          <p:nvPr/>
        </p:nvSpPr>
        <p:spPr>
          <a:xfrm>
            <a:off x="4328002" y="3376917"/>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9" name="TextBox 68"/>
          <p:cNvSpPr txBox="1"/>
          <p:nvPr/>
        </p:nvSpPr>
        <p:spPr>
          <a:xfrm>
            <a:off x="5128254" y="3377514"/>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70" name="TextBox 69"/>
          <p:cNvSpPr txBox="1"/>
          <p:nvPr/>
        </p:nvSpPr>
        <p:spPr>
          <a:xfrm>
            <a:off x="3034113" y="3720123"/>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1" name="TextBox 70"/>
          <p:cNvSpPr txBox="1"/>
          <p:nvPr/>
        </p:nvSpPr>
        <p:spPr>
          <a:xfrm>
            <a:off x="3018845" y="4180149"/>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2" name="TextBox 71"/>
          <p:cNvSpPr txBox="1"/>
          <p:nvPr/>
        </p:nvSpPr>
        <p:spPr>
          <a:xfrm>
            <a:off x="3525941" y="3368494"/>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3" name="TextBox 72"/>
          <p:cNvSpPr txBox="1"/>
          <p:nvPr/>
        </p:nvSpPr>
        <p:spPr>
          <a:xfrm>
            <a:off x="4033038" y="3235234"/>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4" name="TextBox 73"/>
          <p:cNvSpPr txBox="1"/>
          <p:nvPr/>
        </p:nvSpPr>
        <p:spPr>
          <a:xfrm>
            <a:off x="3018845" y="3236084"/>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5" name="TextBox 74"/>
          <p:cNvSpPr txBox="1"/>
          <p:nvPr/>
        </p:nvSpPr>
        <p:spPr>
          <a:xfrm>
            <a:off x="3545989" y="2901247"/>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6" name="TextBox 75"/>
          <p:cNvSpPr txBox="1"/>
          <p:nvPr/>
        </p:nvSpPr>
        <p:spPr>
          <a:xfrm>
            <a:off x="4328002" y="2901247"/>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7" name="TextBox 76"/>
          <p:cNvSpPr txBox="1"/>
          <p:nvPr/>
        </p:nvSpPr>
        <p:spPr>
          <a:xfrm>
            <a:off x="3836296" y="2757071"/>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8" name="TextBox 77"/>
          <p:cNvSpPr txBox="1"/>
          <p:nvPr/>
        </p:nvSpPr>
        <p:spPr>
          <a:xfrm>
            <a:off x="5101589" y="2665686"/>
            <a:ext cx="211594" cy="265455"/>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79" name="TextBox 78"/>
          <p:cNvSpPr txBox="1"/>
          <p:nvPr/>
        </p:nvSpPr>
        <p:spPr>
          <a:xfrm>
            <a:off x="5151739" y="2914276"/>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80" name="TextBox 79"/>
          <p:cNvSpPr txBox="1"/>
          <p:nvPr/>
        </p:nvSpPr>
        <p:spPr>
          <a:xfrm>
            <a:off x="4328002" y="2424244"/>
            <a:ext cx="211594" cy="265455"/>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81" name="TextBox 80"/>
          <p:cNvSpPr txBox="1"/>
          <p:nvPr/>
        </p:nvSpPr>
        <p:spPr>
          <a:xfrm>
            <a:off x="3845122" y="2307728"/>
            <a:ext cx="211594" cy="265455"/>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82" name="TextBox 81"/>
          <p:cNvSpPr txBox="1"/>
          <p:nvPr/>
        </p:nvSpPr>
        <p:spPr>
          <a:xfrm>
            <a:off x="4338531" y="1947276"/>
            <a:ext cx="211594" cy="265455"/>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3" name="TextBox 82"/>
          <p:cNvSpPr txBox="1"/>
          <p:nvPr/>
        </p:nvSpPr>
        <p:spPr>
          <a:xfrm>
            <a:off x="5135665" y="1982032"/>
            <a:ext cx="211594" cy="265455"/>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4" name="TextBox 83"/>
          <p:cNvSpPr txBox="1"/>
          <p:nvPr/>
        </p:nvSpPr>
        <p:spPr>
          <a:xfrm>
            <a:off x="4839352" y="1847507"/>
            <a:ext cx="211594" cy="265455"/>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5" name="TextBox 84"/>
          <p:cNvSpPr txBox="1"/>
          <p:nvPr/>
        </p:nvSpPr>
        <p:spPr>
          <a:xfrm>
            <a:off x="5682064" y="1847507"/>
            <a:ext cx="211594" cy="265455"/>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6" name="TextBox 85"/>
          <p:cNvSpPr txBox="1"/>
          <p:nvPr/>
        </p:nvSpPr>
        <p:spPr>
          <a:xfrm>
            <a:off x="5150932" y="2421304"/>
            <a:ext cx="211594" cy="265455"/>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7" name="TextBox 86"/>
          <p:cNvSpPr txBox="1"/>
          <p:nvPr/>
        </p:nvSpPr>
        <p:spPr>
          <a:xfrm>
            <a:off x="5655625" y="2307728"/>
            <a:ext cx="211594" cy="265455"/>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8" name="TextBox 87"/>
          <p:cNvSpPr txBox="1"/>
          <p:nvPr/>
        </p:nvSpPr>
        <p:spPr>
          <a:xfrm>
            <a:off x="5682064" y="1378912"/>
            <a:ext cx="211594" cy="265455"/>
          </a:xfrm>
          <a:prstGeom prst="rect">
            <a:avLst/>
          </a:prstGeom>
          <a:noFill/>
        </p:spPr>
        <p:txBody>
          <a:bodyPr wrap="none" lIns="57149" tIns="28574" rIns="57149" bIns="28574" rtlCol="0">
            <a:spAutoFit/>
          </a:bodyPr>
          <a:lstStyle/>
          <a:p>
            <a:r>
              <a:rPr lang="en-US" sz="1350" dirty="0">
                <a:solidFill>
                  <a:srgbClr val="FF0000"/>
                </a:solidFill>
              </a:rPr>
              <a:t>9</a:t>
            </a:r>
          </a:p>
        </p:txBody>
      </p:sp>
      <p:sp>
        <p:nvSpPr>
          <p:cNvPr id="89" name="TextBox 88"/>
          <p:cNvSpPr txBox="1"/>
          <p:nvPr/>
        </p:nvSpPr>
        <p:spPr>
          <a:xfrm>
            <a:off x="5118134" y="1045189"/>
            <a:ext cx="307775" cy="265455"/>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0" name="TextBox 89"/>
          <p:cNvSpPr txBox="1"/>
          <p:nvPr/>
        </p:nvSpPr>
        <p:spPr>
          <a:xfrm>
            <a:off x="4311980" y="1019243"/>
            <a:ext cx="294951" cy="265455"/>
          </a:xfrm>
          <a:prstGeom prst="rect">
            <a:avLst/>
          </a:prstGeom>
          <a:noFill/>
        </p:spPr>
        <p:txBody>
          <a:bodyPr wrap="none" lIns="57149" tIns="28574" rIns="57149" bIns="28574" rtlCol="0">
            <a:spAutoFit/>
          </a:bodyPr>
          <a:lstStyle/>
          <a:p>
            <a:r>
              <a:rPr lang="en-US" sz="1350" dirty="0">
                <a:solidFill>
                  <a:srgbClr val="FF0000"/>
                </a:solidFill>
              </a:rPr>
              <a:t>11</a:t>
            </a:r>
          </a:p>
        </p:txBody>
      </p:sp>
      <p:sp>
        <p:nvSpPr>
          <p:cNvPr id="91" name="TextBox 90"/>
          <p:cNvSpPr txBox="1"/>
          <p:nvPr/>
        </p:nvSpPr>
        <p:spPr>
          <a:xfrm>
            <a:off x="4332909" y="1505741"/>
            <a:ext cx="211594" cy="265455"/>
          </a:xfrm>
          <a:prstGeom prst="rect">
            <a:avLst/>
          </a:prstGeom>
          <a:noFill/>
        </p:spPr>
        <p:txBody>
          <a:bodyPr wrap="none" lIns="57149" tIns="28574" rIns="57149" bIns="28574" rtlCol="0">
            <a:spAutoFit/>
          </a:bodyPr>
          <a:lstStyle/>
          <a:p>
            <a:r>
              <a:rPr lang="en-US" sz="1350" dirty="0">
                <a:solidFill>
                  <a:srgbClr val="FF0000"/>
                </a:solidFill>
              </a:rPr>
              <a:t>9</a:t>
            </a:r>
          </a:p>
        </p:txBody>
      </p:sp>
      <p:sp>
        <p:nvSpPr>
          <p:cNvPr id="92" name="TextBox 91"/>
          <p:cNvSpPr txBox="1"/>
          <p:nvPr/>
        </p:nvSpPr>
        <p:spPr>
          <a:xfrm>
            <a:off x="3511642" y="1035055"/>
            <a:ext cx="307775" cy="265455"/>
          </a:xfrm>
          <a:prstGeom prst="rect">
            <a:avLst/>
          </a:prstGeom>
          <a:noFill/>
        </p:spPr>
        <p:txBody>
          <a:bodyPr wrap="none" lIns="57149" tIns="28574" rIns="57149" bIns="28574" rtlCol="0">
            <a:spAutoFit/>
          </a:bodyPr>
          <a:lstStyle/>
          <a:p>
            <a:r>
              <a:rPr lang="en-US" sz="1350" dirty="0">
                <a:solidFill>
                  <a:srgbClr val="FF0000"/>
                </a:solidFill>
              </a:rPr>
              <a:t>12</a:t>
            </a:r>
          </a:p>
        </p:txBody>
      </p:sp>
      <p:sp>
        <p:nvSpPr>
          <p:cNvPr id="93" name="TextBox 92"/>
          <p:cNvSpPr txBox="1"/>
          <p:nvPr/>
        </p:nvSpPr>
        <p:spPr>
          <a:xfrm>
            <a:off x="3518786" y="1292697"/>
            <a:ext cx="307775" cy="265455"/>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4" name="TextBox 93"/>
          <p:cNvSpPr txBox="1"/>
          <p:nvPr/>
        </p:nvSpPr>
        <p:spPr>
          <a:xfrm>
            <a:off x="2943973" y="1362402"/>
            <a:ext cx="307775" cy="265455"/>
          </a:xfrm>
          <a:prstGeom prst="rect">
            <a:avLst/>
          </a:prstGeom>
          <a:noFill/>
        </p:spPr>
        <p:txBody>
          <a:bodyPr wrap="none" lIns="57149" tIns="28574" rIns="57149" bIns="28574" rtlCol="0">
            <a:spAutoFit/>
          </a:bodyPr>
          <a:lstStyle/>
          <a:p>
            <a:r>
              <a:rPr lang="en-US" sz="1350" dirty="0">
                <a:solidFill>
                  <a:srgbClr val="FF0000"/>
                </a:solidFill>
              </a:rPr>
              <a:t>12</a:t>
            </a:r>
          </a:p>
        </p:txBody>
      </p:sp>
      <p:sp>
        <p:nvSpPr>
          <p:cNvPr id="95" name="TextBox 94"/>
          <p:cNvSpPr txBox="1"/>
          <p:nvPr/>
        </p:nvSpPr>
        <p:spPr>
          <a:xfrm>
            <a:off x="3511642" y="1686689"/>
            <a:ext cx="307775" cy="265455"/>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7" name="TextBox 96"/>
          <p:cNvSpPr txBox="1"/>
          <p:nvPr/>
        </p:nvSpPr>
        <p:spPr>
          <a:xfrm>
            <a:off x="2944573" y="1852365"/>
            <a:ext cx="294951" cy="265455"/>
          </a:xfrm>
          <a:prstGeom prst="rect">
            <a:avLst/>
          </a:prstGeom>
          <a:noFill/>
        </p:spPr>
        <p:txBody>
          <a:bodyPr wrap="none" lIns="57149" tIns="28574" rIns="57149" bIns="28574" rtlCol="0">
            <a:spAutoFit/>
          </a:bodyPr>
          <a:lstStyle/>
          <a:p>
            <a:r>
              <a:rPr lang="en-US" sz="1350" dirty="0">
                <a:solidFill>
                  <a:srgbClr val="FF0000"/>
                </a:solidFill>
              </a:rPr>
              <a:t>11</a:t>
            </a:r>
          </a:p>
        </p:txBody>
      </p:sp>
      <p:sp>
        <p:nvSpPr>
          <p:cNvPr id="98" name="TextBox 97"/>
          <p:cNvSpPr txBox="1"/>
          <p:nvPr/>
        </p:nvSpPr>
        <p:spPr>
          <a:xfrm>
            <a:off x="2944572" y="2307728"/>
            <a:ext cx="294951" cy="265455"/>
          </a:xfrm>
          <a:prstGeom prst="rect">
            <a:avLst/>
          </a:prstGeom>
          <a:noFill/>
        </p:spPr>
        <p:txBody>
          <a:bodyPr wrap="none" lIns="57149" tIns="28574" rIns="57149" bIns="28574" rtlCol="0">
            <a:spAutoFit/>
          </a:bodyPr>
          <a:lstStyle/>
          <a:p>
            <a:r>
              <a:rPr lang="en-US" sz="1350" dirty="0">
                <a:solidFill>
                  <a:srgbClr val="FF0000"/>
                </a:solidFill>
              </a:rPr>
              <a:t>11</a:t>
            </a:r>
          </a:p>
        </p:txBody>
      </p:sp>
      <p:sp>
        <p:nvSpPr>
          <p:cNvPr id="101" name="TextBox 100"/>
          <p:cNvSpPr txBox="1"/>
          <p:nvPr/>
        </p:nvSpPr>
        <p:spPr>
          <a:xfrm>
            <a:off x="5682064" y="3236084"/>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99" name="Freeform 98"/>
          <p:cNvSpPr/>
          <p:nvPr/>
        </p:nvSpPr>
        <p:spPr>
          <a:xfrm>
            <a:off x="3234694" y="1258074"/>
            <a:ext cx="2384089" cy="3270992"/>
          </a:xfrm>
          <a:custGeom>
            <a:avLst/>
            <a:gdLst>
              <a:gd name="connsiteX0" fmla="*/ 0 w 2384089"/>
              <a:gd name="connsiteY0" fmla="*/ 0 h 4361322"/>
              <a:gd name="connsiteX1" fmla="*/ 814663 w 2384089"/>
              <a:gd name="connsiteY1" fmla="*/ 670972 h 4361322"/>
              <a:gd name="connsiteX2" fmla="*/ 1605366 w 2384089"/>
              <a:gd name="connsiteY2" fmla="*/ 647009 h 4361322"/>
              <a:gd name="connsiteX3" fmla="*/ 1581406 w 2384089"/>
              <a:gd name="connsiteY3" fmla="*/ 1294019 h 4361322"/>
              <a:gd name="connsiteX4" fmla="*/ 826644 w 2384089"/>
              <a:gd name="connsiteY4" fmla="*/ 1294019 h 4361322"/>
              <a:gd name="connsiteX5" fmla="*/ 802683 w 2384089"/>
              <a:gd name="connsiteY5" fmla="*/ 2504166 h 4361322"/>
              <a:gd name="connsiteX6" fmla="*/ 802683 w 2384089"/>
              <a:gd name="connsiteY6" fmla="*/ 3151175 h 4361322"/>
              <a:gd name="connsiteX7" fmla="*/ 1605366 w 2384089"/>
              <a:gd name="connsiteY7" fmla="*/ 3139193 h 4361322"/>
              <a:gd name="connsiteX8" fmla="*/ 1605366 w 2384089"/>
              <a:gd name="connsiteY8" fmla="*/ 3798185 h 4361322"/>
              <a:gd name="connsiteX9" fmla="*/ 2384089 w 2384089"/>
              <a:gd name="connsiteY9" fmla="*/ 4361322 h 436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4089" h="4361322">
                <a:moveTo>
                  <a:pt x="0" y="0"/>
                </a:moveTo>
                <a:lnTo>
                  <a:pt x="814663" y="670972"/>
                </a:lnTo>
                <a:lnTo>
                  <a:pt x="1605366" y="647009"/>
                </a:lnTo>
                <a:lnTo>
                  <a:pt x="1581406" y="1294019"/>
                </a:lnTo>
                <a:lnTo>
                  <a:pt x="826644" y="1294019"/>
                </a:lnTo>
                <a:lnTo>
                  <a:pt x="802683" y="2504166"/>
                </a:lnTo>
                <a:lnTo>
                  <a:pt x="802683" y="3151175"/>
                </a:lnTo>
                <a:lnTo>
                  <a:pt x="1605366" y="3139193"/>
                </a:lnTo>
                <a:lnTo>
                  <a:pt x="1605366" y="3798185"/>
                </a:lnTo>
                <a:lnTo>
                  <a:pt x="2384089" y="4361322"/>
                </a:lnTo>
              </a:path>
            </a:pathLst>
          </a:custGeom>
          <a:ln w="76200" cmpd="sng">
            <a:solidFill>
              <a:srgbClr val="FF0000"/>
            </a:solidFill>
            <a:prstDash val="sysDash"/>
          </a:ln>
        </p:spPr>
        <p:style>
          <a:lnRef idx="2">
            <a:schemeClr val="accent1"/>
          </a:lnRef>
          <a:fillRef idx="0">
            <a:schemeClr val="accent1"/>
          </a:fillRef>
          <a:effectRef idx="1">
            <a:schemeClr val="accent1"/>
          </a:effectRef>
          <a:fontRef idx="minor">
            <a:schemeClr val="tx1"/>
          </a:fontRef>
        </p:style>
        <p:txBody>
          <a:bodyPr lIns="81638" tIns="40819" rIns="81638" bIns="40819" spcCol="0" rtlCol="0" anchor="ctr"/>
          <a:lstStyle/>
          <a:p>
            <a:pPr algn="ctr"/>
            <a:endParaRPr lang="en-US" sz="1350"/>
          </a:p>
        </p:txBody>
      </p:sp>
      <p:sp>
        <p:nvSpPr>
          <p:cNvPr id="102" name="Oval 101">
            <a:extLst>
              <a:ext uri="{FF2B5EF4-FFF2-40B4-BE49-F238E27FC236}">
                <a16:creationId xmlns:a16="http://schemas.microsoft.com/office/drawing/2014/main" id="{B7FBB6CE-5877-6441-A212-7123B61325B9}"/>
              </a:ext>
            </a:extLst>
          </p:cNvPr>
          <p:cNvSpPr/>
          <p:nvPr/>
        </p:nvSpPr>
        <p:spPr bwMode="auto">
          <a:xfrm>
            <a:off x="5424167" y="4425735"/>
            <a:ext cx="377293" cy="240798"/>
          </a:xfrm>
          <a:prstGeom prst="ellipse">
            <a:avLst/>
          </a:prstGeom>
          <a:solidFill>
            <a:srgbClr val="FF0000"/>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2</a:t>
            </a:r>
          </a:p>
        </p:txBody>
      </p:sp>
    </p:spTree>
    <p:extLst>
      <p:ext uri="{BB962C8B-B14F-4D97-AF65-F5344CB8AC3E}">
        <p14:creationId xmlns:p14="http://schemas.microsoft.com/office/powerpoint/2010/main" val="38337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156" name="Title 155"/>
          <p:cNvSpPr>
            <a:spLocks noGrp="1"/>
          </p:cNvSpPr>
          <p:nvPr>
            <p:ph type="title"/>
          </p:nvPr>
        </p:nvSpPr>
        <p:spPr/>
        <p:txBody>
          <a:bodyPr/>
          <a:lstStyle/>
          <a:p>
            <a:r>
              <a:rPr lang="en-US" dirty="0"/>
              <a:t>The shortest path spanning tree</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493007" y="1893256"/>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150932" y="4487926"/>
            <a:ext cx="211594" cy="265455"/>
          </a:xfrm>
          <a:prstGeom prst="rect">
            <a:avLst/>
          </a:prstGeom>
          <a:noFill/>
        </p:spPr>
        <p:txBody>
          <a:bodyPr wrap="none" lIns="57149" tIns="28574" rIns="57149" bIns="28574" rtlCol="0">
            <a:spAutoFit/>
          </a:bodyPr>
          <a:lstStyle/>
          <a:p>
            <a:r>
              <a:rPr lang="en-US" sz="1350" dirty="0">
                <a:solidFill>
                  <a:srgbClr val="FF0000"/>
                </a:solidFill>
              </a:rPr>
              <a:t>1</a:t>
            </a:r>
          </a:p>
        </p:txBody>
      </p:sp>
      <p:sp>
        <p:nvSpPr>
          <p:cNvPr id="59" name="TextBox 58"/>
          <p:cNvSpPr txBox="1"/>
          <p:nvPr/>
        </p:nvSpPr>
        <p:spPr>
          <a:xfrm>
            <a:off x="5135665" y="4081526"/>
            <a:ext cx="211594" cy="265455"/>
          </a:xfrm>
          <a:prstGeom prst="rect">
            <a:avLst/>
          </a:prstGeom>
          <a:noFill/>
        </p:spPr>
        <p:txBody>
          <a:bodyPr wrap="none" lIns="57149" tIns="28574" rIns="57149" bIns="28574" rtlCol="0">
            <a:spAutoFit/>
          </a:bodyPr>
          <a:lstStyle/>
          <a:p>
            <a:r>
              <a:rPr lang="en-US" sz="1350" dirty="0">
                <a:solidFill>
                  <a:srgbClr val="FF0000"/>
                </a:solidFill>
              </a:rPr>
              <a:t>1</a:t>
            </a:r>
          </a:p>
        </p:txBody>
      </p:sp>
      <p:sp>
        <p:nvSpPr>
          <p:cNvPr id="61" name="TextBox 60"/>
          <p:cNvSpPr txBox="1"/>
          <p:nvPr/>
        </p:nvSpPr>
        <p:spPr>
          <a:xfrm>
            <a:off x="4328002" y="4487926"/>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3" name="TextBox 62"/>
          <p:cNvSpPr txBox="1"/>
          <p:nvPr/>
        </p:nvSpPr>
        <p:spPr>
          <a:xfrm>
            <a:off x="4358441" y="3864497"/>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4" name="TextBox 63"/>
          <p:cNvSpPr txBox="1"/>
          <p:nvPr/>
        </p:nvSpPr>
        <p:spPr>
          <a:xfrm>
            <a:off x="5135665" y="3858708"/>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5" name="TextBox 64"/>
          <p:cNvSpPr txBox="1"/>
          <p:nvPr/>
        </p:nvSpPr>
        <p:spPr>
          <a:xfrm>
            <a:off x="4817000" y="3728649"/>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6" name="TextBox 65"/>
          <p:cNvSpPr txBox="1"/>
          <p:nvPr/>
        </p:nvSpPr>
        <p:spPr>
          <a:xfrm>
            <a:off x="3543981" y="4487926"/>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7" name="TextBox 66"/>
          <p:cNvSpPr txBox="1"/>
          <p:nvPr/>
        </p:nvSpPr>
        <p:spPr>
          <a:xfrm>
            <a:off x="3543981" y="3864497"/>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8" name="TextBox 67"/>
          <p:cNvSpPr txBox="1"/>
          <p:nvPr/>
        </p:nvSpPr>
        <p:spPr>
          <a:xfrm>
            <a:off x="4328002" y="3376917"/>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9" name="TextBox 68"/>
          <p:cNvSpPr txBox="1"/>
          <p:nvPr/>
        </p:nvSpPr>
        <p:spPr>
          <a:xfrm>
            <a:off x="5128254" y="3377514"/>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70" name="TextBox 69"/>
          <p:cNvSpPr txBox="1"/>
          <p:nvPr/>
        </p:nvSpPr>
        <p:spPr>
          <a:xfrm>
            <a:off x="3034113" y="3720123"/>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1" name="TextBox 70"/>
          <p:cNvSpPr txBox="1"/>
          <p:nvPr/>
        </p:nvSpPr>
        <p:spPr>
          <a:xfrm>
            <a:off x="3018845" y="4180149"/>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2" name="TextBox 71"/>
          <p:cNvSpPr txBox="1"/>
          <p:nvPr/>
        </p:nvSpPr>
        <p:spPr>
          <a:xfrm>
            <a:off x="3525941" y="3368494"/>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3" name="TextBox 72"/>
          <p:cNvSpPr txBox="1"/>
          <p:nvPr/>
        </p:nvSpPr>
        <p:spPr>
          <a:xfrm>
            <a:off x="4033038" y="3235234"/>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4" name="TextBox 73"/>
          <p:cNvSpPr txBox="1"/>
          <p:nvPr/>
        </p:nvSpPr>
        <p:spPr>
          <a:xfrm>
            <a:off x="3018845" y="3236084"/>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5" name="TextBox 74"/>
          <p:cNvSpPr txBox="1"/>
          <p:nvPr/>
        </p:nvSpPr>
        <p:spPr>
          <a:xfrm>
            <a:off x="3545989" y="2901247"/>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6" name="TextBox 75"/>
          <p:cNvSpPr txBox="1"/>
          <p:nvPr/>
        </p:nvSpPr>
        <p:spPr>
          <a:xfrm>
            <a:off x="4328002" y="2901247"/>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7" name="TextBox 76"/>
          <p:cNvSpPr txBox="1"/>
          <p:nvPr/>
        </p:nvSpPr>
        <p:spPr>
          <a:xfrm>
            <a:off x="3836296" y="2757071"/>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8" name="TextBox 77"/>
          <p:cNvSpPr txBox="1"/>
          <p:nvPr/>
        </p:nvSpPr>
        <p:spPr>
          <a:xfrm>
            <a:off x="5101589" y="2665686"/>
            <a:ext cx="211594" cy="265455"/>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79" name="TextBox 78"/>
          <p:cNvSpPr txBox="1"/>
          <p:nvPr/>
        </p:nvSpPr>
        <p:spPr>
          <a:xfrm>
            <a:off x="5151739" y="2914276"/>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80" name="TextBox 79"/>
          <p:cNvSpPr txBox="1"/>
          <p:nvPr/>
        </p:nvSpPr>
        <p:spPr>
          <a:xfrm>
            <a:off x="4328002" y="2424244"/>
            <a:ext cx="211594" cy="265455"/>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81" name="TextBox 80"/>
          <p:cNvSpPr txBox="1"/>
          <p:nvPr/>
        </p:nvSpPr>
        <p:spPr>
          <a:xfrm>
            <a:off x="3845122" y="2307728"/>
            <a:ext cx="211594" cy="265455"/>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82" name="TextBox 81"/>
          <p:cNvSpPr txBox="1"/>
          <p:nvPr/>
        </p:nvSpPr>
        <p:spPr>
          <a:xfrm>
            <a:off x="4338531" y="1947276"/>
            <a:ext cx="211594" cy="265455"/>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3" name="TextBox 82"/>
          <p:cNvSpPr txBox="1"/>
          <p:nvPr/>
        </p:nvSpPr>
        <p:spPr>
          <a:xfrm>
            <a:off x="5135665" y="1982032"/>
            <a:ext cx="211594" cy="265455"/>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4" name="TextBox 83"/>
          <p:cNvSpPr txBox="1"/>
          <p:nvPr/>
        </p:nvSpPr>
        <p:spPr>
          <a:xfrm>
            <a:off x="4839352" y="1847507"/>
            <a:ext cx="211594" cy="265455"/>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5" name="TextBox 84"/>
          <p:cNvSpPr txBox="1"/>
          <p:nvPr/>
        </p:nvSpPr>
        <p:spPr>
          <a:xfrm>
            <a:off x="5682064" y="1847507"/>
            <a:ext cx="211594" cy="265455"/>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6" name="TextBox 85"/>
          <p:cNvSpPr txBox="1"/>
          <p:nvPr/>
        </p:nvSpPr>
        <p:spPr>
          <a:xfrm>
            <a:off x="5150932" y="2421304"/>
            <a:ext cx="211594" cy="265455"/>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7" name="TextBox 86"/>
          <p:cNvSpPr txBox="1"/>
          <p:nvPr/>
        </p:nvSpPr>
        <p:spPr>
          <a:xfrm>
            <a:off x="5655625" y="2307728"/>
            <a:ext cx="211594" cy="265455"/>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8" name="TextBox 87"/>
          <p:cNvSpPr txBox="1"/>
          <p:nvPr/>
        </p:nvSpPr>
        <p:spPr>
          <a:xfrm>
            <a:off x="5682064" y="1378912"/>
            <a:ext cx="211594" cy="265455"/>
          </a:xfrm>
          <a:prstGeom prst="rect">
            <a:avLst/>
          </a:prstGeom>
          <a:noFill/>
        </p:spPr>
        <p:txBody>
          <a:bodyPr wrap="none" lIns="57149" tIns="28574" rIns="57149" bIns="28574" rtlCol="0">
            <a:spAutoFit/>
          </a:bodyPr>
          <a:lstStyle/>
          <a:p>
            <a:r>
              <a:rPr lang="en-US" sz="1350" dirty="0">
                <a:solidFill>
                  <a:srgbClr val="FF0000"/>
                </a:solidFill>
              </a:rPr>
              <a:t>9</a:t>
            </a:r>
          </a:p>
        </p:txBody>
      </p:sp>
      <p:sp>
        <p:nvSpPr>
          <p:cNvPr id="89" name="TextBox 88"/>
          <p:cNvSpPr txBox="1"/>
          <p:nvPr/>
        </p:nvSpPr>
        <p:spPr>
          <a:xfrm>
            <a:off x="5118134" y="1045189"/>
            <a:ext cx="307775" cy="265455"/>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0" name="TextBox 89"/>
          <p:cNvSpPr txBox="1"/>
          <p:nvPr/>
        </p:nvSpPr>
        <p:spPr>
          <a:xfrm>
            <a:off x="4311980" y="1019243"/>
            <a:ext cx="294951" cy="265455"/>
          </a:xfrm>
          <a:prstGeom prst="rect">
            <a:avLst/>
          </a:prstGeom>
          <a:noFill/>
        </p:spPr>
        <p:txBody>
          <a:bodyPr wrap="none" lIns="57149" tIns="28574" rIns="57149" bIns="28574" rtlCol="0">
            <a:spAutoFit/>
          </a:bodyPr>
          <a:lstStyle/>
          <a:p>
            <a:r>
              <a:rPr lang="en-US" sz="1350" dirty="0">
                <a:solidFill>
                  <a:srgbClr val="FF0000"/>
                </a:solidFill>
              </a:rPr>
              <a:t>11</a:t>
            </a:r>
          </a:p>
        </p:txBody>
      </p:sp>
      <p:sp>
        <p:nvSpPr>
          <p:cNvPr id="91" name="TextBox 90"/>
          <p:cNvSpPr txBox="1"/>
          <p:nvPr/>
        </p:nvSpPr>
        <p:spPr>
          <a:xfrm>
            <a:off x="4332909" y="1505741"/>
            <a:ext cx="211594" cy="265455"/>
          </a:xfrm>
          <a:prstGeom prst="rect">
            <a:avLst/>
          </a:prstGeom>
          <a:noFill/>
        </p:spPr>
        <p:txBody>
          <a:bodyPr wrap="none" lIns="57149" tIns="28574" rIns="57149" bIns="28574" rtlCol="0">
            <a:spAutoFit/>
          </a:bodyPr>
          <a:lstStyle/>
          <a:p>
            <a:r>
              <a:rPr lang="en-US" sz="1350" dirty="0">
                <a:solidFill>
                  <a:srgbClr val="FF0000"/>
                </a:solidFill>
              </a:rPr>
              <a:t>9</a:t>
            </a:r>
          </a:p>
        </p:txBody>
      </p:sp>
      <p:sp>
        <p:nvSpPr>
          <p:cNvPr id="92" name="TextBox 91"/>
          <p:cNvSpPr txBox="1"/>
          <p:nvPr/>
        </p:nvSpPr>
        <p:spPr>
          <a:xfrm>
            <a:off x="3511642" y="1035055"/>
            <a:ext cx="307775" cy="265455"/>
          </a:xfrm>
          <a:prstGeom prst="rect">
            <a:avLst/>
          </a:prstGeom>
          <a:noFill/>
        </p:spPr>
        <p:txBody>
          <a:bodyPr wrap="none" lIns="57149" tIns="28574" rIns="57149" bIns="28574" rtlCol="0">
            <a:spAutoFit/>
          </a:bodyPr>
          <a:lstStyle/>
          <a:p>
            <a:r>
              <a:rPr lang="en-US" sz="1350" dirty="0">
                <a:solidFill>
                  <a:srgbClr val="FF0000"/>
                </a:solidFill>
              </a:rPr>
              <a:t>12</a:t>
            </a:r>
          </a:p>
        </p:txBody>
      </p:sp>
      <p:sp>
        <p:nvSpPr>
          <p:cNvPr id="93" name="TextBox 92"/>
          <p:cNvSpPr txBox="1"/>
          <p:nvPr/>
        </p:nvSpPr>
        <p:spPr>
          <a:xfrm>
            <a:off x="3518786" y="1292697"/>
            <a:ext cx="307775" cy="265455"/>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4" name="TextBox 93"/>
          <p:cNvSpPr txBox="1"/>
          <p:nvPr/>
        </p:nvSpPr>
        <p:spPr>
          <a:xfrm>
            <a:off x="2943973" y="1362402"/>
            <a:ext cx="307775" cy="265455"/>
          </a:xfrm>
          <a:prstGeom prst="rect">
            <a:avLst/>
          </a:prstGeom>
          <a:noFill/>
        </p:spPr>
        <p:txBody>
          <a:bodyPr wrap="none" lIns="57149" tIns="28574" rIns="57149" bIns="28574" rtlCol="0">
            <a:spAutoFit/>
          </a:bodyPr>
          <a:lstStyle/>
          <a:p>
            <a:r>
              <a:rPr lang="en-US" sz="1350" dirty="0">
                <a:solidFill>
                  <a:srgbClr val="FF0000"/>
                </a:solidFill>
              </a:rPr>
              <a:t>12</a:t>
            </a:r>
          </a:p>
        </p:txBody>
      </p:sp>
      <p:sp>
        <p:nvSpPr>
          <p:cNvPr id="95" name="TextBox 94"/>
          <p:cNvSpPr txBox="1"/>
          <p:nvPr/>
        </p:nvSpPr>
        <p:spPr>
          <a:xfrm>
            <a:off x="3511642" y="1686689"/>
            <a:ext cx="307775" cy="265455"/>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7" name="TextBox 96"/>
          <p:cNvSpPr txBox="1"/>
          <p:nvPr/>
        </p:nvSpPr>
        <p:spPr>
          <a:xfrm>
            <a:off x="2944573" y="1852365"/>
            <a:ext cx="294951" cy="265455"/>
          </a:xfrm>
          <a:prstGeom prst="rect">
            <a:avLst/>
          </a:prstGeom>
          <a:noFill/>
        </p:spPr>
        <p:txBody>
          <a:bodyPr wrap="none" lIns="57149" tIns="28574" rIns="57149" bIns="28574" rtlCol="0">
            <a:spAutoFit/>
          </a:bodyPr>
          <a:lstStyle/>
          <a:p>
            <a:r>
              <a:rPr lang="en-US" sz="1350" dirty="0">
                <a:solidFill>
                  <a:srgbClr val="FF0000"/>
                </a:solidFill>
              </a:rPr>
              <a:t>11</a:t>
            </a:r>
          </a:p>
        </p:txBody>
      </p:sp>
      <p:sp>
        <p:nvSpPr>
          <p:cNvPr id="98" name="TextBox 97"/>
          <p:cNvSpPr txBox="1"/>
          <p:nvPr/>
        </p:nvSpPr>
        <p:spPr>
          <a:xfrm>
            <a:off x="2944572" y="2307728"/>
            <a:ext cx="294951" cy="265455"/>
          </a:xfrm>
          <a:prstGeom prst="rect">
            <a:avLst/>
          </a:prstGeom>
          <a:noFill/>
        </p:spPr>
        <p:txBody>
          <a:bodyPr wrap="none" lIns="57149" tIns="28574" rIns="57149" bIns="28574" rtlCol="0">
            <a:spAutoFit/>
          </a:bodyPr>
          <a:lstStyle/>
          <a:p>
            <a:r>
              <a:rPr lang="en-US" sz="1350">
                <a:solidFill>
                  <a:srgbClr val="FF0000"/>
                </a:solidFill>
              </a:rPr>
              <a:t>11</a:t>
            </a:r>
            <a:endParaRPr lang="en-US" sz="1350" dirty="0">
              <a:solidFill>
                <a:srgbClr val="FF0000"/>
              </a:solidFill>
            </a:endParaRPr>
          </a:p>
        </p:txBody>
      </p:sp>
      <p:sp>
        <p:nvSpPr>
          <p:cNvPr id="101" name="TextBox 100"/>
          <p:cNvSpPr txBox="1"/>
          <p:nvPr/>
        </p:nvSpPr>
        <p:spPr>
          <a:xfrm>
            <a:off x="5682064" y="3236084"/>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99" name="Freeform 98"/>
          <p:cNvSpPr/>
          <p:nvPr/>
        </p:nvSpPr>
        <p:spPr>
          <a:xfrm>
            <a:off x="3234694" y="1258074"/>
            <a:ext cx="2384089" cy="3270992"/>
          </a:xfrm>
          <a:custGeom>
            <a:avLst/>
            <a:gdLst>
              <a:gd name="connsiteX0" fmla="*/ 0 w 2384089"/>
              <a:gd name="connsiteY0" fmla="*/ 0 h 4361322"/>
              <a:gd name="connsiteX1" fmla="*/ 814663 w 2384089"/>
              <a:gd name="connsiteY1" fmla="*/ 670972 h 4361322"/>
              <a:gd name="connsiteX2" fmla="*/ 1605366 w 2384089"/>
              <a:gd name="connsiteY2" fmla="*/ 647009 h 4361322"/>
              <a:gd name="connsiteX3" fmla="*/ 1581406 w 2384089"/>
              <a:gd name="connsiteY3" fmla="*/ 1294019 h 4361322"/>
              <a:gd name="connsiteX4" fmla="*/ 826644 w 2384089"/>
              <a:gd name="connsiteY4" fmla="*/ 1294019 h 4361322"/>
              <a:gd name="connsiteX5" fmla="*/ 802683 w 2384089"/>
              <a:gd name="connsiteY5" fmla="*/ 2504166 h 4361322"/>
              <a:gd name="connsiteX6" fmla="*/ 802683 w 2384089"/>
              <a:gd name="connsiteY6" fmla="*/ 3151175 h 4361322"/>
              <a:gd name="connsiteX7" fmla="*/ 1605366 w 2384089"/>
              <a:gd name="connsiteY7" fmla="*/ 3139193 h 4361322"/>
              <a:gd name="connsiteX8" fmla="*/ 1605366 w 2384089"/>
              <a:gd name="connsiteY8" fmla="*/ 3798185 h 4361322"/>
              <a:gd name="connsiteX9" fmla="*/ 2384089 w 2384089"/>
              <a:gd name="connsiteY9" fmla="*/ 4361322 h 436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4089" h="4361322">
                <a:moveTo>
                  <a:pt x="0" y="0"/>
                </a:moveTo>
                <a:lnTo>
                  <a:pt x="814663" y="670972"/>
                </a:lnTo>
                <a:lnTo>
                  <a:pt x="1605366" y="647009"/>
                </a:lnTo>
                <a:lnTo>
                  <a:pt x="1581406" y="1294019"/>
                </a:lnTo>
                <a:lnTo>
                  <a:pt x="826644" y="1294019"/>
                </a:lnTo>
                <a:lnTo>
                  <a:pt x="802683" y="2504166"/>
                </a:lnTo>
                <a:lnTo>
                  <a:pt x="802683" y="3151175"/>
                </a:lnTo>
                <a:lnTo>
                  <a:pt x="1605366" y="3139193"/>
                </a:lnTo>
                <a:lnTo>
                  <a:pt x="1605366" y="3798185"/>
                </a:lnTo>
                <a:lnTo>
                  <a:pt x="2384089" y="4361322"/>
                </a:lnTo>
              </a:path>
            </a:pathLst>
          </a:custGeom>
          <a:ln w="76200" cmpd="sng">
            <a:solidFill>
              <a:srgbClr val="FF0000"/>
            </a:solidFill>
            <a:prstDash val="solid"/>
          </a:ln>
        </p:spPr>
        <p:style>
          <a:lnRef idx="2">
            <a:schemeClr val="accent1"/>
          </a:lnRef>
          <a:fillRef idx="0">
            <a:schemeClr val="accent1"/>
          </a:fillRef>
          <a:effectRef idx="1">
            <a:schemeClr val="accent1"/>
          </a:effectRef>
          <a:fontRef idx="minor">
            <a:schemeClr val="tx1"/>
          </a:fontRef>
        </p:style>
        <p:txBody>
          <a:bodyPr lIns="81638" tIns="40819" rIns="81638" bIns="40819" spcCol="0" rtlCol="0" anchor="ctr"/>
          <a:lstStyle/>
          <a:p>
            <a:pPr algn="ctr"/>
            <a:endParaRPr lang="en-US" sz="1350"/>
          </a:p>
        </p:txBody>
      </p:sp>
      <p:grpSp>
        <p:nvGrpSpPr>
          <p:cNvPr id="115" name="Group 114">
            <a:extLst>
              <a:ext uri="{FF2B5EF4-FFF2-40B4-BE49-F238E27FC236}">
                <a16:creationId xmlns:a16="http://schemas.microsoft.com/office/drawing/2014/main" id="{D6F10F3B-E61B-704B-B37E-09C1C085449E}"/>
              </a:ext>
            </a:extLst>
          </p:cNvPr>
          <p:cNvGrpSpPr/>
          <p:nvPr/>
        </p:nvGrpSpPr>
        <p:grpSpPr>
          <a:xfrm>
            <a:off x="3241157" y="1290005"/>
            <a:ext cx="2411927" cy="3248920"/>
            <a:chOff x="3241157" y="1290005"/>
            <a:chExt cx="2411927" cy="3248920"/>
          </a:xfrm>
        </p:grpSpPr>
        <p:cxnSp>
          <p:nvCxnSpPr>
            <p:cNvPr id="8" name="Straight Connector 7">
              <a:extLst>
                <a:ext uri="{FF2B5EF4-FFF2-40B4-BE49-F238E27FC236}">
                  <a16:creationId xmlns:a16="http://schemas.microsoft.com/office/drawing/2014/main" id="{42D95E6F-3F58-8F44-BB13-2895F39F0576}"/>
                </a:ext>
              </a:extLst>
            </p:cNvPr>
            <p:cNvCxnSpPr>
              <a:cxnSpLocks/>
            </p:cNvCxnSpPr>
            <p:nvPr/>
          </p:nvCxnSpPr>
          <p:spPr bwMode="auto">
            <a:xfrm flipH="1" flipV="1">
              <a:off x="3421579" y="4529066"/>
              <a:ext cx="2141021" cy="9859"/>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40FC7E62-3AAA-1C4A-AB5F-875FE2906FB3}"/>
                </a:ext>
              </a:extLst>
            </p:cNvPr>
            <p:cNvCxnSpPr>
              <a:cxnSpLocks/>
            </p:cNvCxnSpPr>
            <p:nvPr/>
          </p:nvCxnSpPr>
          <p:spPr bwMode="auto">
            <a:xfrm flipH="1" flipV="1">
              <a:off x="3354077" y="4122942"/>
              <a:ext cx="1514242" cy="35426"/>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03" name="Straight Connector 102">
              <a:extLst>
                <a:ext uri="{FF2B5EF4-FFF2-40B4-BE49-F238E27FC236}">
                  <a16:creationId xmlns:a16="http://schemas.microsoft.com/office/drawing/2014/main" id="{A46AC296-947C-6942-98AB-AF471E6461C7}"/>
                </a:ext>
              </a:extLst>
            </p:cNvPr>
            <p:cNvCxnSpPr>
              <a:cxnSpLocks/>
            </p:cNvCxnSpPr>
            <p:nvPr/>
          </p:nvCxnSpPr>
          <p:spPr bwMode="auto">
            <a:xfrm flipH="1">
              <a:off x="4838625" y="4107128"/>
              <a:ext cx="787558" cy="1385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05" name="Straight Connector 104">
              <a:extLst>
                <a:ext uri="{FF2B5EF4-FFF2-40B4-BE49-F238E27FC236}">
                  <a16:creationId xmlns:a16="http://schemas.microsoft.com/office/drawing/2014/main" id="{DDF96A48-A0F8-8B4E-AE8D-F88E458527F1}"/>
                </a:ext>
              </a:extLst>
            </p:cNvPr>
            <p:cNvCxnSpPr>
              <a:cxnSpLocks/>
            </p:cNvCxnSpPr>
            <p:nvPr/>
          </p:nvCxnSpPr>
          <p:spPr bwMode="auto">
            <a:xfrm flipH="1">
              <a:off x="3246115" y="3617784"/>
              <a:ext cx="787558" cy="1385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id="{6CF8D513-7694-3949-89DE-8C0FDED96EB8}"/>
                </a:ext>
              </a:extLst>
            </p:cNvPr>
            <p:cNvCxnSpPr>
              <a:cxnSpLocks/>
            </p:cNvCxnSpPr>
            <p:nvPr/>
          </p:nvCxnSpPr>
          <p:spPr bwMode="auto">
            <a:xfrm flipH="1">
              <a:off x="3269158" y="3139761"/>
              <a:ext cx="787558" cy="1385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sp>
          <p:nvSpPr>
            <p:cNvPr id="17" name="Freeform 16">
              <a:extLst>
                <a:ext uri="{FF2B5EF4-FFF2-40B4-BE49-F238E27FC236}">
                  <a16:creationId xmlns:a16="http://schemas.microsoft.com/office/drawing/2014/main" id="{1A37FAD7-1E6F-E448-B012-74BB715AF889}"/>
                </a:ext>
              </a:extLst>
            </p:cNvPr>
            <p:cNvSpPr/>
            <p:nvPr/>
          </p:nvSpPr>
          <p:spPr bwMode="auto">
            <a:xfrm>
              <a:off x="4845132" y="3123210"/>
              <a:ext cx="760021" cy="523149"/>
            </a:xfrm>
            <a:custGeom>
              <a:avLst/>
              <a:gdLst>
                <a:gd name="connsiteX0" fmla="*/ 0 w 760021"/>
                <a:gd name="connsiteY0" fmla="*/ 510639 h 523149"/>
                <a:gd name="connsiteX1" fmla="*/ 0 w 760021"/>
                <a:gd name="connsiteY1" fmla="*/ 510639 h 523149"/>
                <a:gd name="connsiteX2" fmla="*/ 760021 w 760021"/>
                <a:gd name="connsiteY2" fmla="*/ 522515 h 523149"/>
                <a:gd name="connsiteX3" fmla="*/ 760021 w 760021"/>
                <a:gd name="connsiteY3" fmla="*/ 0 h 523149"/>
              </a:gdLst>
              <a:ahLst/>
              <a:cxnLst>
                <a:cxn ang="0">
                  <a:pos x="connsiteX0" y="connsiteY0"/>
                </a:cxn>
                <a:cxn ang="0">
                  <a:pos x="connsiteX1" y="connsiteY1"/>
                </a:cxn>
                <a:cxn ang="0">
                  <a:pos x="connsiteX2" y="connsiteY2"/>
                </a:cxn>
                <a:cxn ang="0">
                  <a:pos x="connsiteX3" y="connsiteY3"/>
                </a:cxn>
              </a:cxnLst>
              <a:rect l="l" t="t" r="r" b="b"/>
              <a:pathLst>
                <a:path w="760021" h="523149">
                  <a:moveTo>
                    <a:pt x="0" y="510639"/>
                  </a:moveTo>
                  <a:lnTo>
                    <a:pt x="0" y="510639"/>
                  </a:lnTo>
                  <a:cubicBezTo>
                    <a:pt x="482848" y="527290"/>
                    <a:pt x="229522" y="522515"/>
                    <a:pt x="760021" y="522515"/>
                  </a:cubicBezTo>
                  <a:lnTo>
                    <a:pt x="760021" y="0"/>
                  </a:lnTo>
                </a:path>
              </a:pathLst>
            </a:custGeom>
            <a:noFill/>
            <a:ln w="38100" cap="flat" cmpd="sng" algn="ctr">
              <a:solidFill>
                <a:srgbClr val="FF0000">
                  <a:alpha val="54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07" name="Straight Connector 106">
              <a:extLst>
                <a:ext uri="{FF2B5EF4-FFF2-40B4-BE49-F238E27FC236}">
                  <a16:creationId xmlns:a16="http://schemas.microsoft.com/office/drawing/2014/main" id="{97B03712-5E98-1B4A-8C10-787C1002A6EB}"/>
                </a:ext>
              </a:extLst>
            </p:cNvPr>
            <p:cNvCxnSpPr>
              <a:cxnSpLocks/>
            </p:cNvCxnSpPr>
            <p:nvPr/>
          </p:nvCxnSpPr>
          <p:spPr bwMode="auto">
            <a:xfrm flipH="1">
              <a:off x="4073927" y="3150143"/>
              <a:ext cx="787558" cy="1385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FC195488-4DE9-8E47-8C46-340ADD13FC5D}"/>
                </a:ext>
              </a:extLst>
            </p:cNvPr>
            <p:cNvCxnSpPr>
              <a:cxnSpLocks/>
            </p:cNvCxnSpPr>
            <p:nvPr/>
          </p:nvCxnSpPr>
          <p:spPr bwMode="auto">
            <a:xfrm flipH="1">
              <a:off x="4073927" y="2649002"/>
              <a:ext cx="787558" cy="1385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D5A28A2A-116B-BB45-AA88-09D96C4CAB39}"/>
                </a:ext>
              </a:extLst>
            </p:cNvPr>
            <p:cNvCxnSpPr>
              <a:cxnSpLocks/>
            </p:cNvCxnSpPr>
            <p:nvPr/>
          </p:nvCxnSpPr>
          <p:spPr bwMode="auto">
            <a:xfrm flipH="1">
              <a:off x="4868319" y="2673175"/>
              <a:ext cx="750464" cy="472200"/>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4D2B3A11-F38D-FD49-AC14-331F82515E0C}"/>
                </a:ext>
              </a:extLst>
            </p:cNvPr>
            <p:cNvCxnSpPr>
              <a:cxnSpLocks/>
            </p:cNvCxnSpPr>
            <p:nvPr/>
          </p:nvCxnSpPr>
          <p:spPr bwMode="auto">
            <a:xfrm flipH="1">
              <a:off x="5604731" y="2221469"/>
              <a:ext cx="20886" cy="450569"/>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C60A9AAB-17E5-C942-8E93-16E147E73B52}"/>
                </a:ext>
              </a:extLst>
            </p:cNvPr>
            <p:cNvCxnSpPr>
              <a:cxnSpLocks/>
            </p:cNvCxnSpPr>
            <p:nvPr/>
          </p:nvCxnSpPr>
          <p:spPr bwMode="auto">
            <a:xfrm flipH="1">
              <a:off x="5628907" y="1290005"/>
              <a:ext cx="11073" cy="93146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9F14DD43-777B-EC4D-9512-CC2DDCB3DEAD}"/>
                </a:ext>
              </a:extLst>
            </p:cNvPr>
            <p:cNvCxnSpPr>
              <a:cxnSpLocks/>
            </p:cNvCxnSpPr>
            <p:nvPr/>
          </p:nvCxnSpPr>
          <p:spPr bwMode="auto">
            <a:xfrm>
              <a:off x="4032579" y="1290005"/>
              <a:ext cx="1620505" cy="0"/>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9303A990-528D-F444-BF5A-33291C4C54A1}"/>
                </a:ext>
              </a:extLst>
            </p:cNvPr>
            <p:cNvCxnSpPr>
              <a:cxnSpLocks/>
              <a:stCxn id="99" idx="1"/>
            </p:cNvCxnSpPr>
            <p:nvPr/>
          </p:nvCxnSpPr>
          <p:spPr bwMode="auto">
            <a:xfrm flipH="1">
              <a:off x="3241157" y="1761303"/>
              <a:ext cx="808200" cy="46010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20" name="Straight Connector 119">
              <a:extLst>
                <a:ext uri="{FF2B5EF4-FFF2-40B4-BE49-F238E27FC236}">
                  <a16:creationId xmlns:a16="http://schemas.microsoft.com/office/drawing/2014/main" id="{11C7E8B9-26A7-A840-BCD0-45D05639B059}"/>
                </a:ext>
              </a:extLst>
            </p:cNvPr>
            <p:cNvCxnSpPr>
              <a:cxnSpLocks/>
            </p:cNvCxnSpPr>
            <p:nvPr/>
          </p:nvCxnSpPr>
          <p:spPr bwMode="auto">
            <a:xfrm>
              <a:off x="3250802" y="2219243"/>
              <a:ext cx="3178" cy="451432"/>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23" name="Straight Connector 122">
              <a:extLst>
                <a:ext uri="{FF2B5EF4-FFF2-40B4-BE49-F238E27FC236}">
                  <a16:creationId xmlns:a16="http://schemas.microsoft.com/office/drawing/2014/main" id="{73819A01-0F2E-3041-8183-C379D93EB1CA}"/>
                </a:ext>
              </a:extLst>
            </p:cNvPr>
            <p:cNvCxnSpPr>
              <a:cxnSpLocks/>
            </p:cNvCxnSpPr>
            <p:nvPr/>
          </p:nvCxnSpPr>
          <p:spPr bwMode="auto">
            <a:xfrm>
              <a:off x="3276600" y="1727592"/>
              <a:ext cx="0" cy="50228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grpSp>
      <p:sp>
        <p:nvSpPr>
          <p:cNvPr id="127" name="Oval 126">
            <a:extLst>
              <a:ext uri="{FF2B5EF4-FFF2-40B4-BE49-F238E27FC236}">
                <a16:creationId xmlns:a16="http://schemas.microsoft.com/office/drawing/2014/main" id="{CE3E77A9-400C-B842-B69A-C7C907BBC249}"/>
              </a:ext>
            </a:extLst>
          </p:cNvPr>
          <p:cNvSpPr/>
          <p:nvPr/>
        </p:nvSpPr>
        <p:spPr bwMode="auto">
          <a:xfrm>
            <a:off x="5424167" y="4425735"/>
            <a:ext cx="377293" cy="240798"/>
          </a:xfrm>
          <a:prstGeom prst="ellipse">
            <a:avLst/>
          </a:prstGeom>
          <a:solidFill>
            <a:srgbClr val="FF0000"/>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2</a:t>
            </a:r>
          </a:p>
        </p:txBody>
      </p:sp>
    </p:spTree>
    <p:extLst>
      <p:ext uri="{BB962C8B-B14F-4D97-AF65-F5344CB8AC3E}">
        <p14:creationId xmlns:p14="http://schemas.microsoft.com/office/powerpoint/2010/main" val="2827485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74A84F7-B73D-3546-872F-1B6B90C378E8}"/>
              </a:ext>
            </a:extLst>
          </p:cNvPr>
          <p:cNvSpPr>
            <a:spLocks noGrp="1" noChangeArrowheads="1"/>
          </p:cNvSpPr>
          <p:nvPr>
            <p:ph type="title"/>
          </p:nvPr>
        </p:nvSpPr>
        <p:spPr/>
        <p:txBody>
          <a:bodyPr/>
          <a:lstStyle/>
          <a:p>
            <a:pPr>
              <a:defRPr/>
            </a:pPr>
            <a:r>
              <a:rPr lang="en-US" dirty="0"/>
              <a:t>Distributed Algorithm</a:t>
            </a:r>
          </a:p>
        </p:txBody>
      </p:sp>
      <p:sp>
        <p:nvSpPr>
          <p:cNvPr id="73731" name="Rectangle 3">
            <a:extLst>
              <a:ext uri="{FF2B5EF4-FFF2-40B4-BE49-F238E27FC236}">
                <a16:creationId xmlns:a16="http://schemas.microsoft.com/office/drawing/2014/main" id="{7B8CD7F0-D098-0B4C-AE83-F87406B2BD83}"/>
              </a:ext>
            </a:extLst>
          </p:cNvPr>
          <p:cNvSpPr>
            <a:spLocks noGrp="1" noChangeArrowheads="1"/>
          </p:cNvSpPr>
          <p:nvPr>
            <p:ph type="body" idx="1"/>
          </p:nvPr>
        </p:nvSpPr>
        <p:spPr>
          <a:xfrm>
            <a:off x="1295400" y="1851025"/>
            <a:ext cx="7391400" cy="3086100"/>
          </a:xfrm>
        </p:spPr>
        <p:txBody>
          <a:bodyPr/>
          <a:lstStyle/>
          <a:p>
            <a:pPr marL="400040" indent="-400040">
              <a:lnSpc>
                <a:spcPct val="90000"/>
              </a:lnSpc>
              <a:buNone/>
              <a:defRPr/>
            </a:pPr>
            <a:r>
              <a:rPr lang="en-US" dirty="0">
                <a:solidFill>
                  <a:srgbClr val="000099"/>
                </a:solidFill>
              </a:rPr>
              <a:t>Questions:</a:t>
            </a:r>
          </a:p>
          <a:p>
            <a:pPr marL="461963" indent="-461963">
              <a:lnSpc>
                <a:spcPct val="90000"/>
              </a:lnSpc>
              <a:buSzPct val="100000"/>
              <a:buFontTx/>
              <a:buAutoNum type="arabicPeriod"/>
              <a:defRPr/>
            </a:pPr>
            <a:r>
              <a:rPr lang="en-US" dirty="0">
                <a:latin typeface="Calibri" panose="020F0502020204030204" pitchFamily="34" charset="0"/>
                <a:cs typeface="Calibri" panose="020F0502020204030204" pitchFamily="34" charset="0"/>
              </a:rPr>
              <a:t>What is the maximum run time of the algorithm?</a:t>
            </a:r>
          </a:p>
          <a:p>
            <a:pPr marL="461963" indent="-461963">
              <a:lnSpc>
                <a:spcPct val="90000"/>
              </a:lnSpc>
              <a:buSzPct val="100000"/>
              <a:buFontTx/>
              <a:buAutoNum type="arabicPeriod"/>
              <a:defRPr/>
            </a:pPr>
            <a:r>
              <a:rPr lang="en-US" dirty="0">
                <a:latin typeface="Calibri" panose="020F0502020204030204" pitchFamily="34" charset="0"/>
                <a:cs typeface="Calibri" panose="020F0502020204030204" pitchFamily="34" charset="0"/>
              </a:rPr>
              <a:t>Will the algorithm always converge?</a:t>
            </a:r>
          </a:p>
          <a:p>
            <a:pPr marL="461963" indent="-461963">
              <a:lnSpc>
                <a:spcPct val="90000"/>
              </a:lnSpc>
              <a:buSzPct val="100000"/>
              <a:buFontTx/>
              <a:buAutoNum type="arabicPeriod"/>
              <a:defRPr/>
            </a:pPr>
            <a:r>
              <a:rPr lang="en-US" dirty="0">
                <a:latin typeface="Calibri" panose="020F0502020204030204" pitchFamily="34" charset="0"/>
                <a:cs typeface="Calibri" panose="020F0502020204030204" pitchFamily="34" charset="0"/>
              </a:rPr>
              <a:t>What happens when routers/links fail?</a:t>
            </a:r>
          </a:p>
          <a:p>
            <a:pPr marL="400040" indent="-400040">
              <a:lnSpc>
                <a:spcPct val="90000"/>
              </a:lnSpc>
              <a:buFontTx/>
              <a:buAutoNum type="arabicPeriod"/>
              <a:defRPr/>
            </a:pPr>
            <a:endParaRPr lang="en-US" dirty="0"/>
          </a:p>
          <a:p>
            <a:pPr marL="400040" indent="-400040">
              <a:lnSpc>
                <a:spcPct val="90000"/>
              </a:lnSpc>
              <a:buFontTx/>
              <a:buAutoNum type="arabicPeriod"/>
              <a:defRPr/>
            </a:pPr>
            <a:endParaRPr lang="en-US" dirty="0"/>
          </a:p>
        </p:txBody>
      </p:sp>
    </p:spTree>
    <p:extLst>
      <p:ext uri="{BB962C8B-B14F-4D97-AF65-F5344CB8AC3E}">
        <p14:creationId xmlns:p14="http://schemas.microsoft.com/office/powerpoint/2010/main" val="1728516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What if each link has a “cost”?</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9266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24877EF-26E7-2946-A5AE-7D62D901C67A}"/>
              </a:ext>
            </a:extLst>
          </p:cNvPr>
          <p:cNvGrpSpPr/>
          <p:nvPr/>
        </p:nvGrpSpPr>
        <p:grpSpPr>
          <a:xfrm>
            <a:off x="1428791" y="1988344"/>
            <a:ext cx="5506370" cy="1269206"/>
            <a:chOff x="1428791" y="1975540"/>
            <a:chExt cx="5506370" cy="1269206"/>
          </a:xfrm>
        </p:grpSpPr>
        <p:sp>
          <p:nvSpPr>
            <p:cNvPr id="57387" name="Line 43"/>
            <p:cNvSpPr>
              <a:spLocks noChangeShapeType="1"/>
            </p:cNvSpPr>
            <p:nvPr/>
          </p:nvSpPr>
          <p:spPr bwMode="auto">
            <a:xfrm>
              <a:off x="1753560" y="1975540"/>
              <a:ext cx="121920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388" name="Line 44"/>
            <p:cNvSpPr>
              <a:spLocks noChangeShapeType="1"/>
            </p:cNvSpPr>
            <p:nvPr/>
          </p:nvSpPr>
          <p:spPr bwMode="auto">
            <a:xfrm>
              <a:off x="1428791" y="2105644"/>
              <a:ext cx="581195" cy="836684"/>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390" name="Line 46"/>
            <p:cNvSpPr>
              <a:spLocks noChangeShapeType="1"/>
            </p:cNvSpPr>
            <p:nvPr/>
          </p:nvSpPr>
          <p:spPr bwMode="auto">
            <a:xfrm flipH="1">
              <a:off x="2271086" y="3244746"/>
              <a:ext cx="4664075"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391" name="Line 47"/>
            <p:cNvSpPr>
              <a:spLocks noChangeShapeType="1"/>
            </p:cNvSpPr>
            <p:nvPr/>
          </p:nvSpPr>
          <p:spPr bwMode="auto">
            <a:xfrm flipH="1" flipV="1">
              <a:off x="4176086" y="2881607"/>
              <a:ext cx="2454275" cy="241696"/>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392" name="Line 48"/>
            <p:cNvSpPr>
              <a:spLocks noChangeShapeType="1"/>
            </p:cNvSpPr>
            <p:nvPr/>
          </p:nvSpPr>
          <p:spPr bwMode="auto">
            <a:xfrm flipH="1" flipV="1">
              <a:off x="6096960" y="2761353"/>
              <a:ext cx="685800" cy="241697"/>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393" name="Line 49"/>
            <p:cNvSpPr>
              <a:spLocks noChangeShapeType="1"/>
            </p:cNvSpPr>
            <p:nvPr/>
          </p:nvSpPr>
          <p:spPr bwMode="auto">
            <a:xfrm flipV="1">
              <a:off x="6935160" y="2217238"/>
              <a:ext cx="0" cy="72509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404" name="Line 60"/>
            <p:cNvSpPr>
              <a:spLocks noChangeShapeType="1"/>
            </p:cNvSpPr>
            <p:nvPr/>
          </p:nvSpPr>
          <p:spPr bwMode="auto">
            <a:xfrm>
              <a:off x="3674435" y="1975540"/>
              <a:ext cx="111125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405" name="Line 61"/>
            <p:cNvSpPr>
              <a:spLocks noChangeShapeType="1"/>
            </p:cNvSpPr>
            <p:nvPr/>
          </p:nvSpPr>
          <p:spPr bwMode="auto">
            <a:xfrm>
              <a:off x="5487360" y="2007687"/>
              <a:ext cx="106680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406" name="Line 62"/>
            <p:cNvSpPr>
              <a:spLocks noChangeShapeType="1"/>
            </p:cNvSpPr>
            <p:nvPr/>
          </p:nvSpPr>
          <p:spPr bwMode="auto">
            <a:xfrm>
              <a:off x="3444827" y="2136599"/>
              <a:ext cx="502659" cy="536648"/>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61" name="Line 48"/>
            <p:cNvSpPr>
              <a:spLocks noChangeShapeType="1"/>
            </p:cNvSpPr>
            <p:nvPr/>
          </p:nvSpPr>
          <p:spPr bwMode="auto">
            <a:xfrm flipH="1" flipV="1">
              <a:off x="5223836" y="2217238"/>
              <a:ext cx="358775" cy="302419"/>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62" name="Line 48"/>
            <p:cNvSpPr>
              <a:spLocks noChangeShapeType="1"/>
            </p:cNvSpPr>
            <p:nvPr/>
          </p:nvSpPr>
          <p:spPr bwMode="auto">
            <a:xfrm flipV="1">
              <a:off x="4287210" y="2194616"/>
              <a:ext cx="696912" cy="478631"/>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63" name="Line 48"/>
            <p:cNvSpPr>
              <a:spLocks noChangeShapeType="1"/>
            </p:cNvSpPr>
            <p:nvPr/>
          </p:nvSpPr>
          <p:spPr bwMode="auto">
            <a:xfrm flipV="1">
              <a:off x="2307597" y="2136599"/>
              <a:ext cx="941273" cy="775964"/>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grpSp>
      <p:cxnSp>
        <p:nvCxnSpPr>
          <p:cNvPr id="5" name="Straight Arrow Connector 4"/>
          <p:cNvCxnSpPr/>
          <p:nvPr/>
        </p:nvCxnSpPr>
        <p:spPr>
          <a:xfrm flipV="1">
            <a:off x="2839410" y="3244746"/>
            <a:ext cx="0" cy="3744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230587" y="3619169"/>
            <a:ext cx="3914531" cy="888703"/>
          </a:xfrm>
          <a:prstGeom prst="rect">
            <a:avLst/>
          </a:prstGeom>
          <a:solidFill>
            <a:schemeClr val="bg1"/>
          </a:solidFill>
          <a:ln>
            <a:solidFill>
              <a:schemeClr val="tx1"/>
            </a:solidFill>
          </a:ln>
        </p:spPr>
        <p:txBody>
          <a:bodyPr wrap="none" lIns="57149" tIns="28574" rIns="57149" bIns="28574" rtlCol="0">
            <a:spAutoFit/>
          </a:bodyPr>
          <a:lstStyle/>
          <a:p>
            <a:r>
              <a:rPr lang="en-US" sz="2025" dirty="0"/>
              <a:t>“Expensive link”: </a:t>
            </a:r>
          </a:p>
          <a:p>
            <a:r>
              <a:rPr lang="en-US" sz="1125" dirty="0"/>
              <a:t>It might be </a:t>
            </a:r>
            <a:r>
              <a:rPr lang="en-US" sz="1125" u="sng" dirty="0"/>
              <a:t>very long</a:t>
            </a:r>
            <a:r>
              <a:rPr lang="en-US" sz="1125" dirty="0"/>
              <a:t>. e.g. a link from Europe to USA.</a:t>
            </a:r>
          </a:p>
          <a:p>
            <a:r>
              <a:rPr lang="en-US" sz="1125" dirty="0"/>
              <a:t>Or it might be </a:t>
            </a:r>
            <a:r>
              <a:rPr lang="en-US" sz="1125" u="sng" dirty="0"/>
              <a:t>very busy</a:t>
            </a:r>
            <a:r>
              <a:rPr lang="en-US" sz="1125" dirty="0"/>
              <a:t>. e.g. it connects to Google or CNN.</a:t>
            </a:r>
          </a:p>
          <a:p>
            <a:r>
              <a:rPr lang="en-US" sz="1125" dirty="0"/>
              <a:t>Or it may be </a:t>
            </a:r>
            <a:r>
              <a:rPr lang="en-US" sz="1125" u="sng" dirty="0"/>
              <a:t>very slow</a:t>
            </a:r>
            <a:r>
              <a:rPr lang="en-US" sz="1125" dirty="0"/>
              <a:t>. e.g. 1Mb/s instead of 100Mb/s. </a:t>
            </a:r>
          </a:p>
        </p:txBody>
      </p:sp>
      <p:grpSp>
        <p:nvGrpSpPr>
          <p:cNvPr id="15" name="Group 14"/>
          <p:cNvGrpSpPr/>
          <p:nvPr/>
        </p:nvGrpSpPr>
        <p:grpSpPr>
          <a:xfrm>
            <a:off x="38760" y="1979348"/>
            <a:ext cx="7078001" cy="1563319"/>
            <a:chOff x="62015" y="3694481"/>
            <a:chExt cx="11324802" cy="2501309"/>
          </a:xfrm>
        </p:grpSpPr>
        <p:sp>
          <p:nvSpPr>
            <p:cNvPr id="57" name="TextBox 56"/>
            <p:cNvSpPr txBox="1"/>
            <p:nvPr/>
          </p:nvSpPr>
          <p:spPr>
            <a:xfrm>
              <a:off x="62015" y="5771059"/>
              <a:ext cx="1947200" cy="424731"/>
            </a:xfrm>
            <a:prstGeom prst="rect">
              <a:avLst/>
            </a:prstGeom>
            <a:noFill/>
          </p:spPr>
          <p:txBody>
            <a:bodyPr wrap="none" rtlCol="0">
              <a:spAutoFit/>
            </a:bodyPr>
            <a:lstStyle/>
            <a:p>
              <a:r>
                <a:rPr lang="en-US" sz="1125" dirty="0"/>
                <a:t>Cost = 4+9 = 13</a:t>
              </a:r>
            </a:p>
          </p:txBody>
        </p:sp>
        <p:sp>
          <p:nvSpPr>
            <p:cNvPr id="13" name="Freeform 12"/>
            <p:cNvSpPr/>
            <p:nvPr/>
          </p:nvSpPr>
          <p:spPr>
            <a:xfrm>
              <a:off x="1573084" y="3694481"/>
              <a:ext cx="9813733" cy="2412455"/>
            </a:xfrm>
            <a:custGeom>
              <a:avLst/>
              <a:gdLst>
                <a:gd name="connsiteX0" fmla="*/ 0 w 9813733"/>
                <a:gd name="connsiteY0" fmla="*/ 0 h 2412455"/>
                <a:gd name="connsiteX1" fmla="*/ 1255580 w 9813733"/>
                <a:gd name="connsiteY1" fmla="*/ 2063713 h 2412455"/>
                <a:gd name="connsiteX2" fmla="*/ 4820275 w 9813733"/>
                <a:gd name="connsiteY2" fmla="*/ 2395639 h 2412455"/>
                <a:gd name="connsiteX3" fmla="*/ 9813733 w 9813733"/>
                <a:gd name="connsiteY3" fmla="*/ 2366776 h 2412455"/>
              </a:gdLst>
              <a:ahLst/>
              <a:cxnLst>
                <a:cxn ang="0">
                  <a:pos x="connsiteX0" y="connsiteY0"/>
                </a:cxn>
                <a:cxn ang="0">
                  <a:pos x="connsiteX1" y="connsiteY1"/>
                </a:cxn>
                <a:cxn ang="0">
                  <a:pos x="connsiteX2" y="connsiteY2"/>
                </a:cxn>
                <a:cxn ang="0">
                  <a:pos x="connsiteX3" y="connsiteY3"/>
                </a:cxn>
              </a:cxnLst>
              <a:rect l="l" t="t" r="r" b="b"/>
              <a:pathLst>
                <a:path w="9813733" h="2412455">
                  <a:moveTo>
                    <a:pt x="0" y="0"/>
                  </a:moveTo>
                  <a:cubicBezTo>
                    <a:pt x="226100" y="832220"/>
                    <a:pt x="452201" y="1664440"/>
                    <a:pt x="1255580" y="2063713"/>
                  </a:cubicBezTo>
                  <a:cubicBezTo>
                    <a:pt x="2058959" y="2462986"/>
                    <a:pt x="3393916" y="2345129"/>
                    <a:pt x="4820275" y="2395639"/>
                  </a:cubicBezTo>
                  <a:cubicBezTo>
                    <a:pt x="6246634" y="2446149"/>
                    <a:pt x="9813733" y="2366776"/>
                    <a:pt x="9813733" y="2366776"/>
                  </a:cubicBezTo>
                </a:path>
              </a:pathLst>
            </a:custGeom>
            <a:ln w="57150" cmpd="sng">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125"/>
            </a:p>
          </p:txBody>
        </p:sp>
      </p:grpSp>
      <p:grpSp>
        <p:nvGrpSpPr>
          <p:cNvPr id="16" name="Group 15"/>
          <p:cNvGrpSpPr/>
          <p:nvPr/>
        </p:nvGrpSpPr>
        <p:grpSpPr>
          <a:xfrm>
            <a:off x="1217697" y="1046959"/>
            <a:ext cx="6378546" cy="2005736"/>
            <a:chOff x="1948315" y="2202661"/>
            <a:chExt cx="10205673" cy="3209176"/>
          </a:xfrm>
        </p:grpSpPr>
        <p:sp>
          <p:nvSpPr>
            <p:cNvPr id="11" name="TextBox 10"/>
            <p:cNvSpPr txBox="1"/>
            <p:nvPr/>
          </p:nvSpPr>
          <p:spPr>
            <a:xfrm>
              <a:off x="6177620" y="2202661"/>
              <a:ext cx="2475549" cy="424731"/>
            </a:xfrm>
            <a:prstGeom prst="rect">
              <a:avLst/>
            </a:prstGeom>
            <a:noFill/>
          </p:spPr>
          <p:txBody>
            <a:bodyPr wrap="none" rtlCol="0">
              <a:spAutoFit/>
            </a:bodyPr>
            <a:lstStyle/>
            <a:p>
              <a:r>
                <a:rPr lang="en-US" sz="1125" dirty="0"/>
                <a:t>Cost = 1+4+4+2 = 11</a:t>
              </a:r>
            </a:p>
          </p:txBody>
        </p:sp>
        <p:sp>
          <p:nvSpPr>
            <p:cNvPr id="14" name="Freeform 13"/>
            <p:cNvSpPr/>
            <p:nvPr/>
          </p:nvSpPr>
          <p:spPr>
            <a:xfrm>
              <a:off x="1948315" y="2783553"/>
              <a:ext cx="10205673" cy="2628284"/>
            </a:xfrm>
            <a:custGeom>
              <a:avLst/>
              <a:gdLst>
                <a:gd name="connsiteX0" fmla="*/ 0 w 10205673"/>
                <a:gd name="connsiteY0" fmla="*/ 261507 h 2628284"/>
                <a:gd name="connsiteX1" fmla="*/ 9005543 w 10205673"/>
                <a:gd name="connsiteY1" fmla="*/ 218213 h 2628284"/>
                <a:gd name="connsiteX2" fmla="*/ 9857029 w 10205673"/>
                <a:gd name="connsiteY2" fmla="*/ 2628284 h 2628284"/>
              </a:gdLst>
              <a:ahLst/>
              <a:cxnLst>
                <a:cxn ang="0">
                  <a:pos x="connsiteX0" y="connsiteY0"/>
                </a:cxn>
                <a:cxn ang="0">
                  <a:pos x="connsiteX1" y="connsiteY1"/>
                </a:cxn>
                <a:cxn ang="0">
                  <a:pos x="connsiteX2" y="connsiteY2"/>
                </a:cxn>
              </a:cxnLst>
              <a:rect l="l" t="t" r="r" b="b"/>
              <a:pathLst>
                <a:path w="10205673" h="2628284">
                  <a:moveTo>
                    <a:pt x="0" y="261507"/>
                  </a:moveTo>
                  <a:cubicBezTo>
                    <a:pt x="3681352" y="42628"/>
                    <a:pt x="7362705" y="-176250"/>
                    <a:pt x="9005543" y="218213"/>
                  </a:cubicBezTo>
                  <a:cubicBezTo>
                    <a:pt x="10648381" y="612676"/>
                    <a:pt x="10252705" y="1620480"/>
                    <a:pt x="9857029" y="2628284"/>
                  </a:cubicBezTo>
                </a:path>
              </a:pathLst>
            </a:custGeom>
            <a:ln w="57150" cmpd="sng">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125"/>
            </a:p>
          </p:txBody>
        </p:sp>
      </p:grpSp>
      <p:grpSp>
        <p:nvGrpSpPr>
          <p:cNvPr id="2" name="Group 1"/>
          <p:cNvGrpSpPr/>
          <p:nvPr/>
        </p:nvGrpSpPr>
        <p:grpSpPr>
          <a:xfrm>
            <a:off x="1046436" y="1744507"/>
            <a:ext cx="6329091" cy="1593669"/>
            <a:chOff x="1860330" y="3101346"/>
            <a:chExt cx="11251717" cy="2833189"/>
          </a:xfrm>
        </p:grpSpPr>
        <p:sp>
          <p:nvSpPr>
            <p:cNvPr id="43" name="TextBox 42"/>
            <p:cNvSpPr txBox="1"/>
            <p:nvPr/>
          </p:nvSpPr>
          <p:spPr>
            <a:xfrm>
              <a:off x="1860330" y="3101346"/>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A</a:t>
              </a:r>
            </a:p>
          </p:txBody>
        </p:sp>
        <p:sp>
          <p:nvSpPr>
            <p:cNvPr id="47" name="TextBox 46"/>
            <p:cNvSpPr txBox="1"/>
            <p:nvPr/>
          </p:nvSpPr>
          <p:spPr>
            <a:xfrm>
              <a:off x="5215501" y="3162078"/>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B</a:t>
              </a:r>
            </a:p>
          </p:txBody>
        </p:sp>
        <p:sp>
          <p:nvSpPr>
            <p:cNvPr id="49" name="TextBox 48"/>
            <p:cNvSpPr txBox="1"/>
            <p:nvPr/>
          </p:nvSpPr>
          <p:spPr>
            <a:xfrm>
              <a:off x="8475898" y="3222813"/>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C</a:t>
              </a:r>
            </a:p>
          </p:txBody>
        </p:sp>
        <p:sp>
          <p:nvSpPr>
            <p:cNvPr id="50" name="TextBox 49"/>
            <p:cNvSpPr txBox="1"/>
            <p:nvPr/>
          </p:nvSpPr>
          <p:spPr>
            <a:xfrm>
              <a:off x="11641517" y="3226678"/>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D</a:t>
              </a:r>
            </a:p>
          </p:txBody>
        </p:sp>
        <p:sp>
          <p:nvSpPr>
            <p:cNvPr id="51" name="TextBox 50"/>
            <p:cNvSpPr txBox="1"/>
            <p:nvPr/>
          </p:nvSpPr>
          <p:spPr>
            <a:xfrm>
              <a:off x="2964918" y="5144011"/>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E</a:t>
              </a:r>
            </a:p>
          </p:txBody>
        </p:sp>
        <p:sp>
          <p:nvSpPr>
            <p:cNvPr id="52" name="TextBox 51"/>
            <p:cNvSpPr txBox="1"/>
            <p:nvPr/>
          </p:nvSpPr>
          <p:spPr>
            <a:xfrm>
              <a:off x="6465533" y="4726462"/>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F</a:t>
              </a:r>
            </a:p>
          </p:txBody>
        </p:sp>
        <p:sp>
          <p:nvSpPr>
            <p:cNvPr id="53" name="TextBox 52"/>
            <p:cNvSpPr txBox="1"/>
            <p:nvPr/>
          </p:nvSpPr>
          <p:spPr>
            <a:xfrm>
              <a:off x="9480340" y="4482973"/>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G</a:t>
              </a:r>
            </a:p>
          </p:txBody>
        </p:sp>
        <p:sp>
          <p:nvSpPr>
            <p:cNvPr id="54" name="TextBox 53"/>
            <p:cNvSpPr txBox="1"/>
            <p:nvPr/>
          </p:nvSpPr>
          <p:spPr>
            <a:xfrm>
              <a:off x="11753347" y="5233986"/>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H</a:t>
              </a:r>
            </a:p>
          </p:txBody>
        </p:sp>
      </p:grpSp>
      <p:grpSp>
        <p:nvGrpSpPr>
          <p:cNvPr id="46" name="Group 45">
            <a:extLst>
              <a:ext uri="{FF2B5EF4-FFF2-40B4-BE49-F238E27FC236}">
                <a16:creationId xmlns:a16="http://schemas.microsoft.com/office/drawing/2014/main" id="{60EB33DF-E644-A542-94A8-C7354D569465}"/>
              </a:ext>
            </a:extLst>
          </p:cNvPr>
          <p:cNvGrpSpPr/>
          <p:nvPr/>
        </p:nvGrpSpPr>
        <p:grpSpPr>
          <a:xfrm>
            <a:off x="1741582" y="1654638"/>
            <a:ext cx="5432605" cy="1679112"/>
            <a:chOff x="1741582" y="1646382"/>
            <a:chExt cx="5432605" cy="1679112"/>
          </a:xfrm>
        </p:grpSpPr>
        <p:sp>
          <p:nvSpPr>
            <p:cNvPr id="55" name="Text Box 50">
              <a:extLst>
                <a:ext uri="{FF2B5EF4-FFF2-40B4-BE49-F238E27FC236}">
                  <a16:creationId xmlns:a16="http://schemas.microsoft.com/office/drawing/2014/main" id="{0676AF0A-629F-4649-8016-05E7C87ED03C}"/>
                </a:ext>
              </a:extLst>
            </p:cNvPr>
            <p:cNvSpPr txBox="1">
              <a:spLocks noChangeArrowheads="1"/>
            </p:cNvSpPr>
            <p:nvPr/>
          </p:nvSpPr>
          <p:spPr bwMode="auto">
            <a:xfrm>
              <a:off x="2170781" y="1646382"/>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56" name="Text Box 51">
              <a:extLst>
                <a:ext uri="{FF2B5EF4-FFF2-40B4-BE49-F238E27FC236}">
                  <a16:creationId xmlns:a16="http://schemas.microsoft.com/office/drawing/2014/main" id="{4F20583C-D227-6647-9CAA-8B6260731D55}"/>
                </a:ext>
              </a:extLst>
            </p:cNvPr>
            <p:cNvSpPr txBox="1">
              <a:spLocks noChangeArrowheads="1"/>
            </p:cNvSpPr>
            <p:nvPr/>
          </p:nvSpPr>
          <p:spPr bwMode="auto">
            <a:xfrm>
              <a:off x="4095775" y="167658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58" name="Text Box 52">
              <a:extLst>
                <a:ext uri="{FF2B5EF4-FFF2-40B4-BE49-F238E27FC236}">
                  <a16:creationId xmlns:a16="http://schemas.microsoft.com/office/drawing/2014/main" id="{57B84D5C-E45E-AC42-B58E-BACFF45BA74C}"/>
                </a:ext>
              </a:extLst>
            </p:cNvPr>
            <p:cNvSpPr txBox="1">
              <a:spLocks noChangeArrowheads="1"/>
            </p:cNvSpPr>
            <p:nvPr/>
          </p:nvSpPr>
          <p:spPr bwMode="auto">
            <a:xfrm>
              <a:off x="5893937" y="1710237"/>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59" name="Text Box 53">
              <a:extLst>
                <a:ext uri="{FF2B5EF4-FFF2-40B4-BE49-F238E27FC236}">
                  <a16:creationId xmlns:a16="http://schemas.microsoft.com/office/drawing/2014/main" id="{4FA8FC2B-36E8-2148-ACA2-322F851AA550}"/>
                </a:ext>
              </a:extLst>
            </p:cNvPr>
            <p:cNvSpPr txBox="1">
              <a:spLocks noChangeArrowheads="1"/>
            </p:cNvSpPr>
            <p:nvPr/>
          </p:nvSpPr>
          <p:spPr bwMode="auto">
            <a:xfrm>
              <a:off x="6861281" y="2424471"/>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2</a:t>
              </a:r>
            </a:p>
          </p:txBody>
        </p:sp>
        <p:sp>
          <p:nvSpPr>
            <p:cNvPr id="60" name="Text Box 54">
              <a:extLst>
                <a:ext uri="{FF2B5EF4-FFF2-40B4-BE49-F238E27FC236}">
                  <a16:creationId xmlns:a16="http://schemas.microsoft.com/office/drawing/2014/main" id="{B06B28F3-A76A-EC44-B2CA-074F396AC122}"/>
                </a:ext>
              </a:extLst>
            </p:cNvPr>
            <p:cNvSpPr txBox="1">
              <a:spLocks noChangeArrowheads="1"/>
            </p:cNvSpPr>
            <p:nvPr/>
          </p:nvSpPr>
          <p:spPr bwMode="auto">
            <a:xfrm>
              <a:off x="4385837" y="2956162"/>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9</a:t>
              </a:r>
            </a:p>
          </p:txBody>
        </p:sp>
        <p:sp>
          <p:nvSpPr>
            <p:cNvPr id="64" name="Text Box 55">
              <a:extLst>
                <a:ext uri="{FF2B5EF4-FFF2-40B4-BE49-F238E27FC236}">
                  <a16:creationId xmlns:a16="http://schemas.microsoft.com/office/drawing/2014/main" id="{5D73CAF3-AD5F-8340-8D6C-B3807B073ED4}"/>
                </a:ext>
              </a:extLst>
            </p:cNvPr>
            <p:cNvSpPr txBox="1">
              <a:spLocks noChangeArrowheads="1"/>
            </p:cNvSpPr>
            <p:nvPr/>
          </p:nvSpPr>
          <p:spPr bwMode="auto">
            <a:xfrm>
              <a:off x="1741582" y="2282717"/>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66" name="Text Box 56">
              <a:extLst>
                <a:ext uri="{FF2B5EF4-FFF2-40B4-BE49-F238E27FC236}">
                  <a16:creationId xmlns:a16="http://schemas.microsoft.com/office/drawing/2014/main" id="{AEDB319F-5B6F-B943-864E-8DB0B6D3A664}"/>
                </a:ext>
              </a:extLst>
            </p:cNvPr>
            <p:cNvSpPr txBox="1">
              <a:spLocks noChangeArrowheads="1"/>
            </p:cNvSpPr>
            <p:nvPr/>
          </p:nvSpPr>
          <p:spPr bwMode="auto">
            <a:xfrm>
              <a:off x="3661513" y="220877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68" name="Text Box 57">
              <a:extLst>
                <a:ext uri="{FF2B5EF4-FFF2-40B4-BE49-F238E27FC236}">
                  <a16:creationId xmlns:a16="http://schemas.microsoft.com/office/drawing/2014/main" id="{B50A7FA8-0194-2B46-A2B9-A5DA67AECBAC}"/>
                </a:ext>
              </a:extLst>
            </p:cNvPr>
            <p:cNvSpPr txBox="1">
              <a:spLocks noChangeArrowheads="1"/>
            </p:cNvSpPr>
            <p:nvPr/>
          </p:nvSpPr>
          <p:spPr bwMode="auto">
            <a:xfrm>
              <a:off x="5350738" y="2136599"/>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70" name="Text Box 58">
              <a:extLst>
                <a:ext uri="{FF2B5EF4-FFF2-40B4-BE49-F238E27FC236}">
                  <a16:creationId xmlns:a16="http://schemas.microsoft.com/office/drawing/2014/main" id="{C714CE84-FCA5-F542-9CEB-E20E7D209D42}"/>
                </a:ext>
              </a:extLst>
            </p:cNvPr>
            <p:cNvSpPr txBox="1">
              <a:spLocks noChangeArrowheads="1"/>
            </p:cNvSpPr>
            <p:nvPr/>
          </p:nvSpPr>
          <p:spPr bwMode="auto">
            <a:xfrm>
              <a:off x="4967220" y="268193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5</a:t>
              </a:r>
            </a:p>
          </p:txBody>
        </p:sp>
        <p:sp>
          <p:nvSpPr>
            <p:cNvPr id="73" name="Text Box 59">
              <a:extLst>
                <a:ext uri="{FF2B5EF4-FFF2-40B4-BE49-F238E27FC236}">
                  <a16:creationId xmlns:a16="http://schemas.microsoft.com/office/drawing/2014/main" id="{B5B0F1E0-952D-3B47-B7DB-ED21745ABB0A}"/>
                </a:ext>
              </a:extLst>
            </p:cNvPr>
            <p:cNvSpPr txBox="1">
              <a:spLocks noChangeArrowheads="1"/>
            </p:cNvSpPr>
            <p:nvPr/>
          </p:nvSpPr>
          <p:spPr bwMode="auto">
            <a:xfrm>
              <a:off x="6313647" y="2583060"/>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78" name="Text Box 55">
              <a:extLst>
                <a:ext uri="{FF2B5EF4-FFF2-40B4-BE49-F238E27FC236}">
                  <a16:creationId xmlns:a16="http://schemas.microsoft.com/office/drawing/2014/main" id="{CC1D5F95-1412-C849-9194-010B590C69EC}"/>
                </a:ext>
              </a:extLst>
            </p:cNvPr>
            <p:cNvSpPr txBox="1">
              <a:spLocks noChangeArrowheads="1"/>
            </p:cNvSpPr>
            <p:nvPr/>
          </p:nvSpPr>
          <p:spPr bwMode="auto">
            <a:xfrm>
              <a:off x="2692107" y="2408935"/>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5</a:t>
              </a:r>
            </a:p>
          </p:txBody>
        </p:sp>
        <p:sp>
          <p:nvSpPr>
            <p:cNvPr id="79" name="Text Box 55">
              <a:extLst>
                <a:ext uri="{FF2B5EF4-FFF2-40B4-BE49-F238E27FC236}">
                  <a16:creationId xmlns:a16="http://schemas.microsoft.com/office/drawing/2014/main" id="{41731D7E-5122-2B40-9D28-9C27C72BC49A}"/>
                </a:ext>
              </a:extLst>
            </p:cNvPr>
            <p:cNvSpPr txBox="1">
              <a:spLocks noChangeArrowheads="1"/>
            </p:cNvSpPr>
            <p:nvPr/>
          </p:nvSpPr>
          <p:spPr bwMode="auto">
            <a:xfrm>
              <a:off x="4393209" y="2161518"/>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2</a:t>
              </a:r>
            </a:p>
          </p:txBody>
        </p:sp>
      </p:grpSp>
    </p:spTree>
    <p:extLst>
      <p:ext uri="{BB962C8B-B14F-4D97-AF65-F5344CB8AC3E}">
        <p14:creationId xmlns:p14="http://schemas.microsoft.com/office/powerpoint/2010/main" val="17648698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44C29BE8-1729-C548-BE41-408D987E6578}"/>
              </a:ext>
            </a:extLst>
          </p:cNvPr>
          <p:cNvGrpSpPr/>
          <p:nvPr/>
        </p:nvGrpSpPr>
        <p:grpSpPr>
          <a:xfrm>
            <a:off x="1428791" y="1988344"/>
            <a:ext cx="5506370" cy="1269206"/>
            <a:chOff x="1428791" y="1975540"/>
            <a:chExt cx="5506370" cy="1269206"/>
          </a:xfrm>
        </p:grpSpPr>
        <p:sp>
          <p:nvSpPr>
            <p:cNvPr id="53" name="Line 43">
              <a:extLst>
                <a:ext uri="{FF2B5EF4-FFF2-40B4-BE49-F238E27FC236}">
                  <a16:creationId xmlns:a16="http://schemas.microsoft.com/office/drawing/2014/main" id="{96042D5F-AF20-6547-AF5D-369572617DE9}"/>
                </a:ext>
              </a:extLst>
            </p:cNvPr>
            <p:cNvSpPr>
              <a:spLocks noChangeShapeType="1"/>
            </p:cNvSpPr>
            <p:nvPr/>
          </p:nvSpPr>
          <p:spPr bwMode="auto">
            <a:xfrm>
              <a:off x="1753560" y="1975540"/>
              <a:ext cx="121920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4" name="Line 44">
              <a:extLst>
                <a:ext uri="{FF2B5EF4-FFF2-40B4-BE49-F238E27FC236}">
                  <a16:creationId xmlns:a16="http://schemas.microsoft.com/office/drawing/2014/main" id="{DFE57526-A801-6740-9C97-49A247EB81B0}"/>
                </a:ext>
              </a:extLst>
            </p:cNvPr>
            <p:cNvSpPr>
              <a:spLocks noChangeShapeType="1"/>
            </p:cNvSpPr>
            <p:nvPr/>
          </p:nvSpPr>
          <p:spPr bwMode="auto">
            <a:xfrm>
              <a:off x="1428791" y="2105644"/>
              <a:ext cx="581195" cy="836684"/>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5" name="Line 46">
              <a:extLst>
                <a:ext uri="{FF2B5EF4-FFF2-40B4-BE49-F238E27FC236}">
                  <a16:creationId xmlns:a16="http://schemas.microsoft.com/office/drawing/2014/main" id="{BCF5C914-6F6E-4F4F-B4F6-9FF92E1B175B}"/>
                </a:ext>
              </a:extLst>
            </p:cNvPr>
            <p:cNvSpPr>
              <a:spLocks noChangeShapeType="1"/>
            </p:cNvSpPr>
            <p:nvPr/>
          </p:nvSpPr>
          <p:spPr bwMode="auto">
            <a:xfrm flipH="1">
              <a:off x="2271086" y="3244746"/>
              <a:ext cx="4664075"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6" name="Line 47">
              <a:extLst>
                <a:ext uri="{FF2B5EF4-FFF2-40B4-BE49-F238E27FC236}">
                  <a16:creationId xmlns:a16="http://schemas.microsoft.com/office/drawing/2014/main" id="{0CBB58EC-0A81-AE46-8DD9-2703949F27D9}"/>
                </a:ext>
              </a:extLst>
            </p:cNvPr>
            <p:cNvSpPr>
              <a:spLocks noChangeShapeType="1"/>
            </p:cNvSpPr>
            <p:nvPr/>
          </p:nvSpPr>
          <p:spPr bwMode="auto">
            <a:xfrm flipH="1" flipV="1">
              <a:off x="4176086" y="2881607"/>
              <a:ext cx="2454275" cy="241696"/>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 name="Line 48">
              <a:extLst>
                <a:ext uri="{FF2B5EF4-FFF2-40B4-BE49-F238E27FC236}">
                  <a16:creationId xmlns:a16="http://schemas.microsoft.com/office/drawing/2014/main" id="{044EE1B6-0C22-6D49-85B4-DB0839EF78FE}"/>
                </a:ext>
              </a:extLst>
            </p:cNvPr>
            <p:cNvSpPr>
              <a:spLocks noChangeShapeType="1"/>
            </p:cNvSpPr>
            <p:nvPr/>
          </p:nvSpPr>
          <p:spPr bwMode="auto">
            <a:xfrm flipH="1" flipV="1">
              <a:off x="6096960" y="2761353"/>
              <a:ext cx="685800" cy="241697"/>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8" name="Line 49">
              <a:extLst>
                <a:ext uri="{FF2B5EF4-FFF2-40B4-BE49-F238E27FC236}">
                  <a16:creationId xmlns:a16="http://schemas.microsoft.com/office/drawing/2014/main" id="{90F8F1B6-1E98-E54E-8904-FF6519E965DE}"/>
                </a:ext>
              </a:extLst>
            </p:cNvPr>
            <p:cNvSpPr>
              <a:spLocks noChangeShapeType="1"/>
            </p:cNvSpPr>
            <p:nvPr/>
          </p:nvSpPr>
          <p:spPr bwMode="auto">
            <a:xfrm flipV="1">
              <a:off x="6935160" y="2217238"/>
              <a:ext cx="0" cy="72509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9" name="Line 60">
              <a:extLst>
                <a:ext uri="{FF2B5EF4-FFF2-40B4-BE49-F238E27FC236}">
                  <a16:creationId xmlns:a16="http://schemas.microsoft.com/office/drawing/2014/main" id="{B1DDD1AD-31F7-2749-839D-5B5D6D6D843E}"/>
                </a:ext>
              </a:extLst>
            </p:cNvPr>
            <p:cNvSpPr>
              <a:spLocks noChangeShapeType="1"/>
            </p:cNvSpPr>
            <p:nvPr/>
          </p:nvSpPr>
          <p:spPr bwMode="auto">
            <a:xfrm>
              <a:off x="3674435" y="1975540"/>
              <a:ext cx="111125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81" name="Line 61">
              <a:extLst>
                <a:ext uri="{FF2B5EF4-FFF2-40B4-BE49-F238E27FC236}">
                  <a16:creationId xmlns:a16="http://schemas.microsoft.com/office/drawing/2014/main" id="{AC779B49-C39F-094A-8017-B642058BF856}"/>
                </a:ext>
              </a:extLst>
            </p:cNvPr>
            <p:cNvSpPr>
              <a:spLocks noChangeShapeType="1"/>
            </p:cNvSpPr>
            <p:nvPr/>
          </p:nvSpPr>
          <p:spPr bwMode="auto">
            <a:xfrm>
              <a:off x="5487360" y="2007687"/>
              <a:ext cx="106680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82" name="Line 62">
              <a:extLst>
                <a:ext uri="{FF2B5EF4-FFF2-40B4-BE49-F238E27FC236}">
                  <a16:creationId xmlns:a16="http://schemas.microsoft.com/office/drawing/2014/main" id="{5B39D222-A24D-5845-9341-AC22D7F1E0D2}"/>
                </a:ext>
              </a:extLst>
            </p:cNvPr>
            <p:cNvSpPr>
              <a:spLocks noChangeShapeType="1"/>
            </p:cNvSpPr>
            <p:nvPr/>
          </p:nvSpPr>
          <p:spPr bwMode="auto">
            <a:xfrm>
              <a:off x="3444827" y="2136599"/>
              <a:ext cx="502659" cy="536648"/>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83" name="Line 48">
              <a:extLst>
                <a:ext uri="{FF2B5EF4-FFF2-40B4-BE49-F238E27FC236}">
                  <a16:creationId xmlns:a16="http://schemas.microsoft.com/office/drawing/2014/main" id="{1D25A9AC-4907-0D4A-A68F-95134565E929}"/>
                </a:ext>
              </a:extLst>
            </p:cNvPr>
            <p:cNvSpPr>
              <a:spLocks noChangeShapeType="1"/>
            </p:cNvSpPr>
            <p:nvPr/>
          </p:nvSpPr>
          <p:spPr bwMode="auto">
            <a:xfrm flipH="1" flipV="1">
              <a:off x="5223836" y="2217238"/>
              <a:ext cx="358775" cy="302419"/>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84" name="Line 48">
              <a:extLst>
                <a:ext uri="{FF2B5EF4-FFF2-40B4-BE49-F238E27FC236}">
                  <a16:creationId xmlns:a16="http://schemas.microsoft.com/office/drawing/2014/main" id="{37739194-F48F-564B-B88C-6B6D8572DE7F}"/>
                </a:ext>
              </a:extLst>
            </p:cNvPr>
            <p:cNvSpPr>
              <a:spLocks noChangeShapeType="1"/>
            </p:cNvSpPr>
            <p:nvPr/>
          </p:nvSpPr>
          <p:spPr bwMode="auto">
            <a:xfrm flipV="1">
              <a:off x="4287210" y="2194616"/>
              <a:ext cx="696912" cy="478631"/>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85" name="Line 48">
              <a:extLst>
                <a:ext uri="{FF2B5EF4-FFF2-40B4-BE49-F238E27FC236}">
                  <a16:creationId xmlns:a16="http://schemas.microsoft.com/office/drawing/2014/main" id="{B17FF919-2036-A640-95C1-BDE5C5D17CFC}"/>
                </a:ext>
              </a:extLst>
            </p:cNvPr>
            <p:cNvSpPr>
              <a:spLocks noChangeShapeType="1"/>
            </p:cNvSpPr>
            <p:nvPr/>
          </p:nvSpPr>
          <p:spPr bwMode="auto">
            <a:xfrm flipV="1">
              <a:off x="2307597" y="2136599"/>
              <a:ext cx="941273" cy="775964"/>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grpSp>
      <p:sp>
        <p:nvSpPr>
          <p:cNvPr id="57346" name="Rectangle 2"/>
          <p:cNvSpPr>
            <a:spLocks noGrp="1" noChangeArrowheads="1"/>
          </p:cNvSpPr>
          <p:nvPr>
            <p:ph type="title"/>
          </p:nvPr>
        </p:nvSpPr>
        <p:spPr>
          <a:xfrm>
            <a:off x="0" y="171450"/>
            <a:ext cx="9144000" cy="914400"/>
          </a:xfrm>
        </p:spPr>
        <p:txBody>
          <a:bodyPr/>
          <a:lstStyle/>
          <a:p>
            <a:pPr>
              <a:defRPr/>
            </a:pPr>
            <a:r>
              <a:rPr lang="en-US" dirty="0"/>
              <a:t>Find lowest cost path to H</a:t>
            </a:r>
            <a:endParaRPr lang="en-US" baseline="-25000" dirty="0"/>
          </a:p>
        </p:txBody>
      </p:sp>
      <p:grpSp>
        <p:nvGrpSpPr>
          <p:cNvPr id="3" name="Group 2">
            <a:extLst>
              <a:ext uri="{FF2B5EF4-FFF2-40B4-BE49-F238E27FC236}">
                <a16:creationId xmlns:a16="http://schemas.microsoft.com/office/drawing/2014/main" id="{10BAEB7D-4E16-AA48-8A34-E41E36A7B4FA}"/>
              </a:ext>
            </a:extLst>
          </p:cNvPr>
          <p:cNvGrpSpPr/>
          <p:nvPr/>
        </p:nvGrpSpPr>
        <p:grpSpPr>
          <a:xfrm>
            <a:off x="1741582" y="1646382"/>
            <a:ext cx="5432605" cy="1679112"/>
            <a:chOff x="1741582" y="1646382"/>
            <a:chExt cx="5432605" cy="1679112"/>
          </a:xfrm>
        </p:grpSpPr>
        <p:sp>
          <p:nvSpPr>
            <p:cNvPr id="44" name="Text Box 50"/>
            <p:cNvSpPr txBox="1">
              <a:spLocks noChangeArrowheads="1"/>
            </p:cNvSpPr>
            <p:nvPr/>
          </p:nvSpPr>
          <p:spPr bwMode="auto">
            <a:xfrm>
              <a:off x="2170781" y="1646382"/>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45" name="Text Box 51"/>
            <p:cNvSpPr txBox="1">
              <a:spLocks noChangeArrowheads="1"/>
            </p:cNvSpPr>
            <p:nvPr/>
          </p:nvSpPr>
          <p:spPr bwMode="auto">
            <a:xfrm>
              <a:off x="4095775" y="167658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48" name="Text Box 52"/>
            <p:cNvSpPr txBox="1">
              <a:spLocks noChangeArrowheads="1"/>
            </p:cNvSpPr>
            <p:nvPr/>
          </p:nvSpPr>
          <p:spPr bwMode="auto">
            <a:xfrm>
              <a:off x="5893937" y="1710237"/>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65" name="Text Box 53"/>
            <p:cNvSpPr txBox="1">
              <a:spLocks noChangeArrowheads="1"/>
            </p:cNvSpPr>
            <p:nvPr/>
          </p:nvSpPr>
          <p:spPr bwMode="auto">
            <a:xfrm>
              <a:off x="6861281" y="2424471"/>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2</a:t>
              </a:r>
            </a:p>
          </p:txBody>
        </p:sp>
        <p:sp>
          <p:nvSpPr>
            <p:cNvPr id="67" name="Text Box 54"/>
            <p:cNvSpPr txBox="1">
              <a:spLocks noChangeArrowheads="1"/>
            </p:cNvSpPr>
            <p:nvPr/>
          </p:nvSpPr>
          <p:spPr bwMode="auto">
            <a:xfrm>
              <a:off x="4385837" y="2956162"/>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9</a:t>
              </a:r>
            </a:p>
          </p:txBody>
        </p:sp>
        <p:sp>
          <p:nvSpPr>
            <p:cNvPr id="69" name="Text Box 55"/>
            <p:cNvSpPr txBox="1">
              <a:spLocks noChangeArrowheads="1"/>
            </p:cNvSpPr>
            <p:nvPr/>
          </p:nvSpPr>
          <p:spPr bwMode="auto">
            <a:xfrm>
              <a:off x="1741582" y="2282717"/>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71" name="Text Box 56"/>
            <p:cNvSpPr txBox="1">
              <a:spLocks noChangeArrowheads="1"/>
            </p:cNvSpPr>
            <p:nvPr/>
          </p:nvSpPr>
          <p:spPr bwMode="auto">
            <a:xfrm>
              <a:off x="3661513" y="220877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72" name="Text Box 57"/>
            <p:cNvSpPr txBox="1">
              <a:spLocks noChangeArrowheads="1"/>
            </p:cNvSpPr>
            <p:nvPr/>
          </p:nvSpPr>
          <p:spPr bwMode="auto">
            <a:xfrm>
              <a:off x="5350738" y="2136599"/>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74" name="Text Box 58"/>
            <p:cNvSpPr txBox="1">
              <a:spLocks noChangeArrowheads="1"/>
            </p:cNvSpPr>
            <p:nvPr/>
          </p:nvSpPr>
          <p:spPr bwMode="auto">
            <a:xfrm>
              <a:off x="4967220" y="268193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5</a:t>
              </a:r>
            </a:p>
          </p:txBody>
        </p:sp>
        <p:sp>
          <p:nvSpPr>
            <p:cNvPr id="75" name="Text Box 59"/>
            <p:cNvSpPr txBox="1">
              <a:spLocks noChangeArrowheads="1"/>
            </p:cNvSpPr>
            <p:nvPr/>
          </p:nvSpPr>
          <p:spPr bwMode="auto">
            <a:xfrm>
              <a:off x="6313647" y="2583060"/>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76" name="Text Box 55"/>
            <p:cNvSpPr txBox="1">
              <a:spLocks noChangeArrowheads="1"/>
            </p:cNvSpPr>
            <p:nvPr/>
          </p:nvSpPr>
          <p:spPr bwMode="auto">
            <a:xfrm>
              <a:off x="2692107" y="2408935"/>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5</a:t>
              </a:r>
            </a:p>
          </p:txBody>
        </p:sp>
        <p:sp>
          <p:nvSpPr>
            <p:cNvPr id="77" name="Text Box 55"/>
            <p:cNvSpPr txBox="1">
              <a:spLocks noChangeArrowheads="1"/>
            </p:cNvSpPr>
            <p:nvPr/>
          </p:nvSpPr>
          <p:spPr bwMode="auto">
            <a:xfrm>
              <a:off x="4393209" y="2161518"/>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2</a:t>
              </a:r>
            </a:p>
          </p:txBody>
        </p:sp>
      </p:grpSp>
      <p:sp>
        <p:nvSpPr>
          <p:cNvPr id="38" name="TextBox 37"/>
          <p:cNvSpPr txBox="1"/>
          <p:nvPr/>
        </p:nvSpPr>
        <p:spPr>
          <a:xfrm>
            <a:off x="2393622" y="2995537"/>
            <a:ext cx="229228" cy="303927"/>
          </a:xfrm>
          <a:prstGeom prst="rect">
            <a:avLst/>
          </a:prstGeom>
          <a:noFill/>
        </p:spPr>
        <p:txBody>
          <a:bodyPr wrap="none" lIns="57149" tIns="28574" rIns="57149" bIns="28574" rtlCol="0">
            <a:spAutoFit/>
          </a:bodyPr>
          <a:lstStyle/>
          <a:p>
            <a:r>
              <a:rPr lang="en-US" sz="1600" dirty="0">
                <a:solidFill>
                  <a:srgbClr val="FF0000"/>
                </a:solidFill>
              </a:rPr>
              <a:t>9</a:t>
            </a:r>
          </a:p>
        </p:txBody>
      </p:sp>
      <p:sp>
        <p:nvSpPr>
          <p:cNvPr id="39" name="TextBox 38"/>
          <p:cNvSpPr txBox="1"/>
          <p:nvPr/>
        </p:nvSpPr>
        <p:spPr>
          <a:xfrm>
            <a:off x="4369176" y="2657167"/>
            <a:ext cx="229228" cy="303927"/>
          </a:xfrm>
          <a:prstGeom prst="rect">
            <a:avLst/>
          </a:prstGeom>
          <a:noFill/>
        </p:spPr>
        <p:txBody>
          <a:bodyPr wrap="none" lIns="57149" tIns="28574" rIns="57149" bIns="28574" rtlCol="0">
            <a:spAutoFit/>
          </a:bodyPr>
          <a:lstStyle/>
          <a:p>
            <a:r>
              <a:rPr lang="en-US" sz="1600" dirty="0">
                <a:solidFill>
                  <a:srgbClr val="FF0000"/>
                </a:solidFill>
              </a:rPr>
              <a:t>5</a:t>
            </a:r>
          </a:p>
        </p:txBody>
      </p:sp>
      <p:sp>
        <p:nvSpPr>
          <p:cNvPr id="40" name="TextBox 39"/>
          <p:cNvSpPr txBox="1"/>
          <p:nvPr/>
        </p:nvSpPr>
        <p:spPr>
          <a:xfrm>
            <a:off x="6055108" y="2529894"/>
            <a:ext cx="229228" cy="303927"/>
          </a:xfrm>
          <a:prstGeom prst="rect">
            <a:avLst/>
          </a:prstGeom>
          <a:noFill/>
        </p:spPr>
        <p:txBody>
          <a:bodyPr wrap="none" lIns="57149" tIns="28574" rIns="57149" bIns="28574" rtlCol="0">
            <a:spAutoFit/>
          </a:bodyPr>
          <a:lstStyle/>
          <a:p>
            <a:r>
              <a:rPr lang="en-US" sz="1600" dirty="0">
                <a:solidFill>
                  <a:srgbClr val="FF0000"/>
                </a:solidFill>
              </a:rPr>
              <a:t>1</a:t>
            </a:r>
          </a:p>
        </p:txBody>
      </p:sp>
      <p:sp>
        <p:nvSpPr>
          <p:cNvPr id="41" name="TextBox 40"/>
          <p:cNvSpPr txBox="1"/>
          <p:nvPr/>
        </p:nvSpPr>
        <p:spPr>
          <a:xfrm>
            <a:off x="5504590" y="1767420"/>
            <a:ext cx="229228" cy="303927"/>
          </a:xfrm>
          <a:prstGeom prst="rect">
            <a:avLst/>
          </a:prstGeom>
          <a:noFill/>
        </p:spPr>
        <p:txBody>
          <a:bodyPr wrap="none" lIns="57149" tIns="28574" rIns="57149" bIns="28574" rtlCol="0">
            <a:spAutoFit/>
          </a:bodyPr>
          <a:lstStyle/>
          <a:p>
            <a:r>
              <a:rPr lang="en-US" sz="1600" dirty="0">
                <a:solidFill>
                  <a:srgbClr val="FF0000"/>
                </a:solidFill>
              </a:rPr>
              <a:t>6</a:t>
            </a:r>
          </a:p>
        </p:txBody>
      </p:sp>
      <p:sp>
        <p:nvSpPr>
          <p:cNvPr id="42" name="TextBox 41"/>
          <p:cNvSpPr txBox="1"/>
          <p:nvPr/>
        </p:nvSpPr>
        <p:spPr>
          <a:xfrm>
            <a:off x="5089254" y="2146876"/>
            <a:ext cx="229228" cy="303927"/>
          </a:xfrm>
          <a:prstGeom prst="rect">
            <a:avLst/>
          </a:prstGeom>
          <a:noFill/>
        </p:spPr>
        <p:txBody>
          <a:bodyPr wrap="none" lIns="57149" tIns="28574" rIns="57149" bIns="28574" rtlCol="0">
            <a:spAutoFit/>
          </a:bodyPr>
          <a:lstStyle/>
          <a:p>
            <a:r>
              <a:rPr lang="en-US" sz="1600" dirty="0">
                <a:solidFill>
                  <a:srgbClr val="FF0000"/>
                </a:solidFill>
              </a:rPr>
              <a:t>2</a:t>
            </a:r>
          </a:p>
        </p:txBody>
      </p:sp>
      <p:sp>
        <p:nvSpPr>
          <p:cNvPr id="46" name="TextBox 45"/>
          <p:cNvSpPr txBox="1"/>
          <p:nvPr/>
        </p:nvSpPr>
        <p:spPr>
          <a:xfrm>
            <a:off x="4882484" y="2148835"/>
            <a:ext cx="229228" cy="303927"/>
          </a:xfrm>
          <a:prstGeom prst="rect">
            <a:avLst/>
          </a:prstGeom>
          <a:noFill/>
        </p:spPr>
        <p:txBody>
          <a:bodyPr wrap="none" lIns="57149" tIns="28574" rIns="57149" bIns="28574" rtlCol="0">
            <a:spAutoFit/>
          </a:bodyPr>
          <a:lstStyle/>
          <a:p>
            <a:r>
              <a:rPr lang="en-US" sz="1600" dirty="0">
                <a:solidFill>
                  <a:srgbClr val="FF0000"/>
                </a:solidFill>
              </a:rPr>
              <a:t>7</a:t>
            </a:r>
          </a:p>
        </p:txBody>
      </p:sp>
      <p:sp>
        <p:nvSpPr>
          <p:cNvPr id="49" name="TextBox 48"/>
          <p:cNvSpPr txBox="1"/>
          <p:nvPr/>
        </p:nvSpPr>
        <p:spPr>
          <a:xfrm>
            <a:off x="3326574" y="2115566"/>
            <a:ext cx="229228" cy="303927"/>
          </a:xfrm>
          <a:prstGeom prst="rect">
            <a:avLst/>
          </a:prstGeom>
          <a:noFill/>
        </p:spPr>
        <p:txBody>
          <a:bodyPr wrap="none" lIns="57149" tIns="28574" rIns="57149" bIns="28574" rtlCol="0">
            <a:spAutoFit/>
          </a:bodyPr>
          <a:lstStyle/>
          <a:p>
            <a:r>
              <a:rPr lang="en-US" sz="1600" dirty="0">
                <a:solidFill>
                  <a:srgbClr val="FF0000"/>
                </a:solidFill>
              </a:rPr>
              <a:t>6</a:t>
            </a:r>
          </a:p>
        </p:txBody>
      </p:sp>
      <p:sp>
        <p:nvSpPr>
          <p:cNvPr id="50" name="TextBox 49"/>
          <p:cNvSpPr txBox="1"/>
          <p:nvPr/>
        </p:nvSpPr>
        <p:spPr>
          <a:xfrm>
            <a:off x="2957663" y="2202254"/>
            <a:ext cx="343041" cy="303927"/>
          </a:xfrm>
          <a:prstGeom prst="rect">
            <a:avLst/>
          </a:prstGeom>
          <a:noFill/>
        </p:spPr>
        <p:txBody>
          <a:bodyPr wrap="none" lIns="57149" tIns="28574" rIns="57149" bIns="28574" rtlCol="0">
            <a:spAutoFit/>
          </a:bodyPr>
          <a:lstStyle/>
          <a:p>
            <a:r>
              <a:rPr lang="en-US" sz="1600" dirty="0">
                <a:solidFill>
                  <a:srgbClr val="FF0000"/>
                </a:solidFill>
              </a:rPr>
              <a:t>14</a:t>
            </a:r>
          </a:p>
        </p:txBody>
      </p:sp>
      <p:sp>
        <p:nvSpPr>
          <p:cNvPr id="51" name="TextBox 50"/>
          <p:cNvSpPr txBox="1"/>
          <p:nvPr/>
        </p:nvSpPr>
        <p:spPr>
          <a:xfrm>
            <a:off x="1482511" y="2088847"/>
            <a:ext cx="343041" cy="303927"/>
          </a:xfrm>
          <a:prstGeom prst="rect">
            <a:avLst/>
          </a:prstGeom>
          <a:noFill/>
        </p:spPr>
        <p:txBody>
          <a:bodyPr wrap="none" lIns="57149" tIns="28574" rIns="57149" bIns="28574" rtlCol="0">
            <a:spAutoFit/>
          </a:bodyPr>
          <a:lstStyle/>
          <a:p>
            <a:r>
              <a:rPr lang="en-US" sz="1600" dirty="0">
                <a:solidFill>
                  <a:srgbClr val="FF0000"/>
                </a:solidFill>
              </a:rPr>
              <a:t>13</a:t>
            </a:r>
          </a:p>
        </p:txBody>
      </p:sp>
      <p:grpSp>
        <p:nvGrpSpPr>
          <p:cNvPr id="60" name="Group 59"/>
          <p:cNvGrpSpPr/>
          <p:nvPr/>
        </p:nvGrpSpPr>
        <p:grpSpPr>
          <a:xfrm>
            <a:off x="1046436" y="1744507"/>
            <a:ext cx="6329091" cy="1593669"/>
            <a:chOff x="1860330" y="3101346"/>
            <a:chExt cx="11251717" cy="2833189"/>
          </a:xfrm>
        </p:grpSpPr>
        <p:sp>
          <p:nvSpPr>
            <p:cNvPr id="64" name="TextBox 63"/>
            <p:cNvSpPr txBox="1"/>
            <p:nvPr/>
          </p:nvSpPr>
          <p:spPr>
            <a:xfrm>
              <a:off x="1860330" y="3101346"/>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A</a:t>
              </a:r>
            </a:p>
          </p:txBody>
        </p:sp>
        <p:sp>
          <p:nvSpPr>
            <p:cNvPr id="66" name="TextBox 65"/>
            <p:cNvSpPr txBox="1"/>
            <p:nvPr/>
          </p:nvSpPr>
          <p:spPr>
            <a:xfrm>
              <a:off x="5215501" y="3162078"/>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B</a:t>
              </a:r>
            </a:p>
          </p:txBody>
        </p:sp>
        <p:sp>
          <p:nvSpPr>
            <p:cNvPr id="68" name="TextBox 67"/>
            <p:cNvSpPr txBox="1"/>
            <p:nvPr/>
          </p:nvSpPr>
          <p:spPr>
            <a:xfrm>
              <a:off x="8475898" y="3222813"/>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C</a:t>
              </a:r>
            </a:p>
          </p:txBody>
        </p:sp>
        <p:sp>
          <p:nvSpPr>
            <p:cNvPr id="70" name="TextBox 69"/>
            <p:cNvSpPr txBox="1"/>
            <p:nvPr/>
          </p:nvSpPr>
          <p:spPr>
            <a:xfrm>
              <a:off x="11641517" y="3226678"/>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D</a:t>
              </a:r>
            </a:p>
          </p:txBody>
        </p:sp>
        <p:sp>
          <p:nvSpPr>
            <p:cNvPr id="73" name="TextBox 72"/>
            <p:cNvSpPr txBox="1"/>
            <p:nvPr/>
          </p:nvSpPr>
          <p:spPr>
            <a:xfrm>
              <a:off x="2964918" y="5144011"/>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E</a:t>
              </a:r>
            </a:p>
          </p:txBody>
        </p:sp>
        <p:sp>
          <p:nvSpPr>
            <p:cNvPr id="78" name="TextBox 77"/>
            <p:cNvSpPr txBox="1"/>
            <p:nvPr/>
          </p:nvSpPr>
          <p:spPr>
            <a:xfrm>
              <a:off x="6465533" y="4726462"/>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F</a:t>
              </a:r>
            </a:p>
          </p:txBody>
        </p:sp>
        <p:sp>
          <p:nvSpPr>
            <p:cNvPr id="79" name="TextBox 78"/>
            <p:cNvSpPr txBox="1"/>
            <p:nvPr/>
          </p:nvSpPr>
          <p:spPr>
            <a:xfrm>
              <a:off x="9480340" y="4482973"/>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G</a:t>
              </a:r>
            </a:p>
          </p:txBody>
        </p:sp>
        <p:sp>
          <p:nvSpPr>
            <p:cNvPr id="80" name="TextBox 79"/>
            <p:cNvSpPr txBox="1"/>
            <p:nvPr/>
          </p:nvSpPr>
          <p:spPr>
            <a:xfrm>
              <a:off x="11753347" y="5233986"/>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H</a:t>
              </a:r>
            </a:p>
          </p:txBody>
        </p:sp>
      </p:grpSp>
      <p:sp>
        <p:nvSpPr>
          <p:cNvPr id="2" name="TextBox 1"/>
          <p:cNvSpPr txBox="1"/>
          <p:nvPr/>
        </p:nvSpPr>
        <p:spPr>
          <a:xfrm>
            <a:off x="6756149" y="2150735"/>
            <a:ext cx="229228" cy="303927"/>
          </a:xfrm>
          <a:prstGeom prst="rect">
            <a:avLst/>
          </a:prstGeom>
          <a:noFill/>
        </p:spPr>
        <p:txBody>
          <a:bodyPr wrap="none" lIns="57149" tIns="28574" rIns="57149" bIns="28574" rtlCol="0">
            <a:spAutoFit/>
          </a:bodyPr>
          <a:lstStyle/>
          <a:p>
            <a:r>
              <a:rPr lang="en-US" sz="1600" dirty="0">
                <a:solidFill>
                  <a:srgbClr val="FF0000"/>
                </a:solidFill>
              </a:rPr>
              <a:t>2</a:t>
            </a:r>
          </a:p>
        </p:txBody>
      </p:sp>
    </p:spTree>
    <p:extLst>
      <p:ext uri="{BB962C8B-B14F-4D97-AF65-F5344CB8AC3E}">
        <p14:creationId xmlns:p14="http://schemas.microsoft.com/office/powerpoint/2010/main" val="27959585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6" grpId="0"/>
      <p:bldP spid="49" grpId="0"/>
      <p:bldP spid="50" grpId="0"/>
      <p:bldP spid="51" grpId="0"/>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4E8616DE-A4AA-7E48-A946-5C3237723957}"/>
              </a:ext>
            </a:extLst>
          </p:cNvPr>
          <p:cNvGrpSpPr/>
          <p:nvPr/>
        </p:nvGrpSpPr>
        <p:grpSpPr>
          <a:xfrm>
            <a:off x="1428791" y="1988344"/>
            <a:ext cx="5506370" cy="1269206"/>
            <a:chOff x="1428791" y="1975540"/>
            <a:chExt cx="5506370" cy="1269206"/>
          </a:xfrm>
        </p:grpSpPr>
        <p:sp>
          <p:nvSpPr>
            <p:cNvPr id="106" name="Line 43">
              <a:extLst>
                <a:ext uri="{FF2B5EF4-FFF2-40B4-BE49-F238E27FC236}">
                  <a16:creationId xmlns:a16="http://schemas.microsoft.com/office/drawing/2014/main" id="{9C942EBC-5E60-234E-B278-89D2A4BB797A}"/>
                </a:ext>
              </a:extLst>
            </p:cNvPr>
            <p:cNvSpPr>
              <a:spLocks noChangeShapeType="1"/>
            </p:cNvSpPr>
            <p:nvPr/>
          </p:nvSpPr>
          <p:spPr bwMode="auto">
            <a:xfrm>
              <a:off x="1753560" y="1975540"/>
              <a:ext cx="121920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07" name="Line 44">
              <a:extLst>
                <a:ext uri="{FF2B5EF4-FFF2-40B4-BE49-F238E27FC236}">
                  <a16:creationId xmlns:a16="http://schemas.microsoft.com/office/drawing/2014/main" id="{0872553D-7EF0-204F-A242-0970789FB304}"/>
                </a:ext>
              </a:extLst>
            </p:cNvPr>
            <p:cNvSpPr>
              <a:spLocks noChangeShapeType="1"/>
            </p:cNvSpPr>
            <p:nvPr/>
          </p:nvSpPr>
          <p:spPr bwMode="auto">
            <a:xfrm>
              <a:off x="1428791" y="2105644"/>
              <a:ext cx="581195" cy="836684"/>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08" name="Line 46">
              <a:extLst>
                <a:ext uri="{FF2B5EF4-FFF2-40B4-BE49-F238E27FC236}">
                  <a16:creationId xmlns:a16="http://schemas.microsoft.com/office/drawing/2014/main" id="{2532D95A-36CA-6442-9502-CF9FF4654572}"/>
                </a:ext>
              </a:extLst>
            </p:cNvPr>
            <p:cNvSpPr>
              <a:spLocks noChangeShapeType="1"/>
            </p:cNvSpPr>
            <p:nvPr/>
          </p:nvSpPr>
          <p:spPr bwMode="auto">
            <a:xfrm flipH="1">
              <a:off x="2271086" y="3244746"/>
              <a:ext cx="4664075"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09" name="Line 47">
              <a:extLst>
                <a:ext uri="{FF2B5EF4-FFF2-40B4-BE49-F238E27FC236}">
                  <a16:creationId xmlns:a16="http://schemas.microsoft.com/office/drawing/2014/main" id="{C56AB774-5D65-AF48-9B21-C61A5DE9DDD3}"/>
                </a:ext>
              </a:extLst>
            </p:cNvPr>
            <p:cNvSpPr>
              <a:spLocks noChangeShapeType="1"/>
            </p:cNvSpPr>
            <p:nvPr/>
          </p:nvSpPr>
          <p:spPr bwMode="auto">
            <a:xfrm flipH="1" flipV="1">
              <a:off x="4176086" y="2881607"/>
              <a:ext cx="2454275" cy="241696"/>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0" name="Line 48">
              <a:extLst>
                <a:ext uri="{FF2B5EF4-FFF2-40B4-BE49-F238E27FC236}">
                  <a16:creationId xmlns:a16="http://schemas.microsoft.com/office/drawing/2014/main" id="{B7DA8159-CB91-454D-B8E7-5F35EBF7D859}"/>
                </a:ext>
              </a:extLst>
            </p:cNvPr>
            <p:cNvSpPr>
              <a:spLocks noChangeShapeType="1"/>
            </p:cNvSpPr>
            <p:nvPr/>
          </p:nvSpPr>
          <p:spPr bwMode="auto">
            <a:xfrm flipH="1" flipV="1">
              <a:off x="6096960" y="2761353"/>
              <a:ext cx="685800" cy="241697"/>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1" name="Line 49">
              <a:extLst>
                <a:ext uri="{FF2B5EF4-FFF2-40B4-BE49-F238E27FC236}">
                  <a16:creationId xmlns:a16="http://schemas.microsoft.com/office/drawing/2014/main" id="{87A93573-A9D8-AD4A-82D9-2ECAF6DD8DED}"/>
                </a:ext>
              </a:extLst>
            </p:cNvPr>
            <p:cNvSpPr>
              <a:spLocks noChangeShapeType="1"/>
            </p:cNvSpPr>
            <p:nvPr/>
          </p:nvSpPr>
          <p:spPr bwMode="auto">
            <a:xfrm flipV="1">
              <a:off x="6935160" y="2217238"/>
              <a:ext cx="0" cy="72509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2" name="Line 60">
              <a:extLst>
                <a:ext uri="{FF2B5EF4-FFF2-40B4-BE49-F238E27FC236}">
                  <a16:creationId xmlns:a16="http://schemas.microsoft.com/office/drawing/2014/main" id="{603251AC-4453-FB47-8C1A-B1613B91A4B2}"/>
                </a:ext>
              </a:extLst>
            </p:cNvPr>
            <p:cNvSpPr>
              <a:spLocks noChangeShapeType="1"/>
            </p:cNvSpPr>
            <p:nvPr/>
          </p:nvSpPr>
          <p:spPr bwMode="auto">
            <a:xfrm>
              <a:off x="3674435" y="1975540"/>
              <a:ext cx="111125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3" name="Line 61">
              <a:extLst>
                <a:ext uri="{FF2B5EF4-FFF2-40B4-BE49-F238E27FC236}">
                  <a16:creationId xmlns:a16="http://schemas.microsoft.com/office/drawing/2014/main" id="{5D82739C-F635-7F4A-A2B6-AAD9A3C1A5B0}"/>
                </a:ext>
              </a:extLst>
            </p:cNvPr>
            <p:cNvSpPr>
              <a:spLocks noChangeShapeType="1"/>
            </p:cNvSpPr>
            <p:nvPr/>
          </p:nvSpPr>
          <p:spPr bwMode="auto">
            <a:xfrm>
              <a:off x="5487360" y="2007687"/>
              <a:ext cx="106680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4" name="Line 62">
              <a:extLst>
                <a:ext uri="{FF2B5EF4-FFF2-40B4-BE49-F238E27FC236}">
                  <a16:creationId xmlns:a16="http://schemas.microsoft.com/office/drawing/2014/main" id="{33B79514-8C77-684D-A6D1-C227323DE1D3}"/>
                </a:ext>
              </a:extLst>
            </p:cNvPr>
            <p:cNvSpPr>
              <a:spLocks noChangeShapeType="1"/>
            </p:cNvSpPr>
            <p:nvPr/>
          </p:nvSpPr>
          <p:spPr bwMode="auto">
            <a:xfrm>
              <a:off x="3444827" y="2136599"/>
              <a:ext cx="502659" cy="536648"/>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5" name="Line 48">
              <a:extLst>
                <a:ext uri="{FF2B5EF4-FFF2-40B4-BE49-F238E27FC236}">
                  <a16:creationId xmlns:a16="http://schemas.microsoft.com/office/drawing/2014/main" id="{5ADBB384-3C7A-3C4A-98B6-17C7874E5F59}"/>
                </a:ext>
              </a:extLst>
            </p:cNvPr>
            <p:cNvSpPr>
              <a:spLocks noChangeShapeType="1"/>
            </p:cNvSpPr>
            <p:nvPr/>
          </p:nvSpPr>
          <p:spPr bwMode="auto">
            <a:xfrm flipH="1" flipV="1">
              <a:off x="5223836" y="2217238"/>
              <a:ext cx="358775" cy="302419"/>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6" name="Line 48">
              <a:extLst>
                <a:ext uri="{FF2B5EF4-FFF2-40B4-BE49-F238E27FC236}">
                  <a16:creationId xmlns:a16="http://schemas.microsoft.com/office/drawing/2014/main" id="{408CA48D-6516-8441-AB64-25343FDDE9D3}"/>
                </a:ext>
              </a:extLst>
            </p:cNvPr>
            <p:cNvSpPr>
              <a:spLocks noChangeShapeType="1"/>
            </p:cNvSpPr>
            <p:nvPr/>
          </p:nvSpPr>
          <p:spPr bwMode="auto">
            <a:xfrm flipV="1">
              <a:off x="4287210" y="2194616"/>
              <a:ext cx="696912" cy="478631"/>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7" name="Line 48">
              <a:extLst>
                <a:ext uri="{FF2B5EF4-FFF2-40B4-BE49-F238E27FC236}">
                  <a16:creationId xmlns:a16="http://schemas.microsoft.com/office/drawing/2014/main" id="{2A13B6DC-9B82-054C-830B-3D82A8CE4B2E}"/>
                </a:ext>
              </a:extLst>
            </p:cNvPr>
            <p:cNvSpPr>
              <a:spLocks noChangeShapeType="1"/>
            </p:cNvSpPr>
            <p:nvPr/>
          </p:nvSpPr>
          <p:spPr bwMode="auto">
            <a:xfrm flipV="1">
              <a:off x="2307597" y="2136599"/>
              <a:ext cx="941273" cy="775964"/>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grpSp>
      <p:sp>
        <p:nvSpPr>
          <p:cNvPr id="57346" name="Rectangle 2"/>
          <p:cNvSpPr>
            <a:spLocks noGrp="1" noChangeArrowheads="1"/>
          </p:cNvSpPr>
          <p:nvPr>
            <p:ph type="title"/>
          </p:nvPr>
        </p:nvSpPr>
        <p:spPr>
          <a:xfrm>
            <a:off x="0" y="171450"/>
            <a:ext cx="9144000" cy="914400"/>
          </a:xfrm>
        </p:spPr>
        <p:txBody>
          <a:bodyPr/>
          <a:lstStyle/>
          <a:p>
            <a:pPr>
              <a:defRPr/>
            </a:pPr>
            <a:r>
              <a:rPr lang="en-US" dirty="0"/>
              <a:t>Find lowest cost path to H</a:t>
            </a:r>
            <a:endParaRPr lang="en-US" baseline="-25000" dirty="0"/>
          </a:p>
        </p:txBody>
      </p:sp>
      <p:sp>
        <p:nvSpPr>
          <p:cNvPr id="53" name="TextBox 52"/>
          <p:cNvSpPr txBox="1"/>
          <p:nvPr/>
        </p:nvSpPr>
        <p:spPr>
          <a:xfrm>
            <a:off x="3661513" y="1723952"/>
            <a:ext cx="229228" cy="303927"/>
          </a:xfrm>
          <a:prstGeom prst="rect">
            <a:avLst/>
          </a:prstGeom>
          <a:noFill/>
        </p:spPr>
        <p:txBody>
          <a:bodyPr wrap="none" lIns="57149" tIns="28574" rIns="57149" bIns="28574" rtlCol="0">
            <a:spAutoFit/>
          </a:bodyPr>
          <a:lstStyle/>
          <a:p>
            <a:r>
              <a:rPr lang="en-US" sz="1600" dirty="0">
                <a:solidFill>
                  <a:srgbClr val="FF0000"/>
                </a:solidFill>
              </a:rPr>
              <a:t>6</a:t>
            </a:r>
          </a:p>
        </p:txBody>
      </p:sp>
      <p:sp>
        <p:nvSpPr>
          <p:cNvPr id="54" name="TextBox 53"/>
          <p:cNvSpPr txBox="1"/>
          <p:nvPr/>
        </p:nvSpPr>
        <p:spPr>
          <a:xfrm>
            <a:off x="1778408" y="1723952"/>
            <a:ext cx="229228" cy="303927"/>
          </a:xfrm>
          <a:prstGeom prst="rect">
            <a:avLst/>
          </a:prstGeom>
          <a:noFill/>
        </p:spPr>
        <p:txBody>
          <a:bodyPr wrap="none" lIns="57149" tIns="28574" rIns="57149" bIns="28574" rtlCol="0">
            <a:spAutoFit/>
          </a:bodyPr>
          <a:lstStyle/>
          <a:p>
            <a:r>
              <a:rPr lang="en-US" sz="1600" dirty="0">
                <a:solidFill>
                  <a:srgbClr val="FF0000"/>
                </a:solidFill>
              </a:rPr>
              <a:t>7</a:t>
            </a:r>
          </a:p>
        </p:txBody>
      </p:sp>
      <p:sp>
        <p:nvSpPr>
          <p:cNvPr id="52" name="TextBox 51"/>
          <p:cNvSpPr txBox="1"/>
          <p:nvPr/>
        </p:nvSpPr>
        <p:spPr>
          <a:xfrm>
            <a:off x="4102988" y="2400070"/>
            <a:ext cx="298480" cy="338554"/>
          </a:xfrm>
          <a:prstGeom prst="rect">
            <a:avLst/>
          </a:prstGeom>
          <a:noFill/>
        </p:spPr>
        <p:txBody>
          <a:bodyPr wrap="none" rtlCol="0">
            <a:spAutoFit/>
          </a:bodyPr>
          <a:lstStyle/>
          <a:p>
            <a:r>
              <a:rPr lang="en-US" sz="1600" dirty="0">
                <a:solidFill>
                  <a:srgbClr val="FF0000"/>
                </a:solidFill>
              </a:rPr>
              <a:t>4</a:t>
            </a:r>
          </a:p>
        </p:txBody>
      </p:sp>
      <p:grpSp>
        <p:nvGrpSpPr>
          <p:cNvPr id="59" name="Group 58"/>
          <p:cNvGrpSpPr/>
          <p:nvPr/>
        </p:nvGrpSpPr>
        <p:grpSpPr>
          <a:xfrm>
            <a:off x="1827295" y="1710237"/>
            <a:ext cx="339910" cy="338554"/>
            <a:chOff x="6380622" y="4255032"/>
            <a:chExt cx="543857" cy="541689"/>
          </a:xfrm>
        </p:grpSpPr>
        <p:sp>
          <p:nvSpPr>
            <p:cNvPr id="60" name="TextBox 59"/>
            <p:cNvSpPr txBox="1"/>
            <p:nvPr/>
          </p:nvSpPr>
          <p:spPr>
            <a:xfrm>
              <a:off x="6446910" y="4255032"/>
              <a:ext cx="477569" cy="541689"/>
            </a:xfrm>
            <a:prstGeom prst="rect">
              <a:avLst/>
            </a:prstGeom>
            <a:noFill/>
          </p:spPr>
          <p:txBody>
            <a:bodyPr wrap="none" rtlCol="0">
              <a:spAutoFit/>
            </a:bodyPr>
            <a:lstStyle/>
            <a:p>
              <a:r>
                <a:rPr lang="en-US" sz="1600" dirty="0">
                  <a:solidFill>
                    <a:srgbClr val="FF0000"/>
                  </a:solidFill>
                </a:rPr>
                <a:t>6</a:t>
              </a:r>
            </a:p>
          </p:txBody>
        </p:sp>
        <p:cxnSp>
          <p:nvCxnSpPr>
            <p:cNvPr id="64" name="Straight Connector 63"/>
            <p:cNvCxnSpPr/>
            <p:nvPr/>
          </p:nvCxnSpPr>
          <p:spPr>
            <a:xfrm>
              <a:off x="6380622" y="4441796"/>
              <a:ext cx="176976" cy="144314"/>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046436" y="1744507"/>
            <a:ext cx="6329091" cy="1593669"/>
            <a:chOff x="1860330" y="3101346"/>
            <a:chExt cx="11251717" cy="2833189"/>
          </a:xfrm>
        </p:grpSpPr>
        <p:sp>
          <p:nvSpPr>
            <p:cNvPr id="66" name="TextBox 65"/>
            <p:cNvSpPr txBox="1"/>
            <p:nvPr/>
          </p:nvSpPr>
          <p:spPr>
            <a:xfrm>
              <a:off x="1860330" y="3101346"/>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A</a:t>
              </a:r>
            </a:p>
          </p:txBody>
        </p:sp>
        <p:sp>
          <p:nvSpPr>
            <p:cNvPr id="68" name="TextBox 67"/>
            <p:cNvSpPr txBox="1"/>
            <p:nvPr/>
          </p:nvSpPr>
          <p:spPr>
            <a:xfrm>
              <a:off x="5215501" y="3162078"/>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B</a:t>
              </a:r>
            </a:p>
          </p:txBody>
        </p:sp>
        <p:sp>
          <p:nvSpPr>
            <p:cNvPr id="70" name="TextBox 69"/>
            <p:cNvSpPr txBox="1"/>
            <p:nvPr/>
          </p:nvSpPr>
          <p:spPr>
            <a:xfrm>
              <a:off x="8475898" y="3222813"/>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C</a:t>
              </a:r>
            </a:p>
          </p:txBody>
        </p:sp>
        <p:sp>
          <p:nvSpPr>
            <p:cNvPr id="73" name="TextBox 72"/>
            <p:cNvSpPr txBox="1"/>
            <p:nvPr/>
          </p:nvSpPr>
          <p:spPr>
            <a:xfrm>
              <a:off x="11641517" y="3226678"/>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D</a:t>
              </a:r>
            </a:p>
          </p:txBody>
        </p:sp>
        <p:sp>
          <p:nvSpPr>
            <p:cNvPr id="78" name="TextBox 77"/>
            <p:cNvSpPr txBox="1"/>
            <p:nvPr/>
          </p:nvSpPr>
          <p:spPr>
            <a:xfrm>
              <a:off x="2964918" y="5144011"/>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E</a:t>
              </a:r>
            </a:p>
          </p:txBody>
        </p:sp>
        <p:sp>
          <p:nvSpPr>
            <p:cNvPr id="79" name="TextBox 78"/>
            <p:cNvSpPr txBox="1"/>
            <p:nvPr/>
          </p:nvSpPr>
          <p:spPr>
            <a:xfrm>
              <a:off x="6465533" y="4726462"/>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F</a:t>
              </a:r>
            </a:p>
          </p:txBody>
        </p:sp>
        <p:sp>
          <p:nvSpPr>
            <p:cNvPr id="80" name="TextBox 79"/>
            <p:cNvSpPr txBox="1"/>
            <p:nvPr/>
          </p:nvSpPr>
          <p:spPr>
            <a:xfrm>
              <a:off x="9480340" y="4482973"/>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G</a:t>
              </a:r>
            </a:p>
          </p:txBody>
        </p:sp>
        <p:sp>
          <p:nvSpPr>
            <p:cNvPr id="81" name="TextBox 80"/>
            <p:cNvSpPr txBox="1"/>
            <p:nvPr/>
          </p:nvSpPr>
          <p:spPr>
            <a:xfrm>
              <a:off x="11753347" y="5233986"/>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H</a:t>
              </a:r>
            </a:p>
          </p:txBody>
        </p:sp>
      </p:grpSp>
      <p:sp>
        <p:nvSpPr>
          <p:cNvPr id="7" name="Freeform 6"/>
          <p:cNvSpPr/>
          <p:nvPr/>
        </p:nvSpPr>
        <p:spPr>
          <a:xfrm>
            <a:off x="1717711" y="1979883"/>
            <a:ext cx="5267666" cy="1095645"/>
          </a:xfrm>
          <a:custGeom>
            <a:avLst/>
            <a:gdLst>
              <a:gd name="connsiteX0" fmla="*/ 0 w 8428265"/>
              <a:gd name="connsiteY0" fmla="*/ 35676 h 1753032"/>
              <a:gd name="connsiteX1" fmla="*/ 0 w 8428265"/>
              <a:gd name="connsiteY1" fmla="*/ 35676 h 1753032"/>
              <a:gd name="connsiteX2" fmla="*/ 1573084 w 8428265"/>
              <a:gd name="connsiteY2" fmla="*/ 35676 h 1753032"/>
              <a:gd name="connsiteX3" fmla="*/ 1645244 w 8428265"/>
              <a:gd name="connsiteY3" fmla="*/ 21244 h 1753032"/>
              <a:gd name="connsiteX4" fmla="*/ 1789564 w 8428265"/>
              <a:gd name="connsiteY4" fmla="*/ 6813 h 1753032"/>
              <a:gd name="connsiteX5" fmla="*/ 2453434 w 8428265"/>
              <a:gd name="connsiteY5" fmla="*/ 35676 h 1753032"/>
              <a:gd name="connsiteX6" fmla="*/ 2496730 w 8428265"/>
              <a:gd name="connsiteY6" fmla="*/ 50107 h 1753032"/>
              <a:gd name="connsiteX7" fmla="*/ 2511162 w 8428265"/>
              <a:gd name="connsiteY7" fmla="*/ 93402 h 1753032"/>
              <a:gd name="connsiteX8" fmla="*/ 2554457 w 8428265"/>
              <a:gd name="connsiteY8" fmla="*/ 122265 h 1753032"/>
              <a:gd name="connsiteX9" fmla="*/ 2655481 w 8428265"/>
              <a:gd name="connsiteY9" fmla="*/ 223286 h 1753032"/>
              <a:gd name="connsiteX10" fmla="*/ 2698777 w 8428265"/>
              <a:gd name="connsiteY10" fmla="*/ 281012 h 1753032"/>
              <a:gd name="connsiteX11" fmla="*/ 2785369 w 8428265"/>
              <a:gd name="connsiteY11" fmla="*/ 367602 h 1753032"/>
              <a:gd name="connsiteX12" fmla="*/ 2828665 w 8428265"/>
              <a:gd name="connsiteY12" fmla="*/ 425328 h 1753032"/>
              <a:gd name="connsiteX13" fmla="*/ 2871961 w 8428265"/>
              <a:gd name="connsiteY13" fmla="*/ 468623 h 1753032"/>
              <a:gd name="connsiteX14" fmla="*/ 2900825 w 8428265"/>
              <a:gd name="connsiteY14" fmla="*/ 511917 h 1753032"/>
              <a:gd name="connsiteX15" fmla="*/ 2944120 w 8428265"/>
              <a:gd name="connsiteY15" fmla="*/ 555212 h 1753032"/>
              <a:gd name="connsiteX16" fmla="*/ 2972984 w 8428265"/>
              <a:gd name="connsiteY16" fmla="*/ 612938 h 1753032"/>
              <a:gd name="connsiteX17" fmla="*/ 3059576 w 8428265"/>
              <a:gd name="connsiteY17" fmla="*/ 656233 h 1753032"/>
              <a:gd name="connsiteX18" fmla="*/ 3102872 w 8428265"/>
              <a:gd name="connsiteY18" fmla="*/ 699528 h 1753032"/>
              <a:gd name="connsiteX19" fmla="*/ 3146168 w 8428265"/>
              <a:gd name="connsiteY19" fmla="*/ 728391 h 1753032"/>
              <a:gd name="connsiteX20" fmla="*/ 3203896 w 8428265"/>
              <a:gd name="connsiteY20" fmla="*/ 771685 h 1753032"/>
              <a:gd name="connsiteX21" fmla="*/ 3276056 w 8428265"/>
              <a:gd name="connsiteY21" fmla="*/ 829412 h 1753032"/>
              <a:gd name="connsiteX22" fmla="*/ 3319351 w 8428265"/>
              <a:gd name="connsiteY22" fmla="*/ 887138 h 1753032"/>
              <a:gd name="connsiteX23" fmla="*/ 3362647 w 8428265"/>
              <a:gd name="connsiteY23" fmla="*/ 930433 h 1753032"/>
              <a:gd name="connsiteX24" fmla="*/ 3420375 w 8428265"/>
              <a:gd name="connsiteY24" fmla="*/ 1002591 h 1753032"/>
              <a:gd name="connsiteX25" fmla="*/ 3463671 w 8428265"/>
              <a:gd name="connsiteY25" fmla="*/ 1031454 h 1753032"/>
              <a:gd name="connsiteX26" fmla="*/ 3550263 w 8428265"/>
              <a:gd name="connsiteY26" fmla="*/ 1118043 h 1753032"/>
              <a:gd name="connsiteX27" fmla="*/ 3593559 w 8428265"/>
              <a:gd name="connsiteY27" fmla="*/ 1161338 h 1753032"/>
              <a:gd name="connsiteX28" fmla="*/ 3665718 w 8428265"/>
              <a:gd name="connsiteY28" fmla="*/ 1233496 h 1753032"/>
              <a:gd name="connsiteX29" fmla="*/ 3752310 w 8428265"/>
              <a:gd name="connsiteY29" fmla="*/ 1262359 h 1753032"/>
              <a:gd name="connsiteX30" fmla="*/ 3997654 w 8428265"/>
              <a:gd name="connsiteY30" fmla="*/ 1233496 h 1753032"/>
              <a:gd name="connsiteX31" fmla="*/ 4084245 w 8428265"/>
              <a:gd name="connsiteY31" fmla="*/ 1204632 h 1753032"/>
              <a:gd name="connsiteX32" fmla="*/ 4127541 w 8428265"/>
              <a:gd name="connsiteY32" fmla="*/ 1175769 h 1753032"/>
              <a:gd name="connsiteX33" fmla="*/ 4156405 w 8428265"/>
              <a:gd name="connsiteY33" fmla="*/ 1132475 h 1753032"/>
              <a:gd name="connsiteX34" fmla="*/ 4199701 w 8428265"/>
              <a:gd name="connsiteY34" fmla="*/ 1118043 h 1753032"/>
              <a:gd name="connsiteX35" fmla="*/ 4242997 w 8428265"/>
              <a:gd name="connsiteY35" fmla="*/ 1089180 h 1753032"/>
              <a:gd name="connsiteX36" fmla="*/ 4300725 w 8428265"/>
              <a:gd name="connsiteY36" fmla="*/ 1045885 h 1753032"/>
              <a:gd name="connsiteX37" fmla="*/ 4344021 w 8428265"/>
              <a:gd name="connsiteY37" fmla="*/ 1002591 h 1753032"/>
              <a:gd name="connsiteX38" fmla="*/ 4401748 w 8428265"/>
              <a:gd name="connsiteY38" fmla="*/ 988159 h 1753032"/>
              <a:gd name="connsiteX39" fmla="*/ 4459476 w 8428265"/>
              <a:gd name="connsiteY39" fmla="*/ 930433 h 1753032"/>
              <a:gd name="connsiteX40" fmla="*/ 4531636 w 8428265"/>
              <a:gd name="connsiteY40" fmla="*/ 901570 h 1753032"/>
              <a:gd name="connsiteX41" fmla="*/ 4618228 w 8428265"/>
              <a:gd name="connsiteY41" fmla="*/ 858275 h 1753032"/>
              <a:gd name="connsiteX42" fmla="*/ 4704820 w 8428265"/>
              <a:gd name="connsiteY42" fmla="*/ 814980 h 1753032"/>
              <a:gd name="connsiteX43" fmla="*/ 4791411 w 8428265"/>
              <a:gd name="connsiteY43" fmla="*/ 742822 h 1753032"/>
              <a:gd name="connsiteX44" fmla="*/ 4834707 w 8428265"/>
              <a:gd name="connsiteY44" fmla="*/ 728391 h 1753032"/>
              <a:gd name="connsiteX45" fmla="*/ 4921299 w 8428265"/>
              <a:gd name="connsiteY45" fmla="*/ 641801 h 1753032"/>
              <a:gd name="connsiteX46" fmla="*/ 5007891 w 8428265"/>
              <a:gd name="connsiteY46" fmla="*/ 584075 h 1753032"/>
              <a:gd name="connsiteX47" fmla="*/ 5123346 w 8428265"/>
              <a:gd name="connsiteY47" fmla="*/ 497486 h 1753032"/>
              <a:gd name="connsiteX48" fmla="*/ 5181074 w 8428265"/>
              <a:gd name="connsiteY48" fmla="*/ 425328 h 1753032"/>
              <a:gd name="connsiteX49" fmla="*/ 5253234 w 8428265"/>
              <a:gd name="connsiteY49" fmla="*/ 353170 h 1753032"/>
              <a:gd name="connsiteX50" fmla="*/ 5310962 w 8428265"/>
              <a:gd name="connsiteY50" fmla="*/ 324307 h 1753032"/>
              <a:gd name="connsiteX51" fmla="*/ 5397554 w 8428265"/>
              <a:gd name="connsiteY51" fmla="*/ 295444 h 1753032"/>
              <a:gd name="connsiteX52" fmla="*/ 5440850 w 8428265"/>
              <a:gd name="connsiteY52" fmla="*/ 266581 h 1753032"/>
              <a:gd name="connsiteX53" fmla="*/ 5671761 w 8428265"/>
              <a:gd name="connsiteY53" fmla="*/ 266581 h 1753032"/>
              <a:gd name="connsiteX54" fmla="*/ 5715057 w 8428265"/>
              <a:gd name="connsiteY54" fmla="*/ 295444 h 1753032"/>
              <a:gd name="connsiteX55" fmla="*/ 5729489 w 8428265"/>
              <a:gd name="connsiteY55" fmla="*/ 353170 h 1753032"/>
              <a:gd name="connsiteX56" fmla="*/ 5743921 w 8428265"/>
              <a:gd name="connsiteY56" fmla="*/ 396465 h 1753032"/>
              <a:gd name="connsiteX57" fmla="*/ 5801649 w 8428265"/>
              <a:gd name="connsiteY57" fmla="*/ 511917 h 1753032"/>
              <a:gd name="connsiteX58" fmla="*/ 5830513 w 8428265"/>
              <a:gd name="connsiteY58" fmla="*/ 569644 h 1753032"/>
              <a:gd name="connsiteX59" fmla="*/ 5917104 w 8428265"/>
              <a:gd name="connsiteY59" fmla="*/ 641801 h 1753032"/>
              <a:gd name="connsiteX60" fmla="*/ 5989264 w 8428265"/>
              <a:gd name="connsiteY60" fmla="*/ 742822 h 1753032"/>
              <a:gd name="connsiteX61" fmla="*/ 6046992 w 8428265"/>
              <a:gd name="connsiteY61" fmla="*/ 829412 h 1753032"/>
              <a:gd name="connsiteX62" fmla="*/ 6162448 w 8428265"/>
              <a:gd name="connsiteY62" fmla="*/ 901570 h 1753032"/>
              <a:gd name="connsiteX63" fmla="*/ 6220175 w 8428265"/>
              <a:gd name="connsiteY63" fmla="*/ 930433 h 1753032"/>
              <a:gd name="connsiteX64" fmla="*/ 6306767 w 8428265"/>
              <a:gd name="connsiteY64" fmla="*/ 988159 h 1753032"/>
              <a:gd name="connsiteX65" fmla="*/ 6350063 w 8428265"/>
              <a:gd name="connsiteY65" fmla="*/ 1017022 h 1753032"/>
              <a:gd name="connsiteX66" fmla="*/ 6523247 w 8428265"/>
              <a:gd name="connsiteY66" fmla="*/ 1060317 h 1753032"/>
              <a:gd name="connsiteX67" fmla="*/ 6566543 w 8428265"/>
              <a:gd name="connsiteY67" fmla="*/ 1089180 h 1753032"/>
              <a:gd name="connsiteX68" fmla="*/ 6609838 w 8428265"/>
              <a:gd name="connsiteY68" fmla="*/ 1103611 h 1753032"/>
              <a:gd name="connsiteX69" fmla="*/ 6681998 w 8428265"/>
              <a:gd name="connsiteY69" fmla="*/ 1132475 h 1753032"/>
              <a:gd name="connsiteX70" fmla="*/ 6739726 w 8428265"/>
              <a:gd name="connsiteY70" fmla="*/ 1161338 h 1753032"/>
              <a:gd name="connsiteX71" fmla="*/ 6840750 w 8428265"/>
              <a:gd name="connsiteY71" fmla="*/ 1190201 h 1753032"/>
              <a:gd name="connsiteX72" fmla="*/ 6927342 w 8428265"/>
              <a:gd name="connsiteY72" fmla="*/ 1247927 h 1753032"/>
              <a:gd name="connsiteX73" fmla="*/ 6970637 w 8428265"/>
              <a:gd name="connsiteY73" fmla="*/ 1262359 h 1753032"/>
              <a:gd name="connsiteX74" fmla="*/ 7013933 w 8428265"/>
              <a:gd name="connsiteY74" fmla="*/ 1291222 h 1753032"/>
              <a:gd name="connsiteX75" fmla="*/ 7100525 w 8428265"/>
              <a:gd name="connsiteY75" fmla="*/ 1320085 h 1753032"/>
              <a:gd name="connsiteX76" fmla="*/ 7143821 w 8428265"/>
              <a:gd name="connsiteY76" fmla="*/ 1334517 h 1753032"/>
              <a:gd name="connsiteX77" fmla="*/ 7244845 w 8428265"/>
              <a:gd name="connsiteY77" fmla="*/ 1377811 h 1753032"/>
              <a:gd name="connsiteX78" fmla="*/ 7288141 w 8428265"/>
              <a:gd name="connsiteY78" fmla="*/ 1406674 h 1753032"/>
              <a:gd name="connsiteX79" fmla="*/ 7331436 w 8428265"/>
              <a:gd name="connsiteY79" fmla="*/ 1421106 h 1753032"/>
              <a:gd name="connsiteX80" fmla="*/ 7475756 w 8428265"/>
              <a:gd name="connsiteY80" fmla="*/ 1449969 h 1753032"/>
              <a:gd name="connsiteX81" fmla="*/ 7677803 w 8428265"/>
              <a:gd name="connsiteY81" fmla="*/ 1507695 h 1753032"/>
              <a:gd name="connsiteX82" fmla="*/ 7721099 w 8428265"/>
              <a:gd name="connsiteY82" fmla="*/ 1522127 h 1753032"/>
              <a:gd name="connsiteX83" fmla="*/ 7764395 w 8428265"/>
              <a:gd name="connsiteY83" fmla="*/ 1550990 h 1753032"/>
              <a:gd name="connsiteX84" fmla="*/ 7865419 w 8428265"/>
              <a:gd name="connsiteY84" fmla="*/ 1565422 h 1753032"/>
              <a:gd name="connsiteX85" fmla="*/ 7952011 w 8428265"/>
              <a:gd name="connsiteY85" fmla="*/ 1594285 h 1753032"/>
              <a:gd name="connsiteX86" fmla="*/ 8009739 w 8428265"/>
              <a:gd name="connsiteY86" fmla="*/ 1608716 h 1753032"/>
              <a:gd name="connsiteX87" fmla="*/ 8096330 w 8428265"/>
              <a:gd name="connsiteY87" fmla="*/ 1637579 h 1753032"/>
              <a:gd name="connsiteX88" fmla="*/ 8139626 w 8428265"/>
              <a:gd name="connsiteY88" fmla="*/ 1666443 h 1753032"/>
              <a:gd name="connsiteX89" fmla="*/ 8226218 w 8428265"/>
              <a:gd name="connsiteY89" fmla="*/ 1695306 h 1753032"/>
              <a:gd name="connsiteX90" fmla="*/ 8312810 w 8428265"/>
              <a:gd name="connsiteY90" fmla="*/ 1724169 h 1753032"/>
              <a:gd name="connsiteX91" fmla="*/ 8356106 w 8428265"/>
              <a:gd name="connsiteY91" fmla="*/ 1738600 h 1753032"/>
              <a:gd name="connsiteX92" fmla="*/ 8399401 w 8428265"/>
              <a:gd name="connsiteY92" fmla="*/ 1753032 h 1753032"/>
              <a:gd name="connsiteX93" fmla="*/ 8428265 w 8428265"/>
              <a:gd name="connsiteY93" fmla="*/ 1753032 h 1753032"/>
              <a:gd name="connsiteX94" fmla="*/ 8428265 w 8428265"/>
              <a:gd name="connsiteY94" fmla="*/ 1753032 h 1753032"/>
              <a:gd name="connsiteX95" fmla="*/ 8428265 w 8428265"/>
              <a:gd name="connsiteY95" fmla="*/ 1753032 h 175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8428265" h="1753032">
                <a:moveTo>
                  <a:pt x="0" y="35676"/>
                </a:moveTo>
                <a:lnTo>
                  <a:pt x="0" y="35676"/>
                </a:lnTo>
                <a:cubicBezTo>
                  <a:pt x="717578" y="59594"/>
                  <a:pt x="539255" y="60290"/>
                  <a:pt x="1573084" y="35676"/>
                </a:cubicBezTo>
                <a:cubicBezTo>
                  <a:pt x="1597607" y="35092"/>
                  <a:pt x="1620929" y="24486"/>
                  <a:pt x="1645244" y="21244"/>
                </a:cubicBezTo>
                <a:cubicBezTo>
                  <a:pt x="1693166" y="14855"/>
                  <a:pt x="1741457" y="11623"/>
                  <a:pt x="1789564" y="6813"/>
                </a:cubicBezTo>
                <a:cubicBezTo>
                  <a:pt x="2062980" y="13322"/>
                  <a:pt x="2234236" y="-26950"/>
                  <a:pt x="2453434" y="35676"/>
                </a:cubicBezTo>
                <a:cubicBezTo>
                  <a:pt x="2468061" y="39855"/>
                  <a:pt x="2482298" y="45297"/>
                  <a:pt x="2496730" y="50107"/>
                </a:cubicBezTo>
                <a:cubicBezTo>
                  <a:pt x="2501541" y="64539"/>
                  <a:pt x="2501659" y="81523"/>
                  <a:pt x="2511162" y="93402"/>
                </a:cubicBezTo>
                <a:cubicBezTo>
                  <a:pt x="2521997" y="106946"/>
                  <a:pt x="2541565" y="110662"/>
                  <a:pt x="2554457" y="122265"/>
                </a:cubicBezTo>
                <a:cubicBezTo>
                  <a:pt x="2589855" y="154122"/>
                  <a:pt x="2626907" y="185189"/>
                  <a:pt x="2655481" y="223286"/>
                </a:cubicBezTo>
                <a:cubicBezTo>
                  <a:pt x="2669913" y="242528"/>
                  <a:pt x="2682686" y="263134"/>
                  <a:pt x="2698777" y="281012"/>
                </a:cubicBezTo>
                <a:cubicBezTo>
                  <a:pt x="2726084" y="311352"/>
                  <a:pt x="2760877" y="334947"/>
                  <a:pt x="2785369" y="367602"/>
                </a:cubicBezTo>
                <a:cubicBezTo>
                  <a:pt x="2799801" y="386844"/>
                  <a:pt x="2813011" y="407066"/>
                  <a:pt x="2828665" y="425328"/>
                </a:cubicBezTo>
                <a:cubicBezTo>
                  <a:pt x="2841948" y="440824"/>
                  <a:pt x="2858895" y="452944"/>
                  <a:pt x="2871961" y="468623"/>
                </a:cubicBezTo>
                <a:cubicBezTo>
                  <a:pt x="2883065" y="481947"/>
                  <a:pt x="2889721" y="498593"/>
                  <a:pt x="2900825" y="511917"/>
                </a:cubicBezTo>
                <a:cubicBezTo>
                  <a:pt x="2913891" y="527596"/>
                  <a:pt x="2932257" y="538604"/>
                  <a:pt x="2944120" y="555212"/>
                </a:cubicBezTo>
                <a:cubicBezTo>
                  <a:pt x="2956625" y="572718"/>
                  <a:pt x="2959211" y="596411"/>
                  <a:pt x="2972984" y="612938"/>
                </a:cubicBezTo>
                <a:cubicBezTo>
                  <a:pt x="2994504" y="638761"/>
                  <a:pt x="3030026" y="646383"/>
                  <a:pt x="3059576" y="656233"/>
                </a:cubicBezTo>
                <a:cubicBezTo>
                  <a:pt x="3074008" y="670665"/>
                  <a:pt x="3087193" y="686462"/>
                  <a:pt x="3102872" y="699528"/>
                </a:cubicBezTo>
                <a:cubicBezTo>
                  <a:pt x="3116197" y="710632"/>
                  <a:pt x="3132054" y="718310"/>
                  <a:pt x="3146168" y="728391"/>
                </a:cubicBezTo>
                <a:cubicBezTo>
                  <a:pt x="3165741" y="742371"/>
                  <a:pt x="3185418" y="756287"/>
                  <a:pt x="3203896" y="771685"/>
                </a:cubicBezTo>
                <a:cubicBezTo>
                  <a:pt x="3286159" y="840236"/>
                  <a:pt x="3169003" y="758046"/>
                  <a:pt x="3276056" y="829412"/>
                </a:cubicBezTo>
                <a:cubicBezTo>
                  <a:pt x="3290488" y="848654"/>
                  <a:pt x="3303698" y="868876"/>
                  <a:pt x="3319351" y="887138"/>
                </a:cubicBezTo>
                <a:cubicBezTo>
                  <a:pt x="3332634" y="902634"/>
                  <a:pt x="3349581" y="914754"/>
                  <a:pt x="3362647" y="930433"/>
                </a:cubicBezTo>
                <a:cubicBezTo>
                  <a:pt x="3400150" y="975435"/>
                  <a:pt x="3378391" y="969004"/>
                  <a:pt x="3420375" y="1002591"/>
                </a:cubicBezTo>
                <a:cubicBezTo>
                  <a:pt x="3433919" y="1013426"/>
                  <a:pt x="3450707" y="1019931"/>
                  <a:pt x="3463671" y="1031454"/>
                </a:cubicBezTo>
                <a:cubicBezTo>
                  <a:pt x="3494180" y="1058572"/>
                  <a:pt x="3521399" y="1089180"/>
                  <a:pt x="3550263" y="1118043"/>
                </a:cubicBezTo>
                <a:cubicBezTo>
                  <a:pt x="3564695" y="1132475"/>
                  <a:pt x="3582237" y="1144356"/>
                  <a:pt x="3593559" y="1161338"/>
                </a:cubicBezTo>
                <a:cubicBezTo>
                  <a:pt x="3619890" y="1200833"/>
                  <a:pt x="3620146" y="1213242"/>
                  <a:pt x="3665718" y="1233496"/>
                </a:cubicBezTo>
                <a:cubicBezTo>
                  <a:pt x="3693521" y="1245853"/>
                  <a:pt x="3752310" y="1262359"/>
                  <a:pt x="3752310" y="1262359"/>
                </a:cubicBezTo>
                <a:cubicBezTo>
                  <a:pt x="3875632" y="1252873"/>
                  <a:pt x="3905660" y="1261094"/>
                  <a:pt x="3997654" y="1233496"/>
                </a:cubicBezTo>
                <a:cubicBezTo>
                  <a:pt x="4026796" y="1224754"/>
                  <a:pt x="4058930" y="1221508"/>
                  <a:pt x="4084245" y="1204632"/>
                </a:cubicBezTo>
                <a:lnTo>
                  <a:pt x="4127541" y="1175769"/>
                </a:lnTo>
                <a:cubicBezTo>
                  <a:pt x="4137162" y="1161338"/>
                  <a:pt x="4142861" y="1143310"/>
                  <a:pt x="4156405" y="1132475"/>
                </a:cubicBezTo>
                <a:cubicBezTo>
                  <a:pt x="4168284" y="1122972"/>
                  <a:pt x="4186094" y="1124846"/>
                  <a:pt x="4199701" y="1118043"/>
                </a:cubicBezTo>
                <a:cubicBezTo>
                  <a:pt x="4215215" y="1110286"/>
                  <a:pt x="4228883" y="1099261"/>
                  <a:pt x="4242997" y="1089180"/>
                </a:cubicBezTo>
                <a:cubicBezTo>
                  <a:pt x="4262570" y="1075200"/>
                  <a:pt x="4282462" y="1061538"/>
                  <a:pt x="4300725" y="1045885"/>
                </a:cubicBezTo>
                <a:cubicBezTo>
                  <a:pt x="4316221" y="1032603"/>
                  <a:pt x="4326301" y="1012717"/>
                  <a:pt x="4344021" y="1002591"/>
                </a:cubicBezTo>
                <a:cubicBezTo>
                  <a:pt x="4361242" y="992750"/>
                  <a:pt x="4382506" y="992970"/>
                  <a:pt x="4401748" y="988159"/>
                </a:cubicBezTo>
                <a:cubicBezTo>
                  <a:pt x="4420991" y="968917"/>
                  <a:pt x="4436833" y="945528"/>
                  <a:pt x="4459476" y="930433"/>
                </a:cubicBezTo>
                <a:cubicBezTo>
                  <a:pt x="4481031" y="916063"/>
                  <a:pt x="4508465" y="913155"/>
                  <a:pt x="4531636" y="901570"/>
                </a:cubicBezTo>
                <a:cubicBezTo>
                  <a:pt x="4643541" y="845618"/>
                  <a:pt x="4509404" y="894547"/>
                  <a:pt x="4618228" y="858275"/>
                </a:cubicBezTo>
                <a:cubicBezTo>
                  <a:pt x="4742312" y="775555"/>
                  <a:pt x="4585314" y="874732"/>
                  <a:pt x="4704820" y="814980"/>
                </a:cubicBezTo>
                <a:cubicBezTo>
                  <a:pt x="4799258" y="767762"/>
                  <a:pt x="4695653" y="806659"/>
                  <a:pt x="4791411" y="742822"/>
                </a:cubicBezTo>
                <a:cubicBezTo>
                  <a:pt x="4804069" y="734384"/>
                  <a:pt x="4820275" y="733201"/>
                  <a:pt x="4834707" y="728391"/>
                </a:cubicBezTo>
                <a:cubicBezTo>
                  <a:pt x="4917672" y="617775"/>
                  <a:pt x="4836889" y="712141"/>
                  <a:pt x="4921299" y="641801"/>
                </a:cubicBezTo>
                <a:cubicBezTo>
                  <a:pt x="4993368" y="581745"/>
                  <a:pt x="4931804" y="609437"/>
                  <a:pt x="5007891" y="584075"/>
                </a:cubicBezTo>
                <a:cubicBezTo>
                  <a:pt x="5046376" y="555212"/>
                  <a:pt x="5093294" y="535050"/>
                  <a:pt x="5123346" y="497486"/>
                </a:cubicBezTo>
                <a:cubicBezTo>
                  <a:pt x="5142589" y="473433"/>
                  <a:pt x="5162592" y="449970"/>
                  <a:pt x="5181074" y="425328"/>
                </a:cubicBezTo>
                <a:cubicBezTo>
                  <a:pt x="5220762" y="372412"/>
                  <a:pt x="5194303" y="386844"/>
                  <a:pt x="5253234" y="353170"/>
                </a:cubicBezTo>
                <a:cubicBezTo>
                  <a:pt x="5271913" y="342496"/>
                  <a:pt x="5290987" y="332297"/>
                  <a:pt x="5310962" y="324307"/>
                </a:cubicBezTo>
                <a:cubicBezTo>
                  <a:pt x="5339211" y="313008"/>
                  <a:pt x="5397554" y="295444"/>
                  <a:pt x="5397554" y="295444"/>
                </a:cubicBezTo>
                <a:cubicBezTo>
                  <a:pt x="5411986" y="285823"/>
                  <a:pt x="5425336" y="274338"/>
                  <a:pt x="5440850" y="266581"/>
                </a:cubicBezTo>
                <a:cubicBezTo>
                  <a:pt x="5513954" y="230029"/>
                  <a:pt x="5591418" y="260401"/>
                  <a:pt x="5671761" y="266581"/>
                </a:cubicBezTo>
                <a:cubicBezTo>
                  <a:pt x="5686193" y="276202"/>
                  <a:pt x="5705436" y="281012"/>
                  <a:pt x="5715057" y="295444"/>
                </a:cubicBezTo>
                <a:cubicBezTo>
                  <a:pt x="5726059" y="311947"/>
                  <a:pt x="5724040" y="334099"/>
                  <a:pt x="5729489" y="353170"/>
                </a:cubicBezTo>
                <a:cubicBezTo>
                  <a:pt x="5733668" y="367797"/>
                  <a:pt x="5737626" y="382616"/>
                  <a:pt x="5743921" y="396465"/>
                </a:cubicBezTo>
                <a:cubicBezTo>
                  <a:pt x="5761726" y="435635"/>
                  <a:pt x="5782406" y="473433"/>
                  <a:pt x="5801649" y="511917"/>
                </a:cubicBezTo>
                <a:cubicBezTo>
                  <a:pt x="5811270" y="531159"/>
                  <a:pt x="5815300" y="554432"/>
                  <a:pt x="5830513" y="569644"/>
                </a:cubicBezTo>
                <a:cubicBezTo>
                  <a:pt x="5886073" y="625203"/>
                  <a:pt x="5856826" y="601617"/>
                  <a:pt x="5917104" y="641801"/>
                </a:cubicBezTo>
                <a:cubicBezTo>
                  <a:pt x="5979766" y="767122"/>
                  <a:pt x="5907351" y="637509"/>
                  <a:pt x="5989264" y="742822"/>
                </a:cubicBezTo>
                <a:cubicBezTo>
                  <a:pt x="6010562" y="770204"/>
                  <a:pt x="6015964" y="813899"/>
                  <a:pt x="6046992" y="829412"/>
                </a:cubicBezTo>
                <a:cubicBezTo>
                  <a:pt x="6193256" y="902541"/>
                  <a:pt x="6012576" y="807902"/>
                  <a:pt x="6162448" y="901570"/>
                </a:cubicBezTo>
                <a:cubicBezTo>
                  <a:pt x="6180692" y="912972"/>
                  <a:pt x="6201727" y="919365"/>
                  <a:pt x="6220175" y="930433"/>
                </a:cubicBezTo>
                <a:cubicBezTo>
                  <a:pt x="6249922" y="948280"/>
                  <a:pt x="6277903" y="968917"/>
                  <a:pt x="6306767" y="988159"/>
                </a:cubicBezTo>
                <a:cubicBezTo>
                  <a:pt x="6321199" y="997780"/>
                  <a:pt x="6333236" y="1012815"/>
                  <a:pt x="6350063" y="1017022"/>
                </a:cubicBezTo>
                <a:lnTo>
                  <a:pt x="6523247" y="1060317"/>
                </a:lnTo>
                <a:cubicBezTo>
                  <a:pt x="6537679" y="1069938"/>
                  <a:pt x="6551029" y="1081423"/>
                  <a:pt x="6566543" y="1089180"/>
                </a:cubicBezTo>
                <a:cubicBezTo>
                  <a:pt x="6580149" y="1095983"/>
                  <a:pt x="6595594" y="1098270"/>
                  <a:pt x="6609838" y="1103611"/>
                </a:cubicBezTo>
                <a:cubicBezTo>
                  <a:pt x="6634095" y="1112707"/>
                  <a:pt x="6658325" y="1121954"/>
                  <a:pt x="6681998" y="1132475"/>
                </a:cubicBezTo>
                <a:cubicBezTo>
                  <a:pt x="6701658" y="1141212"/>
                  <a:pt x="6719582" y="1153784"/>
                  <a:pt x="6739726" y="1161338"/>
                </a:cubicBezTo>
                <a:cubicBezTo>
                  <a:pt x="6762729" y="1169964"/>
                  <a:pt x="6816589" y="1176779"/>
                  <a:pt x="6840750" y="1190201"/>
                </a:cubicBezTo>
                <a:cubicBezTo>
                  <a:pt x="6871075" y="1207048"/>
                  <a:pt x="6894432" y="1236957"/>
                  <a:pt x="6927342" y="1247927"/>
                </a:cubicBezTo>
                <a:cubicBezTo>
                  <a:pt x="6941774" y="1252738"/>
                  <a:pt x="6957031" y="1255556"/>
                  <a:pt x="6970637" y="1262359"/>
                </a:cubicBezTo>
                <a:cubicBezTo>
                  <a:pt x="6986151" y="1270116"/>
                  <a:pt x="6998083" y="1284178"/>
                  <a:pt x="7013933" y="1291222"/>
                </a:cubicBezTo>
                <a:cubicBezTo>
                  <a:pt x="7041736" y="1303578"/>
                  <a:pt x="7071661" y="1310464"/>
                  <a:pt x="7100525" y="1320085"/>
                </a:cubicBezTo>
                <a:cubicBezTo>
                  <a:pt x="7114957" y="1324896"/>
                  <a:pt x="7131163" y="1326079"/>
                  <a:pt x="7143821" y="1334517"/>
                </a:cubicBezTo>
                <a:cubicBezTo>
                  <a:pt x="7203621" y="1374382"/>
                  <a:pt x="7170290" y="1359174"/>
                  <a:pt x="7244845" y="1377811"/>
                </a:cubicBezTo>
                <a:cubicBezTo>
                  <a:pt x="7259277" y="1387432"/>
                  <a:pt x="7272627" y="1398917"/>
                  <a:pt x="7288141" y="1406674"/>
                </a:cubicBezTo>
                <a:cubicBezTo>
                  <a:pt x="7301747" y="1413477"/>
                  <a:pt x="7316809" y="1416927"/>
                  <a:pt x="7331436" y="1421106"/>
                </a:cubicBezTo>
                <a:cubicBezTo>
                  <a:pt x="7391709" y="1438326"/>
                  <a:pt x="7407726" y="1438631"/>
                  <a:pt x="7475756" y="1449969"/>
                </a:cubicBezTo>
                <a:cubicBezTo>
                  <a:pt x="7635404" y="1529790"/>
                  <a:pt x="7380037" y="1408440"/>
                  <a:pt x="7677803" y="1507695"/>
                </a:cubicBezTo>
                <a:cubicBezTo>
                  <a:pt x="7692235" y="1512506"/>
                  <a:pt x="7707492" y="1515324"/>
                  <a:pt x="7721099" y="1522127"/>
                </a:cubicBezTo>
                <a:cubicBezTo>
                  <a:pt x="7736613" y="1529884"/>
                  <a:pt x="7747782" y="1546006"/>
                  <a:pt x="7764395" y="1550990"/>
                </a:cubicBezTo>
                <a:cubicBezTo>
                  <a:pt x="7796977" y="1560764"/>
                  <a:pt x="7831744" y="1560611"/>
                  <a:pt x="7865419" y="1565422"/>
                </a:cubicBezTo>
                <a:cubicBezTo>
                  <a:pt x="7894283" y="1575043"/>
                  <a:pt x="7922494" y="1586906"/>
                  <a:pt x="7952011" y="1594285"/>
                </a:cubicBezTo>
                <a:cubicBezTo>
                  <a:pt x="7971254" y="1599095"/>
                  <a:pt x="7990741" y="1603017"/>
                  <a:pt x="8009739" y="1608716"/>
                </a:cubicBezTo>
                <a:cubicBezTo>
                  <a:pt x="8038881" y="1617458"/>
                  <a:pt x="8096330" y="1637579"/>
                  <a:pt x="8096330" y="1637579"/>
                </a:cubicBezTo>
                <a:cubicBezTo>
                  <a:pt x="8110762" y="1647200"/>
                  <a:pt x="8123776" y="1659399"/>
                  <a:pt x="8139626" y="1666443"/>
                </a:cubicBezTo>
                <a:cubicBezTo>
                  <a:pt x="8167429" y="1678800"/>
                  <a:pt x="8197354" y="1685685"/>
                  <a:pt x="8226218" y="1695306"/>
                </a:cubicBezTo>
                <a:lnTo>
                  <a:pt x="8312810" y="1724169"/>
                </a:lnTo>
                <a:lnTo>
                  <a:pt x="8356106" y="1738600"/>
                </a:lnTo>
                <a:cubicBezTo>
                  <a:pt x="8370538" y="1743410"/>
                  <a:pt x="8384189" y="1753032"/>
                  <a:pt x="8399401" y="1753032"/>
                </a:cubicBezTo>
                <a:lnTo>
                  <a:pt x="8428265" y="1753032"/>
                </a:lnTo>
                <a:lnTo>
                  <a:pt x="8428265" y="1753032"/>
                </a:lnTo>
                <a:lnTo>
                  <a:pt x="8428265" y="1753032"/>
                </a:lnTo>
              </a:path>
            </a:pathLst>
          </a:custGeom>
          <a:ln w="57150" cmpd="sng">
            <a:solidFill>
              <a:srgbClr val="FF0000">
                <a:alpha val="63000"/>
              </a:srgbClr>
            </a:solidFill>
          </a:ln>
        </p:spPr>
        <p:style>
          <a:lnRef idx="2">
            <a:schemeClr val="accent1"/>
          </a:lnRef>
          <a:fillRef idx="0">
            <a:schemeClr val="accent1"/>
          </a:fillRef>
          <a:effectRef idx="1">
            <a:schemeClr val="accent1"/>
          </a:effectRef>
          <a:fontRef idx="minor">
            <a:schemeClr val="tx1"/>
          </a:fontRef>
        </p:style>
        <p:txBody>
          <a:bodyPr lIns="57149" tIns="28574" rIns="57149" bIns="28574" rtlCol="0" anchor="ctr"/>
          <a:lstStyle/>
          <a:p>
            <a:pPr algn="ctr"/>
            <a:endParaRPr lang="en-US" sz="1125"/>
          </a:p>
        </p:txBody>
      </p:sp>
      <p:grpSp>
        <p:nvGrpSpPr>
          <p:cNvPr id="82" name="Group 81">
            <a:extLst>
              <a:ext uri="{FF2B5EF4-FFF2-40B4-BE49-F238E27FC236}">
                <a16:creationId xmlns:a16="http://schemas.microsoft.com/office/drawing/2014/main" id="{3FF5079F-9E92-2543-949A-EB5D31828797}"/>
              </a:ext>
            </a:extLst>
          </p:cNvPr>
          <p:cNvGrpSpPr/>
          <p:nvPr/>
        </p:nvGrpSpPr>
        <p:grpSpPr>
          <a:xfrm>
            <a:off x="1741582" y="1646382"/>
            <a:ext cx="5432605" cy="1679112"/>
            <a:chOff x="1741582" y="1646382"/>
            <a:chExt cx="5432605" cy="1679112"/>
          </a:xfrm>
        </p:grpSpPr>
        <p:sp>
          <p:nvSpPr>
            <p:cNvPr id="83" name="Text Box 50">
              <a:extLst>
                <a:ext uri="{FF2B5EF4-FFF2-40B4-BE49-F238E27FC236}">
                  <a16:creationId xmlns:a16="http://schemas.microsoft.com/office/drawing/2014/main" id="{538BB127-EE1C-B740-839D-2F634D32F1E6}"/>
                </a:ext>
              </a:extLst>
            </p:cNvPr>
            <p:cNvSpPr txBox="1">
              <a:spLocks noChangeArrowheads="1"/>
            </p:cNvSpPr>
            <p:nvPr/>
          </p:nvSpPr>
          <p:spPr bwMode="auto">
            <a:xfrm>
              <a:off x="2170781" y="1646382"/>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84" name="Text Box 51">
              <a:extLst>
                <a:ext uri="{FF2B5EF4-FFF2-40B4-BE49-F238E27FC236}">
                  <a16:creationId xmlns:a16="http://schemas.microsoft.com/office/drawing/2014/main" id="{2C8E82CC-8A78-0A43-A8FD-381721CA7607}"/>
                </a:ext>
              </a:extLst>
            </p:cNvPr>
            <p:cNvSpPr txBox="1">
              <a:spLocks noChangeArrowheads="1"/>
            </p:cNvSpPr>
            <p:nvPr/>
          </p:nvSpPr>
          <p:spPr bwMode="auto">
            <a:xfrm>
              <a:off x="4095775" y="167658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85" name="Text Box 52">
              <a:extLst>
                <a:ext uri="{FF2B5EF4-FFF2-40B4-BE49-F238E27FC236}">
                  <a16:creationId xmlns:a16="http://schemas.microsoft.com/office/drawing/2014/main" id="{D751CBF9-79DF-DB47-B040-6EEAB71DAA10}"/>
                </a:ext>
              </a:extLst>
            </p:cNvPr>
            <p:cNvSpPr txBox="1">
              <a:spLocks noChangeArrowheads="1"/>
            </p:cNvSpPr>
            <p:nvPr/>
          </p:nvSpPr>
          <p:spPr bwMode="auto">
            <a:xfrm>
              <a:off x="5893937" y="1710237"/>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86" name="Text Box 53">
              <a:extLst>
                <a:ext uri="{FF2B5EF4-FFF2-40B4-BE49-F238E27FC236}">
                  <a16:creationId xmlns:a16="http://schemas.microsoft.com/office/drawing/2014/main" id="{CDB19557-67F2-2B4A-B82A-31DA8BAF0475}"/>
                </a:ext>
              </a:extLst>
            </p:cNvPr>
            <p:cNvSpPr txBox="1">
              <a:spLocks noChangeArrowheads="1"/>
            </p:cNvSpPr>
            <p:nvPr/>
          </p:nvSpPr>
          <p:spPr bwMode="auto">
            <a:xfrm>
              <a:off x="6861281" y="2424471"/>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2</a:t>
              </a:r>
            </a:p>
          </p:txBody>
        </p:sp>
        <p:sp>
          <p:nvSpPr>
            <p:cNvPr id="87" name="Text Box 54">
              <a:extLst>
                <a:ext uri="{FF2B5EF4-FFF2-40B4-BE49-F238E27FC236}">
                  <a16:creationId xmlns:a16="http://schemas.microsoft.com/office/drawing/2014/main" id="{93CA21A7-6DDB-5D40-AF6A-F73F73BD76B3}"/>
                </a:ext>
              </a:extLst>
            </p:cNvPr>
            <p:cNvSpPr txBox="1">
              <a:spLocks noChangeArrowheads="1"/>
            </p:cNvSpPr>
            <p:nvPr/>
          </p:nvSpPr>
          <p:spPr bwMode="auto">
            <a:xfrm>
              <a:off x="4385837" y="2956162"/>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9</a:t>
              </a:r>
            </a:p>
          </p:txBody>
        </p:sp>
        <p:sp>
          <p:nvSpPr>
            <p:cNvPr id="88" name="Text Box 55">
              <a:extLst>
                <a:ext uri="{FF2B5EF4-FFF2-40B4-BE49-F238E27FC236}">
                  <a16:creationId xmlns:a16="http://schemas.microsoft.com/office/drawing/2014/main" id="{D70276DA-2A54-FD41-95F4-0ABAF453741D}"/>
                </a:ext>
              </a:extLst>
            </p:cNvPr>
            <p:cNvSpPr txBox="1">
              <a:spLocks noChangeArrowheads="1"/>
            </p:cNvSpPr>
            <p:nvPr/>
          </p:nvSpPr>
          <p:spPr bwMode="auto">
            <a:xfrm>
              <a:off x="1741582" y="2282717"/>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89" name="Text Box 56">
              <a:extLst>
                <a:ext uri="{FF2B5EF4-FFF2-40B4-BE49-F238E27FC236}">
                  <a16:creationId xmlns:a16="http://schemas.microsoft.com/office/drawing/2014/main" id="{F1AF0BE8-14F7-AA43-B726-49C4AB2C75AE}"/>
                </a:ext>
              </a:extLst>
            </p:cNvPr>
            <p:cNvSpPr txBox="1">
              <a:spLocks noChangeArrowheads="1"/>
            </p:cNvSpPr>
            <p:nvPr/>
          </p:nvSpPr>
          <p:spPr bwMode="auto">
            <a:xfrm>
              <a:off x="3661513" y="220877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90" name="Text Box 57">
              <a:extLst>
                <a:ext uri="{FF2B5EF4-FFF2-40B4-BE49-F238E27FC236}">
                  <a16:creationId xmlns:a16="http://schemas.microsoft.com/office/drawing/2014/main" id="{5AE69763-5DD3-3E44-A8E0-150A2F4F6BF0}"/>
                </a:ext>
              </a:extLst>
            </p:cNvPr>
            <p:cNvSpPr txBox="1">
              <a:spLocks noChangeArrowheads="1"/>
            </p:cNvSpPr>
            <p:nvPr/>
          </p:nvSpPr>
          <p:spPr bwMode="auto">
            <a:xfrm>
              <a:off x="5350738" y="2136599"/>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91" name="Text Box 58">
              <a:extLst>
                <a:ext uri="{FF2B5EF4-FFF2-40B4-BE49-F238E27FC236}">
                  <a16:creationId xmlns:a16="http://schemas.microsoft.com/office/drawing/2014/main" id="{B8E72DEA-7F07-CE40-9CC9-EB20AB8CA111}"/>
                </a:ext>
              </a:extLst>
            </p:cNvPr>
            <p:cNvSpPr txBox="1">
              <a:spLocks noChangeArrowheads="1"/>
            </p:cNvSpPr>
            <p:nvPr/>
          </p:nvSpPr>
          <p:spPr bwMode="auto">
            <a:xfrm>
              <a:off x="4967220" y="268193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5</a:t>
              </a:r>
            </a:p>
          </p:txBody>
        </p:sp>
        <p:sp>
          <p:nvSpPr>
            <p:cNvPr id="92" name="Text Box 59">
              <a:extLst>
                <a:ext uri="{FF2B5EF4-FFF2-40B4-BE49-F238E27FC236}">
                  <a16:creationId xmlns:a16="http://schemas.microsoft.com/office/drawing/2014/main" id="{11A79F3F-136E-CD49-954F-6223648D56DE}"/>
                </a:ext>
              </a:extLst>
            </p:cNvPr>
            <p:cNvSpPr txBox="1">
              <a:spLocks noChangeArrowheads="1"/>
            </p:cNvSpPr>
            <p:nvPr/>
          </p:nvSpPr>
          <p:spPr bwMode="auto">
            <a:xfrm>
              <a:off x="6313647" y="2583060"/>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93" name="Text Box 55">
              <a:extLst>
                <a:ext uri="{FF2B5EF4-FFF2-40B4-BE49-F238E27FC236}">
                  <a16:creationId xmlns:a16="http://schemas.microsoft.com/office/drawing/2014/main" id="{BD8A836F-33CF-684F-9B73-1FB5CDD6CBD0}"/>
                </a:ext>
              </a:extLst>
            </p:cNvPr>
            <p:cNvSpPr txBox="1">
              <a:spLocks noChangeArrowheads="1"/>
            </p:cNvSpPr>
            <p:nvPr/>
          </p:nvSpPr>
          <p:spPr bwMode="auto">
            <a:xfrm>
              <a:off x="2692107" y="2408935"/>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5</a:t>
              </a:r>
            </a:p>
          </p:txBody>
        </p:sp>
        <p:sp>
          <p:nvSpPr>
            <p:cNvPr id="94" name="Text Box 55">
              <a:extLst>
                <a:ext uri="{FF2B5EF4-FFF2-40B4-BE49-F238E27FC236}">
                  <a16:creationId xmlns:a16="http://schemas.microsoft.com/office/drawing/2014/main" id="{15F9A0A7-6FB6-EB4A-AC8C-FF7973A6B0F3}"/>
                </a:ext>
              </a:extLst>
            </p:cNvPr>
            <p:cNvSpPr txBox="1">
              <a:spLocks noChangeArrowheads="1"/>
            </p:cNvSpPr>
            <p:nvPr/>
          </p:nvSpPr>
          <p:spPr bwMode="auto">
            <a:xfrm>
              <a:off x="4393209" y="2161518"/>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2</a:t>
              </a:r>
            </a:p>
          </p:txBody>
        </p:sp>
      </p:grpSp>
      <p:grpSp>
        <p:nvGrpSpPr>
          <p:cNvPr id="5" name="Group 4">
            <a:extLst>
              <a:ext uri="{FF2B5EF4-FFF2-40B4-BE49-F238E27FC236}">
                <a16:creationId xmlns:a16="http://schemas.microsoft.com/office/drawing/2014/main" id="{4B3A05AB-4BCF-1847-A68F-BF270C76A620}"/>
              </a:ext>
            </a:extLst>
          </p:cNvPr>
          <p:cNvGrpSpPr/>
          <p:nvPr/>
        </p:nvGrpSpPr>
        <p:grpSpPr>
          <a:xfrm>
            <a:off x="1482511" y="1767420"/>
            <a:ext cx="5502866" cy="1532044"/>
            <a:chOff x="1482511" y="1767420"/>
            <a:chExt cx="5502866" cy="1532044"/>
          </a:xfrm>
        </p:grpSpPr>
        <p:sp>
          <p:nvSpPr>
            <p:cNvPr id="95" name="TextBox 94">
              <a:extLst>
                <a:ext uri="{FF2B5EF4-FFF2-40B4-BE49-F238E27FC236}">
                  <a16:creationId xmlns:a16="http://schemas.microsoft.com/office/drawing/2014/main" id="{6643923F-5B4C-6A4A-B115-66D23C336F48}"/>
                </a:ext>
              </a:extLst>
            </p:cNvPr>
            <p:cNvSpPr txBox="1"/>
            <p:nvPr/>
          </p:nvSpPr>
          <p:spPr>
            <a:xfrm>
              <a:off x="2393622" y="2995537"/>
              <a:ext cx="229228" cy="303927"/>
            </a:xfrm>
            <a:prstGeom prst="rect">
              <a:avLst/>
            </a:prstGeom>
            <a:noFill/>
          </p:spPr>
          <p:txBody>
            <a:bodyPr wrap="none" lIns="57149" tIns="28574" rIns="57149" bIns="28574" rtlCol="0">
              <a:spAutoFit/>
            </a:bodyPr>
            <a:lstStyle/>
            <a:p>
              <a:r>
                <a:rPr lang="en-US" sz="1600" dirty="0">
                  <a:solidFill>
                    <a:srgbClr val="FF0000"/>
                  </a:solidFill>
                </a:rPr>
                <a:t>9</a:t>
              </a:r>
            </a:p>
          </p:txBody>
        </p:sp>
        <p:sp>
          <p:nvSpPr>
            <p:cNvPr id="96" name="TextBox 95">
              <a:extLst>
                <a:ext uri="{FF2B5EF4-FFF2-40B4-BE49-F238E27FC236}">
                  <a16:creationId xmlns:a16="http://schemas.microsoft.com/office/drawing/2014/main" id="{3DBE5BA9-47FA-3140-95B0-BE05A0CEEB63}"/>
                </a:ext>
              </a:extLst>
            </p:cNvPr>
            <p:cNvSpPr txBox="1"/>
            <p:nvPr/>
          </p:nvSpPr>
          <p:spPr>
            <a:xfrm>
              <a:off x="4369176" y="2657167"/>
              <a:ext cx="229228" cy="303927"/>
            </a:xfrm>
            <a:prstGeom prst="rect">
              <a:avLst/>
            </a:prstGeom>
            <a:noFill/>
          </p:spPr>
          <p:txBody>
            <a:bodyPr wrap="none" lIns="57149" tIns="28574" rIns="57149" bIns="28574" rtlCol="0">
              <a:spAutoFit/>
            </a:bodyPr>
            <a:lstStyle/>
            <a:p>
              <a:r>
                <a:rPr lang="en-US" sz="1600" dirty="0">
                  <a:solidFill>
                    <a:srgbClr val="FF0000"/>
                  </a:solidFill>
                </a:rPr>
                <a:t>5</a:t>
              </a:r>
            </a:p>
          </p:txBody>
        </p:sp>
        <p:sp>
          <p:nvSpPr>
            <p:cNvPr id="97" name="TextBox 96">
              <a:extLst>
                <a:ext uri="{FF2B5EF4-FFF2-40B4-BE49-F238E27FC236}">
                  <a16:creationId xmlns:a16="http://schemas.microsoft.com/office/drawing/2014/main" id="{AD1EF55F-7FA4-5548-8F53-B65BF04F6296}"/>
                </a:ext>
              </a:extLst>
            </p:cNvPr>
            <p:cNvSpPr txBox="1"/>
            <p:nvPr/>
          </p:nvSpPr>
          <p:spPr>
            <a:xfrm>
              <a:off x="6055108" y="2529894"/>
              <a:ext cx="229228" cy="303927"/>
            </a:xfrm>
            <a:prstGeom prst="rect">
              <a:avLst/>
            </a:prstGeom>
            <a:noFill/>
          </p:spPr>
          <p:txBody>
            <a:bodyPr wrap="none" lIns="57149" tIns="28574" rIns="57149" bIns="28574" rtlCol="0">
              <a:spAutoFit/>
            </a:bodyPr>
            <a:lstStyle/>
            <a:p>
              <a:r>
                <a:rPr lang="en-US" sz="1600" dirty="0">
                  <a:solidFill>
                    <a:srgbClr val="FF0000"/>
                  </a:solidFill>
                </a:rPr>
                <a:t>1</a:t>
              </a:r>
            </a:p>
          </p:txBody>
        </p:sp>
        <p:sp>
          <p:nvSpPr>
            <p:cNvPr id="98" name="TextBox 97">
              <a:extLst>
                <a:ext uri="{FF2B5EF4-FFF2-40B4-BE49-F238E27FC236}">
                  <a16:creationId xmlns:a16="http://schemas.microsoft.com/office/drawing/2014/main" id="{A3B5A49F-CF83-2C4B-AA9E-CF0AF24CE449}"/>
                </a:ext>
              </a:extLst>
            </p:cNvPr>
            <p:cNvSpPr txBox="1"/>
            <p:nvPr/>
          </p:nvSpPr>
          <p:spPr>
            <a:xfrm>
              <a:off x="5504590" y="1767420"/>
              <a:ext cx="229228" cy="303927"/>
            </a:xfrm>
            <a:prstGeom prst="rect">
              <a:avLst/>
            </a:prstGeom>
            <a:noFill/>
          </p:spPr>
          <p:txBody>
            <a:bodyPr wrap="none" lIns="57149" tIns="28574" rIns="57149" bIns="28574" rtlCol="0">
              <a:spAutoFit/>
            </a:bodyPr>
            <a:lstStyle/>
            <a:p>
              <a:r>
                <a:rPr lang="en-US" sz="1600" dirty="0">
                  <a:solidFill>
                    <a:srgbClr val="FF0000"/>
                  </a:solidFill>
                </a:rPr>
                <a:t>6</a:t>
              </a:r>
            </a:p>
          </p:txBody>
        </p:sp>
        <p:sp>
          <p:nvSpPr>
            <p:cNvPr id="99" name="TextBox 98">
              <a:extLst>
                <a:ext uri="{FF2B5EF4-FFF2-40B4-BE49-F238E27FC236}">
                  <a16:creationId xmlns:a16="http://schemas.microsoft.com/office/drawing/2014/main" id="{61A776FA-C110-1F47-BE93-129D17BDF496}"/>
                </a:ext>
              </a:extLst>
            </p:cNvPr>
            <p:cNvSpPr txBox="1"/>
            <p:nvPr/>
          </p:nvSpPr>
          <p:spPr>
            <a:xfrm>
              <a:off x="5089254" y="2146876"/>
              <a:ext cx="229228" cy="303927"/>
            </a:xfrm>
            <a:prstGeom prst="rect">
              <a:avLst/>
            </a:prstGeom>
            <a:noFill/>
          </p:spPr>
          <p:txBody>
            <a:bodyPr wrap="none" lIns="57149" tIns="28574" rIns="57149" bIns="28574" rtlCol="0">
              <a:spAutoFit/>
            </a:bodyPr>
            <a:lstStyle/>
            <a:p>
              <a:r>
                <a:rPr lang="en-US" sz="1600" dirty="0">
                  <a:solidFill>
                    <a:srgbClr val="FF0000"/>
                  </a:solidFill>
                </a:rPr>
                <a:t>2</a:t>
              </a:r>
            </a:p>
          </p:txBody>
        </p:sp>
        <p:sp>
          <p:nvSpPr>
            <p:cNvPr id="100" name="TextBox 99">
              <a:extLst>
                <a:ext uri="{FF2B5EF4-FFF2-40B4-BE49-F238E27FC236}">
                  <a16:creationId xmlns:a16="http://schemas.microsoft.com/office/drawing/2014/main" id="{BF082184-8F85-DB4F-8698-F2C95B74D41F}"/>
                </a:ext>
              </a:extLst>
            </p:cNvPr>
            <p:cNvSpPr txBox="1"/>
            <p:nvPr/>
          </p:nvSpPr>
          <p:spPr>
            <a:xfrm>
              <a:off x="4882484" y="2148835"/>
              <a:ext cx="229228" cy="303927"/>
            </a:xfrm>
            <a:prstGeom prst="rect">
              <a:avLst/>
            </a:prstGeom>
            <a:noFill/>
          </p:spPr>
          <p:txBody>
            <a:bodyPr wrap="none" lIns="57149" tIns="28574" rIns="57149" bIns="28574" rtlCol="0">
              <a:spAutoFit/>
            </a:bodyPr>
            <a:lstStyle/>
            <a:p>
              <a:r>
                <a:rPr lang="en-US" sz="1600" dirty="0">
                  <a:solidFill>
                    <a:srgbClr val="FF0000"/>
                  </a:solidFill>
                </a:rPr>
                <a:t>7</a:t>
              </a:r>
            </a:p>
          </p:txBody>
        </p:sp>
        <p:sp>
          <p:nvSpPr>
            <p:cNvPr id="101" name="TextBox 100">
              <a:extLst>
                <a:ext uri="{FF2B5EF4-FFF2-40B4-BE49-F238E27FC236}">
                  <a16:creationId xmlns:a16="http://schemas.microsoft.com/office/drawing/2014/main" id="{85EAF20D-59FA-3A41-B4B5-56B8EC8F372D}"/>
                </a:ext>
              </a:extLst>
            </p:cNvPr>
            <p:cNvSpPr txBox="1"/>
            <p:nvPr/>
          </p:nvSpPr>
          <p:spPr>
            <a:xfrm>
              <a:off x="3326574" y="2115566"/>
              <a:ext cx="229228" cy="303927"/>
            </a:xfrm>
            <a:prstGeom prst="rect">
              <a:avLst/>
            </a:prstGeom>
            <a:noFill/>
          </p:spPr>
          <p:txBody>
            <a:bodyPr wrap="none" lIns="57149" tIns="28574" rIns="57149" bIns="28574" rtlCol="0">
              <a:spAutoFit/>
            </a:bodyPr>
            <a:lstStyle/>
            <a:p>
              <a:r>
                <a:rPr lang="en-US" sz="1600" dirty="0">
                  <a:solidFill>
                    <a:srgbClr val="FF0000"/>
                  </a:solidFill>
                </a:rPr>
                <a:t>6</a:t>
              </a:r>
            </a:p>
          </p:txBody>
        </p:sp>
        <p:sp>
          <p:nvSpPr>
            <p:cNvPr id="102" name="TextBox 101">
              <a:extLst>
                <a:ext uri="{FF2B5EF4-FFF2-40B4-BE49-F238E27FC236}">
                  <a16:creationId xmlns:a16="http://schemas.microsoft.com/office/drawing/2014/main" id="{C013C0C6-FB05-3741-BA71-75BC201EDDA8}"/>
                </a:ext>
              </a:extLst>
            </p:cNvPr>
            <p:cNvSpPr txBox="1"/>
            <p:nvPr/>
          </p:nvSpPr>
          <p:spPr>
            <a:xfrm>
              <a:off x="2957663" y="2202254"/>
              <a:ext cx="343041" cy="303927"/>
            </a:xfrm>
            <a:prstGeom prst="rect">
              <a:avLst/>
            </a:prstGeom>
            <a:noFill/>
          </p:spPr>
          <p:txBody>
            <a:bodyPr wrap="none" lIns="57149" tIns="28574" rIns="57149" bIns="28574" rtlCol="0">
              <a:spAutoFit/>
            </a:bodyPr>
            <a:lstStyle/>
            <a:p>
              <a:r>
                <a:rPr lang="en-US" sz="1600" dirty="0">
                  <a:solidFill>
                    <a:srgbClr val="FF0000"/>
                  </a:solidFill>
                </a:rPr>
                <a:t>14</a:t>
              </a:r>
            </a:p>
          </p:txBody>
        </p:sp>
        <p:sp>
          <p:nvSpPr>
            <p:cNvPr id="103" name="TextBox 102">
              <a:extLst>
                <a:ext uri="{FF2B5EF4-FFF2-40B4-BE49-F238E27FC236}">
                  <a16:creationId xmlns:a16="http://schemas.microsoft.com/office/drawing/2014/main" id="{3F39FB7B-0ED3-F646-B33C-B77430D30137}"/>
                </a:ext>
              </a:extLst>
            </p:cNvPr>
            <p:cNvSpPr txBox="1"/>
            <p:nvPr/>
          </p:nvSpPr>
          <p:spPr>
            <a:xfrm>
              <a:off x="1482511" y="2088847"/>
              <a:ext cx="343041" cy="303927"/>
            </a:xfrm>
            <a:prstGeom prst="rect">
              <a:avLst/>
            </a:prstGeom>
            <a:noFill/>
          </p:spPr>
          <p:txBody>
            <a:bodyPr wrap="none" lIns="57149" tIns="28574" rIns="57149" bIns="28574" rtlCol="0">
              <a:spAutoFit/>
            </a:bodyPr>
            <a:lstStyle/>
            <a:p>
              <a:r>
                <a:rPr lang="en-US" sz="1600" dirty="0">
                  <a:solidFill>
                    <a:srgbClr val="FF0000"/>
                  </a:solidFill>
                </a:rPr>
                <a:t>13</a:t>
              </a:r>
            </a:p>
          </p:txBody>
        </p:sp>
        <p:sp>
          <p:nvSpPr>
            <p:cNvPr id="104" name="TextBox 103">
              <a:extLst>
                <a:ext uri="{FF2B5EF4-FFF2-40B4-BE49-F238E27FC236}">
                  <a16:creationId xmlns:a16="http://schemas.microsoft.com/office/drawing/2014/main" id="{ABE9F7AC-F53A-C24B-A9F7-4B417D272825}"/>
                </a:ext>
              </a:extLst>
            </p:cNvPr>
            <p:cNvSpPr txBox="1"/>
            <p:nvPr/>
          </p:nvSpPr>
          <p:spPr>
            <a:xfrm>
              <a:off x="6756149" y="2150735"/>
              <a:ext cx="229228" cy="303927"/>
            </a:xfrm>
            <a:prstGeom prst="rect">
              <a:avLst/>
            </a:prstGeom>
            <a:noFill/>
          </p:spPr>
          <p:txBody>
            <a:bodyPr wrap="none" lIns="57149" tIns="28574" rIns="57149" bIns="28574" rtlCol="0">
              <a:spAutoFit/>
            </a:bodyPr>
            <a:lstStyle/>
            <a:p>
              <a:r>
                <a:rPr lang="en-US" sz="1600" dirty="0">
                  <a:solidFill>
                    <a:srgbClr val="FF0000"/>
                  </a:solidFill>
                </a:rPr>
                <a:t>2</a:t>
              </a:r>
            </a:p>
          </p:txBody>
        </p:sp>
      </p:grpSp>
      <p:grpSp>
        <p:nvGrpSpPr>
          <p:cNvPr id="55" name="Group 54"/>
          <p:cNvGrpSpPr/>
          <p:nvPr/>
        </p:nvGrpSpPr>
        <p:grpSpPr>
          <a:xfrm>
            <a:off x="3295584" y="2252956"/>
            <a:ext cx="298480" cy="359127"/>
            <a:chOff x="6243993" y="4271924"/>
            <a:chExt cx="477568" cy="574602"/>
          </a:xfrm>
        </p:grpSpPr>
        <p:cxnSp>
          <p:nvCxnSpPr>
            <p:cNvPr id="57" name="Straight Connector 56"/>
            <p:cNvCxnSpPr>
              <a:cxnSpLocks/>
            </p:cNvCxnSpPr>
            <p:nvPr/>
          </p:nvCxnSpPr>
          <p:spPr>
            <a:xfrm>
              <a:off x="6360598" y="4271924"/>
              <a:ext cx="299744" cy="76547"/>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6243993" y="4304840"/>
              <a:ext cx="477568" cy="541686"/>
            </a:xfrm>
            <a:prstGeom prst="rect">
              <a:avLst/>
            </a:prstGeom>
            <a:noFill/>
          </p:spPr>
          <p:txBody>
            <a:bodyPr wrap="none" rtlCol="0">
              <a:spAutoFit/>
            </a:bodyPr>
            <a:lstStyle/>
            <a:p>
              <a:r>
                <a:rPr lang="en-US" sz="1600" dirty="0">
                  <a:solidFill>
                    <a:srgbClr val="FF0000"/>
                  </a:solidFill>
                </a:rPr>
                <a:t>5</a:t>
              </a:r>
            </a:p>
          </p:txBody>
        </p:sp>
      </p:grpSp>
    </p:spTree>
    <p:extLst>
      <p:ext uri="{BB962C8B-B14F-4D97-AF65-F5344CB8AC3E}">
        <p14:creationId xmlns:p14="http://schemas.microsoft.com/office/powerpoint/2010/main" val="12755146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chemeClr val="tx1"/>
                </a:solidFill>
              </a:rPr>
              <a:t>How does a router know </a:t>
            </a:r>
            <a:br>
              <a:rPr lang="en-US" dirty="0">
                <a:solidFill>
                  <a:schemeClr val="tx1"/>
                </a:solidFill>
              </a:rPr>
            </a:br>
            <a:r>
              <a:rPr lang="en-US" dirty="0">
                <a:solidFill>
                  <a:schemeClr val="tx1"/>
                </a:solidFill>
              </a:rPr>
              <a:t>where to send a packet next?</a:t>
            </a:r>
          </a:p>
        </p:txBody>
      </p:sp>
    </p:spTree>
    <p:extLst>
      <p:ext uri="{BB962C8B-B14F-4D97-AF65-F5344CB8AC3E}">
        <p14:creationId xmlns:p14="http://schemas.microsoft.com/office/powerpoint/2010/main" val="137571915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28" idx="0"/>
          </p:cNvCxnSpPr>
          <p:nvPr/>
        </p:nvCxnSpPr>
        <p:spPr>
          <a:xfrm>
            <a:off x="3242093" y="1388880"/>
            <a:ext cx="1" cy="113806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242093" y="3260000"/>
            <a:ext cx="0" cy="113806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156" name="Title 155"/>
          <p:cNvSpPr>
            <a:spLocks noGrp="1"/>
          </p:cNvSpPr>
          <p:nvPr>
            <p:ph type="title"/>
          </p:nvPr>
        </p:nvSpPr>
        <p:spPr/>
        <p:txBody>
          <a:bodyPr/>
          <a:lstStyle/>
          <a:p>
            <a:r>
              <a:rPr lang="en-US" dirty="0"/>
              <a:t>Find the lowest cost path</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495388" y="1888494"/>
            <a:ext cx="304801" cy="2140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103617" y="4254337"/>
            <a:ext cx="304534" cy="14373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4299" y="2814000"/>
            <a:ext cx="304801" cy="2140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7" name="Text Box 50"/>
          <p:cNvSpPr txBox="1">
            <a:spLocks noChangeArrowheads="1"/>
          </p:cNvSpPr>
          <p:nvPr/>
        </p:nvSpPr>
        <p:spPr bwMode="auto">
          <a:xfrm>
            <a:off x="2969480" y="138744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59" name="Text Box 50"/>
          <p:cNvSpPr txBox="1">
            <a:spLocks noChangeArrowheads="1"/>
          </p:cNvSpPr>
          <p:nvPr/>
        </p:nvSpPr>
        <p:spPr bwMode="auto">
          <a:xfrm>
            <a:off x="4338202" y="152906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6</a:t>
            </a:r>
          </a:p>
        </p:txBody>
      </p:sp>
      <p:sp>
        <p:nvSpPr>
          <p:cNvPr id="61" name="Text Box 50"/>
          <p:cNvSpPr txBox="1">
            <a:spLocks noChangeArrowheads="1"/>
          </p:cNvSpPr>
          <p:nvPr/>
        </p:nvSpPr>
        <p:spPr bwMode="auto">
          <a:xfrm>
            <a:off x="3524222" y="106464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3" name="Text Box 50"/>
          <p:cNvSpPr txBox="1">
            <a:spLocks noChangeArrowheads="1"/>
          </p:cNvSpPr>
          <p:nvPr/>
        </p:nvSpPr>
        <p:spPr bwMode="auto">
          <a:xfrm>
            <a:off x="4338202" y="106322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4" name="Text Box 50"/>
          <p:cNvSpPr txBox="1">
            <a:spLocks noChangeArrowheads="1"/>
          </p:cNvSpPr>
          <p:nvPr/>
        </p:nvSpPr>
        <p:spPr bwMode="auto">
          <a:xfrm>
            <a:off x="5125122" y="106181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5" name="Text Box 50"/>
          <p:cNvSpPr txBox="1">
            <a:spLocks noChangeArrowheads="1"/>
          </p:cNvSpPr>
          <p:nvPr/>
        </p:nvSpPr>
        <p:spPr bwMode="auto">
          <a:xfrm>
            <a:off x="5677443" y="143141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6" name="Text Box 50"/>
          <p:cNvSpPr txBox="1">
            <a:spLocks noChangeArrowheads="1"/>
          </p:cNvSpPr>
          <p:nvPr/>
        </p:nvSpPr>
        <p:spPr bwMode="auto">
          <a:xfrm>
            <a:off x="3534547" y="125803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7" name="Text Box 50"/>
          <p:cNvSpPr txBox="1">
            <a:spLocks noChangeArrowheads="1"/>
          </p:cNvSpPr>
          <p:nvPr/>
        </p:nvSpPr>
        <p:spPr bwMode="auto">
          <a:xfrm>
            <a:off x="4869602" y="185991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7</a:t>
            </a:r>
          </a:p>
        </p:txBody>
      </p:sp>
      <p:sp>
        <p:nvSpPr>
          <p:cNvPr id="68" name="Text Box 50"/>
          <p:cNvSpPr txBox="1">
            <a:spLocks noChangeArrowheads="1"/>
          </p:cNvSpPr>
          <p:nvPr/>
        </p:nvSpPr>
        <p:spPr bwMode="auto">
          <a:xfrm>
            <a:off x="5111330" y="2702976"/>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9" name="Text Box 50"/>
          <p:cNvSpPr txBox="1">
            <a:spLocks noChangeArrowheads="1"/>
          </p:cNvSpPr>
          <p:nvPr/>
        </p:nvSpPr>
        <p:spPr bwMode="auto">
          <a:xfrm>
            <a:off x="5125122" y="2029498"/>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0" name="Text Box 50"/>
          <p:cNvSpPr txBox="1">
            <a:spLocks noChangeArrowheads="1"/>
          </p:cNvSpPr>
          <p:nvPr/>
        </p:nvSpPr>
        <p:spPr bwMode="auto">
          <a:xfrm>
            <a:off x="5677443" y="186372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1" name="Text Box 50"/>
          <p:cNvSpPr txBox="1">
            <a:spLocks noChangeArrowheads="1"/>
          </p:cNvSpPr>
          <p:nvPr/>
        </p:nvSpPr>
        <p:spPr bwMode="auto">
          <a:xfrm>
            <a:off x="5677443" y="231244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2</a:t>
            </a:r>
          </a:p>
        </p:txBody>
      </p:sp>
      <p:sp>
        <p:nvSpPr>
          <p:cNvPr id="72" name="Text Box 50"/>
          <p:cNvSpPr txBox="1">
            <a:spLocks noChangeArrowheads="1"/>
          </p:cNvSpPr>
          <p:nvPr/>
        </p:nvSpPr>
        <p:spPr bwMode="auto">
          <a:xfrm>
            <a:off x="4338202" y="245031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7</a:t>
            </a:r>
          </a:p>
        </p:txBody>
      </p:sp>
      <p:sp>
        <p:nvSpPr>
          <p:cNvPr id="73" name="Text Box 50"/>
          <p:cNvSpPr txBox="1">
            <a:spLocks noChangeArrowheads="1"/>
          </p:cNvSpPr>
          <p:nvPr/>
        </p:nvSpPr>
        <p:spPr bwMode="auto">
          <a:xfrm>
            <a:off x="5125465" y="3086753"/>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4" name="Text Box 50"/>
          <p:cNvSpPr txBox="1">
            <a:spLocks noChangeArrowheads="1"/>
          </p:cNvSpPr>
          <p:nvPr/>
        </p:nvSpPr>
        <p:spPr bwMode="auto">
          <a:xfrm>
            <a:off x="5677443" y="3260247"/>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5" name="Text Box 50"/>
          <p:cNvSpPr txBox="1">
            <a:spLocks noChangeArrowheads="1"/>
          </p:cNvSpPr>
          <p:nvPr/>
        </p:nvSpPr>
        <p:spPr bwMode="auto">
          <a:xfrm>
            <a:off x="5125465" y="3396933"/>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6" name="Text Box 50"/>
          <p:cNvSpPr txBox="1">
            <a:spLocks noChangeArrowheads="1"/>
          </p:cNvSpPr>
          <p:nvPr/>
        </p:nvSpPr>
        <p:spPr bwMode="auto">
          <a:xfrm>
            <a:off x="4816981" y="3718993"/>
            <a:ext cx="307775"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12</a:t>
            </a:r>
          </a:p>
        </p:txBody>
      </p:sp>
      <p:sp>
        <p:nvSpPr>
          <p:cNvPr id="77" name="Text Box 50"/>
          <p:cNvSpPr txBox="1">
            <a:spLocks noChangeArrowheads="1"/>
          </p:cNvSpPr>
          <p:nvPr/>
        </p:nvSpPr>
        <p:spPr bwMode="auto">
          <a:xfrm>
            <a:off x="5177511" y="410435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3</a:t>
            </a:r>
          </a:p>
        </p:txBody>
      </p:sp>
      <p:sp>
        <p:nvSpPr>
          <p:cNvPr id="78" name="Text Box 50"/>
          <p:cNvSpPr txBox="1">
            <a:spLocks noChangeArrowheads="1"/>
          </p:cNvSpPr>
          <p:nvPr/>
        </p:nvSpPr>
        <p:spPr bwMode="auto">
          <a:xfrm>
            <a:off x="5125122" y="382479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9" name="Text Box 50"/>
          <p:cNvSpPr txBox="1">
            <a:spLocks noChangeArrowheads="1"/>
          </p:cNvSpPr>
          <p:nvPr/>
        </p:nvSpPr>
        <p:spPr bwMode="auto">
          <a:xfrm>
            <a:off x="2969480" y="1866222"/>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4</a:t>
            </a:r>
          </a:p>
        </p:txBody>
      </p:sp>
      <p:sp>
        <p:nvSpPr>
          <p:cNvPr id="80" name="Text Box 50"/>
          <p:cNvSpPr txBox="1">
            <a:spLocks noChangeArrowheads="1"/>
          </p:cNvSpPr>
          <p:nvPr/>
        </p:nvSpPr>
        <p:spPr bwMode="auto">
          <a:xfrm>
            <a:off x="2969480" y="232193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3</a:t>
            </a:r>
          </a:p>
        </p:txBody>
      </p:sp>
      <p:sp>
        <p:nvSpPr>
          <p:cNvPr id="81" name="Text Box 50"/>
          <p:cNvSpPr txBox="1">
            <a:spLocks noChangeArrowheads="1"/>
          </p:cNvSpPr>
          <p:nvPr/>
        </p:nvSpPr>
        <p:spPr bwMode="auto">
          <a:xfrm>
            <a:off x="2969480" y="3257516"/>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2" name="Text Box 50"/>
          <p:cNvSpPr txBox="1">
            <a:spLocks noChangeArrowheads="1"/>
          </p:cNvSpPr>
          <p:nvPr/>
        </p:nvSpPr>
        <p:spPr bwMode="auto">
          <a:xfrm>
            <a:off x="2969480" y="372918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3" name="Text Box 50"/>
          <p:cNvSpPr txBox="1">
            <a:spLocks noChangeArrowheads="1"/>
          </p:cNvSpPr>
          <p:nvPr/>
        </p:nvSpPr>
        <p:spPr bwMode="auto">
          <a:xfrm>
            <a:off x="2956879" y="4181792"/>
            <a:ext cx="307775"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10</a:t>
            </a:r>
          </a:p>
        </p:txBody>
      </p:sp>
      <p:sp>
        <p:nvSpPr>
          <p:cNvPr id="84" name="Text Box 50"/>
          <p:cNvSpPr txBox="1">
            <a:spLocks noChangeArrowheads="1"/>
          </p:cNvSpPr>
          <p:nvPr/>
        </p:nvSpPr>
        <p:spPr bwMode="auto">
          <a:xfrm>
            <a:off x="3542262" y="294615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5" name="Text Box 50"/>
          <p:cNvSpPr txBox="1">
            <a:spLocks noChangeArrowheads="1"/>
          </p:cNvSpPr>
          <p:nvPr/>
        </p:nvSpPr>
        <p:spPr bwMode="auto">
          <a:xfrm>
            <a:off x="3527332" y="175813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6" name="Text Box 50"/>
          <p:cNvSpPr txBox="1">
            <a:spLocks noChangeArrowheads="1"/>
          </p:cNvSpPr>
          <p:nvPr/>
        </p:nvSpPr>
        <p:spPr bwMode="auto">
          <a:xfrm>
            <a:off x="4338151" y="202565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8</a:t>
            </a:r>
          </a:p>
        </p:txBody>
      </p:sp>
      <p:sp>
        <p:nvSpPr>
          <p:cNvPr id="87" name="Text Box 50"/>
          <p:cNvSpPr txBox="1">
            <a:spLocks noChangeArrowheads="1"/>
          </p:cNvSpPr>
          <p:nvPr/>
        </p:nvSpPr>
        <p:spPr bwMode="auto">
          <a:xfrm>
            <a:off x="3770991" y="233287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8" name="Text Box 50"/>
          <p:cNvSpPr txBox="1">
            <a:spLocks noChangeArrowheads="1"/>
          </p:cNvSpPr>
          <p:nvPr/>
        </p:nvSpPr>
        <p:spPr bwMode="auto">
          <a:xfrm>
            <a:off x="3770991" y="2789858"/>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4</a:t>
            </a:r>
          </a:p>
        </p:txBody>
      </p:sp>
      <p:sp>
        <p:nvSpPr>
          <p:cNvPr id="89" name="Text Box 50"/>
          <p:cNvSpPr txBox="1">
            <a:spLocks noChangeArrowheads="1"/>
          </p:cNvSpPr>
          <p:nvPr/>
        </p:nvSpPr>
        <p:spPr bwMode="auto">
          <a:xfrm>
            <a:off x="3493582" y="3411221"/>
            <a:ext cx="294951"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11</a:t>
            </a:r>
          </a:p>
        </p:txBody>
      </p:sp>
      <p:sp>
        <p:nvSpPr>
          <p:cNvPr id="90" name="Text Box 50"/>
          <p:cNvSpPr txBox="1">
            <a:spLocks noChangeArrowheads="1"/>
          </p:cNvSpPr>
          <p:nvPr/>
        </p:nvSpPr>
        <p:spPr bwMode="auto">
          <a:xfrm>
            <a:off x="3539035" y="3898423"/>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1" name="Text Box 50"/>
          <p:cNvSpPr txBox="1">
            <a:spLocks noChangeArrowheads="1"/>
          </p:cNvSpPr>
          <p:nvPr/>
        </p:nvSpPr>
        <p:spPr bwMode="auto">
          <a:xfrm>
            <a:off x="3535807" y="433150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5</a:t>
            </a:r>
          </a:p>
        </p:txBody>
      </p:sp>
      <p:sp>
        <p:nvSpPr>
          <p:cNvPr id="92" name="Text Box 50"/>
          <p:cNvSpPr txBox="1">
            <a:spLocks noChangeArrowheads="1"/>
          </p:cNvSpPr>
          <p:nvPr/>
        </p:nvSpPr>
        <p:spPr bwMode="auto">
          <a:xfrm>
            <a:off x="4329401" y="294615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6</a:t>
            </a:r>
          </a:p>
        </p:txBody>
      </p:sp>
      <p:sp>
        <p:nvSpPr>
          <p:cNvPr id="93" name="Text Box 50"/>
          <p:cNvSpPr txBox="1">
            <a:spLocks noChangeArrowheads="1"/>
          </p:cNvSpPr>
          <p:nvPr/>
        </p:nvSpPr>
        <p:spPr bwMode="auto">
          <a:xfrm>
            <a:off x="4329182" y="340058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2</a:t>
            </a:r>
          </a:p>
        </p:txBody>
      </p:sp>
      <p:sp>
        <p:nvSpPr>
          <p:cNvPr id="94" name="Text Box 50"/>
          <p:cNvSpPr txBox="1">
            <a:spLocks noChangeArrowheads="1"/>
          </p:cNvSpPr>
          <p:nvPr/>
        </p:nvSpPr>
        <p:spPr bwMode="auto">
          <a:xfrm>
            <a:off x="4328963" y="389209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5" name="Text Box 50"/>
          <p:cNvSpPr txBox="1">
            <a:spLocks noChangeArrowheads="1"/>
          </p:cNvSpPr>
          <p:nvPr/>
        </p:nvSpPr>
        <p:spPr bwMode="auto">
          <a:xfrm>
            <a:off x="4328744" y="4328982"/>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7" name="Text Box 50"/>
          <p:cNvSpPr txBox="1">
            <a:spLocks noChangeArrowheads="1"/>
          </p:cNvSpPr>
          <p:nvPr/>
        </p:nvSpPr>
        <p:spPr bwMode="auto">
          <a:xfrm>
            <a:off x="5121942" y="453177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8" name="Text Box 50"/>
          <p:cNvSpPr txBox="1">
            <a:spLocks noChangeArrowheads="1"/>
          </p:cNvSpPr>
          <p:nvPr/>
        </p:nvSpPr>
        <p:spPr bwMode="auto">
          <a:xfrm>
            <a:off x="5121942" y="245031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9" name="Text Box 50"/>
          <p:cNvSpPr txBox="1">
            <a:spLocks noChangeArrowheads="1"/>
          </p:cNvSpPr>
          <p:nvPr/>
        </p:nvSpPr>
        <p:spPr bwMode="auto">
          <a:xfrm>
            <a:off x="3793344" y="3250086"/>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10" name="Rectangular Callout 9"/>
          <p:cNvSpPr/>
          <p:nvPr/>
        </p:nvSpPr>
        <p:spPr>
          <a:xfrm>
            <a:off x="6085986" y="2591758"/>
            <a:ext cx="3058014" cy="580928"/>
          </a:xfrm>
          <a:prstGeom prst="wedgeRectCallout">
            <a:avLst>
              <a:gd name="adj1" fmla="val -84908"/>
              <a:gd name="adj2" fmla="val 102935"/>
            </a:avLst>
          </a:prstGeom>
          <a:solidFill>
            <a:schemeClr val="accent6">
              <a:lumMod val="20000"/>
              <a:lumOff val="80000"/>
            </a:schemeClr>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575" tIns="28575" rIns="28575" bIns="28575" numCol="1" spcCol="38100" rtlCol="0" anchor="ctr">
            <a:spAutoFit/>
          </a:bodyPr>
          <a:lstStyle/>
          <a:p>
            <a:pPr rtl="0" latinLnBrk="1" hangingPunct="0"/>
            <a:r>
              <a:rPr lang="en-US" sz="1800" dirty="0">
                <a:solidFill>
                  <a:srgbClr val="000000"/>
                </a:solidFill>
              </a:rPr>
              <a:t>Router 4 tells its neighbors:</a:t>
            </a:r>
          </a:p>
          <a:p>
            <a:pPr rtl="0" latinLnBrk="1" hangingPunct="0"/>
            <a:r>
              <a:rPr lang="en-US" sz="1600" i="1" dirty="0">
                <a:solidFill>
                  <a:schemeClr val="accent2"/>
                </a:solidFill>
              </a:rPr>
              <a:t>“I can reach 2 with a cost of 15”</a:t>
            </a:r>
          </a:p>
        </p:txBody>
      </p:sp>
    </p:spTree>
    <p:extLst>
      <p:ext uri="{BB962C8B-B14F-4D97-AF65-F5344CB8AC3E}">
        <p14:creationId xmlns:p14="http://schemas.microsoft.com/office/powerpoint/2010/main" val="3221520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28" idx="0"/>
          </p:cNvCxnSpPr>
          <p:nvPr/>
        </p:nvCxnSpPr>
        <p:spPr>
          <a:xfrm>
            <a:off x="3242093" y="1388880"/>
            <a:ext cx="1" cy="113806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242093" y="3260000"/>
            <a:ext cx="0" cy="113806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156" name="Title 155"/>
          <p:cNvSpPr>
            <a:spLocks noGrp="1"/>
          </p:cNvSpPr>
          <p:nvPr>
            <p:ph type="title"/>
          </p:nvPr>
        </p:nvSpPr>
        <p:spPr/>
        <p:txBody>
          <a:bodyPr/>
          <a:lstStyle/>
          <a:p>
            <a:r>
              <a:rPr lang="en-US" dirty="0"/>
              <a:t>Solution</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495388" y="1888494"/>
            <a:ext cx="304801" cy="2140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103617" y="4254337"/>
            <a:ext cx="304534" cy="14373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4299" y="2814000"/>
            <a:ext cx="304801" cy="2140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7" name="Text Box 50"/>
          <p:cNvSpPr txBox="1">
            <a:spLocks noChangeArrowheads="1"/>
          </p:cNvSpPr>
          <p:nvPr/>
        </p:nvSpPr>
        <p:spPr bwMode="auto">
          <a:xfrm>
            <a:off x="2969480" y="138744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59" name="Text Box 50"/>
          <p:cNvSpPr txBox="1">
            <a:spLocks noChangeArrowheads="1"/>
          </p:cNvSpPr>
          <p:nvPr/>
        </p:nvSpPr>
        <p:spPr bwMode="auto">
          <a:xfrm>
            <a:off x="4338202" y="152906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6</a:t>
            </a:r>
          </a:p>
        </p:txBody>
      </p:sp>
      <p:sp>
        <p:nvSpPr>
          <p:cNvPr id="61" name="Text Box 50"/>
          <p:cNvSpPr txBox="1">
            <a:spLocks noChangeArrowheads="1"/>
          </p:cNvSpPr>
          <p:nvPr/>
        </p:nvSpPr>
        <p:spPr bwMode="auto">
          <a:xfrm>
            <a:off x="3524222" y="106464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3" name="Text Box 50"/>
          <p:cNvSpPr txBox="1">
            <a:spLocks noChangeArrowheads="1"/>
          </p:cNvSpPr>
          <p:nvPr/>
        </p:nvSpPr>
        <p:spPr bwMode="auto">
          <a:xfrm>
            <a:off x="4338202" y="106322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4" name="Text Box 50"/>
          <p:cNvSpPr txBox="1">
            <a:spLocks noChangeArrowheads="1"/>
          </p:cNvSpPr>
          <p:nvPr/>
        </p:nvSpPr>
        <p:spPr bwMode="auto">
          <a:xfrm>
            <a:off x="5125122" y="106181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5" name="Text Box 50"/>
          <p:cNvSpPr txBox="1">
            <a:spLocks noChangeArrowheads="1"/>
          </p:cNvSpPr>
          <p:nvPr/>
        </p:nvSpPr>
        <p:spPr bwMode="auto">
          <a:xfrm>
            <a:off x="5677443" y="143141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6" name="Text Box 50"/>
          <p:cNvSpPr txBox="1">
            <a:spLocks noChangeArrowheads="1"/>
          </p:cNvSpPr>
          <p:nvPr/>
        </p:nvSpPr>
        <p:spPr bwMode="auto">
          <a:xfrm>
            <a:off x="3534547" y="125803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7" name="Text Box 50"/>
          <p:cNvSpPr txBox="1">
            <a:spLocks noChangeArrowheads="1"/>
          </p:cNvSpPr>
          <p:nvPr/>
        </p:nvSpPr>
        <p:spPr bwMode="auto">
          <a:xfrm>
            <a:off x="4869602" y="185991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7</a:t>
            </a:r>
          </a:p>
        </p:txBody>
      </p:sp>
      <p:sp>
        <p:nvSpPr>
          <p:cNvPr id="68" name="Text Box 50"/>
          <p:cNvSpPr txBox="1">
            <a:spLocks noChangeArrowheads="1"/>
          </p:cNvSpPr>
          <p:nvPr/>
        </p:nvSpPr>
        <p:spPr bwMode="auto">
          <a:xfrm>
            <a:off x="5111330" y="2702976"/>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9" name="Text Box 50"/>
          <p:cNvSpPr txBox="1">
            <a:spLocks noChangeArrowheads="1"/>
          </p:cNvSpPr>
          <p:nvPr/>
        </p:nvSpPr>
        <p:spPr bwMode="auto">
          <a:xfrm>
            <a:off x="5125122" y="2029498"/>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0" name="Text Box 50"/>
          <p:cNvSpPr txBox="1">
            <a:spLocks noChangeArrowheads="1"/>
          </p:cNvSpPr>
          <p:nvPr/>
        </p:nvSpPr>
        <p:spPr bwMode="auto">
          <a:xfrm>
            <a:off x="5677443" y="186372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1" name="Text Box 50"/>
          <p:cNvSpPr txBox="1">
            <a:spLocks noChangeArrowheads="1"/>
          </p:cNvSpPr>
          <p:nvPr/>
        </p:nvSpPr>
        <p:spPr bwMode="auto">
          <a:xfrm>
            <a:off x="5677443" y="231244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2</a:t>
            </a:r>
          </a:p>
        </p:txBody>
      </p:sp>
      <p:sp>
        <p:nvSpPr>
          <p:cNvPr id="72" name="Text Box 50"/>
          <p:cNvSpPr txBox="1">
            <a:spLocks noChangeArrowheads="1"/>
          </p:cNvSpPr>
          <p:nvPr/>
        </p:nvSpPr>
        <p:spPr bwMode="auto">
          <a:xfrm>
            <a:off x="4338202" y="245031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7</a:t>
            </a:r>
          </a:p>
        </p:txBody>
      </p:sp>
      <p:sp>
        <p:nvSpPr>
          <p:cNvPr id="73" name="Text Box 50"/>
          <p:cNvSpPr txBox="1">
            <a:spLocks noChangeArrowheads="1"/>
          </p:cNvSpPr>
          <p:nvPr/>
        </p:nvSpPr>
        <p:spPr bwMode="auto">
          <a:xfrm>
            <a:off x="5125465" y="3086753"/>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4" name="Text Box 50"/>
          <p:cNvSpPr txBox="1">
            <a:spLocks noChangeArrowheads="1"/>
          </p:cNvSpPr>
          <p:nvPr/>
        </p:nvSpPr>
        <p:spPr bwMode="auto">
          <a:xfrm>
            <a:off x="5677443" y="3260247"/>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5" name="Text Box 50"/>
          <p:cNvSpPr txBox="1">
            <a:spLocks noChangeArrowheads="1"/>
          </p:cNvSpPr>
          <p:nvPr/>
        </p:nvSpPr>
        <p:spPr bwMode="auto">
          <a:xfrm>
            <a:off x="5125465" y="3396933"/>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6" name="Text Box 50"/>
          <p:cNvSpPr txBox="1">
            <a:spLocks noChangeArrowheads="1"/>
          </p:cNvSpPr>
          <p:nvPr/>
        </p:nvSpPr>
        <p:spPr bwMode="auto">
          <a:xfrm>
            <a:off x="4816981" y="3718993"/>
            <a:ext cx="307775"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12</a:t>
            </a:r>
          </a:p>
        </p:txBody>
      </p:sp>
      <p:sp>
        <p:nvSpPr>
          <p:cNvPr id="77" name="Text Box 50"/>
          <p:cNvSpPr txBox="1">
            <a:spLocks noChangeArrowheads="1"/>
          </p:cNvSpPr>
          <p:nvPr/>
        </p:nvSpPr>
        <p:spPr bwMode="auto">
          <a:xfrm>
            <a:off x="5177511" y="410435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3</a:t>
            </a:r>
          </a:p>
        </p:txBody>
      </p:sp>
      <p:sp>
        <p:nvSpPr>
          <p:cNvPr id="78" name="Text Box 50"/>
          <p:cNvSpPr txBox="1">
            <a:spLocks noChangeArrowheads="1"/>
          </p:cNvSpPr>
          <p:nvPr/>
        </p:nvSpPr>
        <p:spPr bwMode="auto">
          <a:xfrm>
            <a:off x="5125122" y="382479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9" name="Text Box 50"/>
          <p:cNvSpPr txBox="1">
            <a:spLocks noChangeArrowheads="1"/>
          </p:cNvSpPr>
          <p:nvPr/>
        </p:nvSpPr>
        <p:spPr bwMode="auto">
          <a:xfrm>
            <a:off x="2969480" y="1866222"/>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4</a:t>
            </a:r>
          </a:p>
        </p:txBody>
      </p:sp>
      <p:sp>
        <p:nvSpPr>
          <p:cNvPr id="80" name="Text Box 50"/>
          <p:cNvSpPr txBox="1">
            <a:spLocks noChangeArrowheads="1"/>
          </p:cNvSpPr>
          <p:nvPr/>
        </p:nvSpPr>
        <p:spPr bwMode="auto">
          <a:xfrm>
            <a:off x="2969480" y="232193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3</a:t>
            </a:r>
          </a:p>
        </p:txBody>
      </p:sp>
      <p:sp>
        <p:nvSpPr>
          <p:cNvPr id="81" name="Text Box 50"/>
          <p:cNvSpPr txBox="1">
            <a:spLocks noChangeArrowheads="1"/>
          </p:cNvSpPr>
          <p:nvPr/>
        </p:nvSpPr>
        <p:spPr bwMode="auto">
          <a:xfrm>
            <a:off x="2969480" y="3257516"/>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2" name="Text Box 50"/>
          <p:cNvSpPr txBox="1">
            <a:spLocks noChangeArrowheads="1"/>
          </p:cNvSpPr>
          <p:nvPr/>
        </p:nvSpPr>
        <p:spPr bwMode="auto">
          <a:xfrm>
            <a:off x="2969480" y="372918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3" name="Text Box 50"/>
          <p:cNvSpPr txBox="1">
            <a:spLocks noChangeArrowheads="1"/>
          </p:cNvSpPr>
          <p:nvPr/>
        </p:nvSpPr>
        <p:spPr bwMode="auto">
          <a:xfrm>
            <a:off x="2956879" y="4181792"/>
            <a:ext cx="307775"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10</a:t>
            </a:r>
          </a:p>
        </p:txBody>
      </p:sp>
      <p:sp>
        <p:nvSpPr>
          <p:cNvPr id="84" name="Text Box 50"/>
          <p:cNvSpPr txBox="1">
            <a:spLocks noChangeArrowheads="1"/>
          </p:cNvSpPr>
          <p:nvPr/>
        </p:nvSpPr>
        <p:spPr bwMode="auto">
          <a:xfrm>
            <a:off x="3542262" y="294615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5" name="Text Box 50"/>
          <p:cNvSpPr txBox="1">
            <a:spLocks noChangeArrowheads="1"/>
          </p:cNvSpPr>
          <p:nvPr/>
        </p:nvSpPr>
        <p:spPr bwMode="auto">
          <a:xfrm>
            <a:off x="3527332" y="175813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6" name="Text Box 50"/>
          <p:cNvSpPr txBox="1">
            <a:spLocks noChangeArrowheads="1"/>
          </p:cNvSpPr>
          <p:nvPr/>
        </p:nvSpPr>
        <p:spPr bwMode="auto">
          <a:xfrm>
            <a:off x="4338151" y="202565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8</a:t>
            </a:r>
          </a:p>
        </p:txBody>
      </p:sp>
      <p:sp>
        <p:nvSpPr>
          <p:cNvPr id="87" name="Text Box 50"/>
          <p:cNvSpPr txBox="1">
            <a:spLocks noChangeArrowheads="1"/>
          </p:cNvSpPr>
          <p:nvPr/>
        </p:nvSpPr>
        <p:spPr bwMode="auto">
          <a:xfrm>
            <a:off x="3770991" y="233287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8" name="Text Box 50"/>
          <p:cNvSpPr txBox="1">
            <a:spLocks noChangeArrowheads="1"/>
          </p:cNvSpPr>
          <p:nvPr/>
        </p:nvSpPr>
        <p:spPr bwMode="auto">
          <a:xfrm>
            <a:off x="3770991" y="2789858"/>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4</a:t>
            </a:r>
          </a:p>
        </p:txBody>
      </p:sp>
      <p:sp>
        <p:nvSpPr>
          <p:cNvPr id="89" name="Text Box 50"/>
          <p:cNvSpPr txBox="1">
            <a:spLocks noChangeArrowheads="1"/>
          </p:cNvSpPr>
          <p:nvPr/>
        </p:nvSpPr>
        <p:spPr bwMode="auto">
          <a:xfrm>
            <a:off x="3493582" y="3411221"/>
            <a:ext cx="294951"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11</a:t>
            </a:r>
          </a:p>
        </p:txBody>
      </p:sp>
      <p:sp>
        <p:nvSpPr>
          <p:cNvPr id="90" name="Text Box 50"/>
          <p:cNvSpPr txBox="1">
            <a:spLocks noChangeArrowheads="1"/>
          </p:cNvSpPr>
          <p:nvPr/>
        </p:nvSpPr>
        <p:spPr bwMode="auto">
          <a:xfrm>
            <a:off x="3539035" y="3898423"/>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1" name="Text Box 50"/>
          <p:cNvSpPr txBox="1">
            <a:spLocks noChangeArrowheads="1"/>
          </p:cNvSpPr>
          <p:nvPr/>
        </p:nvSpPr>
        <p:spPr bwMode="auto">
          <a:xfrm>
            <a:off x="3535807" y="433150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5</a:t>
            </a:r>
          </a:p>
        </p:txBody>
      </p:sp>
      <p:sp>
        <p:nvSpPr>
          <p:cNvPr id="92" name="Text Box 50"/>
          <p:cNvSpPr txBox="1">
            <a:spLocks noChangeArrowheads="1"/>
          </p:cNvSpPr>
          <p:nvPr/>
        </p:nvSpPr>
        <p:spPr bwMode="auto">
          <a:xfrm>
            <a:off x="4329401" y="294615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6</a:t>
            </a:r>
          </a:p>
        </p:txBody>
      </p:sp>
      <p:sp>
        <p:nvSpPr>
          <p:cNvPr id="93" name="Text Box 50"/>
          <p:cNvSpPr txBox="1">
            <a:spLocks noChangeArrowheads="1"/>
          </p:cNvSpPr>
          <p:nvPr/>
        </p:nvSpPr>
        <p:spPr bwMode="auto">
          <a:xfrm>
            <a:off x="4329182" y="340058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2</a:t>
            </a:r>
          </a:p>
        </p:txBody>
      </p:sp>
      <p:sp>
        <p:nvSpPr>
          <p:cNvPr id="94" name="Text Box 50"/>
          <p:cNvSpPr txBox="1">
            <a:spLocks noChangeArrowheads="1"/>
          </p:cNvSpPr>
          <p:nvPr/>
        </p:nvSpPr>
        <p:spPr bwMode="auto">
          <a:xfrm>
            <a:off x="4328963" y="389209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5" name="Text Box 50"/>
          <p:cNvSpPr txBox="1">
            <a:spLocks noChangeArrowheads="1"/>
          </p:cNvSpPr>
          <p:nvPr/>
        </p:nvSpPr>
        <p:spPr bwMode="auto">
          <a:xfrm>
            <a:off x="4328744" y="4328982"/>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7" name="Text Box 50"/>
          <p:cNvSpPr txBox="1">
            <a:spLocks noChangeArrowheads="1"/>
          </p:cNvSpPr>
          <p:nvPr/>
        </p:nvSpPr>
        <p:spPr bwMode="auto">
          <a:xfrm>
            <a:off x="5121942" y="453177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8" name="Text Box 50"/>
          <p:cNvSpPr txBox="1">
            <a:spLocks noChangeArrowheads="1"/>
          </p:cNvSpPr>
          <p:nvPr/>
        </p:nvSpPr>
        <p:spPr bwMode="auto">
          <a:xfrm>
            <a:off x="5121942" y="245031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9" name="Text Box 50"/>
          <p:cNvSpPr txBox="1">
            <a:spLocks noChangeArrowheads="1"/>
          </p:cNvSpPr>
          <p:nvPr/>
        </p:nvSpPr>
        <p:spPr bwMode="auto">
          <a:xfrm>
            <a:off x="3793344" y="3250086"/>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102" name="TextBox 101"/>
          <p:cNvSpPr txBox="1"/>
          <p:nvPr/>
        </p:nvSpPr>
        <p:spPr>
          <a:xfrm>
            <a:off x="5987139" y="1273410"/>
            <a:ext cx="1000272" cy="303927"/>
          </a:xfrm>
          <a:prstGeom prst="rect">
            <a:avLst/>
          </a:prstGeom>
          <a:noFill/>
        </p:spPr>
        <p:txBody>
          <a:bodyPr wrap="none" lIns="57149" tIns="28574" rIns="57149" bIns="28574" rtlCol="0">
            <a:spAutoFit/>
          </a:bodyPr>
          <a:lstStyle/>
          <a:p>
            <a:r>
              <a:rPr lang="en-US" sz="1600" dirty="0"/>
              <a:t>Cost = 22</a:t>
            </a:r>
          </a:p>
        </p:txBody>
      </p:sp>
      <p:grpSp>
        <p:nvGrpSpPr>
          <p:cNvPr id="3" name="Group 2"/>
          <p:cNvGrpSpPr/>
          <p:nvPr/>
        </p:nvGrpSpPr>
        <p:grpSpPr>
          <a:xfrm>
            <a:off x="5098012" y="4213043"/>
            <a:ext cx="296704" cy="618810"/>
            <a:chOff x="9063123" y="7489855"/>
            <a:chExt cx="527474" cy="1100107"/>
          </a:xfrm>
        </p:grpSpPr>
        <p:sp>
          <p:nvSpPr>
            <p:cNvPr id="2" name="TextBox 1"/>
            <p:cNvSpPr txBox="1"/>
            <p:nvPr/>
          </p:nvSpPr>
          <p:spPr>
            <a:xfrm>
              <a:off x="9063123" y="7489855"/>
              <a:ext cx="302079"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3</a:t>
              </a:r>
            </a:p>
          </p:txBody>
        </p:sp>
        <p:sp>
          <p:nvSpPr>
            <p:cNvPr id="103" name="TextBox 102"/>
            <p:cNvSpPr txBox="1"/>
            <p:nvPr/>
          </p:nvSpPr>
          <p:spPr>
            <a:xfrm>
              <a:off x="9288519" y="8056483"/>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a:t>
              </a:r>
            </a:p>
          </p:txBody>
        </p:sp>
      </p:grpSp>
      <p:grpSp>
        <p:nvGrpSpPr>
          <p:cNvPr id="10" name="Group 9"/>
          <p:cNvGrpSpPr/>
          <p:nvPr/>
        </p:nvGrpSpPr>
        <p:grpSpPr>
          <a:xfrm>
            <a:off x="3473924" y="3308334"/>
            <a:ext cx="1830789" cy="1482411"/>
            <a:chOff x="6175863" y="5881483"/>
            <a:chExt cx="3254736" cy="2635398"/>
          </a:xfrm>
        </p:grpSpPr>
        <p:sp>
          <p:nvSpPr>
            <p:cNvPr id="106" name="TextBox 105"/>
            <p:cNvSpPr txBox="1"/>
            <p:nvPr/>
          </p:nvSpPr>
          <p:spPr>
            <a:xfrm>
              <a:off x="6316928" y="7983402"/>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7</a:t>
              </a:r>
            </a:p>
          </p:txBody>
        </p:sp>
        <p:sp>
          <p:nvSpPr>
            <p:cNvPr id="120" name="TextBox 119"/>
            <p:cNvSpPr txBox="1"/>
            <p:nvPr/>
          </p:nvSpPr>
          <p:spPr>
            <a:xfrm>
              <a:off x="6175863" y="6753257"/>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rPr>
                <a:t>5</a:t>
              </a:r>
              <a:endParaRPr lang="en-US" sz="1575" dirty="0">
                <a:solidFill>
                  <a:srgbClr val="C82506"/>
                </a:solidFill>
                <a:latin typeface="+mn-lt"/>
                <a:ea typeface="+mn-ea"/>
                <a:sym typeface="Gill Sans"/>
              </a:endParaRPr>
            </a:p>
          </p:txBody>
        </p:sp>
        <p:sp>
          <p:nvSpPr>
            <p:cNvPr id="123" name="TextBox 122"/>
            <p:cNvSpPr txBox="1"/>
            <p:nvPr/>
          </p:nvSpPr>
          <p:spPr>
            <a:xfrm>
              <a:off x="8929036" y="5908832"/>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rPr>
                <a:t>16</a:t>
              </a:r>
              <a:endParaRPr lang="en-US" sz="1575" dirty="0">
                <a:solidFill>
                  <a:srgbClr val="C82506"/>
                </a:solidFill>
                <a:latin typeface="+mn-lt"/>
                <a:ea typeface="+mn-ea"/>
                <a:sym typeface="Gill Sans"/>
              </a:endParaRPr>
            </a:p>
          </p:txBody>
        </p:sp>
        <p:sp>
          <p:nvSpPr>
            <p:cNvPr id="126" name="TextBox 125"/>
            <p:cNvSpPr txBox="1"/>
            <p:nvPr/>
          </p:nvSpPr>
          <p:spPr>
            <a:xfrm>
              <a:off x="7494165" y="5881483"/>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rPr>
                <a:t>17</a:t>
              </a:r>
              <a:endParaRPr lang="en-US" sz="1575" dirty="0">
                <a:solidFill>
                  <a:srgbClr val="C82506"/>
                </a:solidFill>
                <a:latin typeface="+mn-lt"/>
                <a:ea typeface="+mn-ea"/>
                <a:sym typeface="Gill Sans"/>
              </a:endParaRPr>
            </a:p>
          </p:txBody>
        </p:sp>
      </p:grpSp>
      <p:sp>
        <p:nvSpPr>
          <p:cNvPr id="127" name="TextBox 126"/>
          <p:cNvSpPr txBox="1"/>
          <p:nvPr/>
        </p:nvSpPr>
        <p:spPr>
          <a:xfrm>
            <a:off x="3381183" y="3318857"/>
            <a:ext cx="282129" cy="30008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28</a:t>
            </a:r>
          </a:p>
        </p:txBody>
      </p:sp>
      <p:grpSp>
        <p:nvGrpSpPr>
          <p:cNvPr id="17" name="Group 16"/>
          <p:cNvGrpSpPr/>
          <p:nvPr/>
        </p:nvGrpSpPr>
        <p:grpSpPr>
          <a:xfrm>
            <a:off x="2828287" y="2813691"/>
            <a:ext cx="2556775" cy="717948"/>
            <a:chOff x="5028066" y="5002120"/>
            <a:chExt cx="4545377" cy="1276352"/>
          </a:xfrm>
        </p:grpSpPr>
        <p:sp>
          <p:nvSpPr>
            <p:cNvPr id="111" name="TextBox 110"/>
            <p:cNvSpPr txBox="1"/>
            <p:nvPr/>
          </p:nvSpPr>
          <p:spPr>
            <a:xfrm>
              <a:off x="5028066" y="5744993"/>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7</a:t>
              </a:r>
            </a:p>
          </p:txBody>
        </p:sp>
        <p:sp>
          <p:nvSpPr>
            <p:cNvPr id="129" name="TextBox 128"/>
            <p:cNvSpPr txBox="1"/>
            <p:nvPr/>
          </p:nvSpPr>
          <p:spPr>
            <a:xfrm>
              <a:off x="6222745" y="5002120"/>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8</a:t>
              </a:r>
            </a:p>
          </p:txBody>
        </p:sp>
        <p:sp>
          <p:nvSpPr>
            <p:cNvPr id="133" name="TextBox 132"/>
            <p:cNvSpPr txBox="1"/>
            <p:nvPr/>
          </p:nvSpPr>
          <p:spPr>
            <a:xfrm>
              <a:off x="9071880" y="5144682"/>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18</a:t>
              </a:r>
            </a:p>
          </p:txBody>
        </p:sp>
      </p:grpSp>
      <p:grpSp>
        <p:nvGrpSpPr>
          <p:cNvPr id="8" name="Group 7"/>
          <p:cNvGrpSpPr/>
          <p:nvPr/>
        </p:nvGrpSpPr>
        <p:grpSpPr>
          <a:xfrm>
            <a:off x="4271574" y="3685686"/>
            <a:ext cx="1136733" cy="1094885"/>
            <a:chOff x="7593908" y="6552331"/>
            <a:chExt cx="2020858" cy="1946462"/>
          </a:xfrm>
        </p:grpSpPr>
        <p:sp>
          <p:nvSpPr>
            <p:cNvPr id="107" name="TextBox 106"/>
            <p:cNvSpPr txBox="1"/>
            <p:nvPr/>
          </p:nvSpPr>
          <p:spPr>
            <a:xfrm>
              <a:off x="7753010" y="7965314"/>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2</a:t>
              </a:r>
            </a:p>
          </p:txBody>
        </p:sp>
        <p:sp>
          <p:nvSpPr>
            <p:cNvPr id="118" name="TextBox 117"/>
            <p:cNvSpPr txBox="1"/>
            <p:nvPr/>
          </p:nvSpPr>
          <p:spPr>
            <a:xfrm>
              <a:off x="9312688" y="6763143"/>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4</a:t>
              </a:r>
            </a:p>
          </p:txBody>
        </p:sp>
        <p:sp>
          <p:nvSpPr>
            <p:cNvPr id="121" name="TextBox 120"/>
            <p:cNvSpPr txBox="1"/>
            <p:nvPr/>
          </p:nvSpPr>
          <p:spPr>
            <a:xfrm>
              <a:off x="7593908" y="6762242"/>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4</a:t>
              </a:r>
            </a:p>
          </p:txBody>
        </p:sp>
        <p:sp>
          <p:nvSpPr>
            <p:cNvPr id="134" name="TextBox 133"/>
            <p:cNvSpPr txBox="1"/>
            <p:nvPr/>
          </p:nvSpPr>
          <p:spPr>
            <a:xfrm>
              <a:off x="8095567" y="6552331"/>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15</a:t>
              </a:r>
            </a:p>
          </p:txBody>
        </p:sp>
      </p:grpSp>
      <p:grpSp>
        <p:nvGrpSpPr>
          <p:cNvPr id="12" name="Group 11"/>
          <p:cNvGrpSpPr/>
          <p:nvPr/>
        </p:nvGrpSpPr>
        <p:grpSpPr>
          <a:xfrm>
            <a:off x="2749066" y="3230055"/>
            <a:ext cx="2913362" cy="1227577"/>
            <a:chOff x="4887229" y="5742320"/>
            <a:chExt cx="5179310" cy="2182360"/>
          </a:xfrm>
        </p:grpSpPr>
        <p:sp>
          <p:nvSpPr>
            <p:cNvPr id="108" name="TextBox 107"/>
            <p:cNvSpPr txBox="1"/>
            <p:nvPr/>
          </p:nvSpPr>
          <p:spPr>
            <a:xfrm>
              <a:off x="4887229" y="7391201"/>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15</a:t>
              </a:r>
            </a:p>
          </p:txBody>
        </p:sp>
        <p:sp>
          <p:nvSpPr>
            <p:cNvPr id="109" name="TextBox 108"/>
            <p:cNvSpPr txBox="1"/>
            <p:nvPr/>
          </p:nvSpPr>
          <p:spPr>
            <a:xfrm>
              <a:off x="5007519" y="6568096"/>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6</a:t>
              </a:r>
            </a:p>
          </p:txBody>
        </p:sp>
        <p:sp>
          <p:nvSpPr>
            <p:cNvPr id="124" name="TextBox 123"/>
            <p:cNvSpPr txBox="1"/>
            <p:nvPr/>
          </p:nvSpPr>
          <p:spPr>
            <a:xfrm>
              <a:off x="9564976" y="5748809"/>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rPr>
                <a:t>17</a:t>
              </a:r>
              <a:endParaRPr lang="en-US" sz="1575" dirty="0">
                <a:solidFill>
                  <a:srgbClr val="C82506"/>
                </a:solidFill>
                <a:latin typeface="+mn-lt"/>
                <a:ea typeface="+mn-ea"/>
                <a:sym typeface="Gill Sans"/>
              </a:endParaRPr>
            </a:p>
          </p:txBody>
        </p:sp>
        <p:sp>
          <p:nvSpPr>
            <p:cNvPr id="135" name="TextBox 134"/>
            <p:cNvSpPr txBox="1"/>
            <p:nvPr/>
          </p:nvSpPr>
          <p:spPr>
            <a:xfrm>
              <a:off x="7168466" y="5742320"/>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rPr>
                <a:t>18</a:t>
              </a:r>
              <a:endParaRPr lang="en-US" sz="1575" dirty="0">
                <a:solidFill>
                  <a:srgbClr val="C82506"/>
                </a:solidFill>
                <a:latin typeface="+mn-lt"/>
                <a:ea typeface="+mn-ea"/>
                <a:sym typeface="Gill Sans"/>
              </a:endParaRPr>
            </a:p>
          </p:txBody>
        </p:sp>
      </p:grpSp>
      <p:sp>
        <p:nvSpPr>
          <p:cNvPr id="6" name="TextBox 5"/>
          <p:cNvSpPr txBox="1"/>
          <p:nvPr/>
        </p:nvSpPr>
        <p:spPr>
          <a:xfrm>
            <a:off x="5928630" y="2507206"/>
            <a:ext cx="1614224" cy="38670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2138" i="1" dirty="0">
                <a:solidFill>
                  <a:srgbClr val="C82506"/>
                </a:solidFill>
                <a:latin typeface="+mn-lt"/>
                <a:ea typeface="+mn-ea"/>
                <a:sym typeface="Gill Sans"/>
              </a:rPr>
              <a:t>…and so on!</a:t>
            </a:r>
          </a:p>
        </p:txBody>
      </p:sp>
      <p:sp>
        <p:nvSpPr>
          <p:cNvPr id="117" name="TextBox 116"/>
          <p:cNvSpPr txBox="1"/>
          <p:nvPr/>
        </p:nvSpPr>
        <p:spPr>
          <a:xfrm>
            <a:off x="4104563" y="3224619"/>
            <a:ext cx="169919" cy="300082"/>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rPr>
              <a:t>9</a:t>
            </a:r>
            <a:endParaRPr lang="en-US" sz="1575" dirty="0">
              <a:solidFill>
                <a:srgbClr val="C82506"/>
              </a:solidFill>
              <a:latin typeface="+mn-lt"/>
              <a:ea typeface="+mn-ea"/>
              <a:sym typeface="Gill Sans"/>
            </a:endParaRPr>
          </a:p>
        </p:txBody>
      </p:sp>
      <p:sp>
        <p:nvSpPr>
          <p:cNvPr id="115" name="TextBox 114"/>
          <p:cNvSpPr txBox="1"/>
          <p:nvPr/>
        </p:nvSpPr>
        <p:spPr>
          <a:xfrm>
            <a:off x="4255148" y="3303209"/>
            <a:ext cx="267124" cy="300082"/>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11</a:t>
            </a:r>
          </a:p>
        </p:txBody>
      </p:sp>
      <p:sp>
        <p:nvSpPr>
          <p:cNvPr id="114" name="TextBox 113"/>
          <p:cNvSpPr txBox="1"/>
          <p:nvPr/>
        </p:nvSpPr>
        <p:spPr>
          <a:xfrm>
            <a:off x="5031183" y="3329331"/>
            <a:ext cx="282129" cy="300082"/>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12</a:t>
            </a:r>
          </a:p>
        </p:txBody>
      </p:sp>
      <p:sp>
        <p:nvSpPr>
          <p:cNvPr id="136" name="TextBox 135"/>
          <p:cNvSpPr txBox="1"/>
          <p:nvPr/>
        </p:nvSpPr>
        <p:spPr>
          <a:xfrm>
            <a:off x="5342425" y="3228383"/>
            <a:ext cx="282129" cy="300082"/>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13</a:t>
            </a:r>
          </a:p>
        </p:txBody>
      </p:sp>
      <p:sp>
        <p:nvSpPr>
          <p:cNvPr id="137" name="TextBox 136"/>
          <p:cNvSpPr txBox="1"/>
          <p:nvPr/>
        </p:nvSpPr>
        <p:spPr>
          <a:xfrm>
            <a:off x="5085049" y="2887904"/>
            <a:ext cx="282129" cy="300082"/>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14</a:t>
            </a:r>
          </a:p>
        </p:txBody>
      </p:sp>
      <p:sp>
        <p:nvSpPr>
          <p:cNvPr id="101" name="Freeform 100"/>
          <p:cNvSpPr/>
          <p:nvPr/>
        </p:nvSpPr>
        <p:spPr>
          <a:xfrm>
            <a:off x="3068803" y="958219"/>
            <a:ext cx="3010332" cy="3461447"/>
          </a:xfrm>
          <a:custGeom>
            <a:avLst/>
            <a:gdLst>
              <a:gd name="connsiteX0" fmla="*/ 270989 w 4816532"/>
              <a:gd name="connsiteY0" fmla="*/ 198637 h 5538316"/>
              <a:gd name="connsiteX1" fmla="*/ 4153186 w 4816532"/>
              <a:gd name="connsiteY1" fmla="*/ 213068 h 5538316"/>
              <a:gd name="connsiteX2" fmla="*/ 4701601 w 4816532"/>
              <a:gd name="connsiteY2" fmla="*/ 2377803 h 5538316"/>
              <a:gd name="connsiteX3" fmla="*/ 2897606 w 4816532"/>
              <a:gd name="connsiteY3" fmla="*/ 3503465 h 5538316"/>
              <a:gd name="connsiteX4" fmla="*/ 4124322 w 4816532"/>
              <a:gd name="connsiteY4" fmla="*/ 3575623 h 5538316"/>
              <a:gd name="connsiteX5" fmla="*/ 4369666 w 4816532"/>
              <a:gd name="connsiteY5" fmla="*/ 4210612 h 5538316"/>
              <a:gd name="connsiteX6" fmla="*/ 1526569 w 4816532"/>
              <a:gd name="connsiteY6" fmla="*/ 4340496 h 5538316"/>
              <a:gd name="connsiteX7" fmla="*/ 1367818 w 4816532"/>
              <a:gd name="connsiteY7" fmla="*/ 3474602 h 5538316"/>
              <a:gd name="connsiteX8" fmla="*/ 184397 w 4816532"/>
              <a:gd name="connsiteY8" fmla="*/ 3561191 h 5538316"/>
              <a:gd name="connsiteX9" fmla="*/ 314285 w 4816532"/>
              <a:gd name="connsiteY9" fmla="*/ 5033211 h 5538316"/>
              <a:gd name="connsiteX10" fmla="*/ 3114085 w 4816532"/>
              <a:gd name="connsiteY10" fmla="*/ 5090937 h 5538316"/>
              <a:gd name="connsiteX11" fmla="*/ 4109890 w 4816532"/>
              <a:gd name="connsiteY11" fmla="*/ 5538316 h 553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16532" h="5538316">
                <a:moveTo>
                  <a:pt x="270989" y="198637"/>
                </a:moveTo>
                <a:cubicBezTo>
                  <a:pt x="1842870" y="24255"/>
                  <a:pt x="3414751" y="-150126"/>
                  <a:pt x="4153186" y="213068"/>
                </a:cubicBezTo>
                <a:cubicBezTo>
                  <a:pt x="4891621" y="576262"/>
                  <a:pt x="4910864" y="1829404"/>
                  <a:pt x="4701601" y="2377803"/>
                </a:cubicBezTo>
                <a:cubicBezTo>
                  <a:pt x="4492338" y="2926202"/>
                  <a:pt x="2993819" y="3303828"/>
                  <a:pt x="2897606" y="3503465"/>
                </a:cubicBezTo>
                <a:cubicBezTo>
                  <a:pt x="2801393" y="3703102"/>
                  <a:pt x="3878979" y="3457765"/>
                  <a:pt x="4124322" y="3575623"/>
                </a:cubicBezTo>
                <a:cubicBezTo>
                  <a:pt x="4369665" y="3693481"/>
                  <a:pt x="4802625" y="4083133"/>
                  <a:pt x="4369666" y="4210612"/>
                </a:cubicBezTo>
                <a:cubicBezTo>
                  <a:pt x="3936707" y="4338091"/>
                  <a:pt x="2026877" y="4463164"/>
                  <a:pt x="1526569" y="4340496"/>
                </a:cubicBezTo>
                <a:cubicBezTo>
                  <a:pt x="1026261" y="4217828"/>
                  <a:pt x="1591513" y="3604486"/>
                  <a:pt x="1367818" y="3474602"/>
                </a:cubicBezTo>
                <a:cubicBezTo>
                  <a:pt x="1144123" y="3344718"/>
                  <a:pt x="359986" y="3301423"/>
                  <a:pt x="184397" y="3561191"/>
                </a:cubicBezTo>
                <a:cubicBezTo>
                  <a:pt x="8808" y="3820959"/>
                  <a:pt x="-173996" y="4778253"/>
                  <a:pt x="314285" y="5033211"/>
                </a:cubicBezTo>
                <a:cubicBezTo>
                  <a:pt x="802566" y="5288169"/>
                  <a:pt x="2481484" y="5006753"/>
                  <a:pt x="3114085" y="5090937"/>
                </a:cubicBezTo>
                <a:cubicBezTo>
                  <a:pt x="3746686" y="5175121"/>
                  <a:pt x="4109890" y="5538316"/>
                  <a:pt x="4109890" y="5538316"/>
                </a:cubicBezTo>
              </a:path>
            </a:pathLst>
          </a:custGeom>
          <a:ln w="57150" cmpd="sng">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lIns="57149" tIns="28574" rIns="57149" bIns="28574" rtlCol="0" anchor="ctr"/>
          <a:lstStyle/>
          <a:p>
            <a:pPr algn="ctr"/>
            <a:endParaRPr lang="en-US" sz="1350"/>
          </a:p>
        </p:txBody>
      </p:sp>
      <p:sp>
        <p:nvSpPr>
          <p:cNvPr id="22" name="TextBox 21"/>
          <p:cNvSpPr txBox="1"/>
          <p:nvPr/>
        </p:nvSpPr>
        <p:spPr>
          <a:xfrm>
            <a:off x="3366007" y="3326651"/>
            <a:ext cx="282129" cy="300082"/>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17</a:t>
            </a:r>
          </a:p>
        </p:txBody>
      </p:sp>
    </p:spTree>
    <p:extLst>
      <p:ext uri="{BB962C8B-B14F-4D97-AF65-F5344CB8AC3E}">
        <p14:creationId xmlns:p14="http://schemas.microsoft.com/office/powerpoint/2010/main" val="12588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27" grpId="0"/>
      <p:bldP spid="6" grpId="0"/>
      <p:bldP spid="117" grpId="0" animBg="1"/>
      <p:bldP spid="115" grpId="0" animBg="1"/>
      <p:bldP spid="114" grpId="0" animBg="1"/>
      <p:bldP spid="136" grpId="0" animBg="1"/>
      <p:bldP spid="137" grpId="0" animBg="1"/>
      <p:bldP spid="101"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44A7641-DCDD-5248-8B57-0152AB6DBBFD}"/>
              </a:ext>
            </a:extLst>
          </p:cNvPr>
          <p:cNvSpPr>
            <a:spLocks noGrp="1" noChangeArrowheads="1"/>
          </p:cNvSpPr>
          <p:nvPr>
            <p:ph type="title"/>
          </p:nvPr>
        </p:nvSpPr>
        <p:spPr/>
        <p:txBody>
          <a:bodyPr/>
          <a:lstStyle/>
          <a:p>
            <a:pPr>
              <a:defRPr/>
            </a:pPr>
            <a:r>
              <a:rPr lang="en-US" sz="2700" dirty="0"/>
              <a:t>The Distributed Bellman-Ford Algorithm</a:t>
            </a:r>
            <a:br>
              <a:rPr lang="en-US" sz="2700" dirty="0"/>
            </a:br>
            <a:r>
              <a:rPr lang="en-US" sz="2100" dirty="0"/>
              <a:t>Example: Find min-cost spanning tree to router </a:t>
            </a:r>
            <a:r>
              <a:rPr lang="en-US" sz="2100" b="1" dirty="0">
                <a:solidFill>
                  <a:schemeClr val="tx1"/>
                </a:solidFill>
              </a:rPr>
              <a:t>R</a:t>
            </a:r>
            <a:r>
              <a:rPr lang="en-US" sz="2100" dirty="0"/>
              <a:t> </a:t>
            </a:r>
            <a:endParaRPr lang="en-US" sz="2700" dirty="0"/>
          </a:p>
        </p:txBody>
      </p:sp>
      <p:sp>
        <p:nvSpPr>
          <p:cNvPr id="2" name="Content Placeholder 1">
            <a:extLst>
              <a:ext uri="{FF2B5EF4-FFF2-40B4-BE49-F238E27FC236}">
                <a16:creationId xmlns:a16="http://schemas.microsoft.com/office/drawing/2014/main" id="{BE7C3032-E40F-7A49-A01A-8A4ADE9794FE}"/>
              </a:ext>
            </a:extLst>
          </p:cNvPr>
          <p:cNvSpPr>
            <a:spLocks noGrp="1"/>
          </p:cNvSpPr>
          <p:nvPr>
            <p:ph idx="1"/>
          </p:nvPr>
        </p:nvSpPr>
        <p:spPr>
          <a:xfrm>
            <a:off x="457200" y="1200150"/>
            <a:ext cx="8229600" cy="3394075"/>
          </a:xfrm>
        </p:spPr>
        <p:txBody>
          <a:bodyPr/>
          <a:lstStyle/>
          <a:p>
            <a:pPr>
              <a:buClr>
                <a:schemeClr val="tx1"/>
              </a:buClr>
              <a:buSzPct val="100000"/>
              <a:buFont typeface="Arial" panose="020B0604020202020204" pitchFamily="34" charset="0"/>
              <a:buChar char="•"/>
            </a:pPr>
            <a:r>
              <a:rPr lang="en-US" altLang="en-US" dirty="0">
                <a:ea typeface="ＭＳ Ｐゴシック" panose="020B0600070205080204" pitchFamily="34" charset="-128"/>
              </a:rPr>
              <a:t>Assume routers know cost of link to each neighbor.</a:t>
            </a:r>
          </a:p>
          <a:p>
            <a:pPr>
              <a:buClr>
                <a:schemeClr val="tx1"/>
              </a:buClr>
              <a:buSzPct val="100000"/>
              <a:buFont typeface="Arial" panose="020B0604020202020204" pitchFamily="34" charset="0"/>
              <a:buChar char="•"/>
            </a:pPr>
            <a:r>
              <a:rPr lang="en-US" altLang="en-US" dirty="0">
                <a:ea typeface="ＭＳ Ｐゴシック" panose="020B0600070205080204" pitchFamily="34" charset="-128"/>
              </a:rPr>
              <a:t>Router R</a:t>
            </a:r>
            <a:r>
              <a:rPr lang="en-US" altLang="en-US" baseline="-25000" dirty="0">
                <a:ea typeface="ＭＳ Ｐゴシック" panose="020B0600070205080204" pitchFamily="34" charset="-128"/>
              </a:rPr>
              <a:t>i</a:t>
            </a:r>
            <a:r>
              <a:rPr lang="en-US" altLang="en-US" dirty="0">
                <a:ea typeface="ＭＳ Ｐゴシック" panose="020B0600070205080204" pitchFamily="34" charset="-128"/>
              </a:rPr>
              <a:t> maintains value of cost C</a:t>
            </a:r>
            <a:r>
              <a:rPr lang="en-US" altLang="en-US" baseline="-25000" dirty="0">
                <a:ea typeface="ＭＳ Ｐゴシック" panose="020B0600070205080204" pitchFamily="34" charset="-128"/>
              </a:rPr>
              <a:t>i</a:t>
            </a:r>
            <a:r>
              <a:rPr lang="en-US" altLang="en-US" dirty="0">
                <a:ea typeface="ＭＳ Ｐゴシック" panose="020B0600070205080204" pitchFamily="34" charset="-128"/>
              </a:rPr>
              <a:t> to reach </a:t>
            </a:r>
            <a:r>
              <a:rPr lang="en-US" altLang="en-US" b="1" dirty="0">
                <a:ea typeface="ＭＳ Ｐゴシック" panose="020B0600070205080204" pitchFamily="34" charset="-128"/>
              </a:rPr>
              <a:t>R</a:t>
            </a:r>
            <a:r>
              <a:rPr lang="en-US" altLang="en-US" dirty="0">
                <a:ea typeface="ＭＳ Ｐゴシック" panose="020B0600070205080204" pitchFamily="34" charset="-128"/>
              </a:rPr>
              <a:t>,</a:t>
            </a:r>
            <a:r>
              <a:rPr lang="en-US" altLang="en-US" b="1" dirty="0">
                <a:ea typeface="ＭＳ Ｐゴシック" panose="020B0600070205080204" pitchFamily="34" charset="-128"/>
              </a:rPr>
              <a:t> </a:t>
            </a:r>
            <a:r>
              <a:rPr lang="en-US" altLang="en-US" dirty="0">
                <a:ea typeface="ＭＳ Ｐゴシック" panose="020B0600070205080204" pitchFamily="34" charset="-128"/>
              </a:rPr>
              <a:t>and the next hop</a:t>
            </a:r>
            <a:r>
              <a:rPr lang="en-US" altLang="en-US" b="1" dirty="0">
                <a:ea typeface="ＭＳ Ｐゴシック" panose="020B0600070205080204" pitchFamily="34" charset="-128"/>
              </a:rPr>
              <a:t>.</a:t>
            </a:r>
            <a:endParaRPr lang="en-US" altLang="en-US" b="1" baseline="-25000" dirty="0">
              <a:ea typeface="ＭＳ Ｐゴシック" panose="020B0600070205080204" pitchFamily="34" charset="-128"/>
            </a:endParaRPr>
          </a:p>
          <a:p>
            <a:pPr>
              <a:buClr>
                <a:schemeClr val="tx1"/>
              </a:buClr>
              <a:buSzPct val="100000"/>
              <a:buFont typeface="Arial" panose="020B0604020202020204" pitchFamily="34" charset="0"/>
              <a:buChar char="•"/>
            </a:pPr>
            <a:r>
              <a:rPr lang="en-US" altLang="en-US" dirty="0">
                <a:ea typeface="ＭＳ Ｐゴシック" panose="020B0600070205080204" pitchFamily="34" charset="-128"/>
              </a:rPr>
              <a:t>Vector </a:t>
            </a:r>
            <a:r>
              <a:rPr lang="en-US" altLang="en-US" b="1" u="sng" dirty="0">
                <a:ea typeface="ＭＳ Ｐゴシック" panose="020B0600070205080204" pitchFamily="34" charset="-128"/>
              </a:rPr>
              <a:t>C</a:t>
            </a:r>
            <a:r>
              <a:rPr lang="en-US" altLang="en-US" dirty="0">
                <a:ea typeface="ＭＳ Ｐゴシック" panose="020B0600070205080204" pitchFamily="34" charset="-128"/>
              </a:rPr>
              <a:t>=(C</a:t>
            </a:r>
            <a:r>
              <a:rPr lang="en-US" altLang="en-US" baseline="-25000" dirty="0">
                <a:ea typeface="ＭＳ Ｐゴシック" panose="020B0600070205080204" pitchFamily="34" charset="-128"/>
              </a:rPr>
              <a:t>1</a:t>
            </a:r>
            <a:r>
              <a:rPr lang="en-US" altLang="en-US" dirty="0">
                <a:ea typeface="ＭＳ Ｐゴシック" panose="020B0600070205080204" pitchFamily="34" charset="-128"/>
              </a:rPr>
              <a:t>, C</a:t>
            </a:r>
            <a:r>
              <a:rPr lang="en-US" altLang="en-US" baseline="-25000" dirty="0">
                <a:ea typeface="ＭＳ Ｐゴシック" panose="020B0600070205080204" pitchFamily="34" charset="-128"/>
              </a:rPr>
              <a:t>2</a:t>
            </a:r>
            <a:r>
              <a:rPr lang="en-US" altLang="en-US" dirty="0">
                <a:ea typeface="ＭＳ Ｐゴシック" panose="020B0600070205080204" pitchFamily="34" charset="-128"/>
              </a:rPr>
              <a:t>,…) is the </a:t>
            </a:r>
            <a:r>
              <a:rPr lang="en-US" altLang="en-US" i="1" dirty="0">
                <a:ea typeface="ＭＳ Ｐゴシック" panose="020B0600070205080204" pitchFamily="34" charset="-128"/>
              </a:rPr>
              <a:t>distance vector</a:t>
            </a:r>
            <a:r>
              <a:rPr lang="en-US" altLang="en-US" dirty="0">
                <a:ea typeface="ＭＳ Ｐゴシック" panose="020B0600070205080204" pitchFamily="34" charset="-128"/>
              </a:rPr>
              <a:t> to </a:t>
            </a:r>
            <a:r>
              <a:rPr lang="en-US" altLang="en-US" b="1" dirty="0">
                <a:ea typeface="ＭＳ Ｐゴシック" panose="020B0600070205080204" pitchFamily="34" charset="-128"/>
              </a:rPr>
              <a:t>R</a:t>
            </a:r>
            <a:r>
              <a:rPr lang="en-US" altLang="en-US" dirty="0">
                <a:ea typeface="ＭＳ Ｐゴシック" panose="020B0600070205080204" pitchFamily="34" charset="-128"/>
              </a:rPr>
              <a:t>.</a:t>
            </a:r>
          </a:p>
          <a:p>
            <a:pPr>
              <a:buClr>
                <a:schemeClr val="tx1"/>
              </a:buClr>
              <a:buSzPct val="100000"/>
              <a:buFont typeface="Arial" panose="020B0604020202020204" pitchFamily="34" charset="0"/>
              <a:buChar char="•"/>
            </a:pPr>
            <a:r>
              <a:rPr lang="en-US" altLang="en-US" dirty="0">
                <a:ea typeface="ＭＳ Ｐゴシック" panose="020B0600070205080204" pitchFamily="34" charset="-128"/>
              </a:rPr>
              <a:t>Initially, set </a:t>
            </a:r>
            <a:r>
              <a:rPr lang="en-US" altLang="en-US" b="1" u="sng" dirty="0">
                <a:ea typeface="ＭＳ Ｐゴシック" panose="020B0600070205080204" pitchFamily="34" charset="-128"/>
              </a:rPr>
              <a:t>C</a:t>
            </a:r>
            <a:r>
              <a:rPr lang="en-US" altLang="en-US" dirty="0">
                <a:ea typeface="ＭＳ Ｐゴシック" panose="020B0600070205080204" pitchFamily="34" charset="-128"/>
              </a:rPr>
              <a:t> = </a:t>
            </a:r>
            <a:r>
              <a:rPr lang="en-US" altLang="en-US" dirty="0">
                <a:latin typeface="Calibri" panose="020F0502020204030204" pitchFamily="34" charset="0"/>
                <a:ea typeface="ＭＳ Ｐゴシック" panose="020B0600070205080204" pitchFamily="34" charset="-128"/>
                <a:cs typeface="Calibri" panose="020F0502020204030204" pitchFamily="34" charset="0"/>
              </a:rPr>
              <a:t>(</a:t>
            </a:r>
            <a:r>
              <a:rPr lang="en-US" altLang="en-US" dirty="0">
                <a:ea typeface="ＭＳ Ｐゴシック" panose="020B0600070205080204" pitchFamily="34" charset="-128"/>
              </a:rPr>
              <a:t>∞</a:t>
            </a:r>
            <a:r>
              <a:rPr lang="en-US" altLang="en-US" dirty="0">
                <a:latin typeface="Calibri" panose="020F0502020204030204" pitchFamily="34" charset="0"/>
                <a:ea typeface="ＭＳ Ｐゴシック" panose="020B0600070205080204" pitchFamily="34" charset="-128"/>
                <a:cs typeface="Calibri" panose="020F0502020204030204" pitchFamily="34" charset="0"/>
              </a:rPr>
              <a:t>,</a:t>
            </a:r>
            <a:r>
              <a:rPr lang="en-US" altLang="en-US" dirty="0">
                <a:ea typeface="ＭＳ Ｐゴシック" panose="020B0600070205080204" pitchFamily="34" charset="-128"/>
              </a:rPr>
              <a:t> ∞</a:t>
            </a:r>
            <a:r>
              <a:rPr lang="en-US" altLang="en-US" dirty="0">
                <a:latin typeface="Calibri" panose="020F0502020204030204" pitchFamily="34" charset="0"/>
                <a:ea typeface="ＭＳ Ｐゴシック" panose="020B0600070205080204" pitchFamily="34" charset="-128"/>
                <a:cs typeface="Calibri" panose="020F0502020204030204" pitchFamily="34" charset="0"/>
              </a:rPr>
              <a:t>,</a:t>
            </a:r>
            <a:r>
              <a:rPr lang="en-US" altLang="en-US" dirty="0">
                <a:ea typeface="ＭＳ Ｐゴシック" panose="020B0600070205080204" pitchFamily="34" charset="-128"/>
              </a:rPr>
              <a:t> … ∞</a:t>
            </a:r>
            <a:r>
              <a:rPr lang="en-US" altLang="en-US" dirty="0">
                <a:latin typeface="Calibri" panose="020F0502020204030204" pitchFamily="34" charset="0"/>
                <a:ea typeface="ＭＳ Ｐゴシック" panose="020B0600070205080204" pitchFamily="34" charset="-128"/>
                <a:cs typeface="Calibri" panose="020F0502020204030204" pitchFamily="34" charset="0"/>
              </a:rPr>
              <a:t>)</a:t>
            </a:r>
          </a:p>
          <a:p>
            <a:pPr marL="685783" lvl="1" indent="-385753">
              <a:buSzPct val="100000"/>
              <a:buFont typeface="+mj-lt"/>
              <a:buAutoNum type="arabicPeriod"/>
            </a:pP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After </a:t>
            </a:r>
            <a:r>
              <a:rPr lang="en-US" altLang="en-US" sz="2000" b="1" dirty="0">
                <a:latin typeface="Calibri" panose="020F0502020204030204" pitchFamily="34" charset="0"/>
                <a:ea typeface="ＭＳ Ｐゴシック" panose="020B0600070205080204" pitchFamily="34" charset="-128"/>
                <a:cs typeface="Calibri" panose="020F0502020204030204" pitchFamily="34" charset="0"/>
              </a:rPr>
              <a:t>T</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 seconds, R</a:t>
            </a:r>
            <a:r>
              <a:rPr lang="en-US" altLang="en-US" sz="2000" baseline="-25000" dirty="0">
                <a:latin typeface="Calibri" panose="020F0502020204030204" pitchFamily="34" charset="0"/>
                <a:ea typeface="ＭＳ Ｐゴシック" panose="020B0600070205080204" pitchFamily="34" charset="-128"/>
                <a:cs typeface="Calibri" panose="020F0502020204030204" pitchFamily="34" charset="0"/>
              </a:rPr>
              <a:t>i</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 sends C</a:t>
            </a:r>
            <a:r>
              <a:rPr lang="en-US" altLang="en-US" sz="2000" baseline="-25000" dirty="0">
                <a:latin typeface="Calibri" panose="020F0502020204030204" pitchFamily="34" charset="0"/>
                <a:ea typeface="ＭＳ Ｐゴシック" panose="020B0600070205080204" pitchFamily="34" charset="-128"/>
                <a:cs typeface="Calibri" panose="020F0502020204030204" pitchFamily="34" charset="0"/>
              </a:rPr>
              <a:t>i</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 to its neighbors.</a:t>
            </a:r>
          </a:p>
          <a:p>
            <a:pPr marL="685783" lvl="1" indent="-385753">
              <a:buSzPct val="100000"/>
              <a:buFont typeface="+mj-lt"/>
              <a:buAutoNum type="arabicPeriod"/>
            </a:pP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If R</a:t>
            </a:r>
            <a:r>
              <a:rPr lang="en-US" altLang="en-US" sz="2000" baseline="-25000" dirty="0">
                <a:latin typeface="Calibri" panose="020F0502020204030204" pitchFamily="34" charset="0"/>
                <a:ea typeface="ＭＳ Ｐゴシック" panose="020B0600070205080204" pitchFamily="34" charset="-128"/>
                <a:cs typeface="Calibri" panose="020F0502020204030204" pitchFamily="34" charset="0"/>
              </a:rPr>
              <a:t>i</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 learns of a lower cost path, update C</a:t>
            </a:r>
            <a:r>
              <a:rPr lang="en-US" altLang="en-US" sz="2000" baseline="-25000" dirty="0">
                <a:latin typeface="Calibri" panose="020F0502020204030204" pitchFamily="34" charset="0"/>
                <a:ea typeface="ＭＳ Ｐゴシック" panose="020B0600070205080204" pitchFamily="34" charset="-128"/>
                <a:cs typeface="Calibri" panose="020F0502020204030204" pitchFamily="34" charset="0"/>
              </a:rPr>
              <a:t>i</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 Remember next hop.</a:t>
            </a:r>
          </a:p>
          <a:p>
            <a:pPr marL="685783" lvl="1" indent="-385753">
              <a:buSzPct val="100000"/>
              <a:buFont typeface="+mj-lt"/>
              <a:buAutoNum type="arabicPeriod"/>
            </a:pP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Repeat.</a:t>
            </a:r>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p:txBody>
      </p:sp>
    </p:spTree>
    <p:extLst>
      <p:ext uri="{BB962C8B-B14F-4D97-AF65-F5344CB8AC3E}">
        <p14:creationId xmlns:p14="http://schemas.microsoft.com/office/powerpoint/2010/main" val="392237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74A84F7-B73D-3546-872F-1B6B90C378E8}"/>
              </a:ext>
            </a:extLst>
          </p:cNvPr>
          <p:cNvSpPr>
            <a:spLocks noGrp="1" noChangeArrowheads="1"/>
          </p:cNvSpPr>
          <p:nvPr>
            <p:ph type="title"/>
          </p:nvPr>
        </p:nvSpPr>
        <p:spPr/>
        <p:txBody>
          <a:bodyPr/>
          <a:lstStyle/>
          <a:p>
            <a:pPr>
              <a:defRPr/>
            </a:pPr>
            <a:r>
              <a:rPr lang="en-US" sz="3200" dirty="0"/>
              <a:t>The Distributed Bellman-Ford Algorithm</a:t>
            </a:r>
          </a:p>
        </p:txBody>
      </p:sp>
      <p:sp>
        <p:nvSpPr>
          <p:cNvPr id="73731" name="Rectangle 3">
            <a:extLst>
              <a:ext uri="{FF2B5EF4-FFF2-40B4-BE49-F238E27FC236}">
                <a16:creationId xmlns:a16="http://schemas.microsoft.com/office/drawing/2014/main" id="{7B8CD7F0-D098-0B4C-AE83-F87406B2BD83}"/>
              </a:ext>
            </a:extLst>
          </p:cNvPr>
          <p:cNvSpPr>
            <a:spLocks noGrp="1" noChangeArrowheads="1"/>
          </p:cNvSpPr>
          <p:nvPr>
            <p:ph type="body" idx="1"/>
          </p:nvPr>
        </p:nvSpPr>
        <p:spPr>
          <a:xfrm>
            <a:off x="1295400" y="1851025"/>
            <a:ext cx="7391400" cy="3086100"/>
          </a:xfrm>
        </p:spPr>
        <p:txBody>
          <a:bodyPr/>
          <a:lstStyle/>
          <a:p>
            <a:pPr marL="400040" indent="-400040">
              <a:lnSpc>
                <a:spcPct val="90000"/>
              </a:lnSpc>
              <a:buNone/>
              <a:defRPr/>
            </a:pPr>
            <a:r>
              <a:rPr lang="en-US" dirty="0">
                <a:solidFill>
                  <a:srgbClr val="000099"/>
                </a:solidFill>
              </a:rPr>
              <a:t>Questions:</a:t>
            </a:r>
          </a:p>
          <a:p>
            <a:pPr marL="461963" indent="-461963">
              <a:lnSpc>
                <a:spcPct val="90000"/>
              </a:lnSpc>
              <a:buSzPct val="100000"/>
              <a:buFontTx/>
              <a:buAutoNum type="arabicPeriod"/>
              <a:defRPr/>
            </a:pPr>
            <a:r>
              <a:rPr lang="en-US" dirty="0">
                <a:latin typeface="Calibri" panose="020F0502020204030204" pitchFamily="34" charset="0"/>
                <a:cs typeface="Calibri" panose="020F0502020204030204" pitchFamily="34" charset="0"/>
              </a:rPr>
              <a:t>What is the maximum run time of the algorithm?</a:t>
            </a:r>
          </a:p>
          <a:p>
            <a:pPr marL="461963" indent="-461963">
              <a:lnSpc>
                <a:spcPct val="90000"/>
              </a:lnSpc>
              <a:buSzPct val="100000"/>
              <a:buFontTx/>
              <a:buAutoNum type="arabicPeriod"/>
              <a:defRPr/>
            </a:pPr>
            <a:r>
              <a:rPr lang="en-US" dirty="0">
                <a:latin typeface="Calibri" panose="020F0502020204030204" pitchFamily="34" charset="0"/>
                <a:cs typeface="Calibri" panose="020F0502020204030204" pitchFamily="34" charset="0"/>
              </a:rPr>
              <a:t>Will the algorithm always converge?</a:t>
            </a:r>
          </a:p>
          <a:p>
            <a:pPr marL="461963" indent="-461963">
              <a:lnSpc>
                <a:spcPct val="90000"/>
              </a:lnSpc>
              <a:buSzPct val="100000"/>
              <a:buFontTx/>
              <a:buAutoNum type="arabicPeriod"/>
              <a:defRPr/>
            </a:pPr>
            <a:r>
              <a:rPr lang="en-US" dirty="0">
                <a:latin typeface="Calibri" panose="020F0502020204030204" pitchFamily="34" charset="0"/>
                <a:cs typeface="Calibri" panose="020F0502020204030204" pitchFamily="34" charset="0"/>
              </a:rPr>
              <a:t>What happens when routers/links fail?</a:t>
            </a:r>
          </a:p>
          <a:p>
            <a:pPr marL="400040" indent="-400040">
              <a:lnSpc>
                <a:spcPct val="90000"/>
              </a:lnSpc>
              <a:buFontTx/>
              <a:buAutoNum type="arabicPeriod"/>
              <a:defRPr/>
            </a:pPr>
            <a:endParaRPr lang="en-US" dirty="0"/>
          </a:p>
          <a:p>
            <a:pPr marL="400040" indent="-400040">
              <a:lnSpc>
                <a:spcPct val="90000"/>
              </a:lnSpc>
              <a:buFontTx/>
              <a:buAutoNum type="arabicPeriod"/>
              <a:defRPr/>
            </a:pPr>
            <a:endParaRPr lang="en-US" dirty="0"/>
          </a:p>
        </p:txBody>
      </p:sp>
    </p:spTree>
    <p:extLst>
      <p:ext uri="{BB962C8B-B14F-4D97-AF65-F5344CB8AC3E}">
        <p14:creationId xmlns:p14="http://schemas.microsoft.com/office/powerpoint/2010/main" val="413903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Here are three ways</a:t>
            </a:r>
          </a:p>
        </p:txBody>
      </p:sp>
      <p:sp>
        <p:nvSpPr>
          <p:cNvPr id="5" name="Text Placeholder 4"/>
          <p:cNvSpPr>
            <a:spLocks noGrp="1"/>
          </p:cNvSpPr>
          <p:nvPr>
            <p:ph type="body" idx="1"/>
          </p:nvPr>
        </p:nvSpPr>
        <p:spPr>
          <a:xfrm>
            <a:off x="636646" y="1504950"/>
            <a:ext cx="7870707" cy="3236119"/>
          </a:xfrm>
        </p:spPr>
        <p:txBody>
          <a:bodyPr/>
          <a:lstStyle/>
          <a:p>
            <a:pPr marL="578644" indent="-400050">
              <a:buSzPct val="100000"/>
              <a:buFont typeface="+mj-lt"/>
              <a:buAutoNum type="arabicPeriod"/>
            </a:pPr>
            <a:r>
              <a:rPr lang="en-US" sz="2250" b="1" dirty="0"/>
              <a:t>Flooding</a:t>
            </a:r>
            <a:r>
              <a:rPr lang="en-US" sz="2250" dirty="0"/>
              <a:t>: Every router sends an arriving packet to every neighbor</a:t>
            </a:r>
          </a:p>
          <a:p>
            <a:pPr marL="578644" indent="-400050">
              <a:buSzPct val="100000"/>
              <a:buFont typeface="+mj-lt"/>
              <a:buAutoNum type="arabicPeriod"/>
            </a:pPr>
            <a:r>
              <a:rPr lang="en-US" sz="2250" b="1" dirty="0"/>
              <a:t>Source Routing</a:t>
            </a:r>
            <a:r>
              <a:rPr lang="en-US" sz="2250" dirty="0"/>
              <a:t>: End host lists the routers to visit along the way (in each packet)</a:t>
            </a:r>
          </a:p>
          <a:p>
            <a:pPr marL="578644" indent="-400050">
              <a:buSzPct val="100000"/>
              <a:buFont typeface="+mj-lt"/>
              <a:buAutoNum type="arabicPeriod"/>
            </a:pPr>
            <a:r>
              <a:rPr lang="en-US" sz="2250" b="1" dirty="0"/>
              <a:t>Distributed Algorithm</a:t>
            </a:r>
            <a:r>
              <a:rPr lang="en-US" sz="2250" dirty="0"/>
              <a:t>: Routers talk to each other and construct forwarding tables using a clever algorithm</a:t>
            </a:r>
          </a:p>
        </p:txBody>
      </p:sp>
    </p:spTree>
    <p:extLst>
      <p:ext uri="{BB962C8B-B14F-4D97-AF65-F5344CB8AC3E}">
        <p14:creationId xmlns:p14="http://schemas.microsoft.com/office/powerpoint/2010/main" val="32793604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62DD-1804-1F42-AB01-92ED1D4AC9AF}"/>
              </a:ext>
            </a:extLst>
          </p:cNvPr>
          <p:cNvSpPr>
            <a:spLocks noGrp="1"/>
          </p:cNvSpPr>
          <p:nvPr>
            <p:ph type="title"/>
          </p:nvPr>
        </p:nvSpPr>
        <p:spPr>
          <a:xfrm>
            <a:off x="457200" y="114300"/>
            <a:ext cx="8229600" cy="857250"/>
          </a:xfrm>
        </p:spPr>
        <p:txBody>
          <a:bodyPr/>
          <a:lstStyle/>
          <a:p>
            <a:pPr>
              <a:defRPr/>
            </a:pPr>
            <a:r>
              <a:rPr lang="en-US" dirty="0"/>
              <a:t>1. Flooding</a:t>
            </a:r>
          </a:p>
        </p:txBody>
      </p:sp>
      <p:cxnSp>
        <p:nvCxnSpPr>
          <p:cNvPr id="5" name="Straight Connector 4">
            <a:extLst>
              <a:ext uri="{FF2B5EF4-FFF2-40B4-BE49-F238E27FC236}">
                <a16:creationId xmlns:a16="http://schemas.microsoft.com/office/drawing/2014/main" id="{E5B6584F-C265-5641-B186-736E5962A24D}"/>
              </a:ext>
            </a:extLst>
          </p:cNvPr>
          <p:cNvCxnSpPr/>
          <p:nvPr/>
        </p:nvCxnSpPr>
        <p:spPr bwMode="auto">
          <a:xfrm>
            <a:off x="1444211" y="3261784"/>
            <a:ext cx="85725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a:extLst>
              <a:ext uri="{FF2B5EF4-FFF2-40B4-BE49-F238E27FC236}">
                <a16:creationId xmlns:a16="http://schemas.microsoft.com/office/drawing/2014/main" id="{6F35D1DA-1246-7D4F-84F6-75C7EE433034}"/>
              </a:ext>
            </a:extLst>
          </p:cNvPr>
          <p:cNvCxnSpPr>
            <a:cxnSpLocks/>
          </p:cNvCxnSpPr>
          <p:nvPr/>
        </p:nvCxnSpPr>
        <p:spPr bwMode="auto">
          <a:xfrm flipV="1">
            <a:off x="2838391" y="2676525"/>
            <a:ext cx="1645473" cy="54078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Connector 6">
            <a:extLst>
              <a:ext uri="{FF2B5EF4-FFF2-40B4-BE49-F238E27FC236}">
                <a16:creationId xmlns:a16="http://schemas.microsoft.com/office/drawing/2014/main" id="{AFD5A399-127F-0F4F-9876-DE9ACECB94ED}"/>
              </a:ext>
            </a:extLst>
          </p:cNvPr>
          <p:cNvCxnSpPr>
            <a:cxnSpLocks/>
            <a:endCxn id="33" idx="0"/>
          </p:cNvCxnSpPr>
          <p:nvPr/>
        </p:nvCxnSpPr>
        <p:spPr bwMode="auto">
          <a:xfrm>
            <a:off x="4598164" y="2676525"/>
            <a:ext cx="2042260" cy="585259"/>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Connector 7">
            <a:extLst>
              <a:ext uri="{FF2B5EF4-FFF2-40B4-BE49-F238E27FC236}">
                <a16:creationId xmlns:a16="http://schemas.microsoft.com/office/drawing/2014/main" id="{A2BC1A31-5A76-E34C-8E23-A0FEBF0971AF}"/>
              </a:ext>
            </a:extLst>
          </p:cNvPr>
          <p:cNvCxnSpPr>
            <a:cxnSpLocks/>
          </p:cNvCxnSpPr>
          <p:nvPr/>
        </p:nvCxnSpPr>
        <p:spPr bwMode="auto">
          <a:xfrm>
            <a:off x="2816695" y="3314700"/>
            <a:ext cx="1695744" cy="333375"/>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a:extLst>
              <a:ext uri="{FF2B5EF4-FFF2-40B4-BE49-F238E27FC236}">
                <a16:creationId xmlns:a16="http://schemas.microsoft.com/office/drawing/2014/main" id="{DD35C3D6-56F2-BB4F-B2D7-9D13CF815552}"/>
              </a:ext>
            </a:extLst>
          </p:cNvPr>
          <p:cNvCxnSpPr>
            <a:cxnSpLocks/>
          </p:cNvCxnSpPr>
          <p:nvPr/>
        </p:nvCxnSpPr>
        <p:spPr bwMode="auto">
          <a:xfrm flipV="1">
            <a:off x="4512439" y="3299175"/>
            <a:ext cx="2066925" cy="3489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a:extLst>
              <a:ext uri="{FF2B5EF4-FFF2-40B4-BE49-F238E27FC236}">
                <a16:creationId xmlns:a16="http://schemas.microsoft.com/office/drawing/2014/main" id="{2CF4208A-6290-964A-A510-8520674C07F6}"/>
              </a:ext>
            </a:extLst>
          </p:cNvPr>
          <p:cNvCxnSpPr/>
          <p:nvPr/>
        </p:nvCxnSpPr>
        <p:spPr bwMode="auto">
          <a:xfrm>
            <a:off x="7034648" y="3264913"/>
            <a:ext cx="10287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a:extLst>
              <a:ext uri="{FF2B5EF4-FFF2-40B4-BE49-F238E27FC236}">
                <a16:creationId xmlns:a16="http://schemas.microsoft.com/office/drawing/2014/main" id="{1EE397D8-EE30-4C4B-8E22-B0C1FD2C423A}"/>
              </a:ext>
            </a:extLst>
          </p:cNvPr>
          <p:cNvCxnSpPr>
            <a:cxnSpLocks/>
          </p:cNvCxnSpPr>
          <p:nvPr/>
        </p:nvCxnSpPr>
        <p:spPr bwMode="auto">
          <a:xfrm>
            <a:off x="2964037" y="1852612"/>
            <a:ext cx="1576977" cy="766763"/>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14">
            <a:extLst>
              <a:ext uri="{FF2B5EF4-FFF2-40B4-BE49-F238E27FC236}">
                <a16:creationId xmlns:a16="http://schemas.microsoft.com/office/drawing/2014/main" id="{F2D7A226-8B9B-874C-833B-1C9F8CDA069A}"/>
              </a:ext>
            </a:extLst>
          </p:cNvPr>
          <p:cNvCxnSpPr>
            <a:cxnSpLocks/>
          </p:cNvCxnSpPr>
          <p:nvPr/>
        </p:nvCxnSpPr>
        <p:spPr bwMode="auto">
          <a:xfrm flipV="1">
            <a:off x="4483864" y="1838325"/>
            <a:ext cx="2095500" cy="78105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a:extLst>
              <a:ext uri="{FF2B5EF4-FFF2-40B4-BE49-F238E27FC236}">
                <a16:creationId xmlns:a16="http://schemas.microsoft.com/office/drawing/2014/main" id="{43B4E6B1-A6DA-C549-A84D-533361D8106E}"/>
              </a:ext>
            </a:extLst>
          </p:cNvPr>
          <p:cNvCxnSpPr/>
          <p:nvPr/>
        </p:nvCxnSpPr>
        <p:spPr bwMode="auto">
          <a:xfrm flipV="1">
            <a:off x="7046089" y="1769387"/>
            <a:ext cx="1200150" cy="9525"/>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Connector 16">
            <a:extLst>
              <a:ext uri="{FF2B5EF4-FFF2-40B4-BE49-F238E27FC236}">
                <a16:creationId xmlns:a16="http://schemas.microsoft.com/office/drawing/2014/main" id="{032F5B0B-D5A9-2E4F-96C7-160C023CAB17}"/>
              </a:ext>
            </a:extLst>
          </p:cNvPr>
          <p:cNvCxnSpPr/>
          <p:nvPr/>
        </p:nvCxnSpPr>
        <p:spPr bwMode="auto">
          <a:xfrm flipV="1">
            <a:off x="1107444" y="1812925"/>
            <a:ext cx="1200150" cy="9525"/>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33811" name="Picture 20">
            <a:extLst>
              <a:ext uri="{FF2B5EF4-FFF2-40B4-BE49-F238E27FC236}">
                <a16:creationId xmlns:a16="http://schemas.microsoft.com/office/drawing/2014/main" id="{BC8768D1-E7C5-6041-9DDA-8A2F6E63E60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22" y="1428750"/>
            <a:ext cx="857250" cy="847725"/>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12" name="Picture 21">
            <a:extLst>
              <a:ext uri="{FF2B5EF4-FFF2-40B4-BE49-F238E27FC236}">
                <a16:creationId xmlns:a16="http://schemas.microsoft.com/office/drawing/2014/main" id="{BCCCC428-42C0-F04D-AD4F-6A8BD02BB09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483" y="2815431"/>
            <a:ext cx="857250" cy="847725"/>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 name="TextBox 27">
            <a:extLst>
              <a:ext uri="{FF2B5EF4-FFF2-40B4-BE49-F238E27FC236}">
                <a16:creationId xmlns:a16="http://schemas.microsoft.com/office/drawing/2014/main" id="{2FDD809D-33F5-CE4D-B832-26FADB835DED}"/>
              </a:ext>
            </a:extLst>
          </p:cNvPr>
          <p:cNvSpPr txBox="1"/>
          <p:nvPr/>
        </p:nvSpPr>
        <p:spPr>
          <a:xfrm>
            <a:off x="850269" y="1594247"/>
            <a:ext cx="389850" cy="461665"/>
          </a:xfrm>
          <a:prstGeom prst="rect">
            <a:avLst/>
          </a:prstGeom>
          <a:noFill/>
        </p:spPr>
        <p:txBody>
          <a:bodyPr wrap="none">
            <a:spAutoFit/>
          </a:bodyPr>
          <a:lstStyle/>
          <a:p>
            <a:pPr>
              <a:defRPr/>
            </a:pPr>
            <a:r>
              <a:rPr lang="en-US" sz="2400" dirty="0">
                <a:solidFill>
                  <a:schemeClr val="bg1"/>
                </a:solidFill>
                <a:latin typeface="+mj-lt"/>
                <a:ea typeface="ＭＳ Ｐゴシック" charset="0"/>
                <a:cs typeface="ＭＳ Ｐゴシック" charset="0"/>
              </a:rPr>
              <a:t>A</a:t>
            </a:r>
          </a:p>
        </p:txBody>
      </p:sp>
      <p:sp>
        <p:nvSpPr>
          <p:cNvPr id="29" name="TextBox 28">
            <a:extLst>
              <a:ext uri="{FF2B5EF4-FFF2-40B4-BE49-F238E27FC236}">
                <a16:creationId xmlns:a16="http://schemas.microsoft.com/office/drawing/2014/main" id="{22207B98-7720-CE4A-BC23-76C6CB3924C0}"/>
              </a:ext>
            </a:extLst>
          </p:cNvPr>
          <p:cNvSpPr txBox="1"/>
          <p:nvPr/>
        </p:nvSpPr>
        <p:spPr>
          <a:xfrm>
            <a:off x="8215656" y="2969122"/>
            <a:ext cx="389850" cy="461665"/>
          </a:xfrm>
          <a:prstGeom prst="rect">
            <a:avLst/>
          </a:prstGeom>
          <a:noFill/>
        </p:spPr>
        <p:txBody>
          <a:bodyPr wrap="none">
            <a:spAutoFit/>
          </a:bodyPr>
          <a:lstStyle/>
          <a:p>
            <a:pPr>
              <a:defRPr/>
            </a:pPr>
            <a:r>
              <a:rPr lang="en-US" sz="2400" dirty="0">
                <a:solidFill>
                  <a:srgbClr val="FFFFFF"/>
                </a:solidFill>
                <a:latin typeface="+mj-lt"/>
                <a:ea typeface="ＭＳ Ｐゴシック" charset="0"/>
                <a:cs typeface="ＭＳ Ｐゴシック" charset="0"/>
              </a:rPr>
              <a:t>B</a:t>
            </a:r>
          </a:p>
        </p:txBody>
      </p:sp>
      <p:sp>
        <p:nvSpPr>
          <p:cNvPr id="30" name="TextBox 29">
            <a:extLst>
              <a:ext uri="{FF2B5EF4-FFF2-40B4-BE49-F238E27FC236}">
                <a16:creationId xmlns:a16="http://schemas.microsoft.com/office/drawing/2014/main" id="{22D2E92E-BE91-D249-BE44-E3FA71BED046}"/>
              </a:ext>
            </a:extLst>
          </p:cNvPr>
          <p:cNvSpPr txBox="1"/>
          <p:nvPr/>
        </p:nvSpPr>
        <p:spPr>
          <a:xfrm>
            <a:off x="524091" y="3936015"/>
            <a:ext cx="3997056" cy="830997"/>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txBody>
          <a:bodyPr wrap="none">
            <a:spAutoFit/>
          </a:bodyPr>
          <a:lstStyle>
            <a:lvl1pPr marL="342900" indent="-342900">
              <a:defRPr sz="2400">
                <a:solidFill>
                  <a:schemeClr val="tx1"/>
                </a:solidFill>
                <a:latin typeface="Comic Sans MS" panose="030F0902030302020204" pitchFamily="66" charset="0"/>
                <a:ea typeface="ＭＳ Ｐゴシック" panose="020B0600070205080204" pitchFamily="34" charset="-128"/>
              </a:defRPr>
            </a:lvl1pPr>
            <a:lvl2pPr marL="742950" indent="-285750">
              <a:defRPr sz="2400">
                <a:solidFill>
                  <a:schemeClr val="tx1"/>
                </a:solidFill>
                <a:latin typeface="Comic Sans MS" panose="030F0902030302020204" pitchFamily="66" charset="0"/>
                <a:ea typeface="ＭＳ Ｐゴシック" panose="020B0600070205080204" pitchFamily="34" charset="-128"/>
              </a:defRPr>
            </a:lvl2pPr>
            <a:lvl3pPr marL="1143000" indent="-228600">
              <a:defRPr sz="2400">
                <a:solidFill>
                  <a:schemeClr val="tx1"/>
                </a:solidFill>
                <a:latin typeface="Comic Sans MS" panose="030F0902030302020204" pitchFamily="66" charset="0"/>
                <a:ea typeface="ＭＳ Ｐゴシック" panose="020B0600070205080204" pitchFamily="34" charset="-128"/>
              </a:defRPr>
            </a:lvl3pPr>
            <a:lvl4pPr marL="1600200" indent="-228600">
              <a:defRPr sz="2400">
                <a:solidFill>
                  <a:schemeClr val="tx1"/>
                </a:solidFill>
                <a:latin typeface="Comic Sans MS" panose="030F0902030302020204" pitchFamily="66" charset="0"/>
                <a:ea typeface="ＭＳ Ｐゴシック" panose="020B0600070205080204" pitchFamily="34" charset="-128"/>
              </a:defRPr>
            </a:lvl4pPr>
            <a:lvl5pPr marL="2057400" indent="-228600">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marL="0" indent="0"/>
            <a:r>
              <a:rPr lang="en-US" altLang="en-US" sz="1800" b="1" dirty="0">
                <a:latin typeface="Calibri" panose="020F0502020204030204" pitchFamily="34" charset="0"/>
              </a:rPr>
              <a:t>Pros</a:t>
            </a:r>
            <a:r>
              <a:rPr lang="en-US" altLang="en-US" sz="1500" dirty="0">
                <a:latin typeface="Calibri" panose="020F0502020204030204" pitchFamily="34" charset="0"/>
              </a:rPr>
              <a:t> </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Packet reaches destination along shortest path</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Works when we don’t know the topology </a:t>
            </a:r>
          </a:p>
        </p:txBody>
      </p:sp>
      <p:sp>
        <p:nvSpPr>
          <p:cNvPr id="25" name="Can 24">
            <a:extLst>
              <a:ext uri="{FF2B5EF4-FFF2-40B4-BE49-F238E27FC236}">
                <a16:creationId xmlns:a16="http://schemas.microsoft.com/office/drawing/2014/main" id="{D934C799-F476-DF45-821D-F7BEC0C708F6}"/>
              </a:ext>
            </a:extLst>
          </p:cNvPr>
          <p:cNvSpPr/>
          <p:nvPr/>
        </p:nvSpPr>
        <p:spPr>
          <a:xfrm>
            <a:off x="2301461" y="1630662"/>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26" name="Can 25">
            <a:extLst>
              <a:ext uri="{FF2B5EF4-FFF2-40B4-BE49-F238E27FC236}">
                <a16:creationId xmlns:a16="http://schemas.microsoft.com/office/drawing/2014/main" id="{49B64A9C-BF7C-2C40-AE48-856CE2F1F9FF}"/>
              </a:ext>
            </a:extLst>
          </p:cNvPr>
          <p:cNvSpPr/>
          <p:nvPr/>
        </p:nvSpPr>
        <p:spPr>
          <a:xfrm>
            <a:off x="2301461" y="3066081"/>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27" name="Can 26">
            <a:extLst>
              <a:ext uri="{FF2B5EF4-FFF2-40B4-BE49-F238E27FC236}">
                <a16:creationId xmlns:a16="http://schemas.microsoft.com/office/drawing/2014/main" id="{2412225B-3D7C-A140-A852-398B1A386D44}"/>
              </a:ext>
            </a:extLst>
          </p:cNvPr>
          <p:cNvSpPr/>
          <p:nvPr/>
        </p:nvSpPr>
        <p:spPr>
          <a:xfrm>
            <a:off x="4135083" y="2495550"/>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31" name="Can 30">
            <a:extLst>
              <a:ext uri="{FF2B5EF4-FFF2-40B4-BE49-F238E27FC236}">
                <a16:creationId xmlns:a16="http://schemas.microsoft.com/office/drawing/2014/main" id="{207F0ECA-10D1-C449-9135-7815994ACAE9}"/>
              </a:ext>
            </a:extLst>
          </p:cNvPr>
          <p:cNvSpPr/>
          <p:nvPr/>
        </p:nvSpPr>
        <p:spPr>
          <a:xfrm>
            <a:off x="6235022" y="1605700"/>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32" name="Can 31">
            <a:extLst>
              <a:ext uri="{FF2B5EF4-FFF2-40B4-BE49-F238E27FC236}">
                <a16:creationId xmlns:a16="http://schemas.microsoft.com/office/drawing/2014/main" id="{A20F6757-DA15-D245-AE44-08093688F99D}"/>
              </a:ext>
            </a:extLst>
          </p:cNvPr>
          <p:cNvSpPr/>
          <p:nvPr/>
        </p:nvSpPr>
        <p:spPr>
          <a:xfrm>
            <a:off x="4149900" y="3415950"/>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33" name="Can 32">
            <a:extLst>
              <a:ext uri="{FF2B5EF4-FFF2-40B4-BE49-F238E27FC236}">
                <a16:creationId xmlns:a16="http://schemas.microsoft.com/office/drawing/2014/main" id="{892C38F9-D4DC-1946-8EF9-B98F3B289AF4}"/>
              </a:ext>
            </a:extLst>
          </p:cNvPr>
          <p:cNvSpPr/>
          <p:nvPr/>
        </p:nvSpPr>
        <p:spPr>
          <a:xfrm>
            <a:off x="6235022" y="3088571"/>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cxnSp>
        <p:nvCxnSpPr>
          <p:cNvPr id="23" name="Straight Arrow Connector 22">
            <a:extLst>
              <a:ext uri="{FF2B5EF4-FFF2-40B4-BE49-F238E27FC236}">
                <a16:creationId xmlns:a16="http://schemas.microsoft.com/office/drawing/2014/main" id="{8D3CBB52-6DAC-ED46-ADBB-9A9CF459381D}"/>
              </a:ext>
            </a:extLst>
          </p:cNvPr>
          <p:cNvCxnSpPr>
            <a:cxnSpLocks/>
          </p:cNvCxnSpPr>
          <p:nvPr/>
        </p:nvCxnSpPr>
        <p:spPr bwMode="auto">
          <a:xfrm flipV="1">
            <a:off x="1158681" y="1719032"/>
            <a:ext cx="1658014" cy="11145"/>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45" name="Straight Arrow Connector 44">
            <a:extLst>
              <a:ext uri="{FF2B5EF4-FFF2-40B4-BE49-F238E27FC236}">
                <a16:creationId xmlns:a16="http://schemas.microsoft.com/office/drawing/2014/main" id="{BA998241-F9E6-5A4A-9CE5-CE0081B3046C}"/>
              </a:ext>
            </a:extLst>
          </p:cNvPr>
          <p:cNvCxnSpPr>
            <a:cxnSpLocks/>
            <a:endCxn id="27" idx="0"/>
          </p:cNvCxnSpPr>
          <p:nvPr/>
        </p:nvCxnSpPr>
        <p:spPr bwMode="auto">
          <a:xfrm>
            <a:off x="2814199" y="1736100"/>
            <a:ext cx="1726286" cy="932663"/>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48" name="Straight Arrow Connector 47">
            <a:extLst>
              <a:ext uri="{FF2B5EF4-FFF2-40B4-BE49-F238E27FC236}">
                <a16:creationId xmlns:a16="http://schemas.microsoft.com/office/drawing/2014/main" id="{2C3CD0B8-A19B-2D4E-8894-DEFD0B4EF37D}"/>
              </a:ext>
            </a:extLst>
          </p:cNvPr>
          <p:cNvCxnSpPr>
            <a:cxnSpLocks/>
            <a:endCxn id="31" idx="0"/>
          </p:cNvCxnSpPr>
          <p:nvPr/>
        </p:nvCxnSpPr>
        <p:spPr bwMode="auto">
          <a:xfrm flipV="1">
            <a:off x="4545541" y="1778913"/>
            <a:ext cx="2094883" cy="875192"/>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50" name="Straight Arrow Connector 49">
            <a:extLst>
              <a:ext uri="{FF2B5EF4-FFF2-40B4-BE49-F238E27FC236}">
                <a16:creationId xmlns:a16="http://schemas.microsoft.com/office/drawing/2014/main" id="{F0FFBC6B-D87B-3C4B-A740-35C4B9CEE018}"/>
              </a:ext>
            </a:extLst>
          </p:cNvPr>
          <p:cNvCxnSpPr>
            <a:cxnSpLocks/>
            <a:stCxn id="27" idx="0"/>
            <a:endCxn id="33" idx="0"/>
          </p:cNvCxnSpPr>
          <p:nvPr/>
        </p:nvCxnSpPr>
        <p:spPr bwMode="auto">
          <a:xfrm>
            <a:off x="4540485" y="2668763"/>
            <a:ext cx="2099939" cy="593021"/>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53" name="Straight Arrow Connector 52">
            <a:extLst>
              <a:ext uri="{FF2B5EF4-FFF2-40B4-BE49-F238E27FC236}">
                <a16:creationId xmlns:a16="http://schemas.microsoft.com/office/drawing/2014/main" id="{3C1ED9AF-9FE2-4A43-8F97-94EFE4D8DAEA}"/>
              </a:ext>
            </a:extLst>
          </p:cNvPr>
          <p:cNvCxnSpPr>
            <a:cxnSpLocks/>
            <a:stCxn id="27" idx="0"/>
            <a:endCxn id="26" idx="0"/>
          </p:cNvCxnSpPr>
          <p:nvPr/>
        </p:nvCxnSpPr>
        <p:spPr bwMode="auto">
          <a:xfrm flipH="1">
            <a:off x="2706863" y="2668763"/>
            <a:ext cx="1833622" cy="570531"/>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56" name="Straight Arrow Connector 55">
            <a:extLst>
              <a:ext uri="{FF2B5EF4-FFF2-40B4-BE49-F238E27FC236}">
                <a16:creationId xmlns:a16="http://schemas.microsoft.com/office/drawing/2014/main" id="{FEFBACC6-DF7A-FA4A-AF74-729D5DC93DF9}"/>
              </a:ext>
            </a:extLst>
          </p:cNvPr>
          <p:cNvCxnSpPr>
            <a:cxnSpLocks/>
            <a:stCxn id="26" idx="0"/>
          </p:cNvCxnSpPr>
          <p:nvPr/>
        </p:nvCxnSpPr>
        <p:spPr bwMode="auto">
          <a:xfrm flipH="1">
            <a:off x="873241" y="3239294"/>
            <a:ext cx="1833622" cy="0"/>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58" name="Straight Arrow Connector 57">
            <a:extLst>
              <a:ext uri="{FF2B5EF4-FFF2-40B4-BE49-F238E27FC236}">
                <a16:creationId xmlns:a16="http://schemas.microsoft.com/office/drawing/2014/main" id="{6387D993-44A2-744C-9383-269238526640}"/>
              </a:ext>
            </a:extLst>
          </p:cNvPr>
          <p:cNvCxnSpPr>
            <a:cxnSpLocks/>
            <a:endCxn id="32" idx="0"/>
          </p:cNvCxnSpPr>
          <p:nvPr/>
        </p:nvCxnSpPr>
        <p:spPr bwMode="auto">
          <a:xfrm>
            <a:off x="2838391" y="3261783"/>
            <a:ext cx="1716911" cy="327380"/>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61" name="Straight Arrow Connector 60">
            <a:extLst>
              <a:ext uri="{FF2B5EF4-FFF2-40B4-BE49-F238E27FC236}">
                <a16:creationId xmlns:a16="http://schemas.microsoft.com/office/drawing/2014/main" id="{895F3A9A-6E2B-5B43-9538-71BBAE1F3F6F}"/>
              </a:ext>
            </a:extLst>
          </p:cNvPr>
          <p:cNvCxnSpPr>
            <a:cxnSpLocks/>
            <a:stCxn id="32" idx="0"/>
            <a:endCxn id="33" idx="0"/>
          </p:cNvCxnSpPr>
          <p:nvPr/>
        </p:nvCxnSpPr>
        <p:spPr bwMode="auto">
          <a:xfrm flipV="1">
            <a:off x="4555302" y="3261784"/>
            <a:ext cx="2085122" cy="327379"/>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64" name="Straight Arrow Connector 63">
            <a:extLst>
              <a:ext uri="{FF2B5EF4-FFF2-40B4-BE49-F238E27FC236}">
                <a16:creationId xmlns:a16="http://schemas.microsoft.com/office/drawing/2014/main" id="{CC3924CE-D93F-E648-A11B-F7762B8914EF}"/>
              </a:ext>
            </a:extLst>
          </p:cNvPr>
          <p:cNvCxnSpPr>
            <a:cxnSpLocks/>
            <a:stCxn id="33" idx="0"/>
          </p:cNvCxnSpPr>
          <p:nvPr/>
        </p:nvCxnSpPr>
        <p:spPr bwMode="auto">
          <a:xfrm flipV="1">
            <a:off x="6640424" y="3253138"/>
            <a:ext cx="1339115" cy="8646"/>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70" name="Straight Arrow Connector 69">
            <a:extLst>
              <a:ext uri="{FF2B5EF4-FFF2-40B4-BE49-F238E27FC236}">
                <a16:creationId xmlns:a16="http://schemas.microsoft.com/office/drawing/2014/main" id="{04804200-ABE8-6043-BD36-B537C8C39E65}"/>
              </a:ext>
            </a:extLst>
          </p:cNvPr>
          <p:cNvCxnSpPr>
            <a:cxnSpLocks/>
          </p:cNvCxnSpPr>
          <p:nvPr/>
        </p:nvCxnSpPr>
        <p:spPr bwMode="auto">
          <a:xfrm flipV="1">
            <a:off x="6976606" y="1780686"/>
            <a:ext cx="1339115" cy="8646"/>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pic>
        <p:nvPicPr>
          <p:cNvPr id="65" name="Graphic 64" descr="Fireworks">
            <a:extLst>
              <a:ext uri="{FF2B5EF4-FFF2-40B4-BE49-F238E27FC236}">
                <a16:creationId xmlns:a16="http://schemas.microsoft.com/office/drawing/2014/main" id="{7DAD9B6E-DB3A-A646-9675-B5924A3AF8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12764" y="2196905"/>
            <a:ext cx="914400" cy="914400"/>
          </a:xfrm>
          <a:prstGeom prst="rect">
            <a:avLst/>
          </a:prstGeom>
        </p:spPr>
      </p:pic>
      <p:cxnSp>
        <p:nvCxnSpPr>
          <p:cNvPr id="75" name="Straight Arrow Connector 74">
            <a:extLst>
              <a:ext uri="{FF2B5EF4-FFF2-40B4-BE49-F238E27FC236}">
                <a16:creationId xmlns:a16="http://schemas.microsoft.com/office/drawing/2014/main" id="{1DB1A522-3724-1C4D-9C2E-7A7EB3FB519D}"/>
              </a:ext>
            </a:extLst>
          </p:cNvPr>
          <p:cNvCxnSpPr>
            <a:cxnSpLocks/>
          </p:cNvCxnSpPr>
          <p:nvPr/>
        </p:nvCxnSpPr>
        <p:spPr bwMode="auto">
          <a:xfrm flipV="1">
            <a:off x="6579364" y="3425474"/>
            <a:ext cx="1381978" cy="9522"/>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78" name="Straight Arrow Connector 77">
            <a:extLst>
              <a:ext uri="{FF2B5EF4-FFF2-40B4-BE49-F238E27FC236}">
                <a16:creationId xmlns:a16="http://schemas.microsoft.com/office/drawing/2014/main" id="{C6A1CACA-F81D-204D-97DF-4F749462C7D1}"/>
              </a:ext>
            </a:extLst>
          </p:cNvPr>
          <p:cNvCxnSpPr>
            <a:cxnSpLocks/>
          </p:cNvCxnSpPr>
          <p:nvPr/>
        </p:nvCxnSpPr>
        <p:spPr bwMode="auto">
          <a:xfrm flipH="1">
            <a:off x="4435532" y="3469258"/>
            <a:ext cx="2067632" cy="293117"/>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81" name="Straight Arrow Connector 80">
            <a:extLst>
              <a:ext uri="{FF2B5EF4-FFF2-40B4-BE49-F238E27FC236}">
                <a16:creationId xmlns:a16="http://schemas.microsoft.com/office/drawing/2014/main" id="{4DCC4D80-1624-EB4E-B49D-027AFA106135}"/>
              </a:ext>
            </a:extLst>
          </p:cNvPr>
          <p:cNvCxnSpPr>
            <a:cxnSpLocks/>
            <a:stCxn id="32" idx="3"/>
            <a:endCxn id="26" idx="3"/>
          </p:cNvCxnSpPr>
          <p:nvPr/>
        </p:nvCxnSpPr>
        <p:spPr bwMode="auto">
          <a:xfrm flipH="1" flipV="1">
            <a:off x="2706863" y="3412506"/>
            <a:ext cx="1848439" cy="349869"/>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84" name="Straight Arrow Connector 83">
            <a:extLst>
              <a:ext uri="{FF2B5EF4-FFF2-40B4-BE49-F238E27FC236}">
                <a16:creationId xmlns:a16="http://schemas.microsoft.com/office/drawing/2014/main" id="{0672A32A-AA27-7E46-B323-0AA42C2E04E9}"/>
              </a:ext>
            </a:extLst>
          </p:cNvPr>
          <p:cNvCxnSpPr>
            <a:cxnSpLocks/>
            <a:stCxn id="26" idx="1"/>
            <a:endCxn id="27" idx="1"/>
          </p:cNvCxnSpPr>
          <p:nvPr/>
        </p:nvCxnSpPr>
        <p:spPr bwMode="auto">
          <a:xfrm flipV="1">
            <a:off x="2706863" y="2495550"/>
            <a:ext cx="1833622" cy="570531"/>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87" name="Straight Arrow Connector 86">
            <a:extLst>
              <a:ext uri="{FF2B5EF4-FFF2-40B4-BE49-F238E27FC236}">
                <a16:creationId xmlns:a16="http://schemas.microsoft.com/office/drawing/2014/main" id="{88067BE2-8E0F-EB40-8294-912898BDAD1D}"/>
              </a:ext>
            </a:extLst>
          </p:cNvPr>
          <p:cNvCxnSpPr>
            <a:cxnSpLocks/>
            <a:stCxn id="27" idx="1"/>
            <a:endCxn id="33" idx="1"/>
          </p:cNvCxnSpPr>
          <p:nvPr/>
        </p:nvCxnSpPr>
        <p:spPr bwMode="auto">
          <a:xfrm>
            <a:off x="4540485" y="2495550"/>
            <a:ext cx="2099939" cy="593021"/>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90" name="Straight Arrow Connector 89">
            <a:extLst>
              <a:ext uri="{FF2B5EF4-FFF2-40B4-BE49-F238E27FC236}">
                <a16:creationId xmlns:a16="http://schemas.microsoft.com/office/drawing/2014/main" id="{3F6EB8F1-4E16-2B47-8B70-BC36C470C401}"/>
              </a:ext>
            </a:extLst>
          </p:cNvPr>
          <p:cNvCxnSpPr>
            <a:cxnSpLocks/>
            <a:stCxn id="33" idx="1"/>
          </p:cNvCxnSpPr>
          <p:nvPr/>
        </p:nvCxnSpPr>
        <p:spPr bwMode="auto">
          <a:xfrm>
            <a:off x="6640424" y="3088571"/>
            <a:ext cx="1320918" cy="0"/>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93" name="Straight Arrow Connector 92">
            <a:extLst>
              <a:ext uri="{FF2B5EF4-FFF2-40B4-BE49-F238E27FC236}">
                <a16:creationId xmlns:a16="http://schemas.microsoft.com/office/drawing/2014/main" id="{184519D8-6FBB-2740-9265-EE694F547FC2}"/>
              </a:ext>
            </a:extLst>
          </p:cNvPr>
          <p:cNvCxnSpPr>
            <a:cxnSpLocks/>
            <a:stCxn id="26" idx="3"/>
          </p:cNvCxnSpPr>
          <p:nvPr/>
        </p:nvCxnSpPr>
        <p:spPr bwMode="auto">
          <a:xfrm flipH="1">
            <a:off x="901286" y="3412506"/>
            <a:ext cx="1805577" cy="12967"/>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sp>
        <p:nvSpPr>
          <p:cNvPr id="86" name="TextBox 85">
            <a:extLst>
              <a:ext uri="{FF2B5EF4-FFF2-40B4-BE49-F238E27FC236}">
                <a16:creationId xmlns:a16="http://schemas.microsoft.com/office/drawing/2014/main" id="{C0285B51-093B-364D-8B38-2A37CC694FBF}"/>
              </a:ext>
            </a:extLst>
          </p:cNvPr>
          <p:cNvSpPr txBox="1"/>
          <p:nvPr/>
        </p:nvSpPr>
        <p:spPr>
          <a:xfrm>
            <a:off x="1564099" y="781779"/>
            <a:ext cx="5896679" cy="707886"/>
          </a:xfrm>
          <a:prstGeom prst="rect">
            <a:avLst/>
          </a:prstGeom>
          <a:noFill/>
        </p:spPr>
        <p:txBody>
          <a:bodyPr wrap="none" rtlCol="0">
            <a:spAutoFit/>
          </a:bodyPr>
          <a:lstStyle/>
          <a:p>
            <a:pPr algn="ctr"/>
            <a:r>
              <a:rPr lang="en-US" altLang="en-US" dirty="0">
                <a:latin typeface="Calibri" panose="020F0502020204030204" pitchFamily="34" charset="0"/>
              </a:rPr>
              <a:t>Routers forward an arriving packet to every interface, </a:t>
            </a:r>
          </a:p>
          <a:p>
            <a:pPr algn="ctr"/>
            <a:r>
              <a:rPr lang="en-US" altLang="en-US" dirty="0">
                <a:latin typeface="Calibri" panose="020F0502020204030204" pitchFamily="34" charset="0"/>
              </a:rPr>
              <a:t>except the one through which it arrived</a:t>
            </a:r>
          </a:p>
        </p:txBody>
      </p:sp>
      <p:sp>
        <p:nvSpPr>
          <p:cNvPr id="98" name="TextBox 97">
            <a:extLst>
              <a:ext uri="{FF2B5EF4-FFF2-40B4-BE49-F238E27FC236}">
                <a16:creationId xmlns:a16="http://schemas.microsoft.com/office/drawing/2014/main" id="{B3FAA5F3-AFEE-8942-B679-8184AECA0C93}"/>
              </a:ext>
            </a:extLst>
          </p:cNvPr>
          <p:cNvSpPr txBox="1"/>
          <p:nvPr/>
        </p:nvSpPr>
        <p:spPr>
          <a:xfrm>
            <a:off x="4840266" y="3930299"/>
            <a:ext cx="3186898" cy="1061829"/>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txBody>
          <a:bodyPr wrap="none">
            <a:spAutoFit/>
          </a:bodyPr>
          <a:lstStyle>
            <a:lvl1pPr marL="342900" indent="-342900">
              <a:defRPr sz="2400">
                <a:solidFill>
                  <a:schemeClr val="tx1"/>
                </a:solidFill>
                <a:latin typeface="Comic Sans MS" panose="030F0902030302020204" pitchFamily="66" charset="0"/>
                <a:ea typeface="ＭＳ Ｐゴシック" panose="020B0600070205080204" pitchFamily="34" charset="-128"/>
              </a:defRPr>
            </a:lvl1pPr>
            <a:lvl2pPr marL="742950" indent="-285750">
              <a:defRPr sz="2400">
                <a:solidFill>
                  <a:schemeClr val="tx1"/>
                </a:solidFill>
                <a:latin typeface="Comic Sans MS" panose="030F0902030302020204" pitchFamily="66" charset="0"/>
                <a:ea typeface="ＭＳ Ｐゴシック" panose="020B0600070205080204" pitchFamily="34" charset="-128"/>
              </a:defRPr>
            </a:lvl2pPr>
            <a:lvl3pPr marL="1143000" indent="-228600">
              <a:defRPr sz="2400">
                <a:solidFill>
                  <a:schemeClr val="tx1"/>
                </a:solidFill>
                <a:latin typeface="Comic Sans MS" panose="030F0902030302020204" pitchFamily="66" charset="0"/>
                <a:ea typeface="ＭＳ Ｐゴシック" panose="020B0600070205080204" pitchFamily="34" charset="-128"/>
              </a:defRPr>
            </a:lvl3pPr>
            <a:lvl4pPr marL="1600200" indent="-228600">
              <a:defRPr sz="2400">
                <a:solidFill>
                  <a:schemeClr val="tx1"/>
                </a:solidFill>
                <a:latin typeface="Comic Sans MS" panose="030F0902030302020204" pitchFamily="66" charset="0"/>
                <a:ea typeface="ＭＳ Ｐゴシック" panose="020B0600070205080204" pitchFamily="34" charset="-128"/>
              </a:defRPr>
            </a:lvl4pPr>
            <a:lvl5pPr marL="2057400" indent="-228600">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marL="0" indent="0"/>
            <a:r>
              <a:rPr lang="en-US" altLang="en-US" sz="1800" b="1" dirty="0">
                <a:latin typeface="Calibri" panose="020F0502020204030204" pitchFamily="34" charset="0"/>
              </a:rPr>
              <a:t>Cons</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Packets can loop forever (need TTL!)</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Inefficient use of the links</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Packets are delivered to everyone</a:t>
            </a:r>
          </a:p>
        </p:txBody>
      </p:sp>
    </p:spTree>
    <p:extLst>
      <p:ext uri="{BB962C8B-B14F-4D97-AF65-F5344CB8AC3E}">
        <p14:creationId xmlns:p14="http://schemas.microsoft.com/office/powerpoint/2010/main" val="385506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500"/>
                                        <p:tgtEl>
                                          <p:spTgt spid="48"/>
                                        </p:tgtEl>
                                      </p:cBhvr>
                                    </p:animEffect>
                                  </p:childTnLst>
                                </p:cTn>
                              </p:par>
                              <p:par>
                                <p:cTn id="17" presetID="22" presetClass="entr" presetSubtype="2"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right)">
                                      <p:cBhvr>
                                        <p:cTn id="19" dur="500"/>
                                        <p:tgtEl>
                                          <p:spTgt spid="53"/>
                                        </p:tgtEl>
                                      </p:cBhvr>
                                    </p:animEffect>
                                  </p:childTnLst>
                                </p:cTn>
                              </p:par>
                              <p:par>
                                <p:cTn id="20" presetID="22" presetClass="entr" presetSubtype="8"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500"/>
                                        <p:tgtEl>
                                          <p:spTgt spid="70"/>
                                        </p:tgtEl>
                                      </p:cBhvr>
                                    </p:animEffect>
                                  </p:childTnLst>
                                </p:cTn>
                              </p:par>
                              <p:par>
                                <p:cTn id="28" presetID="22" presetClass="entr" presetSubtype="8"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par>
                                <p:cTn id="31" presetID="22" presetClass="entr" presetSubtype="8"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left)">
                                      <p:cBhvr>
                                        <p:cTn id="33" dur="500"/>
                                        <p:tgtEl>
                                          <p:spTgt spid="58"/>
                                        </p:tgtEl>
                                      </p:cBhvr>
                                    </p:animEffect>
                                  </p:childTnLst>
                                </p:cTn>
                              </p:par>
                              <p:par>
                                <p:cTn id="34" presetID="22" presetClass="entr" presetSubtype="2" fill="hold"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right)">
                                      <p:cBhvr>
                                        <p:cTn id="36" dur="500"/>
                                        <p:tgtEl>
                                          <p:spTgt spid="56"/>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left)">
                                      <p:cBhvr>
                                        <p:cTn id="44" dur="500"/>
                                        <p:tgtEl>
                                          <p:spTgt spid="6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wipe(left)">
                                      <p:cBhvr>
                                        <p:cTn id="48" dur="500"/>
                                        <p:tgtEl>
                                          <p:spTgt spid="7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wipe(right)">
                                      <p:cBhvr>
                                        <p:cTn id="53" dur="500"/>
                                        <p:tgtEl>
                                          <p:spTgt spid="78"/>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wipe(right)">
                                      <p:cBhvr>
                                        <p:cTn id="57" dur="500"/>
                                        <p:tgtEl>
                                          <p:spTgt spid="81"/>
                                        </p:tgtEl>
                                      </p:cBhvr>
                                    </p:animEffect>
                                  </p:childTnLst>
                                </p:cTn>
                              </p:par>
                            </p:childTnLst>
                          </p:cTn>
                        </p:par>
                        <p:par>
                          <p:cTn id="58" fill="hold">
                            <p:stCondLst>
                              <p:cond delay="1000"/>
                            </p:stCondLst>
                            <p:childTnLst>
                              <p:par>
                                <p:cTn id="59" presetID="22" presetClass="entr" presetSubtype="2" fill="hold" nodeType="after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wipe(right)">
                                      <p:cBhvr>
                                        <p:cTn id="61" dur="500"/>
                                        <p:tgtEl>
                                          <p:spTgt spid="93"/>
                                        </p:tgtEl>
                                      </p:cBhvr>
                                    </p:animEffect>
                                  </p:childTnLst>
                                </p:cTn>
                              </p:par>
                              <p:par>
                                <p:cTn id="62" presetID="22" presetClass="entr" presetSubtype="8" fill="hold" nodeType="with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wipe(left)">
                                      <p:cBhvr>
                                        <p:cTn id="64" dur="500"/>
                                        <p:tgtEl>
                                          <p:spTgt spid="84"/>
                                        </p:tgtEl>
                                      </p:cBhvr>
                                    </p:animEffec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wipe(left)">
                                      <p:cBhvr>
                                        <p:cTn id="68" dur="500"/>
                                        <p:tgtEl>
                                          <p:spTgt spid="87"/>
                                        </p:tgtEl>
                                      </p:cBhvr>
                                    </p:animEffect>
                                  </p:childTnLst>
                                </p:cTn>
                              </p:par>
                            </p:childTnLst>
                          </p:cTn>
                        </p:par>
                        <p:par>
                          <p:cTn id="69" fill="hold">
                            <p:stCondLst>
                              <p:cond delay="2000"/>
                            </p:stCondLst>
                            <p:childTnLst>
                              <p:par>
                                <p:cTn id="70" presetID="22" presetClass="entr" presetSubtype="8" fill="hold" nodeType="after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wipe(left)">
                                      <p:cBhvr>
                                        <p:cTn id="72" dur="500"/>
                                        <p:tgtEl>
                                          <p:spTgt spid="90"/>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62DD-1804-1F42-AB01-92ED1D4AC9AF}"/>
              </a:ext>
            </a:extLst>
          </p:cNvPr>
          <p:cNvSpPr>
            <a:spLocks noGrp="1"/>
          </p:cNvSpPr>
          <p:nvPr>
            <p:ph type="title"/>
          </p:nvPr>
        </p:nvSpPr>
        <p:spPr>
          <a:xfrm>
            <a:off x="457200" y="114300"/>
            <a:ext cx="8229600" cy="857250"/>
          </a:xfrm>
        </p:spPr>
        <p:txBody>
          <a:bodyPr/>
          <a:lstStyle/>
          <a:p>
            <a:pPr>
              <a:defRPr/>
            </a:pPr>
            <a:r>
              <a:rPr lang="en-US" dirty="0"/>
              <a:t>2. Source Routing</a:t>
            </a:r>
          </a:p>
        </p:txBody>
      </p:sp>
      <p:cxnSp>
        <p:nvCxnSpPr>
          <p:cNvPr id="5" name="Straight Connector 4">
            <a:extLst>
              <a:ext uri="{FF2B5EF4-FFF2-40B4-BE49-F238E27FC236}">
                <a16:creationId xmlns:a16="http://schemas.microsoft.com/office/drawing/2014/main" id="{E5B6584F-C265-5641-B186-736E5962A24D}"/>
              </a:ext>
            </a:extLst>
          </p:cNvPr>
          <p:cNvCxnSpPr/>
          <p:nvPr/>
        </p:nvCxnSpPr>
        <p:spPr bwMode="auto">
          <a:xfrm>
            <a:off x="1444211" y="3261784"/>
            <a:ext cx="85725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 name="Straight Connector 5">
            <a:extLst>
              <a:ext uri="{FF2B5EF4-FFF2-40B4-BE49-F238E27FC236}">
                <a16:creationId xmlns:a16="http://schemas.microsoft.com/office/drawing/2014/main" id="{6F35D1DA-1246-7D4F-84F6-75C7EE433034}"/>
              </a:ext>
            </a:extLst>
          </p:cNvPr>
          <p:cNvCxnSpPr>
            <a:cxnSpLocks/>
          </p:cNvCxnSpPr>
          <p:nvPr/>
        </p:nvCxnSpPr>
        <p:spPr bwMode="auto">
          <a:xfrm flipV="1">
            <a:off x="2838391" y="2676525"/>
            <a:ext cx="1645473" cy="54078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 name="Straight Connector 6">
            <a:extLst>
              <a:ext uri="{FF2B5EF4-FFF2-40B4-BE49-F238E27FC236}">
                <a16:creationId xmlns:a16="http://schemas.microsoft.com/office/drawing/2014/main" id="{AFD5A399-127F-0F4F-9876-DE9ACECB94ED}"/>
              </a:ext>
            </a:extLst>
          </p:cNvPr>
          <p:cNvCxnSpPr>
            <a:cxnSpLocks/>
            <a:endCxn id="33" idx="0"/>
          </p:cNvCxnSpPr>
          <p:nvPr/>
        </p:nvCxnSpPr>
        <p:spPr bwMode="auto">
          <a:xfrm>
            <a:off x="4598164" y="2676525"/>
            <a:ext cx="2042260" cy="585259"/>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Straight Connector 7">
            <a:extLst>
              <a:ext uri="{FF2B5EF4-FFF2-40B4-BE49-F238E27FC236}">
                <a16:creationId xmlns:a16="http://schemas.microsoft.com/office/drawing/2014/main" id="{A2BC1A31-5A76-E34C-8E23-A0FEBF0971AF}"/>
              </a:ext>
            </a:extLst>
          </p:cNvPr>
          <p:cNvCxnSpPr>
            <a:cxnSpLocks/>
          </p:cNvCxnSpPr>
          <p:nvPr/>
        </p:nvCxnSpPr>
        <p:spPr bwMode="auto">
          <a:xfrm>
            <a:off x="2816695" y="3314700"/>
            <a:ext cx="1695744" cy="333375"/>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 name="Straight Connector 8">
            <a:extLst>
              <a:ext uri="{FF2B5EF4-FFF2-40B4-BE49-F238E27FC236}">
                <a16:creationId xmlns:a16="http://schemas.microsoft.com/office/drawing/2014/main" id="{DD35C3D6-56F2-BB4F-B2D7-9D13CF815552}"/>
              </a:ext>
            </a:extLst>
          </p:cNvPr>
          <p:cNvCxnSpPr>
            <a:cxnSpLocks/>
          </p:cNvCxnSpPr>
          <p:nvPr/>
        </p:nvCxnSpPr>
        <p:spPr bwMode="auto">
          <a:xfrm flipV="1">
            <a:off x="4512439" y="3299175"/>
            <a:ext cx="2066925" cy="3489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a:extLst>
              <a:ext uri="{FF2B5EF4-FFF2-40B4-BE49-F238E27FC236}">
                <a16:creationId xmlns:a16="http://schemas.microsoft.com/office/drawing/2014/main" id="{2CF4208A-6290-964A-A510-8520674C07F6}"/>
              </a:ext>
            </a:extLst>
          </p:cNvPr>
          <p:cNvCxnSpPr/>
          <p:nvPr/>
        </p:nvCxnSpPr>
        <p:spPr bwMode="auto">
          <a:xfrm>
            <a:off x="7034648" y="3264913"/>
            <a:ext cx="10287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13">
            <a:extLst>
              <a:ext uri="{FF2B5EF4-FFF2-40B4-BE49-F238E27FC236}">
                <a16:creationId xmlns:a16="http://schemas.microsoft.com/office/drawing/2014/main" id="{1EE397D8-EE30-4C4B-8E22-B0C1FD2C423A}"/>
              </a:ext>
            </a:extLst>
          </p:cNvPr>
          <p:cNvCxnSpPr>
            <a:cxnSpLocks/>
          </p:cNvCxnSpPr>
          <p:nvPr/>
        </p:nvCxnSpPr>
        <p:spPr bwMode="auto">
          <a:xfrm>
            <a:off x="2964037" y="1852612"/>
            <a:ext cx="1576977" cy="766763"/>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14">
            <a:extLst>
              <a:ext uri="{FF2B5EF4-FFF2-40B4-BE49-F238E27FC236}">
                <a16:creationId xmlns:a16="http://schemas.microsoft.com/office/drawing/2014/main" id="{F2D7A226-8B9B-874C-833B-1C9F8CDA069A}"/>
              </a:ext>
            </a:extLst>
          </p:cNvPr>
          <p:cNvCxnSpPr>
            <a:cxnSpLocks/>
          </p:cNvCxnSpPr>
          <p:nvPr/>
        </p:nvCxnSpPr>
        <p:spPr bwMode="auto">
          <a:xfrm flipV="1">
            <a:off x="4483864" y="1838325"/>
            <a:ext cx="2095500" cy="78105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Connector 15">
            <a:extLst>
              <a:ext uri="{FF2B5EF4-FFF2-40B4-BE49-F238E27FC236}">
                <a16:creationId xmlns:a16="http://schemas.microsoft.com/office/drawing/2014/main" id="{43B4E6B1-A6DA-C549-A84D-533361D8106E}"/>
              </a:ext>
            </a:extLst>
          </p:cNvPr>
          <p:cNvCxnSpPr/>
          <p:nvPr/>
        </p:nvCxnSpPr>
        <p:spPr bwMode="auto">
          <a:xfrm flipV="1">
            <a:off x="7046089" y="1769387"/>
            <a:ext cx="1200150" cy="9525"/>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Connector 16">
            <a:extLst>
              <a:ext uri="{FF2B5EF4-FFF2-40B4-BE49-F238E27FC236}">
                <a16:creationId xmlns:a16="http://schemas.microsoft.com/office/drawing/2014/main" id="{032F5B0B-D5A9-2E4F-96C7-160C023CAB17}"/>
              </a:ext>
            </a:extLst>
          </p:cNvPr>
          <p:cNvCxnSpPr/>
          <p:nvPr/>
        </p:nvCxnSpPr>
        <p:spPr bwMode="auto">
          <a:xfrm flipV="1">
            <a:off x="1107444" y="1812925"/>
            <a:ext cx="1200150" cy="9525"/>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33811" name="Picture 20">
            <a:extLst>
              <a:ext uri="{FF2B5EF4-FFF2-40B4-BE49-F238E27FC236}">
                <a16:creationId xmlns:a16="http://schemas.microsoft.com/office/drawing/2014/main" id="{BC8768D1-E7C5-6041-9DDA-8A2F6E63E60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22" y="1428750"/>
            <a:ext cx="857250" cy="847725"/>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12" name="Picture 21">
            <a:extLst>
              <a:ext uri="{FF2B5EF4-FFF2-40B4-BE49-F238E27FC236}">
                <a16:creationId xmlns:a16="http://schemas.microsoft.com/office/drawing/2014/main" id="{BCCCC428-42C0-F04D-AD4F-6A8BD02BB09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483" y="2815431"/>
            <a:ext cx="857250" cy="847725"/>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 name="TextBox 27">
            <a:extLst>
              <a:ext uri="{FF2B5EF4-FFF2-40B4-BE49-F238E27FC236}">
                <a16:creationId xmlns:a16="http://schemas.microsoft.com/office/drawing/2014/main" id="{2FDD809D-33F5-CE4D-B832-26FADB835DED}"/>
              </a:ext>
            </a:extLst>
          </p:cNvPr>
          <p:cNvSpPr txBox="1"/>
          <p:nvPr/>
        </p:nvSpPr>
        <p:spPr>
          <a:xfrm>
            <a:off x="850269" y="1594247"/>
            <a:ext cx="389850" cy="461665"/>
          </a:xfrm>
          <a:prstGeom prst="rect">
            <a:avLst/>
          </a:prstGeom>
          <a:noFill/>
        </p:spPr>
        <p:txBody>
          <a:bodyPr wrap="none">
            <a:spAutoFit/>
          </a:bodyPr>
          <a:lstStyle/>
          <a:p>
            <a:pPr>
              <a:defRPr/>
            </a:pPr>
            <a:r>
              <a:rPr lang="en-US" sz="2400" dirty="0">
                <a:solidFill>
                  <a:schemeClr val="bg1"/>
                </a:solidFill>
                <a:latin typeface="+mj-lt"/>
                <a:ea typeface="ＭＳ Ｐゴシック" charset="0"/>
                <a:cs typeface="ＭＳ Ｐゴシック" charset="0"/>
              </a:rPr>
              <a:t>A</a:t>
            </a:r>
          </a:p>
        </p:txBody>
      </p:sp>
      <p:sp>
        <p:nvSpPr>
          <p:cNvPr id="29" name="TextBox 28">
            <a:extLst>
              <a:ext uri="{FF2B5EF4-FFF2-40B4-BE49-F238E27FC236}">
                <a16:creationId xmlns:a16="http://schemas.microsoft.com/office/drawing/2014/main" id="{22207B98-7720-CE4A-BC23-76C6CB3924C0}"/>
              </a:ext>
            </a:extLst>
          </p:cNvPr>
          <p:cNvSpPr txBox="1"/>
          <p:nvPr/>
        </p:nvSpPr>
        <p:spPr>
          <a:xfrm>
            <a:off x="8215656" y="2969122"/>
            <a:ext cx="389850" cy="461665"/>
          </a:xfrm>
          <a:prstGeom prst="rect">
            <a:avLst/>
          </a:prstGeom>
          <a:noFill/>
        </p:spPr>
        <p:txBody>
          <a:bodyPr wrap="none">
            <a:spAutoFit/>
          </a:bodyPr>
          <a:lstStyle/>
          <a:p>
            <a:pPr>
              <a:defRPr/>
            </a:pPr>
            <a:r>
              <a:rPr lang="en-US" sz="2400" dirty="0">
                <a:solidFill>
                  <a:srgbClr val="FFFFFF"/>
                </a:solidFill>
                <a:latin typeface="+mj-lt"/>
                <a:ea typeface="ＭＳ Ｐゴシック" charset="0"/>
                <a:cs typeface="ＭＳ Ｐゴシック" charset="0"/>
              </a:rPr>
              <a:t>B</a:t>
            </a:r>
          </a:p>
        </p:txBody>
      </p:sp>
      <p:sp>
        <p:nvSpPr>
          <p:cNvPr id="30" name="TextBox 29">
            <a:extLst>
              <a:ext uri="{FF2B5EF4-FFF2-40B4-BE49-F238E27FC236}">
                <a16:creationId xmlns:a16="http://schemas.microsoft.com/office/drawing/2014/main" id="{22D2E92E-BE91-D249-BE44-E3FA71BED046}"/>
              </a:ext>
            </a:extLst>
          </p:cNvPr>
          <p:cNvSpPr txBox="1"/>
          <p:nvPr/>
        </p:nvSpPr>
        <p:spPr>
          <a:xfrm>
            <a:off x="1045194" y="3842539"/>
            <a:ext cx="2598725" cy="1061829"/>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txBody>
          <a:bodyPr wrap="none">
            <a:spAutoFit/>
          </a:bodyPr>
          <a:lstStyle>
            <a:lvl1pPr marL="342900" indent="-342900">
              <a:defRPr sz="2400">
                <a:solidFill>
                  <a:schemeClr val="tx1"/>
                </a:solidFill>
                <a:latin typeface="Comic Sans MS" panose="030F0902030302020204" pitchFamily="66" charset="0"/>
                <a:ea typeface="ＭＳ Ｐゴシック" panose="020B0600070205080204" pitchFamily="34" charset="-128"/>
              </a:defRPr>
            </a:lvl1pPr>
            <a:lvl2pPr marL="742950" indent="-285750">
              <a:defRPr sz="2400">
                <a:solidFill>
                  <a:schemeClr val="tx1"/>
                </a:solidFill>
                <a:latin typeface="Comic Sans MS" panose="030F0902030302020204" pitchFamily="66" charset="0"/>
                <a:ea typeface="ＭＳ Ｐゴシック" panose="020B0600070205080204" pitchFamily="34" charset="-128"/>
              </a:defRPr>
            </a:lvl2pPr>
            <a:lvl3pPr marL="1143000" indent="-228600">
              <a:defRPr sz="2400">
                <a:solidFill>
                  <a:schemeClr val="tx1"/>
                </a:solidFill>
                <a:latin typeface="Comic Sans MS" panose="030F0902030302020204" pitchFamily="66" charset="0"/>
                <a:ea typeface="ＭＳ Ｐゴシック" panose="020B0600070205080204" pitchFamily="34" charset="-128"/>
              </a:defRPr>
            </a:lvl3pPr>
            <a:lvl4pPr marL="1600200" indent="-228600">
              <a:defRPr sz="2400">
                <a:solidFill>
                  <a:schemeClr val="tx1"/>
                </a:solidFill>
                <a:latin typeface="Comic Sans MS" panose="030F0902030302020204" pitchFamily="66" charset="0"/>
                <a:ea typeface="ＭＳ Ｐゴシック" panose="020B0600070205080204" pitchFamily="34" charset="-128"/>
              </a:defRPr>
            </a:lvl4pPr>
            <a:lvl5pPr marL="2057400" indent="-228600">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marL="0" indent="0"/>
            <a:r>
              <a:rPr lang="en-US" altLang="en-US" sz="1800" b="1" dirty="0">
                <a:latin typeface="Calibri" panose="020F0502020204030204" pitchFamily="34" charset="0"/>
              </a:rPr>
              <a:t>Pros</a:t>
            </a:r>
            <a:r>
              <a:rPr lang="en-US" altLang="en-US" sz="1500" dirty="0">
                <a:latin typeface="Calibri" panose="020F0502020204030204" pitchFamily="34" charset="0"/>
              </a:rPr>
              <a:t> </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Source picks the path</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No loops</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No need for tables in routers</a:t>
            </a:r>
          </a:p>
        </p:txBody>
      </p:sp>
      <p:sp>
        <p:nvSpPr>
          <p:cNvPr id="25" name="Can 24">
            <a:extLst>
              <a:ext uri="{FF2B5EF4-FFF2-40B4-BE49-F238E27FC236}">
                <a16:creationId xmlns:a16="http://schemas.microsoft.com/office/drawing/2014/main" id="{D934C799-F476-DF45-821D-F7BEC0C708F6}"/>
              </a:ext>
            </a:extLst>
          </p:cNvPr>
          <p:cNvSpPr/>
          <p:nvPr/>
        </p:nvSpPr>
        <p:spPr>
          <a:xfrm>
            <a:off x="2301461" y="1630662"/>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26" name="Can 25">
            <a:extLst>
              <a:ext uri="{FF2B5EF4-FFF2-40B4-BE49-F238E27FC236}">
                <a16:creationId xmlns:a16="http://schemas.microsoft.com/office/drawing/2014/main" id="{49B64A9C-BF7C-2C40-AE48-856CE2F1F9FF}"/>
              </a:ext>
            </a:extLst>
          </p:cNvPr>
          <p:cNvSpPr/>
          <p:nvPr/>
        </p:nvSpPr>
        <p:spPr>
          <a:xfrm>
            <a:off x="2301461" y="3066081"/>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27" name="Can 26">
            <a:extLst>
              <a:ext uri="{FF2B5EF4-FFF2-40B4-BE49-F238E27FC236}">
                <a16:creationId xmlns:a16="http://schemas.microsoft.com/office/drawing/2014/main" id="{2412225B-3D7C-A140-A852-398B1A386D44}"/>
              </a:ext>
            </a:extLst>
          </p:cNvPr>
          <p:cNvSpPr/>
          <p:nvPr/>
        </p:nvSpPr>
        <p:spPr>
          <a:xfrm>
            <a:off x="4135083" y="2495550"/>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31" name="Can 30">
            <a:extLst>
              <a:ext uri="{FF2B5EF4-FFF2-40B4-BE49-F238E27FC236}">
                <a16:creationId xmlns:a16="http://schemas.microsoft.com/office/drawing/2014/main" id="{207F0ECA-10D1-C449-9135-7815994ACAE9}"/>
              </a:ext>
            </a:extLst>
          </p:cNvPr>
          <p:cNvSpPr/>
          <p:nvPr/>
        </p:nvSpPr>
        <p:spPr>
          <a:xfrm>
            <a:off x="6235022" y="1605700"/>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32" name="Can 31">
            <a:extLst>
              <a:ext uri="{FF2B5EF4-FFF2-40B4-BE49-F238E27FC236}">
                <a16:creationId xmlns:a16="http://schemas.microsoft.com/office/drawing/2014/main" id="{A20F6757-DA15-D245-AE44-08093688F99D}"/>
              </a:ext>
            </a:extLst>
          </p:cNvPr>
          <p:cNvSpPr/>
          <p:nvPr/>
        </p:nvSpPr>
        <p:spPr>
          <a:xfrm>
            <a:off x="4149900" y="3415950"/>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33" name="Can 32">
            <a:extLst>
              <a:ext uri="{FF2B5EF4-FFF2-40B4-BE49-F238E27FC236}">
                <a16:creationId xmlns:a16="http://schemas.microsoft.com/office/drawing/2014/main" id="{892C38F9-D4DC-1946-8EF9-B98F3B289AF4}"/>
              </a:ext>
            </a:extLst>
          </p:cNvPr>
          <p:cNvSpPr/>
          <p:nvPr/>
        </p:nvSpPr>
        <p:spPr>
          <a:xfrm>
            <a:off x="6235022" y="3088571"/>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pic>
        <p:nvPicPr>
          <p:cNvPr id="65" name="Graphic 64" descr="Fireworks">
            <a:extLst>
              <a:ext uri="{FF2B5EF4-FFF2-40B4-BE49-F238E27FC236}">
                <a16:creationId xmlns:a16="http://schemas.microsoft.com/office/drawing/2014/main" id="{7DAD9B6E-DB3A-A646-9675-B5924A3AF8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12764" y="2196905"/>
            <a:ext cx="914400" cy="914400"/>
          </a:xfrm>
          <a:prstGeom prst="rect">
            <a:avLst/>
          </a:prstGeom>
        </p:spPr>
      </p:pic>
      <p:sp>
        <p:nvSpPr>
          <p:cNvPr id="86" name="TextBox 85">
            <a:extLst>
              <a:ext uri="{FF2B5EF4-FFF2-40B4-BE49-F238E27FC236}">
                <a16:creationId xmlns:a16="http://schemas.microsoft.com/office/drawing/2014/main" id="{C0285B51-093B-364D-8B38-2A37CC694FBF}"/>
              </a:ext>
            </a:extLst>
          </p:cNvPr>
          <p:cNvSpPr txBox="1"/>
          <p:nvPr/>
        </p:nvSpPr>
        <p:spPr>
          <a:xfrm>
            <a:off x="1803728" y="781779"/>
            <a:ext cx="5417445" cy="400110"/>
          </a:xfrm>
          <a:prstGeom prst="rect">
            <a:avLst/>
          </a:prstGeom>
          <a:noFill/>
        </p:spPr>
        <p:txBody>
          <a:bodyPr wrap="none" rtlCol="0">
            <a:spAutoFit/>
          </a:bodyPr>
          <a:lstStyle/>
          <a:p>
            <a:pPr algn="ctr"/>
            <a:r>
              <a:rPr lang="en-US" altLang="en-US" dirty="0">
                <a:latin typeface="Calibri" panose="020F0502020204030204" pitchFamily="34" charset="0"/>
              </a:rPr>
              <a:t>Source includes a list of the routers along the path</a:t>
            </a:r>
          </a:p>
        </p:txBody>
      </p:sp>
      <p:sp>
        <p:nvSpPr>
          <p:cNvPr id="98" name="TextBox 97">
            <a:extLst>
              <a:ext uri="{FF2B5EF4-FFF2-40B4-BE49-F238E27FC236}">
                <a16:creationId xmlns:a16="http://schemas.microsoft.com/office/drawing/2014/main" id="{B3FAA5F3-AFEE-8942-B679-8184AECA0C93}"/>
              </a:ext>
            </a:extLst>
          </p:cNvPr>
          <p:cNvSpPr txBox="1"/>
          <p:nvPr/>
        </p:nvSpPr>
        <p:spPr>
          <a:xfrm>
            <a:off x="5088210" y="3860629"/>
            <a:ext cx="2813014" cy="830997"/>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txBody>
          <a:bodyPr wrap="none">
            <a:spAutoFit/>
          </a:bodyPr>
          <a:lstStyle>
            <a:lvl1pPr marL="342900" indent="-342900">
              <a:defRPr sz="2400">
                <a:solidFill>
                  <a:schemeClr val="tx1"/>
                </a:solidFill>
                <a:latin typeface="Comic Sans MS" panose="030F0902030302020204" pitchFamily="66" charset="0"/>
                <a:ea typeface="ＭＳ Ｐゴシック" panose="020B0600070205080204" pitchFamily="34" charset="-128"/>
              </a:defRPr>
            </a:lvl1pPr>
            <a:lvl2pPr marL="742950" indent="-285750">
              <a:defRPr sz="2400">
                <a:solidFill>
                  <a:schemeClr val="tx1"/>
                </a:solidFill>
                <a:latin typeface="Comic Sans MS" panose="030F0902030302020204" pitchFamily="66" charset="0"/>
                <a:ea typeface="ＭＳ Ｐゴシック" panose="020B0600070205080204" pitchFamily="34" charset="-128"/>
              </a:defRPr>
            </a:lvl2pPr>
            <a:lvl3pPr marL="1143000" indent="-228600">
              <a:defRPr sz="2400">
                <a:solidFill>
                  <a:schemeClr val="tx1"/>
                </a:solidFill>
                <a:latin typeface="Comic Sans MS" panose="030F0902030302020204" pitchFamily="66" charset="0"/>
                <a:ea typeface="ＭＳ Ｐゴシック" panose="020B0600070205080204" pitchFamily="34" charset="-128"/>
              </a:defRPr>
            </a:lvl3pPr>
            <a:lvl4pPr marL="1600200" indent="-228600">
              <a:defRPr sz="2400">
                <a:solidFill>
                  <a:schemeClr val="tx1"/>
                </a:solidFill>
                <a:latin typeface="Comic Sans MS" panose="030F0902030302020204" pitchFamily="66" charset="0"/>
                <a:ea typeface="ＭＳ Ｐゴシック" panose="020B0600070205080204" pitchFamily="34" charset="-128"/>
              </a:defRPr>
            </a:lvl4pPr>
            <a:lvl5pPr marL="2057400" indent="-228600">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marL="0" indent="0"/>
            <a:r>
              <a:rPr lang="en-US" altLang="en-US" sz="1800" b="1" dirty="0">
                <a:latin typeface="Calibri" panose="020F0502020204030204" pitchFamily="34" charset="0"/>
              </a:rPr>
              <a:t>Cons</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Source needs to know topology</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Potentially large headers</a:t>
            </a:r>
          </a:p>
        </p:txBody>
      </p:sp>
      <p:sp>
        <p:nvSpPr>
          <p:cNvPr id="3" name="TextBox 2">
            <a:extLst>
              <a:ext uri="{FF2B5EF4-FFF2-40B4-BE49-F238E27FC236}">
                <a16:creationId xmlns:a16="http://schemas.microsoft.com/office/drawing/2014/main" id="{65C0FDF5-D098-CF4C-A1CE-1C8C6DE02A91}"/>
              </a:ext>
            </a:extLst>
          </p:cNvPr>
          <p:cNvSpPr txBox="1"/>
          <p:nvPr/>
        </p:nvSpPr>
        <p:spPr>
          <a:xfrm>
            <a:off x="2440696" y="1921419"/>
            <a:ext cx="479618" cy="369332"/>
          </a:xfrm>
          <a:prstGeom prst="rect">
            <a:avLst/>
          </a:prstGeom>
          <a:noFill/>
        </p:spPr>
        <p:txBody>
          <a:bodyPr wrap="none" rtlCol="0">
            <a:spAutoFit/>
          </a:bodyPr>
          <a:lstStyle/>
          <a:p>
            <a:r>
              <a:rPr lang="en-US" sz="1800" dirty="0">
                <a:solidFill>
                  <a:schemeClr val="accent2"/>
                </a:solidFill>
              </a:rPr>
              <a:t>R1</a:t>
            </a:r>
          </a:p>
        </p:txBody>
      </p:sp>
      <p:sp>
        <p:nvSpPr>
          <p:cNvPr id="46" name="TextBox 45">
            <a:extLst>
              <a:ext uri="{FF2B5EF4-FFF2-40B4-BE49-F238E27FC236}">
                <a16:creationId xmlns:a16="http://schemas.microsoft.com/office/drawing/2014/main" id="{8E57C6E1-0547-9F42-BF4F-8EFB5257AFA1}"/>
              </a:ext>
            </a:extLst>
          </p:cNvPr>
          <p:cNvSpPr txBox="1"/>
          <p:nvPr/>
        </p:nvSpPr>
        <p:spPr>
          <a:xfrm>
            <a:off x="4278850" y="2812018"/>
            <a:ext cx="479618" cy="369332"/>
          </a:xfrm>
          <a:prstGeom prst="rect">
            <a:avLst/>
          </a:prstGeom>
          <a:noFill/>
        </p:spPr>
        <p:txBody>
          <a:bodyPr wrap="none" rtlCol="0">
            <a:spAutoFit/>
          </a:bodyPr>
          <a:lstStyle/>
          <a:p>
            <a:r>
              <a:rPr lang="en-US" sz="1800" dirty="0">
                <a:solidFill>
                  <a:schemeClr val="accent2"/>
                </a:solidFill>
              </a:rPr>
              <a:t>R2</a:t>
            </a:r>
          </a:p>
        </p:txBody>
      </p:sp>
      <p:sp>
        <p:nvSpPr>
          <p:cNvPr id="47" name="TextBox 46">
            <a:extLst>
              <a:ext uri="{FF2B5EF4-FFF2-40B4-BE49-F238E27FC236}">
                <a16:creationId xmlns:a16="http://schemas.microsoft.com/office/drawing/2014/main" id="{535BDFBB-4F13-5745-A94A-71CEC976098C}"/>
              </a:ext>
            </a:extLst>
          </p:cNvPr>
          <p:cNvSpPr txBox="1"/>
          <p:nvPr/>
        </p:nvSpPr>
        <p:spPr>
          <a:xfrm>
            <a:off x="6396222" y="3397434"/>
            <a:ext cx="479618" cy="369332"/>
          </a:xfrm>
          <a:prstGeom prst="rect">
            <a:avLst/>
          </a:prstGeom>
          <a:noFill/>
        </p:spPr>
        <p:txBody>
          <a:bodyPr wrap="none" rtlCol="0">
            <a:spAutoFit/>
          </a:bodyPr>
          <a:lstStyle/>
          <a:p>
            <a:r>
              <a:rPr lang="en-US" sz="1800" dirty="0">
                <a:solidFill>
                  <a:schemeClr val="accent2"/>
                </a:solidFill>
              </a:rPr>
              <a:t>R3</a:t>
            </a:r>
          </a:p>
        </p:txBody>
      </p:sp>
      <p:sp>
        <p:nvSpPr>
          <p:cNvPr id="49" name="TextBox 48">
            <a:extLst>
              <a:ext uri="{FF2B5EF4-FFF2-40B4-BE49-F238E27FC236}">
                <a16:creationId xmlns:a16="http://schemas.microsoft.com/office/drawing/2014/main" id="{7F281AD0-8E6C-B549-B329-C2DFCCBC6C32}"/>
              </a:ext>
            </a:extLst>
          </p:cNvPr>
          <p:cNvSpPr txBox="1"/>
          <p:nvPr/>
        </p:nvSpPr>
        <p:spPr>
          <a:xfrm>
            <a:off x="6383782" y="1897126"/>
            <a:ext cx="479618" cy="369332"/>
          </a:xfrm>
          <a:prstGeom prst="rect">
            <a:avLst/>
          </a:prstGeom>
          <a:noFill/>
        </p:spPr>
        <p:txBody>
          <a:bodyPr wrap="none" rtlCol="0">
            <a:spAutoFit/>
          </a:bodyPr>
          <a:lstStyle/>
          <a:p>
            <a:r>
              <a:rPr lang="en-US" sz="1800" dirty="0">
                <a:solidFill>
                  <a:schemeClr val="accent2"/>
                </a:solidFill>
              </a:rPr>
              <a:t>R5</a:t>
            </a:r>
          </a:p>
        </p:txBody>
      </p:sp>
      <p:sp>
        <p:nvSpPr>
          <p:cNvPr id="51" name="TextBox 50">
            <a:extLst>
              <a:ext uri="{FF2B5EF4-FFF2-40B4-BE49-F238E27FC236}">
                <a16:creationId xmlns:a16="http://schemas.microsoft.com/office/drawing/2014/main" id="{E93609F9-9D34-C64F-A216-7BAB8BCFBDC0}"/>
              </a:ext>
            </a:extLst>
          </p:cNvPr>
          <p:cNvSpPr txBox="1"/>
          <p:nvPr/>
        </p:nvSpPr>
        <p:spPr>
          <a:xfrm>
            <a:off x="2427317" y="3362265"/>
            <a:ext cx="479618" cy="369332"/>
          </a:xfrm>
          <a:prstGeom prst="rect">
            <a:avLst/>
          </a:prstGeom>
          <a:noFill/>
        </p:spPr>
        <p:txBody>
          <a:bodyPr wrap="none" rtlCol="0">
            <a:spAutoFit/>
          </a:bodyPr>
          <a:lstStyle/>
          <a:p>
            <a:r>
              <a:rPr lang="en-US" sz="1800" dirty="0">
                <a:solidFill>
                  <a:schemeClr val="accent2"/>
                </a:solidFill>
              </a:rPr>
              <a:t>R4</a:t>
            </a:r>
          </a:p>
        </p:txBody>
      </p:sp>
      <p:sp>
        <p:nvSpPr>
          <p:cNvPr id="52" name="TextBox 51">
            <a:extLst>
              <a:ext uri="{FF2B5EF4-FFF2-40B4-BE49-F238E27FC236}">
                <a16:creationId xmlns:a16="http://schemas.microsoft.com/office/drawing/2014/main" id="{F0803B18-8CF1-C149-9B1A-48B4E1CAE516}"/>
              </a:ext>
            </a:extLst>
          </p:cNvPr>
          <p:cNvSpPr txBox="1"/>
          <p:nvPr/>
        </p:nvSpPr>
        <p:spPr>
          <a:xfrm>
            <a:off x="4255798" y="3754923"/>
            <a:ext cx="479618" cy="369332"/>
          </a:xfrm>
          <a:prstGeom prst="rect">
            <a:avLst/>
          </a:prstGeom>
          <a:noFill/>
        </p:spPr>
        <p:txBody>
          <a:bodyPr wrap="none" rtlCol="0">
            <a:spAutoFit/>
          </a:bodyPr>
          <a:lstStyle/>
          <a:p>
            <a:r>
              <a:rPr lang="en-US" sz="1800" dirty="0">
                <a:solidFill>
                  <a:schemeClr val="accent2"/>
                </a:solidFill>
              </a:rPr>
              <a:t>R6</a:t>
            </a:r>
          </a:p>
        </p:txBody>
      </p:sp>
      <p:grpSp>
        <p:nvGrpSpPr>
          <p:cNvPr id="13" name="Group 12">
            <a:extLst>
              <a:ext uri="{FF2B5EF4-FFF2-40B4-BE49-F238E27FC236}">
                <a16:creationId xmlns:a16="http://schemas.microsoft.com/office/drawing/2014/main" id="{2ADA6681-BF92-D64C-A7E3-48FFBBE0742A}"/>
              </a:ext>
            </a:extLst>
          </p:cNvPr>
          <p:cNvGrpSpPr/>
          <p:nvPr/>
        </p:nvGrpSpPr>
        <p:grpSpPr>
          <a:xfrm>
            <a:off x="418576" y="1234047"/>
            <a:ext cx="1867424" cy="285750"/>
            <a:chOff x="1325732" y="1234047"/>
            <a:chExt cx="1867424" cy="285750"/>
          </a:xfrm>
        </p:grpSpPr>
        <p:grpSp>
          <p:nvGrpSpPr>
            <p:cNvPr id="11" name="Group 10">
              <a:extLst>
                <a:ext uri="{FF2B5EF4-FFF2-40B4-BE49-F238E27FC236}">
                  <a16:creationId xmlns:a16="http://schemas.microsoft.com/office/drawing/2014/main" id="{4CD88AE3-1745-BF4F-A341-9609879062C6}"/>
                </a:ext>
              </a:extLst>
            </p:cNvPr>
            <p:cNvGrpSpPr/>
            <p:nvPr/>
          </p:nvGrpSpPr>
          <p:grpSpPr>
            <a:xfrm>
              <a:off x="1325732" y="1234047"/>
              <a:ext cx="914400" cy="285750"/>
              <a:chOff x="1325732" y="1234047"/>
              <a:chExt cx="914400" cy="285750"/>
            </a:xfrm>
          </p:grpSpPr>
          <p:sp>
            <p:nvSpPr>
              <p:cNvPr id="55" name="Rectangle 54">
                <a:extLst>
                  <a:ext uri="{FF2B5EF4-FFF2-40B4-BE49-F238E27FC236}">
                    <a16:creationId xmlns:a16="http://schemas.microsoft.com/office/drawing/2014/main" id="{FBCC569E-555E-E947-AD07-1039DE0E4281}"/>
                  </a:ext>
                </a:extLst>
              </p:cNvPr>
              <p:cNvSpPr/>
              <p:nvPr/>
            </p:nvSpPr>
            <p:spPr bwMode="auto">
              <a:xfrm>
                <a:off x="1325732" y="1234047"/>
                <a:ext cx="661988" cy="285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tx1"/>
                    </a:solidFill>
                    <a:latin typeface="+mj-lt"/>
                    <a:ea typeface="ＭＳ Ｐゴシック" charset="0"/>
                  </a:rPr>
                  <a:t>Data</a:t>
                </a:r>
              </a:p>
            </p:txBody>
          </p:sp>
          <p:sp>
            <p:nvSpPr>
              <p:cNvPr id="57" name="Rectangle 56">
                <a:extLst>
                  <a:ext uri="{FF2B5EF4-FFF2-40B4-BE49-F238E27FC236}">
                    <a16:creationId xmlns:a16="http://schemas.microsoft.com/office/drawing/2014/main" id="{43D41D1A-23C2-9D40-8D6D-4A92666AD598}"/>
                  </a:ext>
                </a:extLst>
              </p:cNvPr>
              <p:cNvSpPr/>
              <p:nvPr/>
            </p:nvSpPr>
            <p:spPr bwMode="auto">
              <a:xfrm>
                <a:off x="1987720" y="1234047"/>
                <a:ext cx="252412" cy="285750"/>
              </a:xfrm>
              <a:prstGeom prst="rect">
                <a:avLst/>
              </a:prstGeom>
              <a:solidFill>
                <a:schemeClr val="bg1">
                  <a:lumMod val="5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accent3"/>
                    </a:solidFill>
                    <a:latin typeface="+mj-lt"/>
                    <a:ea typeface="ＭＳ Ｐゴシック" charset="0"/>
                  </a:rPr>
                  <a:t>B</a:t>
                </a:r>
              </a:p>
            </p:txBody>
          </p:sp>
        </p:grpSp>
        <p:grpSp>
          <p:nvGrpSpPr>
            <p:cNvPr id="12" name="Group 11">
              <a:extLst>
                <a:ext uri="{FF2B5EF4-FFF2-40B4-BE49-F238E27FC236}">
                  <a16:creationId xmlns:a16="http://schemas.microsoft.com/office/drawing/2014/main" id="{4B1B18F7-B732-0649-B0D8-CDC9B600614D}"/>
                </a:ext>
              </a:extLst>
            </p:cNvPr>
            <p:cNvGrpSpPr/>
            <p:nvPr/>
          </p:nvGrpSpPr>
          <p:grpSpPr>
            <a:xfrm>
              <a:off x="2240132" y="1234047"/>
              <a:ext cx="953024" cy="285750"/>
              <a:chOff x="2240132" y="1234047"/>
              <a:chExt cx="953024" cy="285750"/>
            </a:xfrm>
          </p:grpSpPr>
          <p:sp>
            <p:nvSpPr>
              <p:cNvPr id="62" name="Rectangle 61">
                <a:extLst>
                  <a:ext uri="{FF2B5EF4-FFF2-40B4-BE49-F238E27FC236}">
                    <a16:creationId xmlns:a16="http://schemas.microsoft.com/office/drawing/2014/main" id="{E081009E-ACE3-6241-9B1F-F7A5CA696C5B}"/>
                  </a:ext>
                </a:extLst>
              </p:cNvPr>
              <p:cNvSpPr/>
              <p:nvPr/>
            </p:nvSpPr>
            <p:spPr bwMode="auto">
              <a:xfrm>
                <a:off x="2875311" y="1234047"/>
                <a:ext cx="317845" cy="285750"/>
              </a:xfrm>
              <a:prstGeom prst="rect">
                <a:avLst/>
              </a:prstGeom>
              <a:solidFill>
                <a:schemeClr val="accent6">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800" dirty="0">
                    <a:solidFill>
                      <a:schemeClr val="tx1"/>
                    </a:solidFill>
                    <a:latin typeface="+mj-lt"/>
                    <a:ea typeface="ＭＳ Ｐゴシック" charset="0"/>
                  </a:rPr>
                  <a:t>R1</a:t>
                </a:r>
              </a:p>
            </p:txBody>
          </p:sp>
          <p:sp>
            <p:nvSpPr>
              <p:cNvPr id="63" name="Rectangle 62">
                <a:extLst>
                  <a:ext uri="{FF2B5EF4-FFF2-40B4-BE49-F238E27FC236}">
                    <a16:creationId xmlns:a16="http://schemas.microsoft.com/office/drawing/2014/main" id="{E52F0080-48A5-2047-8896-4D213CF1E7B5}"/>
                  </a:ext>
                </a:extLst>
              </p:cNvPr>
              <p:cNvSpPr/>
              <p:nvPr/>
            </p:nvSpPr>
            <p:spPr bwMode="auto">
              <a:xfrm>
                <a:off x="2240132" y="1234047"/>
                <a:ext cx="317845" cy="285750"/>
              </a:xfrm>
              <a:prstGeom prst="rect">
                <a:avLst/>
              </a:prstGeom>
              <a:solidFill>
                <a:schemeClr val="accent6">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800" dirty="0">
                    <a:solidFill>
                      <a:schemeClr val="tx1"/>
                    </a:solidFill>
                    <a:latin typeface="+mj-lt"/>
                    <a:ea typeface="ＭＳ Ｐゴシック" charset="0"/>
                  </a:rPr>
                  <a:t>R3</a:t>
                </a:r>
              </a:p>
            </p:txBody>
          </p:sp>
          <p:sp>
            <p:nvSpPr>
              <p:cNvPr id="66" name="Rectangle 65">
                <a:extLst>
                  <a:ext uri="{FF2B5EF4-FFF2-40B4-BE49-F238E27FC236}">
                    <a16:creationId xmlns:a16="http://schemas.microsoft.com/office/drawing/2014/main" id="{623927EC-E198-2C4E-A7BB-77124A302797}"/>
                  </a:ext>
                </a:extLst>
              </p:cNvPr>
              <p:cNvSpPr/>
              <p:nvPr/>
            </p:nvSpPr>
            <p:spPr bwMode="auto">
              <a:xfrm>
                <a:off x="2557466" y="1234047"/>
                <a:ext cx="317845" cy="285750"/>
              </a:xfrm>
              <a:prstGeom prst="rect">
                <a:avLst/>
              </a:prstGeom>
              <a:solidFill>
                <a:schemeClr val="accent6">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800" dirty="0">
                    <a:solidFill>
                      <a:schemeClr val="tx1"/>
                    </a:solidFill>
                    <a:latin typeface="+mj-lt"/>
                    <a:ea typeface="ＭＳ Ｐゴシック" charset="0"/>
                  </a:rPr>
                  <a:t>R2</a:t>
                </a:r>
              </a:p>
            </p:txBody>
          </p:sp>
        </p:grpSp>
      </p:grpSp>
      <p:grpSp>
        <p:nvGrpSpPr>
          <p:cNvPr id="77" name="Group 76">
            <a:extLst>
              <a:ext uri="{FF2B5EF4-FFF2-40B4-BE49-F238E27FC236}">
                <a16:creationId xmlns:a16="http://schemas.microsoft.com/office/drawing/2014/main" id="{61895727-051A-7545-BCC9-2E2F4BB81A2F}"/>
              </a:ext>
            </a:extLst>
          </p:cNvPr>
          <p:cNvGrpSpPr/>
          <p:nvPr/>
        </p:nvGrpSpPr>
        <p:grpSpPr>
          <a:xfrm>
            <a:off x="1746793" y="1224021"/>
            <a:ext cx="1549579" cy="285750"/>
            <a:chOff x="1325732" y="1234047"/>
            <a:chExt cx="1549579" cy="285750"/>
          </a:xfrm>
        </p:grpSpPr>
        <p:grpSp>
          <p:nvGrpSpPr>
            <p:cNvPr id="79" name="Group 78">
              <a:extLst>
                <a:ext uri="{FF2B5EF4-FFF2-40B4-BE49-F238E27FC236}">
                  <a16:creationId xmlns:a16="http://schemas.microsoft.com/office/drawing/2014/main" id="{C30859AD-FA45-A249-ABA2-2F4213289B84}"/>
                </a:ext>
              </a:extLst>
            </p:cNvPr>
            <p:cNvGrpSpPr/>
            <p:nvPr/>
          </p:nvGrpSpPr>
          <p:grpSpPr>
            <a:xfrm>
              <a:off x="1325732" y="1234047"/>
              <a:ext cx="914400" cy="285750"/>
              <a:chOff x="1325732" y="1234047"/>
              <a:chExt cx="914400" cy="285750"/>
            </a:xfrm>
          </p:grpSpPr>
          <p:sp>
            <p:nvSpPr>
              <p:cNvPr id="88" name="Rectangle 87">
                <a:extLst>
                  <a:ext uri="{FF2B5EF4-FFF2-40B4-BE49-F238E27FC236}">
                    <a16:creationId xmlns:a16="http://schemas.microsoft.com/office/drawing/2014/main" id="{0EC73BFB-1801-1D48-93A5-52A415DF30C0}"/>
                  </a:ext>
                </a:extLst>
              </p:cNvPr>
              <p:cNvSpPr/>
              <p:nvPr/>
            </p:nvSpPr>
            <p:spPr bwMode="auto">
              <a:xfrm>
                <a:off x="1325732" y="1234047"/>
                <a:ext cx="661988" cy="285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tx1"/>
                    </a:solidFill>
                    <a:latin typeface="+mj-lt"/>
                    <a:ea typeface="ＭＳ Ｐゴシック" charset="0"/>
                  </a:rPr>
                  <a:t>Data</a:t>
                </a:r>
              </a:p>
            </p:txBody>
          </p:sp>
          <p:sp>
            <p:nvSpPr>
              <p:cNvPr id="89" name="Rectangle 88">
                <a:extLst>
                  <a:ext uri="{FF2B5EF4-FFF2-40B4-BE49-F238E27FC236}">
                    <a16:creationId xmlns:a16="http://schemas.microsoft.com/office/drawing/2014/main" id="{89406379-C341-B646-A548-7586363E8F68}"/>
                  </a:ext>
                </a:extLst>
              </p:cNvPr>
              <p:cNvSpPr/>
              <p:nvPr/>
            </p:nvSpPr>
            <p:spPr bwMode="auto">
              <a:xfrm>
                <a:off x="1987720" y="1234047"/>
                <a:ext cx="252412" cy="285750"/>
              </a:xfrm>
              <a:prstGeom prst="rect">
                <a:avLst/>
              </a:prstGeom>
              <a:solidFill>
                <a:schemeClr val="bg1">
                  <a:lumMod val="5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accent3"/>
                    </a:solidFill>
                    <a:latin typeface="+mj-lt"/>
                    <a:ea typeface="ＭＳ Ｐゴシック" charset="0"/>
                  </a:rPr>
                  <a:t>B</a:t>
                </a:r>
              </a:p>
            </p:txBody>
          </p:sp>
        </p:grpSp>
        <p:grpSp>
          <p:nvGrpSpPr>
            <p:cNvPr id="80" name="Group 79">
              <a:extLst>
                <a:ext uri="{FF2B5EF4-FFF2-40B4-BE49-F238E27FC236}">
                  <a16:creationId xmlns:a16="http://schemas.microsoft.com/office/drawing/2014/main" id="{27927A79-DF90-2240-8F97-7C55C36256D3}"/>
                </a:ext>
              </a:extLst>
            </p:cNvPr>
            <p:cNvGrpSpPr/>
            <p:nvPr/>
          </p:nvGrpSpPr>
          <p:grpSpPr>
            <a:xfrm>
              <a:off x="2240132" y="1234047"/>
              <a:ext cx="635179" cy="285750"/>
              <a:chOff x="2240132" y="1234047"/>
              <a:chExt cx="635179" cy="285750"/>
            </a:xfrm>
          </p:grpSpPr>
          <p:sp>
            <p:nvSpPr>
              <p:cNvPr id="83" name="Rectangle 82">
                <a:extLst>
                  <a:ext uri="{FF2B5EF4-FFF2-40B4-BE49-F238E27FC236}">
                    <a16:creationId xmlns:a16="http://schemas.microsoft.com/office/drawing/2014/main" id="{2935019C-640D-7144-9639-8F55A88ED5E7}"/>
                  </a:ext>
                </a:extLst>
              </p:cNvPr>
              <p:cNvSpPr/>
              <p:nvPr/>
            </p:nvSpPr>
            <p:spPr bwMode="auto">
              <a:xfrm>
                <a:off x="2240132" y="1234047"/>
                <a:ext cx="317845" cy="285750"/>
              </a:xfrm>
              <a:prstGeom prst="rect">
                <a:avLst/>
              </a:prstGeom>
              <a:solidFill>
                <a:schemeClr val="accent6">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800" dirty="0">
                    <a:solidFill>
                      <a:schemeClr val="tx1"/>
                    </a:solidFill>
                    <a:latin typeface="+mj-lt"/>
                    <a:ea typeface="ＭＳ Ｐゴシック" charset="0"/>
                  </a:rPr>
                  <a:t>R3</a:t>
                </a:r>
              </a:p>
            </p:txBody>
          </p:sp>
          <p:sp>
            <p:nvSpPr>
              <p:cNvPr id="85" name="Rectangle 84">
                <a:extLst>
                  <a:ext uri="{FF2B5EF4-FFF2-40B4-BE49-F238E27FC236}">
                    <a16:creationId xmlns:a16="http://schemas.microsoft.com/office/drawing/2014/main" id="{5BE33D90-0698-334A-B78E-A1C331C2C1C0}"/>
                  </a:ext>
                </a:extLst>
              </p:cNvPr>
              <p:cNvSpPr/>
              <p:nvPr/>
            </p:nvSpPr>
            <p:spPr bwMode="auto">
              <a:xfrm>
                <a:off x="2557466" y="1234047"/>
                <a:ext cx="317845" cy="285750"/>
              </a:xfrm>
              <a:prstGeom prst="rect">
                <a:avLst/>
              </a:prstGeom>
              <a:solidFill>
                <a:schemeClr val="accent6">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800" dirty="0">
                    <a:solidFill>
                      <a:schemeClr val="tx1"/>
                    </a:solidFill>
                    <a:latin typeface="+mj-lt"/>
                    <a:ea typeface="ＭＳ Ｐゴシック" charset="0"/>
                  </a:rPr>
                  <a:t>R2</a:t>
                </a:r>
              </a:p>
            </p:txBody>
          </p:sp>
        </p:grpSp>
      </p:grpSp>
      <p:grpSp>
        <p:nvGrpSpPr>
          <p:cNvPr id="91" name="Group 90">
            <a:extLst>
              <a:ext uri="{FF2B5EF4-FFF2-40B4-BE49-F238E27FC236}">
                <a16:creationId xmlns:a16="http://schemas.microsoft.com/office/drawing/2014/main" id="{ADC84DA5-F929-8F41-BF82-CD8DB4051C54}"/>
              </a:ext>
            </a:extLst>
          </p:cNvPr>
          <p:cNvGrpSpPr/>
          <p:nvPr/>
        </p:nvGrpSpPr>
        <p:grpSpPr>
          <a:xfrm>
            <a:off x="3720817" y="2190750"/>
            <a:ext cx="1232245" cy="285750"/>
            <a:chOff x="1325732" y="1234047"/>
            <a:chExt cx="1232245" cy="285750"/>
          </a:xfrm>
        </p:grpSpPr>
        <p:grpSp>
          <p:nvGrpSpPr>
            <p:cNvPr id="92" name="Group 91">
              <a:extLst>
                <a:ext uri="{FF2B5EF4-FFF2-40B4-BE49-F238E27FC236}">
                  <a16:creationId xmlns:a16="http://schemas.microsoft.com/office/drawing/2014/main" id="{C5197CC5-2149-BA40-8FB9-4D58F5803A6E}"/>
                </a:ext>
              </a:extLst>
            </p:cNvPr>
            <p:cNvGrpSpPr/>
            <p:nvPr/>
          </p:nvGrpSpPr>
          <p:grpSpPr>
            <a:xfrm>
              <a:off x="1325732" y="1234047"/>
              <a:ext cx="914400" cy="285750"/>
              <a:chOff x="1325732" y="1234047"/>
              <a:chExt cx="914400" cy="285750"/>
            </a:xfrm>
          </p:grpSpPr>
          <p:sp>
            <p:nvSpPr>
              <p:cNvPr id="97" name="Rectangle 96">
                <a:extLst>
                  <a:ext uri="{FF2B5EF4-FFF2-40B4-BE49-F238E27FC236}">
                    <a16:creationId xmlns:a16="http://schemas.microsoft.com/office/drawing/2014/main" id="{E3561A0B-F586-874F-A1B0-2E3F665A4BED}"/>
                  </a:ext>
                </a:extLst>
              </p:cNvPr>
              <p:cNvSpPr/>
              <p:nvPr/>
            </p:nvSpPr>
            <p:spPr bwMode="auto">
              <a:xfrm>
                <a:off x="1325732" y="1234047"/>
                <a:ext cx="661988" cy="285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tx1"/>
                    </a:solidFill>
                    <a:latin typeface="+mj-lt"/>
                    <a:ea typeface="ＭＳ Ｐゴシック" charset="0"/>
                  </a:rPr>
                  <a:t>Data</a:t>
                </a:r>
              </a:p>
            </p:txBody>
          </p:sp>
          <p:sp>
            <p:nvSpPr>
              <p:cNvPr id="99" name="Rectangle 98">
                <a:extLst>
                  <a:ext uri="{FF2B5EF4-FFF2-40B4-BE49-F238E27FC236}">
                    <a16:creationId xmlns:a16="http://schemas.microsoft.com/office/drawing/2014/main" id="{BE7F42FF-171B-ED4D-8FA6-B3030BEB660E}"/>
                  </a:ext>
                </a:extLst>
              </p:cNvPr>
              <p:cNvSpPr/>
              <p:nvPr/>
            </p:nvSpPr>
            <p:spPr bwMode="auto">
              <a:xfrm>
                <a:off x="1987720" y="1234047"/>
                <a:ext cx="252412" cy="285750"/>
              </a:xfrm>
              <a:prstGeom prst="rect">
                <a:avLst/>
              </a:prstGeom>
              <a:solidFill>
                <a:schemeClr val="bg1">
                  <a:lumMod val="5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accent3"/>
                    </a:solidFill>
                    <a:latin typeface="+mj-lt"/>
                    <a:ea typeface="ＭＳ Ｐゴシック" charset="0"/>
                  </a:rPr>
                  <a:t>B</a:t>
                </a:r>
              </a:p>
            </p:txBody>
          </p:sp>
        </p:grpSp>
        <p:sp>
          <p:nvSpPr>
            <p:cNvPr id="95" name="Rectangle 94">
              <a:extLst>
                <a:ext uri="{FF2B5EF4-FFF2-40B4-BE49-F238E27FC236}">
                  <a16:creationId xmlns:a16="http://schemas.microsoft.com/office/drawing/2014/main" id="{FC5A7A16-EEAD-FE4B-B3AD-DA1429DD122F}"/>
                </a:ext>
              </a:extLst>
            </p:cNvPr>
            <p:cNvSpPr/>
            <p:nvPr/>
          </p:nvSpPr>
          <p:spPr bwMode="auto">
            <a:xfrm>
              <a:off x="2240132" y="1234047"/>
              <a:ext cx="317845" cy="285750"/>
            </a:xfrm>
            <a:prstGeom prst="rect">
              <a:avLst/>
            </a:prstGeom>
            <a:solidFill>
              <a:schemeClr val="accent6">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800" dirty="0">
                  <a:solidFill>
                    <a:schemeClr val="tx1"/>
                  </a:solidFill>
                  <a:latin typeface="+mj-lt"/>
                  <a:ea typeface="ＭＳ Ｐゴシック" charset="0"/>
                </a:rPr>
                <a:t>R3</a:t>
              </a:r>
            </a:p>
          </p:txBody>
        </p:sp>
      </p:grpSp>
      <p:grpSp>
        <p:nvGrpSpPr>
          <p:cNvPr id="101" name="Group 100">
            <a:extLst>
              <a:ext uri="{FF2B5EF4-FFF2-40B4-BE49-F238E27FC236}">
                <a16:creationId xmlns:a16="http://schemas.microsoft.com/office/drawing/2014/main" id="{1F0AE32A-5DF9-3343-AADF-25A3160C9255}"/>
              </a:ext>
            </a:extLst>
          </p:cNvPr>
          <p:cNvGrpSpPr/>
          <p:nvPr/>
        </p:nvGrpSpPr>
        <p:grpSpPr>
          <a:xfrm>
            <a:off x="5969764" y="2895600"/>
            <a:ext cx="914400" cy="285750"/>
            <a:chOff x="1325732" y="1234047"/>
            <a:chExt cx="914400" cy="285750"/>
          </a:xfrm>
        </p:grpSpPr>
        <p:sp>
          <p:nvSpPr>
            <p:cNvPr id="103" name="Rectangle 102">
              <a:extLst>
                <a:ext uri="{FF2B5EF4-FFF2-40B4-BE49-F238E27FC236}">
                  <a16:creationId xmlns:a16="http://schemas.microsoft.com/office/drawing/2014/main" id="{286542B9-93DF-714F-9798-CBB8B64E2D02}"/>
                </a:ext>
              </a:extLst>
            </p:cNvPr>
            <p:cNvSpPr/>
            <p:nvPr/>
          </p:nvSpPr>
          <p:spPr bwMode="auto">
            <a:xfrm>
              <a:off x="1325732" y="1234047"/>
              <a:ext cx="661988" cy="285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tx1"/>
                  </a:solidFill>
                  <a:latin typeface="+mj-lt"/>
                  <a:ea typeface="ＭＳ Ｐゴシック" charset="0"/>
                </a:rPr>
                <a:t>Data</a:t>
              </a:r>
            </a:p>
          </p:txBody>
        </p:sp>
        <p:sp>
          <p:nvSpPr>
            <p:cNvPr id="104" name="Rectangle 103">
              <a:extLst>
                <a:ext uri="{FF2B5EF4-FFF2-40B4-BE49-F238E27FC236}">
                  <a16:creationId xmlns:a16="http://schemas.microsoft.com/office/drawing/2014/main" id="{34E5E9BB-3B91-7543-B704-A958B92A5ABE}"/>
                </a:ext>
              </a:extLst>
            </p:cNvPr>
            <p:cNvSpPr/>
            <p:nvPr/>
          </p:nvSpPr>
          <p:spPr bwMode="auto">
            <a:xfrm>
              <a:off x="1987720" y="1234047"/>
              <a:ext cx="252412" cy="285750"/>
            </a:xfrm>
            <a:prstGeom prst="rect">
              <a:avLst/>
            </a:prstGeom>
            <a:solidFill>
              <a:schemeClr val="bg1">
                <a:lumMod val="5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accent3"/>
                  </a:solidFill>
                  <a:latin typeface="+mj-lt"/>
                  <a:ea typeface="ＭＳ Ｐゴシック" charset="0"/>
                </a:rPr>
                <a:t>B</a:t>
              </a:r>
            </a:p>
          </p:txBody>
        </p:sp>
      </p:grpSp>
      <p:grpSp>
        <p:nvGrpSpPr>
          <p:cNvPr id="68" name="Group 67">
            <a:extLst>
              <a:ext uri="{FF2B5EF4-FFF2-40B4-BE49-F238E27FC236}">
                <a16:creationId xmlns:a16="http://schemas.microsoft.com/office/drawing/2014/main" id="{156C2B08-C778-114B-9588-5DD892C6A0C6}"/>
              </a:ext>
            </a:extLst>
          </p:cNvPr>
          <p:cNvGrpSpPr/>
          <p:nvPr/>
        </p:nvGrpSpPr>
        <p:grpSpPr>
          <a:xfrm>
            <a:off x="418576" y="1234047"/>
            <a:ext cx="914400" cy="285750"/>
            <a:chOff x="1325732" y="1234047"/>
            <a:chExt cx="914400" cy="285750"/>
          </a:xfrm>
        </p:grpSpPr>
        <p:sp>
          <p:nvSpPr>
            <p:cNvPr id="74" name="Rectangle 73">
              <a:extLst>
                <a:ext uri="{FF2B5EF4-FFF2-40B4-BE49-F238E27FC236}">
                  <a16:creationId xmlns:a16="http://schemas.microsoft.com/office/drawing/2014/main" id="{40AEA02F-FA30-CE4B-825B-502581FA79CE}"/>
                </a:ext>
              </a:extLst>
            </p:cNvPr>
            <p:cNvSpPr/>
            <p:nvPr/>
          </p:nvSpPr>
          <p:spPr bwMode="auto">
            <a:xfrm>
              <a:off x="1325732" y="1234047"/>
              <a:ext cx="661988" cy="285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tx1"/>
                  </a:solidFill>
                  <a:latin typeface="+mj-lt"/>
                  <a:ea typeface="ＭＳ Ｐゴシック" charset="0"/>
                </a:rPr>
                <a:t>Data</a:t>
              </a:r>
            </a:p>
          </p:txBody>
        </p:sp>
        <p:sp>
          <p:nvSpPr>
            <p:cNvPr id="76" name="Rectangle 75">
              <a:extLst>
                <a:ext uri="{FF2B5EF4-FFF2-40B4-BE49-F238E27FC236}">
                  <a16:creationId xmlns:a16="http://schemas.microsoft.com/office/drawing/2014/main" id="{DCEC7BFE-4F6C-3942-9884-18CD1218B4E2}"/>
                </a:ext>
              </a:extLst>
            </p:cNvPr>
            <p:cNvSpPr/>
            <p:nvPr/>
          </p:nvSpPr>
          <p:spPr bwMode="auto">
            <a:xfrm>
              <a:off x="1987720" y="1234047"/>
              <a:ext cx="252412" cy="285750"/>
            </a:xfrm>
            <a:prstGeom prst="rect">
              <a:avLst/>
            </a:prstGeom>
            <a:solidFill>
              <a:schemeClr val="bg1">
                <a:lumMod val="5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accent3"/>
                  </a:solidFill>
                  <a:latin typeface="+mj-lt"/>
                  <a:ea typeface="ＭＳ Ｐゴシック" charset="0"/>
                </a:rPr>
                <a:t>B</a:t>
              </a:r>
            </a:p>
          </p:txBody>
        </p:sp>
      </p:grpSp>
    </p:spTree>
    <p:extLst>
      <p:ext uri="{BB962C8B-B14F-4D97-AF65-F5344CB8AC3E}">
        <p14:creationId xmlns:p14="http://schemas.microsoft.com/office/powerpoint/2010/main" val="239875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00209 -0.00061 L 0.14375 0.00031 " pathEditMode="relative" rAng="0" ptsTypes="AA">
                                      <p:cBhvr>
                                        <p:cTn id="12" dur="500" fill="hold"/>
                                        <p:tgtEl>
                                          <p:spTgt spid="13"/>
                                        </p:tgtEl>
                                        <p:attrNameLst>
                                          <p:attrName>ppt_x</p:attrName>
                                          <p:attrName>ppt_y</p:attrName>
                                        </p:attrNameLst>
                                      </p:cBhvr>
                                      <p:rCtr x="7292" y="31"/>
                                    </p:animMotion>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0208 -0.00062 L 0.20139 0.19074 " pathEditMode="relative" rAng="0" ptsTypes="AA">
                                      <p:cBhvr>
                                        <p:cTn id="20" dur="500" fill="hold"/>
                                        <p:tgtEl>
                                          <p:spTgt spid="77"/>
                                        </p:tgtEl>
                                        <p:attrNameLst>
                                          <p:attrName>ppt_x</p:attrName>
                                          <p:attrName>ppt_y</p:attrName>
                                        </p:attrNameLst>
                                      </p:cBhvr>
                                      <p:rCtr x="10174" y="9568"/>
                                    </p:animMotion>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00209 -0.00061 L 0.22952 0.13025 " pathEditMode="relative" rAng="0" ptsTypes="AA">
                                      <p:cBhvr>
                                        <p:cTn id="28" dur="500" fill="hold"/>
                                        <p:tgtEl>
                                          <p:spTgt spid="91"/>
                                        </p:tgtEl>
                                        <p:attrNameLst>
                                          <p:attrName>ppt_x</p:attrName>
                                          <p:attrName>ppt_y</p:attrName>
                                        </p:attrNameLst>
                                      </p:cBhvr>
                                      <p:rCtr x="11736" y="6667"/>
                                    </p:animMotion>
                                  </p:childTnLst>
                                  <p:subTnLst>
                                    <p:set>
                                      <p:cBhvr override="childStyle">
                                        <p:cTn dur="1" fill="hold" display="0" masterRel="nextClick" afterEffect="1"/>
                                        <p:tgtEl>
                                          <p:spTgt spid="91"/>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104 -0.00679 L 0.16285 -0.00432 " pathEditMode="relative" rAng="0" ptsTypes="AA">
                                      <p:cBhvr>
                                        <p:cTn id="36" dur="500" fill="hold"/>
                                        <p:tgtEl>
                                          <p:spTgt spid="101"/>
                                        </p:tgtEl>
                                        <p:attrNameLst>
                                          <p:attrName>ppt_x</p:attrName>
                                          <p:attrName>ppt_y</p:attrName>
                                        </p:attrNameLst>
                                      </p:cBhvr>
                                      <p:rCtr x="8090" y="123"/>
                                    </p:animMotion>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438BB0D-19B3-844A-A302-94E8183828DD}"/>
              </a:ext>
            </a:extLst>
          </p:cNvPr>
          <p:cNvSpPr/>
          <p:nvPr/>
        </p:nvSpPr>
        <p:spPr bwMode="auto">
          <a:xfrm>
            <a:off x="636646" y="2952750"/>
            <a:ext cx="7870707" cy="838200"/>
          </a:xfrm>
          <a:prstGeom prst="roundRect">
            <a:avLst/>
          </a:prstGeom>
          <a:solidFill>
            <a:schemeClr val="accent6">
              <a:lumMod val="20000"/>
              <a:lumOff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4" name="Title 3"/>
          <p:cNvSpPr>
            <a:spLocks noGrp="1"/>
          </p:cNvSpPr>
          <p:nvPr>
            <p:ph type="title"/>
          </p:nvPr>
        </p:nvSpPr>
        <p:spPr/>
        <p:txBody>
          <a:bodyPr/>
          <a:lstStyle/>
          <a:p>
            <a:r>
              <a:rPr lang="en-US" dirty="0"/>
              <a:t>Here are three ways</a:t>
            </a:r>
          </a:p>
        </p:txBody>
      </p:sp>
      <p:sp>
        <p:nvSpPr>
          <p:cNvPr id="5" name="Text Placeholder 4"/>
          <p:cNvSpPr>
            <a:spLocks noGrp="1"/>
          </p:cNvSpPr>
          <p:nvPr>
            <p:ph type="body" idx="1"/>
          </p:nvPr>
        </p:nvSpPr>
        <p:spPr>
          <a:xfrm>
            <a:off x="636646" y="1504950"/>
            <a:ext cx="7870707" cy="3236119"/>
          </a:xfrm>
        </p:spPr>
        <p:txBody>
          <a:bodyPr/>
          <a:lstStyle/>
          <a:p>
            <a:pPr marL="578644" indent="-400050">
              <a:buSzPct val="100000"/>
              <a:buFont typeface="+mj-lt"/>
              <a:buAutoNum type="arabicPeriod"/>
            </a:pPr>
            <a:r>
              <a:rPr lang="en-US" sz="2250" b="1" dirty="0"/>
              <a:t>Flooding</a:t>
            </a:r>
            <a:r>
              <a:rPr lang="en-US" sz="2250" dirty="0"/>
              <a:t>: Every router sends an arriving packet to every neighbor</a:t>
            </a:r>
          </a:p>
          <a:p>
            <a:pPr marL="578644" indent="-400050">
              <a:buSzPct val="100000"/>
              <a:buFont typeface="+mj-lt"/>
              <a:buAutoNum type="arabicPeriod"/>
            </a:pPr>
            <a:r>
              <a:rPr lang="en-US" sz="2250" b="1" dirty="0"/>
              <a:t>Source Routing</a:t>
            </a:r>
            <a:r>
              <a:rPr lang="en-US" sz="2250" dirty="0"/>
              <a:t>: End host lists the routers to visit along the way (in each packet)</a:t>
            </a:r>
          </a:p>
          <a:p>
            <a:pPr marL="578644" indent="-400050">
              <a:buSzPct val="100000"/>
              <a:buFont typeface="+mj-lt"/>
              <a:buAutoNum type="arabicPeriod"/>
            </a:pPr>
            <a:r>
              <a:rPr lang="en-US" sz="2250" b="1" dirty="0"/>
              <a:t>Distributed Algorithm</a:t>
            </a:r>
            <a:r>
              <a:rPr lang="en-US" sz="2250" dirty="0"/>
              <a:t>: Routers talk to each other and construct forwarding tables using a clever algorithm</a:t>
            </a:r>
          </a:p>
        </p:txBody>
      </p:sp>
      <p:sp>
        <p:nvSpPr>
          <p:cNvPr id="3" name="TextBox 2">
            <a:extLst>
              <a:ext uri="{FF2B5EF4-FFF2-40B4-BE49-F238E27FC236}">
                <a16:creationId xmlns:a16="http://schemas.microsoft.com/office/drawing/2014/main" id="{162EA962-0785-544E-8931-CCF9E936D701}"/>
              </a:ext>
            </a:extLst>
          </p:cNvPr>
          <p:cNvSpPr txBox="1"/>
          <p:nvPr/>
        </p:nvSpPr>
        <p:spPr>
          <a:xfrm rot="20783246">
            <a:off x="2458106" y="4155482"/>
            <a:ext cx="3496470" cy="584775"/>
          </a:xfrm>
          <a:prstGeom prst="rect">
            <a:avLst/>
          </a:prstGeom>
          <a:noFill/>
        </p:spPr>
        <p:txBody>
          <a:bodyPr wrap="none" rtlCol="0">
            <a:spAutoFit/>
          </a:bodyPr>
          <a:lstStyle/>
          <a:p>
            <a:r>
              <a:rPr lang="en-US" sz="3200" dirty="0">
                <a:solidFill>
                  <a:srgbClr val="FF0000"/>
                </a:solidFill>
                <a:latin typeface="Freestyle Script" panose="020F0502020204030204" pitchFamily="34" charset="0"/>
                <a:ea typeface="Brush Script MT" panose="03060802040406070304" pitchFamily="66" charset="-122"/>
                <a:cs typeface="Freestyle Script" panose="020F0502020204030204" pitchFamily="34" charset="0"/>
              </a:rPr>
              <a:t>The rest of today’s lecture….</a:t>
            </a:r>
          </a:p>
        </p:txBody>
      </p:sp>
    </p:spTree>
    <p:extLst>
      <p:ext uri="{BB962C8B-B14F-4D97-AF65-F5344CB8AC3E}">
        <p14:creationId xmlns:p14="http://schemas.microsoft.com/office/powerpoint/2010/main" val="36230794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500151" y="1886113"/>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215A19-A6C8-BF43-BC0F-25AB4F79107E}"/>
              </a:ext>
            </a:extLst>
          </p:cNvPr>
          <p:cNvSpPr txBox="1"/>
          <p:nvPr/>
        </p:nvSpPr>
        <p:spPr>
          <a:xfrm>
            <a:off x="1452361" y="44517"/>
            <a:ext cx="7273401" cy="1015663"/>
          </a:xfrm>
          <a:prstGeom prst="rect">
            <a:avLst/>
          </a:prstGeom>
          <a:noFill/>
        </p:spPr>
        <p:txBody>
          <a:bodyPr wrap="none" rtlCol="0">
            <a:spAutoFit/>
          </a:bodyPr>
          <a:lstStyle/>
          <a:p>
            <a:r>
              <a:rPr lang="en-US" dirty="0"/>
              <a:t>In this network of 32 routers, how can the routers </a:t>
            </a:r>
            <a:br>
              <a:rPr lang="en-US" dirty="0"/>
            </a:br>
            <a:r>
              <a:rPr lang="en-US" dirty="0"/>
              <a:t>forward packets, based only on the destination address,</a:t>
            </a:r>
          </a:p>
          <a:p>
            <a:r>
              <a:rPr lang="en-US" dirty="0"/>
              <a:t>so each packet is delivered to the correct router, exactly once?</a:t>
            </a:r>
          </a:p>
        </p:txBody>
      </p:sp>
    </p:spTree>
    <p:extLst>
      <p:ext uri="{BB962C8B-B14F-4D97-AF65-F5344CB8AC3E}">
        <p14:creationId xmlns:p14="http://schemas.microsoft.com/office/powerpoint/2010/main" val="72771084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65" charset="0"/>
          </a:defRPr>
        </a:defPPr>
      </a:lstStyle>
    </a:spDef>
    <a:lnDef>
      <a:spPr bwMode="auto">
        <a:xfrm>
          <a:off x="0" y="0"/>
          <a:ext cx="1" cy="1"/>
        </a:xfrm>
        <a:custGeom>
          <a:avLst/>
          <a:gdLst/>
          <a:ahLst/>
          <a:cxnLst/>
          <a:rect l="0" t="0" r="0" b="0"/>
          <a:pathLst/>
        </a:custGeom>
        <a:solidFill>
          <a:srgbClr val="80808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65"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42077</TotalTime>
  <Words>3097</Words>
  <Application>Microsoft Macintosh PowerPoint</Application>
  <PresentationFormat>On-screen Show (16:9)</PresentationFormat>
  <Paragraphs>1141</Paragraphs>
  <Slides>43</Slides>
  <Notes>11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Freestyle Script</vt:lpstr>
      <vt:lpstr>Helvetica</vt:lpstr>
      <vt:lpstr>Lucida Grande</vt:lpstr>
      <vt:lpstr>Times New Roman</vt:lpstr>
      <vt:lpstr>Wingdings</vt:lpstr>
      <vt:lpstr>Default Design</vt:lpstr>
      <vt:lpstr>CS144 An Introduction to Computer Networks</vt:lpstr>
      <vt:lpstr>Videos and Lectures this week</vt:lpstr>
      <vt:lpstr>Routers forward packets  one at a time.</vt:lpstr>
      <vt:lpstr>How does a router know  where to send a packet next?</vt:lpstr>
      <vt:lpstr>Here are three ways</vt:lpstr>
      <vt:lpstr>1. Flooding</vt:lpstr>
      <vt:lpstr>2. Source Routing</vt:lpstr>
      <vt:lpstr>Here are three ways</vt:lpstr>
      <vt:lpstr>PowerPoint Presentation</vt:lpstr>
      <vt:lpstr>PowerPoint Presentation</vt:lpstr>
      <vt:lpstr>PowerPoint Presentation</vt:lpstr>
      <vt:lpstr>PowerPoint Presentation</vt:lpstr>
      <vt:lpstr>Observations</vt:lpstr>
      <vt:lpstr>PowerPoint Presentation</vt:lpstr>
      <vt:lpstr>The problem becomes:  For each destination, a router needs to put an entry in its forwarding table to forward packets along the spanning tree rooted at that destination. How does it know what entry to add?</vt:lpstr>
      <vt:lpstr>Game: Routing Competition</vt:lpstr>
      <vt:lpstr>Each team member has a card</vt:lpstr>
      <vt:lpstr>PowerPoint Presentation</vt:lpstr>
      <vt:lpstr>PowerPoint Presentation</vt:lpstr>
      <vt:lpstr>Find the shortest path</vt:lpstr>
      <vt:lpstr>In a real network, the routers don’t know what the network looks like.  This time, I won’t show you the network.</vt:lpstr>
      <vt:lpstr>Rules</vt:lpstr>
      <vt:lpstr>Task</vt:lpstr>
      <vt:lpstr>Pink Group</vt:lpstr>
      <vt:lpstr>Solution</vt:lpstr>
      <vt:lpstr>Pink Group</vt:lpstr>
      <vt:lpstr>Pink Group</vt:lpstr>
      <vt:lpstr>Green Group</vt:lpstr>
      <vt:lpstr>Green Group</vt:lpstr>
      <vt:lpstr>How would your team solve it?</vt:lpstr>
      <vt:lpstr>An algorithm to find the shortest path spanning tree</vt:lpstr>
      <vt:lpstr>Find the shortest path spanning tree  rooted at router 2</vt:lpstr>
      <vt:lpstr>This is the shortest path from 1 to 2</vt:lpstr>
      <vt:lpstr>The shortest path spanning tree</vt:lpstr>
      <vt:lpstr>Distributed Algorithm</vt:lpstr>
      <vt:lpstr>What if each link has a “cost”?</vt:lpstr>
      <vt:lpstr>PowerPoint Presentation</vt:lpstr>
      <vt:lpstr>Find lowest cost path to H</vt:lpstr>
      <vt:lpstr>Find lowest cost path to H</vt:lpstr>
      <vt:lpstr>Find the lowest cost path</vt:lpstr>
      <vt:lpstr>Solution</vt:lpstr>
      <vt:lpstr>The Distributed Bellman-Ford Algorithm Example: Find min-cost spanning tree to router R </vt:lpstr>
      <vt:lpstr>The Distributed Bellman-Ford Algorithm</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Load-Balancing to Build High-Performance Routers - PhD Oral Exam</dc:title>
  <dc:subject>Load-Balanced Routers</dc:subject>
  <dc:creator>Isaac Keslassy</dc:creator>
  <cp:lastModifiedBy>Nick W McKeown</cp:lastModifiedBy>
  <cp:revision>1503</cp:revision>
  <dcterms:created xsi:type="dcterms:W3CDTF">2011-02-18T00:15:55Z</dcterms:created>
  <dcterms:modified xsi:type="dcterms:W3CDTF">2020-10-14T22:44:37Z</dcterms:modified>
</cp:coreProperties>
</file>