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409" r:id="rId2"/>
    <p:sldId id="406" r:id="rId3"/>
    <p:sldId id="410" r:id="rId4"/>
    <p:sldId id="407" r:id="rId5"/>
    <p:sldId id="423" r:id="rId6"/>
    <p:sldId id="440" r:id="rId7"/>
    <p:sldId id="441" r:id="rId8"/>
    <p:sldId id="439" r:id="rId9"/>
    <p:sldId id="424" r:id="rId10"/>
    <p:sldId id="425" r:id="rId11"/>
    <p:sldId id="427" r:id="rId12"/>
    <p:sldId id="428" r:id="rId13"/>
    <p:sldId id="429" r:id="rId14"/>
    <p:sldId id="430" r:id="rId15"/>
    <p:sldId id="474" r:id="rId16"/>
    <p:sldId id="475" r:id="rId17"/>
    <p:sldId id="431" r:id="rId18"/>
  </p:sldIdLst>
  <p:sldSz cx="14630400" cy="8229600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-128"/>
        <a:cs typeface="+mn-cs"/>
      </a:defRPr>
    </a:lvl1pPr>
    <a:lvl2pPr marL="65311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13062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95933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261244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3265551" algn="l" defTabSz="1306220" rtl="0" eaLnBrk="1" latinLnBrk="0" hangingPunct="1">
      <a:defRPr kern="1200">
        <a:solidFill>
          <a:schemeClr val="tx1"/>
        </a:solidFill>
        <a:latin typeface="Comic Sans MS" charset="0"/>
        <a:ea typeface="ＭＳ Ｐゴシック" charset="-128"/>
        <a:cs typeface="+mn-cs"/>
      </a:defRPr>
    </a:lvl6pPr>
    <a:lvl7pPr marL="3918661" algn="l" defTabSz="1306220" rtl="0" eaLnBrk="1" latinLnBrk="0" hangingPunct="1">
      <a:defRPr kern="1200">
        <a:solidFill>
          <a:schemeClr val="tx1"/>
        </a:solidFill>
        <a:latin typeface="Comic Sans MS" charset="0"/>
        <a:ea typeface="ＭＳ Ｐゴシック" charset="-128"/>
        <a:cs typeface="+mn-cs"/>
      </a:defRPr>
    </a:lvl7pPr>
    <a:lvl8pPr marL="4571771" algn="l" defTabSz="1306220" rtl="0" eaLnBrk="1" latinLnBrk="0" hangingPunct="1">
      <a:defRPr kern="1200">
        <a:solidFill>
          <a:schemeClr val="tx1"/>
        </a:solidFill>
        <a:latin typeface="Comic Sans MS" charset="0"/>
        <a:ea typeface="ＭＳ Ｐゴシック" charset="-128"/>
        <a:cs typeface="+mn-cs"/>
      </a:defRPr>
    </a:lvl8pPr>
    <a:lvl9pPr marL="5224882" algn="l" defTabSz="1306220" rtl="0" eaLnBrk="1" latinLnBrk="0" hangingPunct="1">
      <a:defRPr kern="1200">
        <a:solidFill>
          <a:schemeClr val="tx1"/>
        </a:solidFill>
        <a:latin typeface="Comic Sans M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FF00"/>
    <a:srgbClr val="FF0000"/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/>
    <p:restoredTop sz="72585"/>
  </p:normalViewPr>
  <p:slideViewPr>
    <p:cSldViewPr snapToObjects="1">
      <p:cViewPr varScale="1">
        <p:scale>
          <a:sx n="72" d="100"/>
          <a:sy n="72" d="100"/>
        </p:scale>
        <p:origin x="2144" y="200"/>
      </p:cViewPr>
      <p:guideLst>
        <p:guide orient="horz" pos="230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232" tIns="45115" rIns="90232" bIns="45115" numCol="1" anchor="t" anchorCtr="0" compatLnSpc="1">
            <a:prstTxWarp prst="textNoShape">
              <a:avLst/>
            </a:prstTxWarp>
          </a:bodyPr>
          <a:lstStyle>
            <a:lvl1pPr defTabSz="9032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232" tIns="45115" rIns="90232" bIns="45115" numCol="1" anchor="t" anchorCtr="0" compatLnSpc="1">
            <a:prstTxWarp prst="textNoShape">
              <a:avLst/>
            </a:prstTxWarp>
          </a:bodyPr>
          <a:lstStyle>
            <a:lvl1pPr algn="r" defTabSz="9032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232" tIns="45115" rIns="90232" bIns="45115" numCol="1" anchor="b" anchorCtr="0" compatLnSpc="1">
            <a:prstTxWarp prst="textNoShape">
              <a:avLst/>
            </a:prstTxWarp>
          </a:bodyPr>
          <a:lstStyle>
            <a:lvl1pPr defTabSz="9032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232" tIns="45115" rIns="90232" bIns="45115" numCol="1" anchor="b" anchorCtr="0" compatLnSpc="1">
            <a:prstTxWarp prst="textNoShape">
              <a:avLst/>
            </a:prstTxWarp>
          </a:bodyPr>
          <a:lstStyle>
            <a:lvl1pPr algn="r" defTabSz="903288">
              <a:defRPr sz="1100">
                <a:latin typeface="Times New Roman" charset="0"/>
              </a:defRPr>
            </a:lvl1pPr>
          </a:lstStyle>
          <a:p>
            <a:pPr>
              <a:defRPr/>
            </a:pPr>
            <a:fld id="{87E46249-D6AC-6045-9DBA-5996904203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232" tIns="45115" rIns="90232" bIns="45115" numCol="1" anchor="t" anchorCtr="0" compatLnSpc="1">
            <a:prstTxWarp prst="textNoShape">
              <a:avLst/>
            </a:prstTxWarp>
          </a:bodyPr>
          <a:lstStyle>
            <a:lvl1pPr defTabSz="9032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232" tIns="45115" rIns="90232" bIns="45115" numCol="1" anchor="t" anchorCtr="0" compatLnSpc="1">
            <a:prstTxWarp prst="textNoShape">
              <a:avLst/>
            </a:prstTxWarp>
          </a:bodyPr>
          <a:lstStyle>
            <a:lvl1pPr algn="r" defTabSz="9032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232" tIns="45115" rIns="90232" bIns="45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232" tIns="45115" rIns="90232" bIns="45115" numCol="1" anchor="b" anchorCtr="0" compatLnSpc="1">
            <a:prstTxWarp prst="textNoShape">
              <a:avLst/>
            </a:prstTxWarp>
          </a:bodyPr>
          <a:lstStyle>
            <a:lvl1pPr defTabSz="9032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232" tIns="45115" rIns="90232" bIns="45115" numCol="1" anchor="b" anchorCtr="0" compatLnSpc="1">
            <a:prstTxWarp prst="textNoShape">
              <a:avLst/>
            </a:prstTxWarp>
          </a:bodyPr>
          <a:lstStyle>
            <a:lvl1pPr algn="r" defTabSz="903288">
              <a:defRPr sz="1100">
                <a:latin typeface="Times New Roman" charset="0"/>
              </a:defRPr>
            </a:lvl1pPr>
          </a:lstStyle>
          <a:p>
            <a:pPr>
              <a:defRPr/>
            </a:pPr>
            <a:fld id="{87D80DA7-1BC8-494F-9EA7-6F0E047867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714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653110" algn="l" rtl="0" eaLnBrk="0" fontAlgn="base" hangingPunct="0">
      <a:spcBef>
        <a:spcPct val="30000"/>
      </a:spcBef>
      <a:spcAft>
        <a:spcPct val="0"/>
      </a:spcAft>
      <a:defRPr sz="1714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1306220" algn="l" rtl="0" eaLnBrk="0" fontAlgn="base" hangingPunct="0">
      <a:spcBef>
        <a:spcPct val="30000"/>
      </a:spcBef>
      <a:spcAft>
        <a:spcPct val="0"/>
      </a:spcAft>
      <a:defRPr sz="1714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959331" algn="l" rtl="0" eaLnBrk="0" fontAlgn="base" hangingPunct="0">
      <a:spcBef>
        <a:spcPct val="30000"/>
      </a:spcBef>
      <a:spcAft>
        <a:spcPct val="0"/>
      </a:spcAft>
      <a:defRPr sz="1714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2612441" algn="l" rtl="0" eaLnBrk="0" fontAlgn="base" hangingPunct="0">
      <a:spcBef>
        <a:spcPct val="30000"/>
      </a:spcBef>
      <a:spcAft>
        <a:spcPct val="0"/>
      </a:spcAft>
      <a:defRPr sz="1714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3265551" algn="l" defTabSz="65311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2FC85B1D-287C-5D4A-854F-5F19C4494F0B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Try traceroute  -a </a:t>
            </a:r>
            <a:r>
              <a:rPr lang="en-US" dirty="0" err="1"/>
              <a:t>www.cam.ac.uk</a:t>
            </a:r>
            <a:r>
              <a:rPr lang="en-US" dirty="0"/>
              <a:t>.  See multipath!!!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Try </a:t>
            </a:r>
            <a:r>
              <a:rPr lang="en-US" dirty="0" err="1"/>
              <a:t>myipaddress.com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does default routing work in an institution?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D80DA7-1BC8-494F-9EA7-6F0E0478673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57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E2CF6F55-01EF-C24A-BB22-4F52B4025BA4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7E44639-0CF3-6C40-8AD9-5DB928195FC9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DC0FEE8A-E2F5-A64C-93FA-5861317DEC24}" type="slidenum">
              <a:rPr lang="en-US" altLang="en-US">
                <a:latin typeface="Times New Roman" charset="0"/>
              </a:rPr>
              <a:pPr/>
              <a:t>10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C4FE0C86-6069-E345-85D3-24E5F5AC0C16}" type="slidenum">
              <a:rPr lang="en-US" altLang="en-US">
                <a:latin typeface="Times New Roman" charset="0"/>
              </a:rPr>
              <a:pPr/>
              <a:t>14</a:t>
            </a:fld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132866D3-E6F1-DC4B-8390-4A4BD648FD35}" type="slidenum">
              <a:rPr lang="en-US" altLang="en-US">
                <a:latin typeface="Times New Roman" charset="0"/>
              </a:rPr>
              <a:pPr/>
              <a:t>17</a:t>
            </a:fld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>
            <a:lvl1pPr>
              <a:defRPr>
                <a:latin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/>
            </a:lvl1pPr>
            <a:lvl2pPr marL="548640" indent="0" algn="ctr">
              <a:buNone/>
              <a:defRPr/>
            </a:lvl2pPr>
            <a:lvl3pPr marL="1097280" indent="0" algn="ctr">
              <a:buNone/>
              <a:defRPr/>
            </a:lvl3pPr>
            <a:lvl4pPr marL="1645920" indent="0" algn="ctr">
              <a:buNone/>
              <a:defRPr/>
            </a:lvl4pPr>
            <a:lvl5pPr marL="2194560" indent="0" algn="ctr">
              <a:buNone/>
              <a:defRPr/>
            </a:lvl5pPr>
            <a:lvl6pPr marL="2743200" indent="0" algn="ctr">
              <a:buNone/>
              <a:defRPr/>
            </a:lvl6pPr>
            <a:lvl7pPr marL="3291840" indent="0" algn="ctr">
              <a:buNone/>
              <a:defRPr/>
            </a:lvl7pPr>
            <a:lvl8pPr marL="3840480" indent="0" algn="ctr">
              <a:buNone/>
              <a:defRPr/>
            </a:lvl8pPr>
            <a:lvl9pPr marL="438912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CS144, 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24160" y="731520"/>
            <a:ext cx="3108960" cy="65836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731520"/>
            <a:ext cx="9083040" cy="65836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CS144, 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3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31520"/>
            <a:ext cx="1243584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377440"/>
            <a:ext cx="60960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437120" y="2377440"/>
            <a:ext cx="6096000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437120" y="4937760"/>
            <a:ext cx="6096000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CS144, 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CS144, 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9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377440"/>
            <a:ext cx="6096000" cy="493776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377440"/>
            <a:ext cx="6096000" cy="493776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CS144, 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CS144, 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0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CS144, 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9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CS144, 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8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CS144, 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3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11460480" y="7863840"/>
            <a:ext cx="3048000" cy="54864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91F1B52-7E7C-1B4A-8092-7C49BCA307D4}" type="slidenum">
              <a:rPr lang="en-US" altLang="en-US" sz="1440" smtClean="0">
                <a:solidFill>
                  <a:srgbClr val="808080"/>
                </a:solidFill>
                <a:latin typeface="Calibri" charset="0"/>
              </a:rPr>
              <a:pPr algn="r">
                <a:defRPr/>
              </a:pPr>
              <a:t>‹#›</a:t>
            </a:fld>
            <a:endParaRPr lang="en-US" altLang="en-US" sz="1440">
              <a:solidFill>
                <a:srgbClr val="808080"/>
              </a:solidFill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7863840"/>
            <a:ext cx="4632960" cy="388620"/>
          </a:xfrm>
        </p:spPr>
        <p:txBody>
          <a:bodyPr/>
          <a:lstStyle>
            <a:lvl1pPr algn="l">
              <a:defRPr sz="144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en-US"/>
              <a:t>CS144, 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8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CS144, 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1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731520"/>
            <a:ext cx="1243584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7280" y="2377440"/>
            <a:ext cx="1243584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7840980"/>
            <a:ext cx="4632960" cy="38862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40">
                <a:solidFill>
                  <a:schemeClr val="bg2"/>
                </a:solidFill>
                <a:latin typeface="Calibri"/>
                <a:ea typeface="ＭＳ Ｐゴシック" charset="0"/>
                <a:cs typeface="Calibri"/>
              </a:defRPr>
            </a:lvl1pPr>
          </a:lstStyle>
          <a:p>
            <a:pPr>
              <a:defRPr/>
            </a:pPr>
            <a:r>
              <a:rPr lang="en-US"/>
              <a:t>CS144, Stanford University</a:t>
            </a:r>
            <a:endParaRPr lang="en-US" dirty="0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11460480" y="7863840"/>
            <a:ext cx="3048000" cy="54864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DEA384F7-BA62-0C4C-842C-9B9E45F2DF3D}" type="slidenum">
              <a:rPr lang="en-US" altLang="en-US" sz="1440" smtClean="0">
                <a:solidFill>
                  <a:srgbClr val="808080"/>
                </a:solidFill>
                <a:latin typeface="Calibri" charset="0"/>
              </a:rPr>
              <a:pPr algn="r">
                <a:defRPr/>
              </a:pPr>
              <a:t>‹#›</a:t>
            </a:fld>
            <a:endParaRPr lang="en-US" altLang="en-US" sz="1440">
              <a:solidFill>
                <a:srgbClr val="808080"/>
              </a:solidFill>
              <a:latin typeface="Calibr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6" r:id="rId8"/>
    <p:sldLayoutId id="2147483853" r:id="rId9"/>
    <p:sldLayoutId id="2147483854" r:id="rId10"/>
    <p:sldLayoutId id="214748385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760">
          <a:solidFill>
            <a:srgbClr val="000099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760">
          <a:solidFill>
            <a:srgbClr val="000099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760">
          <a:solidFill>
            <a:srgbClr val="000099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760">
          <a:solidFill>
            <a:srgbClr val="000099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760">
          <a:solidFill>
            <a:srgbClr val="000099"/>
          </a:solidFill>
          <a:latin typeface="Calibri" charset="0"/>
          <a:ea typeface="ＭＳ Ｐゴシック" charset="0"/>
          <a:cs typeface="ＭＳ Ｐゴシック" charset="0"/>
        </a:defRPr>
      </a:lvl5pPr>
      <a:lvl6pPr marL="548640"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99"/>
          </a:solidFill>
          <a:latin typeface="Comic Sans MS" charset="0"/>
          <a:ea typeface="ＭＳ Ｐゴシック" charset="0"/>
        </a:defRPr>
      </a:lvl6pPr>
      <a:lvl7pPr marL="1097280"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99"/>
          </a:solidFill>
          <a:latin typeface="Comic Sans MS" charset="0"/>
          <a:ea typeface="ＭＳ Ｐゴシック" charset="0"/>
        </a:defRPr>
      </a:lvl7pPr>
      <a:lvl8pPr marL="1645920"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99"/>
          </a:solidFill>
          <a:latin typeface="Comic Sans MS" charset="0"/>
          <a:ea typeface="ＭＳ Ｐゴシック" charset="0"/>
        </a:defRPr>
      </a:lvl8pPr>
      <a:lvl9pPr marL="2194560"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99"/>
          </a:solidFill>
          <a:latin typeface="Comic Sans MS" charset="0"/>
          <a:ea typeface="ＭＳ Ｐゴシック" charset="0"/>
        </a:defRPr>
      </a:lvl9pPr>
    </p:titleStyle>
    <p:bodyStyle>
      <a:lvl1pPr marL="411480" indent="-41148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charset="2"/>
        <a:defRPr sz="336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9154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Lucida Grande" charset="0"/>
        <a:buChar char="-"/>
        <a:defRPr sz="2400">
          <a:solidFill>
            <a:srgbClr val="000099"/>
          </a:solidFill>
          <a:latin typeface="+mn-lt"/>
          <a:ea typeface="ＭＳ Ｐゴシック" charset="0"/>
        </a:defRPr>
      </a:lvl2pPr>
      <a:lvl3pPr marL="1371600" indent="-274320" algn="l" rtl="0" eaLnBrk="0" fontAlgn="base" hangingPunct="0">
        <a:spcBef>
          <a:spcPct val="20000"/>
        </a:spcBef>
        <a:spcAft>
          <a:spcPct val="0"/>
        </a:spcAft>
        <a:buSzPct val="75000"/>
        <a:buFont typeface="Courier New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920240" indent="-274320" algn="l" rtl="0" eaLnBrk="0" fontAlgn="base" hangingPunct="0">
        <a:spcBef>
          <a:spcPct val="20000"/>
        </a:spcBef>
        <a:spcAft>
          <a:spcPct val="0"/>
        </a:spcAft>
        <a:buChar char="–"/>
        <a:defRPr sz="1920">
          <a:solidFill>
            <a:schemeClr val="tx1"/>
          </a:solidFill>
          <a:latin typeface="+mn-lt"/>
          <a:ea typeface="ＭＳ Ｐゴシック" charset="0"/>
        </a:defRPr>
      </a:lvl4pPr>
      <a:lvl5pPr marL="2468880" indent="-274320" algn="l" rtl="0" eaLnBrk="0" fontAlgn="base" hangingPunct="0">
        <a:spcBef>
          <a:spcPct val="20000"/>
        </a:spcBef>
        <a:spcAft>
          <a:spcPct val="0"/>
        </a:spcAft>
        <a:buChar char="»"/>
        <a:defRPr sz="1920">
          <a:solidFill>
            <a:schemeClr val="tx1"/>
          </a:solidFill>
          <a:latin typeface="+mn-lt"/>
          <a:ea typeface="ＭＳ Ｐゴシック" charset="0"/>
        </a:defRPr>
      </a:lvl5pPr>
      <a:lvl6pPr marL="3017520" indent="-274320" algn="l" rtl="0" eaLnBrk="0" fontAlgn="base" hangingPunct="0">
        <a:spcBef>
          <a:spcPct val="20000"/>
        </a:spcBef>
        <a:spcAft>
          <a:spcPct val="0"/>
        </a:spcAft>
        <a:buChar char="»"/>
        <a:defRPr sz="1920">
          <a:solidFill>
            <a:schemeClr val="tx1"/>
          </a:solidFill>
          <a:latin typeface="+mn-lt"/>
          <a:ea typeface="+mn-ea"/>
        </a:defRPr>
      </a:lvl6pPr>
      <a:lvl7pPr marL="3566160" indent="-274320" algn="l" rtl="0" eaLnBrk="0" fontAlgn="base" hangingPunct="0">
        <a:spcBef>
          <a:spcPct val="20000"/>
        </a:spcBef>
        <a:spcAft>
          <a:spcPct val="0"/>
        </a:spcAft>
        <a:buChar char="»"/>
        <a:defRPr sz="1920">
          <a:solidFill>
            <a:schemeClr val="tx1"/>
          </a:solidFill>
          <a:latin typeface="+mn-lt"/>
          <a:ea typeface="+mn-ea"/>
        </a:defRPr>
      </a:lvl7pPr>
      <a:lvl8pPr marL="4114800" indent="-274320" algn="l" rtl="0" eaLnBrk="0" fontAlgn="base" hangingPunct="0">
        <a:spcBef>
          <a:spcPct val="20000"/>
        </a:spcBef>
        <a:spcAft>
          <a:spcPct val="0"/>
        </a:spcAft>
        <a:buChar char="»"/>
        <a:defRPr sz="1920">
          <a:solidFill>
            <a:schemeClr val="tx1"/>
          </a:solidFill>
          <a:latin typeface="+mn-lt"/>
          <a:ea typeface="+mn-ea"/>
        </a:defRPr>
      </a:lvl8pPr>
      <a:lvl9pPr marL="4663440" indent="-274320" algn="l" rtl="0" eaLnBrk="0" fontAlgn="base" hangingPunct="0">
        <a:spcBef>
          <a:spcPct val="20000"/>
        </a:spcBef>
        <a:spcAft>
          <a:spcPct val="0"/>
        </a:spcAft>
        <a:buChar char="»"/>
        <a:defRPr sz="19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latin typeface="Calibri" charset="0"/>
                <a:ea typeface="ＭＳ Ｐゴシック" charset="-128"/>
              </a:rPr>
              <a:t>Another view of Dijkstra…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charset="2"/>
              <a:defRPr sz="336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891540" indent="-342900">
              <a:spcBef>
                <a:spcPct val="20000"/>
              </a:spcBef>
              <a:buClr>
                <a:schemeClr val="tx1"/>
              </a:buClr>
              <a:buSzPct val="100000"/>
              <a:buFont typeface="Lucida Grande" charset="0"/>
              <a:buChar char="-"/>
              <a:defRPr sz="2400">
                <a:solidFill>
                  <a:srgbClr val="000099"/>
                </a:solidFill>
                <a:latin typeface="Calibri" charset="0"/>
                <a:ea typeface="ＭＳ Ｐゴシック" charset="-128"/>
              </a:defRPr>
            </a:lvl2pPr>
            <a:lvl3pPr marL="1371600" indent="-274320">
              <a:spcBef>
                <a:spcPct val="20000"/>
              </a:spcBef>
              <a:buSzPct val="75000"/>
              <a:buFont typeface="Courier New" charset="0"/>
              <a:buChar char="o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920240" indent="-274320">
              <a:spcBef>
                <a:spcPct val="20000"/>
              </a:spcBef>
              <a:buChar char="–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468880" indent="-274320">
              <a:spcBef>
                <a:spcPct val="20000"/>
              </a:spcBef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411480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466344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40">
                <a:solidFill>
                  <a:schemeClr val="bg2"/>
                </a:solidFill>
              </a:rPr>
              <a:t>CS144, Stanford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680" y="626746"/>
            <a:ext cx="10515600" cy="1371600"/>
          </a:xfrm>
        </p:spPr>
        <p:txBody>
          <a:bodyPr/>
          <a:lstStyle/>
          <a:p>
            <a:r>
              <a:rPr lang="en-US" altLang="en-US" dirty="0">
                <a:latin typeface="Calibri" charset="0"/>
                <a:ea typeface="ＭＳ Ｐゴシック" charset="-128"/>
              </a:rPr>
              <a:t>Border Gateway Protocol (BGP)</a:t>
            </a:r>
            <a:endParaRPr lang="en-US" altLang="en-US" sz="4800" i="1" dirty="0">
              <a:latin typeface="Calibri" charset="0"/>
              <a:ea typeface="ＭＳ Ｐゴシック" charset="-128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90800"/>
            <a:ext cx="13258800" cy="5486400"/>
          </a:xfrm>
        </p:spPr>
        <p:txBody>
          <a:bodyPr/>
          <a:lstStyle/>
          <a:p>
            <a:pPr marL="552450" lvl="1" indent="-373380">
              <a:lnSpc>
                <a:spcPct val="90000"/>
              </a:lnSpc>
              <a:buClr>
                <a:schemeClr val="accent2"/>
              </a:buClr>
              <a:buSzPct val="75000"/>
              <a:buNone/>
            </a:pPr>
            <a:r>
              <a:rPr lang="ja-JP" altLang="en-US" sz="32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“</a:t>
            </a:r>
            <a:r>
              <a:rPr lang="en-US" altLang="ja-JP" sz="3200" dirty="0">
                <a:solidFill>
                  <a:srgbClr val="FF0000"/>
                </a:solidFill>
                <a:ea typeface="ＭＳ Ｐゴシック" charset="-128"/>
              </a:rPr>
              <a:t>The network 171.64/16 can be reached via the path {AS1, AS5, AS13}</a:t>
            </a:r>
            <a:r>
              <a:rPr lang="ja-JP" altLang="en-US" sz="32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”</a:t>
            </a:r>
            <a:endParaRPr lang="en-US" altLang="ja-JP" sz="3200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3600" dirty="0">
              <a:ea typeface="ＭＳ Ｐゴシック" charset="-128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4000" dirty="0">
                <a:ea typeface="ＭＳ Ｐゴシック" charset="-128"/>
              </a:rPr>
              <a:t>  Paths with loops are detected locally and ignored.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4000" dirty="0">
              <a:ea typeface="ＭＳ Ｐゴシック" charset="-128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4000" dirty="0">
                <a:ea typeface="ＭＳ Ｐゴシック" charset="-128"/>
              </a:rPr>
              <a:t>  </a:t>
            </a:r>
            <a:r>
              <a:rPr lang="en-US" altLang="en-US" sz="4000" u="sng" dirty="0">
                <a:ea typeface="ＭＳ Ｐゴシック" charset="-128"/>
              </a:rPr>
              <a:t>Local policies</a:t>
            </a:r>
            <a:r>
              <a:rPr lang="en-US" altLang="en-US" sz="4000" dirty="0">
                <a:ea typeface="ＭＳ Ｐゴシック" charset="-128"/>
              </a:rPr>
              <a:t> pick the preferred path among all advertised paths.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40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charset="0"/>
                <a:ea typeface="ＭＳ Ｐゴシック" charset="-128"/>
              </a:rPr>
              <a:t>Customers and Providers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3977641" y="6945631"/>
            <a:ext cx="672658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80" dirty="0">
                <a:latin typeface="+mj-lt"/>
                <a:ea typeface="ＭＳ Ｐゴシック" charset="0"/>
                <a:cs typeface="ＭＳ Ｐゴシック" charset="0"/>
              </a:rPr>
              <a:t>Customer pays provider to carry its packets.</a:t>
            </a:r>
          </a:p>
        </p:txBody>
      </p:sp>
      <p:pic>
        <p:nvPicPr>
          <p:cNvPr id="49155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2651760"/>
            <a:ext cx="6035040" cy="154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6549391" y="2834641"/>
            <a:ext cx="149072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80" b="1" dirty="0">
                <a:latin typeface="+mj-lt"/>
                <a:ea typeface="ＭＳ Ｐゴシック" charset="0"/>
                <a:cs typeface="ＭＳ Ｐゴシック" charset="0"/>
              </a:rPr>
              <a:t>provider</a:t>
            </a:r>
          </a:p>
        </p:txBody>
      </p:sp>
      <p:pic>
        <p:nvPicPr>
          <p:cNvPr id="49157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1" y="5120640"/>
            <a:ext cx="2922270" cy="128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6562726" y="5522596"/>
            <a:ext cx="1660070" cy="55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110490" tIns="55246" rIns="110490" bIns="55246">
            <a:spAutoFit/>
          </a:bodyPr>
          <a:lstStyle/>
          <a:p>
            <a:pPr>
              <a:defRPr/>
            </a:pPr>
            <a:r>
              <a:rPr lang="en-US" sz="2880" b="1" dirty="0">
                <a:latin typeface="+mj-lt"/>
                <a:ea typeface="ＭＳ Ｐゴシック" charset="0"/>
                <a:cs typeface="ＭＳ Ｐゴシック" charset="0"/>
              </a:rPr>
              <a:t>customer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480560" y="2651760"/>
            <a:ext cx="8281036" cy="2941320"/>
            <a:chOff x="2209800" y="2209800"/>
            <a:chExt cx="6900863" cy="2451100"/>
          </a:xfrm>
        </p:grpSpPr>
        <p:sp>
          <p:nvSpPr>
            <p:cNvPr id="168969" name="Freeform 9"/>
            <p:cNvSpPr>
              <a:spLocks/>
            </p:cNvSpPr>
            <p:nvPr/>
          </p:nvSpPr>
          <p:spPr bwMode="auto">
            <a:xfrm>
              <a:off x="2209800" y="2362200"/>
              <a:ext cx="2159000" cy="2298700"/>
            </a:xfrm>
            <a:custGeom>
              <a:avLst/>
              <a:gdLst>
                <a:gd name="T0" fmla="*/ 1296 w 1360"/>
                <a:gd name="T1" fmla="*/ 1392 h 1448"/>
                <a:gd name="T2" fmla="*/ 1296 w 1360"/>
                <a:gd name="T3" fmla="*/ 1296 h 1448"/>
                <a:gd name="T4" fmla="*/ 1248 w 1360"/>
                <a:gd name="T5" fmla="*/ 480 h 1448"/>
                <a:gd name="T6" fmla="*/ 624 w 1360"/>
                <a:gd name="T7" fmla="*/ 336 h 1448"/>
                <a:gd name="T8" fmla="*/ 0 w 1360"/>
                <a:gd name="T9" fmla="*/ 0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0" h="1448">
                  <a:moveTo>
                    <a:pt x="1296" y="1392"/>
                  </a:moveTo>
                  <a:cubicBezTo>
                    <a:pt x="1300" y="1420"/>
                    <a:pt x="1304" y="1448"/>
                    <a:pt x="1296" y="1296"/>
                  </a:cubicBezTo>
                  <a:cubicBezTo>
                    <a:pt x="1288" y="1144"/>
                    <a:pt x="1360" y="640"/>
                    <a:pt x="1248" y="480"/>
                  </a:cubicBezTo>
                  <a:cubicBezTo>
                    <a:pt x="1136" y="320"/>
                    <a:pt x="832" y="416"/>
                    <a:pt x="624" y="336"/>
                  </a:cubicBezTo>
                  <a:cubicBezTo>
                    <a:pt x="416" y="256"/>
                    <a:pt x="208" y="128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8970" name="Freeform 10"/>
            <p:cNvSpPr>
              <a:spLocks/>
            </p:cNvSpPr>
            <p:nvPr/>
          </p:nvSpPr>
          <p:spPr bwMode="auto">
            <a:xfrm>
              <a:off x="4686300" y="2209800"/>
              <a:ext cx="2857500" cy="2209800"/>
            </a:xfrm>
            <a:custGeom>
              <a:avLst/>
              <a:gdLst>
                <a:gd name="T0" fmla="*/ 72 w 1800"/>
                <a:gd name="T1" fmla="*/ 1392 h 1392"/>
                <a:gd name="T2" fmla="*/ 72 w 1800"/>
                <a:gd name="T3" fmla="*/ 576 h 1392"/>
                <a:gd name="T4" fmla="*/ 504 w 1800"/>
                <a:gd name="T5" fmla="*/ 624 h 1392"/>
                <a:gd name="T6" fmla="*/ 648 w 1800"/>
                <a:gd name="T7" fmla="*/ 288 h 1392"/>
                <a:gd name="T8" fmla="*/ 1032 w 1800"/>
                <a:gd name="T9" fmla="*/ 288 h 1392"/>
                <a:gd name="T10" fmla="*/ 1800 w 1800"/>
                <a:gd name="T11" fmla="*/ 0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0" h="1392">
                  <a:moveTo>
                    <a:pt x="72" y="1392"/>
                  </a:moveTo>
                  <a:cubicBezTo>
                    <a:pt x="36" y="1048"/>
                    <a:pt x="0" y="704"/>
                    <a:pt x="72" y="576"/>
                  </a:cubicBezTo>
                  <a:cubicBezTo>
                    <a:pt x="144" y="448"/>
                    <a:pt x="408" y="672"/>
                    <a:pt x="504" y="624"/>
                  </a:cubicBezTo>
                  <a:cubicBezTo>
                    <a:pt x="600" y="576"/>
                    <a:pt x="560" y="344"/>
                    <a:pt x="648" y="288"/>
                  </a:cubicBezTo>
                  <a:cubicBezTo>
                    <a:pt x="736" y="232"/>
                    <a:pt x="840" y="336"/>
                    <a:pt x="1032" y="288"/>
                  </a:cubicBezTo>
                  <a:cubicBezTo>
                    <a:pt x="1224" y="240"/>
                    <a:pt x="1512" y="120"/>
                    <a:pt x="1800" y="0"/>
                  </a:cubicBezTo>
                </a:path>
              </a:pathLst>
            </a:custGeom>
            <a:noFill/>
            <a:ln w="76200" cmpd="sng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9168" name="Group 11"/>
            <p:cNvGrpSpPr>
              <a:grpSpLocks/>
            </p:cNvGrpSpPr>
            <p:nvPr/>
          </p:nvGrpSpPr>
          <p:grpSpPr bwMode="auto">
            <a:xfrm>
              <a:off x="5910263" y="3733800"/>
              <a:ext cx="3200400" cy="762000"/>
              <a:chOff x="3264" y="3456"/>
              <a:chExt cx="2016" cy="480"/>
            </a:xfrm>
          </p:grpSpPr>
          <p:sp>
            <p:nvSpPr>
              <p:cNvPr id="168972" name="Line 12"/>
              <p:cNvSpPr>
                <a:spLocks noChangeShapeType="1"/>
              </p:cNvSpPr>
              <p:nvPr/>
            </p:nvSpPr>
            <p:spPr bwMode="auto">
              <a:xfrm flipH="1">
                <a:off x="3504" y="3696"/>
                <a:ext cx="880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8973" name="Rectangle 13"/>
              <p:cNvSpPr>
                <a:spLocks noChangeArrowheads="1"/>
              </p:cNvSpPr>
              <p:nvPr/>
            </p:nvSpPr>
            <p:spPr bwMode="auto">
              <a:xfrm>
                <a:off x="4414" y="3566"/>
                <a:ext cx="52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lIns="110490" tIns="55246" rIns="110490" bIns="55246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IP traffic</a:t>
                </a:r>
              </a:p>
            </p:txBody>
          </p:sp>
          <p:sp>
            <p:nvSpPr>
              <p:cNvPr id="168974" name="Rectangle 14"/>
              <p:cNvSpPr>
                <a:spLocks noChangeArrowheads="1"/>
              </p:cNvSpPr>
              <p:nvPr/>
            </p:nvSpPr>
            <p:spPr bwMode="auto">
              <a:xfrm>
                <a:off x="3264" y="3456"/>
                <a:ext cx="2016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9160" name="Group 15"/>
          <p:cNvGrpSpPr>
            <a:grpSpLocks/>
          </p:cNvGrpSpPr>
          <p:nvPr/>
        </p:nvGrpSpPr>
        <p:grpSpPr bwMode="auto">
          <a:xfrm>
            <a:off x="2103120" y="4480560"/>
            <a:ext cx="3566160" cy="640080"/>
            <a:chOff x="144" y="3264"/>
            <a:chExt cx="1872" cy="336"/>
          </a:xfrm>
        </p:grpSpPr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192" y="3338"/>
              <a:ext cx="487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80">
                  <a:latin typeface="+mj-lt"/>
                  <a:ea typeface="ＭＳ Ｐゴシック" charset="0"/>
                  <a:cs typeface="ＭＳ Ｐゴシック" charset="0"/>
                </a:rPr>
                <a:t>provider</a:t>
              </a:r>
            </a:p>
          </p:txBody>
        </p:sp>
        <p:sp>
          <p:nvSpPr>
            <p:cNvPr id="168977" name="Rectangle 17"/>
            <p:cNvSpPr>
              <a:spLocks noChangeArrowheads="1"/>
            </p:cNvSpPr>
            <p:nvPr/>
          </p:nvSpPr>
          <p:spPr bwMode="auto">
            <a:xfrm>
              <a:off x="1344" y="3360"/>
              <a:ext cx="55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110490" tIns="55246" rIns="110490" bIns="55246">
              <a:spAutoFit/>
            </a:bodyPr>
            <a:lstStyle/>
            <a:p>
              <a:pPr>
                <a:defRPr/>
              </a:pPr>
              <a:r>
                <a:rPr lang="en-US" sz="1680">
                  <a:latin typeface="+mj-lt"/>
                  <a:ea typeface="ＭＳ Ｐゴシック" charset="0"/>
                  <a:cs typeface="ＭＳ Ｐゴシック" charset="0"/>
                </a:rPr>
                <a:t>customer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816" y="3456"/>
              <a:ext cx="480" cy="0"/>
            </a:xfrm>
            <a:prstGeom prst="line">
              <a:avLst/>
            </a:prstGeom>
            <a:noFill/>
            <a:ln w="57150" cmpd="thinThick">
              <a:solidFill>
                <a:srgbClr val="FF0033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144" y="3264"/>
              <a:ext cx="187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8964" name="Line 4"/>
          <p:cNvSpPr>
            <a:spLocks noChangeShapeType="1"/>
          </p:cNvSpPr>
          <p:nvPr/>
        </p:nvSpPr>
        <p:spPr bwMode="auto">
          <a:xfrm flipH="1">
            <a:off x="7223760" y="4206240"/>
            <a:ext cx="0" cy="9144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2651760" y="731520"/>
            <a:ext cx="9326880" cy="640080"/>
          </a:xfrm>
        </p:spPr>
        <p:txBody>
          <a:bodyPr/>
          <a:lstStyle/>
          <a:p>
            <a:r>
              <a:rPr lang="en-US" altLang="en-US">
                <a:latin typeface="Calibri" charset="0"/>
                <a:ea typeface="ＭＳ Ｐゴシック" charset="-128"/>
              </a:rPr>
              <a:t>Customer-Provider Hierarchy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2377440" y="7181851"/>
            <a:ext cx="927370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80">
                <a:latin typeface="+mj-lt"/>
                <a:ea typeface="ＭＳ Ｐゴシック" charset="0"/>
                <a:cs typeface="ＭＳ Ｐゴシック" charset="0"/>
              </a:rPr>
              <a:t>provider</a:t>
            </a: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4572000" y="7223761"/>
            <a:ext cx="1049198" cy="37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110490" tIns="55246" rIns="110490" bIns="55246">
            <a:spAutoFit/>
          </a:bodyPr>
          <a:lstStyle/>
          <a:p>
            <a:pPr>
              <a:defRPr/>
            </a:pPr>
            <a:r>
              <a:rPr lang="en-US" sz="1680">
                <a:latin typeface="+mj-lt"/>
                <a:ea typeface="ＭＳ Ｐゴシック" charset="0"/>
                <a:cs typeface="ＭＳ Ｐゴシック" charset="0"/>
              </a:rPr>
              <a:t>customer</a:t>
            </a:r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>
            <a:off x="3566160" y="7406640"/>
            <a:ext cx="9144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2286000" y="7067550"/>
            <a:ext cx="3566160" cy="64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50182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11" y="4417696"/>
            <a:ext cx="2586990" cy="71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956" y="5937886"/>
            <a:ext cx="1586864" cy="72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56" y="6017896"/>
            <a:ext cx="1586864" cy="72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0" y="6017896"/>
            <a:ext cx="1584960" cy="72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1" y="4497706"/>
            <a:ext cx="2586990" cy="71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7" name="Picture 1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6" y="6017896"/>
            <a:ext cx="1586864" cy="72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8" name="Picture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21" y="3217546"/>
            <a:ext cx="2586990" cy="71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9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71" y="2017396"/>
            <a:ext cx="2586990" cy="71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002" name="Line 18"/>
          <p:cNvSpPr>
            <a:spLocks noChangeShapeType="1"/>
          </p:cNvSpPr>
          <p:nvPr/>
        </p:nvSpPr>
        <p:spPr bwMode="auto">
          <a:xfrm>
            <a:off x="9864090" y="5057776"/>
            <a:ext cx="167640" cy="96012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>
            <a:off x="6524626" y="5057776"/>
            <a:ext cx="918210" cy="112014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 flipH="1">
            <a:off x="4520566" y="5057776"/>
            <a:ext cx="752474" cy="96012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 flipH="1">
            <a:off x="6191250" y="3857626"/>
            <a:ext cx="165736" cy="64008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 flipH="1">
            <a:off x="7442836" y="2497456"/>
            <a:ext cx="834390" cy="8001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 flipH="1">
            <a:off x="8277226" y="5057776"/>
            <a:ext cx="584834" cy="104013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>
            <a:off x="5939790" y="5057776"/>
            <a:ext cx="251460" cy="96012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2926" y="2070736"/>
            <a:ext cx="8174354" cy="5793104"/>
            <a:chOff x="2103438" y="1725613"/>
            <a:chExt cx="6811962" cy="4827587"/>
          </a:xfrm>
        </p:grpSpPr>
        <p:grpSp>
          <p:nvGrpSpPr>
            <p:cNvPr id="50199" name="Group 1"/>
            <p:cNvGrpSpPr>
              <a:grpSpLocks/>
            </p:cNvGrpSpPr>
            <p:nvPr/>
          </p:nvGrpSpPr>
          <p:grpSpPr bwMode="auto">
            <a:xfrm>
              <a:off x="2103438" y="1725613"/>
              <a:ext cx="6811962" cy="4827587"/>
              <a:chOff x="2103438" y="1725613"/>
              <a:chExt cx="6811962" cy="4827587"/>
            </a:xfrm>
          </p:grpSpPr>
          <p:sp>
            <p:nvSpPr>
              <p:cNvPr id="169987" name="Line 3"/>
              <p:cNvSpPr>
                <a:spLocks noChangeShapeType="1"/>
              </p:cNvSpPr>
              <p:nvPr/>
            </p:nvSpPr>
            <p:spPr bwMode="auto">
              <a:xfrm flipH="1">
                <a:off x="6096000" y="6172200"/>
                <a:ext cx="1397000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9988" name="Rectangle 4"/>
              <p:cNvSpPr>
                <a:spLocks noChangeArrowheads="1"/>
              </p:cNvSpPr>
              <p:nvPr/>
            </p:nvSpPr>
            <p:spPr bwMode="auto">
              <a:xfrm>
                <a:off x="7540625" y="5965825"/>
                <a:ext cx="836661" cy="3238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lIns="110490" tIns="55246" rIns="110490" bIns="55246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IP traffic</a:t>
                </a:r>
              </a:p>
            </p:txBody>
          </p:sp>
          <p:sp>
            <p:nvSpPr>
              <p:cNvPr id="169989" name="Rectangle 5"/>
              <p:cNvSpPr>
                <a:spLocks noChangeArrowheads="1"/>
              </p:cNvSpPr>
              <p:nvPr/>
            </p:nvSpPr>
            <p:spPr bwMode="auto">
              <a:xfrm>
                <a:off x="5715000" y="5791200"/>
                <a:ext cx="3200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0009" name="Freeform 25"/>
              <p:cNvSpPr>
                <a:spLocks/>
              </p:cNvSpPr>
              <p:nvPr/>
            </p:nvSpPr>
            <p:spPr bwMode="auto">
              <a:xfrm>
                <a:off x="2103438" y="1725613"/>
                <a:ext cx="5010150" cy="3556000"/>
              </a:xfrm>
              <a:custGeom>
                <a:avLst/>
                <a:gdLst>
                  <a:gd name="T0" fmla="*/ 3456 w 3456"/>
                  <a:gd name="T1" fmla="*/ 2512 h 2560"/>
                  <a:gd name="T2" fmla="*/ 3408 w 3456"/>
                  <a:gd name="T3" fmla="*/ 2416 h 2560"/>
                  <a:gd name="T4" fmla="*/ 3216 w 3456"/>
                  <a:gd name="T5" fmla="*/ 1648 h 2560"/>
                  <a:gd name="T6" fmla="*/ 2976 w 3456"/>
                  <a:gd name="T7" fmla="*/ 1504 h 2560"/>
                  <a:gd name="T8" fmla="*/ 2976 w 3456"/>
                  <a:gd name="T9" fmla="*/ 208 h 2560"/>
                  <a:gd name="T10" fmla="*/ 2400 w 3456"/>
                  <a:gd name="T11" fmla="*/ 256 h 2560"/>
                  <a:gd name="T12" fmla="*/ 1728 w 3456"/>
                  <a:gd name="T13" fmla="*/ 880 h 2560"/>
                  <a:gd name="T14" fmla="*/ 1008 w 3456"/>
                  <a:gd name="T15" fmla="*/ 928 h 2560"/>
                  <a:gd name="T16" fmla="*/ 816 w 3456"/>
                  <a:gd name="T17" fmla="*/ 1600 h 2560"/>
                  <a:gd name="T18" fmla="*/ 288 w 3456"/>
                  <a:gd name="T19" fmla="*/ 1600 h 2560"/>
                  <a:gd name="T20" fmla="*/ 0 w 3456"/>
                  <a:gd name="T21" fmla="*/ 2464 h 2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56" h="2560">
                    <a:moveTo>
                      <a:pt x="3456" y="2512"/>
                    </a:moveTo>
                    <a:cubicBezTo>
                      <a:pt x="3452" y="2536"/>
                      <a:pt x="3448" y="2560"/>
                      <a:pt x="3408" y="2416"/>
                    </a:cubicBezTo>
                    <a:cubicBezTo>
                      <a:pt x="3368" y="2272"/>
                      <a:pt x="3288" y="1800"/>
                      <a:pt x="3216" y="1648"/>
                    </a:cubicBezTo>
                    <a:cubicBezTo>
                      <a:pt x="3144" y="1496"/>
                      <a:pt x="3016" y="1744"/>
                      <a:pt x="2976" y="1504"/>
                    </a:cubicBezTo>
                    <a:cubicBezTo>
                      <a:pt x="2936" y="1264"/>
                      <a:pt x="3072" y="416"/>
                      <a:pt x="2976" y="208"/>
                    </a:cubicBezTo>
                    <a:cubicBezTo>
                      <a:pt x="2880" y="0"/>
                      <a:pt x="2608" y="144"/>
                      <a:pt x="2400" y="256"/>
                    </a:cubicBezTo>
                    <a:cubicBezTo>
                      <a:pt x="2192" y="368"/>
                      <a:pt x="1960" y="768"/>
                      <a:pt x="1728" y="880"/>
                    </a:cubicBezTo>
                    <a:cubicBezTo>
                      <a:pt x="1496" y="992"/>
                      <a:pt x="1160" y="808"/>
                      <a:pt x="1008" y="928"/>
                    </a:cubicBezTo>
                    <a:cubicBezTo>
                      <a:pt x="856" y="1048"/>
                      <a:pt x="936" y="1488"/>
                      <a:pt x="816" y="1600"/>
                    </a:cubicBezTo>
                    <a:cubicBezTo>
                      <a:pt x="696" y="1712"/>
                      <a:pt x="424" y="1456"/>
                      <a:pt x="288" y="1600"/>
                    </a:cubicBezTo>
                    <a:cubicBezTo>
                      <a:pt x="152" y="1744"/>
                      <a:pt x="76" y="2104"/>
                      <a:pt x="0" y="2464"/>
                    </a:cubicBezTo>
                  </a:path>
                </a:pathLst>
              </a:custGeom>
              <a:noFill/>
              <a:ln w="76200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70010" name="Freeform 26"/>
            <p:cNvSpPr>
              <a:spLocks/>
            </p:cNvSpPr>
            <p:nvPr/>
          </p:nvSpPr>
          <p:spPr bwMode="auto">
            <a:xfrm>
              <a:off x="5026025" y="3903663"/>
              <a:ext cx="1716088" cy="1311275"/>
            </a:xfrm>
            <a:custGeom>
              <a:avLst/>
              <a:gdLst>
                <a:gd name="T0" fmla="*/ 1152 w 1184"/>
                <a:gd name="T1" fmla="*/ 944 h 944"/>
                <a:gd name="T2" fmla="*/ 1152 w 1184"/>
                <a:gd name="T3" fmla="*/ 752 h 944"/>
                <a:gd name="T4" fmla="*/ 960 w 1184"/>
                <a:gd name="T5" fmla="*/ 176 h 944"/>
                <a:gd name="T6" fmla="*/ 432 w 1184"/>
                <a:gd name="T7" fmla="*/ 128 h 944"/>
                <a:gd name="T8" fmla="*/ 0 w 1184"/>
                <a:gd name="T9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4" h="944">
                  <a:moveTo>
                    <a:pt x="1152" y="944"/>
                  </a:moveTo>
                  <a:cubicBezTo>
                    <a:pt x="1168" y="912"/>
                    <a:pt x="1184" y="880"/>
                    <a:pt x="1152" y="752"/>
                  </a:cubicBezTo>
                  <a:cubicBezTo>
                    <a:pt x="1120" y="624"/>
                    <a:pt x="1080" y="280"/>
                    <a:pt x="960" y="176"/>
                  </a:cubicBezTo>
                  <a:cubicBezTo>
                    <a:pt x="840" y="72"/>
                    <a:pt x="592" y="0"/>
                    <a:pt x="432" y="128"/>
                  </a:cubicBezTo>
                  <a:cubicBezTo>
                    <a:pt x="272" y="256"/>
                    <a:pt x="136" y="600"/>
                    <a:pt x="0" y="944"/>
                  </a:cubicBezTo>
                </a:path>
              </a:pathLst>
            </a:custGeom>
            <a:noFill/>
            <a:ln w="762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0011" name="Line 27"/>
          <p:cNvSpPr>
            <a:spLocks noChangeShapeType="1"/>
          </p:cNvSpPr>
          <p:nvPr/>
        </p:nvSpPr>
        <p:spPr bwMode="auto">
          <a:xfrm flipH="1">
            <a:off x="9363076" y="2657476"/>
            <a:ext cx="1904" cy="184023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2651760" y="731520"/>
            <a:ext cx="9326880" cy="1097280"/>
          </a:xfrm>
        </p:spPr>
        <p:txBody>
          <a:bodyPr/>
          <a:lstStyle/>
          <a:p>
            <a:r>
              <a:rPr lang="en-US" altLang="en-US">
                <a:latin typeface="Calibri" charset="0"/>
                <a:ea typeface="ＭＳ Ｐゴシック" charset="-128"/>
              </a:rPr>
              <a:t>The Peering Relationship</a:t>
            </a:r>
          </a:p>
        </p:txBody>
      </p:sp>
      <p:grpSp>
        <p:nvGrpSpPr>
          <p:cNvPr id="51202" name="Group 3"/>
          <p:cNvGrpSpPr>
            <a:grpSpLocks/>
          </p:cNvGrpSpPr>
          <p:nvPr/>
        </p:nvGrpSpPr>
        <p:grpSpPr bwMode="auto">
          <a:xfrm>
            <a:off x="2373630" y="5173980"/>
            <a:ext cx="3200401" cy="914400"/>
            <a:chOff x="96" y="3744"/>
            <a:chExt cx="1680" cy="480"/>
          </a:xfrm>
        </p:grpSpPr>
        <p:sp>
          <p:nvSpPr>
            <p:cNvPr id="171012" name="Line 4"/>
            <p:cNvSpPr>
              <a:spLocks noChangeShapeType="1"/>
            </p:cNvSpPr>
            <p:nvPr/>
          </p:nvSpPr>
          <p:spPr bwMode="auto">
            <a:xfrm flipH="1">
              <a:off x="720" y="3888"/>
              <a:ext cx="384" cy="0"/>
            </a:xfrm>
            <a:prstGeom prst="line">
              <a:avLst/>
            </a:prstGeom>
            <a:noFill/>
            <a:ln w="57150" cmpd="thickThin">
              <a:solidFill>
                <a:srgbClr val="FF33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013" name="Text Box 5"/>
            <p:cNvSpPr txBox="1">
              <a:spLocks noChangeArrowheads="1"/>
            </p:cNvSpPr>
            <p:nvPr/>
          </p:nvSpPr>
          <p:spPr bwMode="auto">
            <a:xfrm>
              <a:off x="288" y="3791"/>
              <a:ext cx="309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80">
                  <a:latin typeface="+mj-lt"/>
                  <a:ea typeface="ＭＳ Ｐゴシック" charset="0"/>
                  <a:cs typeface="ＭＳ Ｐゴシック" charset="0"/>
                </a:rPr>
                <a:t>peer</a:t>
              </a:r>
            </a:p>
          </p:txBody>
        </p:sp>
        <p:sp>
          <p:nvSpPr>
            <p:cNvPr id="171014" name="Text Box 6"/>
            <p:cNvSpPr txBox="1">
              <a:spLocks noChangeArrowheads="1"/>
            </p:cNvSpPr>
            <p:nvPr/>
          </p:nvSpPr>
          <p:spPr bwMode="auto">
            <a:xfrm>
              <a:off x="1200" y="3791"/>
              <a:ext cx="309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80">
                  <a:latin typeface="+mj-lt"/>
                  <a:ea typeface="ＭＳ Ｐゴシック" charset="0"/>
                  <a:cs typeface="ＭＳ Ｐゴシック" charset="0"/>
                </a:rPr>
                <a:t>peer</a:t>
              </a:r>
            </a:p>
          </p:txBody>
        </p:sp>
        <p:sp>
          <p:nvSpPr>
            <p:cNvPr id="171015" name="Line 7"/>
            <p:cNvSpPr>
              <a:spLocks noChangeShapeType="1"/>
            </p:cNvSpPr>
            <p:nvPr/>
          </p:nvSpPr>
          <p:spPr bwMode="auto">
            <a:xfrm>
              <a:off x="720" y="4080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FF33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016" name="Text Box 8"/>
            <p:cNvSpPr txBox="1">
              <a:spLocks noChangeArrowheads="1"/>
            </p:cNvSpPr>
            <p:nvPr/>
          </p:nvSpPr>
          <p:spPr bwMode="auto">
            <a:xfrm>
              <a:off x="1152" y="3983"/>
              <a:ext cx="531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80">
                  <a:latin typeface="+mj-lt"/>
                  <a:ea typeface="ＭＳ Ｐゴシック" charset="0"/>
                  <a:cs typeface="ＭＳ Ｐゴシック" charset="0"/>
                </a:rPr>
                <a:t>customer</a:t>
              </a:r>
            </a:p>
          </p:txBody>
        </p:sp>
        <p:sp>
          <p:nvSpPr>
            <p:cNvPr id="171017" name="Text Box 9"/>
            <p:cNvSpPr txBox="1">
              <a:spLocks noChangeArrowheads="1"/>
            </p:cNvSpPr>
            <p:nvPr/>
          </p:nvSpPr>
          <p:spPr bwMode="auto">
            <a:xfrm>
              <a:off x="96" y="3983"/>
              <a:ext cx="487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80">
                  <a:latin typeface="+mj-lt"/>
                  <a:ea typeface="ＭＳ Ｐゴシック" charset="0"/>
                  <a:cs typeface="ＭＳ Ｐゴシック" charset="0"/>
                </a:rPr>
                <a:t>provider</a:t>
              </a:r>
            </a:p>
          </p:txBody>
        </p:sp>
        <p:sp>
          <p:nvSpPr>
            <p:cNvPr id="171018" name="Rectangle 10"/>
            <p:cNvSpPr>
              <a:spLocks noChangeArrowheads="1"/>
            </p:cNvSpPr>
            <p:nvPr/>
          </p:nvSpPr>
          <p:spPr bwMode="auto">
            <a:xfrm>
              <a:off x="96" y="3744"/>
              <a:ext cx="16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1019" name="Text Box 11"/>
          <p:cNvSpPr txBox="1">
            <a:spLocks noChangeArrowheads="1"/>
          </p:cNvSpPr>
          <p:nvPr/>
        </p:nvSpPr>
        <p:spPr bwMode="auto">
          <a:xfrm>
            <a:off x="7162800" y="5303520"/>
            <a:ext cx="4998720" cy="2252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Peers provide transit between </a:t>
            </a:r>
          </a:p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their respective customers</a:t>
            </a:r>
          </a:p>
          <a:p>
            <a:pPr algn="ctr" eaLnBrk="1" hangingPunct="1">
              <a:defRPr/>
            </a:pPr>
            <a:endParaRPr lang="en-US" sz="960" dirty="0">
              <a:latin typeface="+mj-lt"/>
              <a:ea typeface="ＭＳ Ｐゴシック" charset="0"/>
              <a:cs typeface="ＭＳ Ｐゴシック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Peers do not provide transit </a:t>
            </a:r>
          </a:p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between peers</a:t>
            </a:r>
          </a:p>
          <a:p>
            <a:pPr algn="ctr" eaLnBrk="1" hangingPunct="1">
              <a:defRPr/>
            </a:pPr>
            <a:endParaRPr lang="en-US" sz="1080" dirty="0">
              <a:latin typeface="+mj-lt"/>
              <a:ea typeface="ＭＳ Ｐゴシック" charset="0"/>
              <a:cs typeface="ＭＳ Ｐゴシック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Peers (typically) do not exchange $$$</a:t>
            </a:r>
          </a:p>
        </p:txBody>
      </p:sp>
      <p:pic>
        <p:nvPicPr>
          <p:cNvPr id="51204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4301490"/>
            <a:ext cx="173736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4118610"/>
            <a:ext cx="173736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0" y="4210050"/>
            <a:ext cx="173736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0" y="2106930"/>
            <a:ext cx="301752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20" y="2106930"/>
            <a:ext cx="301752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2106930"/>
            <a:ext cx="301752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28" name="Line 20"/>
          <p:cNvSpPr>
            <a:spLocks noChangeShapeType="1"/>
          </p:cNvSpPr>
          <p:nvPr/>
        </p:nvSpPr>
        <p:spPr bwMode="auto">
          <a:xfrm>
            <a:off x="3931920" y="3204210"/>
            <a:ext cx="0" cy="100584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>
            <a:off x="7223760" y="3112770"/>
            <a:ext cx="91440" cy="118872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1030" name="Line 22"/>
          <p:cNvSpPr>
            <a:spLocks noChangeShapeType="1"/>
          </p:cNvSpPr>
          <p:nvPr/>
        </p:nvSpPr>
        <p:spPr bwMode="auto">
          <a:xfrm>
            <a:off x="10881360" y="3112770"/>
            <a:ext cx="0" cy="118872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>
            <a:off x="4937760" y="2655570"/>
            <a:ext cx="1188720" cy="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>
            <a:off x="8503920" y="2747010"/>
            <a:ext cx="1188720" cy="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103120" y="2381251"/>
            <a:ext cx="8519160" cy="4822279"/>
            <a:chOff x="228600" y="1984375"/>
            <a:chExt cx="7099300" cy="4018566"/>
          </a:xfrm>
        </p:grpSpPr>
        <p:sp>
          <p:nvSpPr>
            <p:cNvPr id="171026" name="Freeform 18"/>
            <p:cNvSpPr>
              <a:spLocks/>
            </p:cNvSpPr>
            <p:nvPr/>
          </p:nvSpPr>
          <p:spPr bwMode="auto">
            <a:xfrm>
              <a:off x="1752600" y="2289175"/>
              <a:ext cx="2692400" cy="1536700"/>
            </a:xfrm>
            <a:custGeom>
              <a:avLst/>
              <a:gdLst>
                <a:gd name="T0" fmla="*/ 248 w 1696"/>
                <a:gd name="T1" fmla="*/ 920 h 968"/>
                <a:gd name="T2" fmla="*/ 248 w 1696"/>
                <a:gd name="T3" fmla="*/ 776 h 968"/>
                <a:gd name="T4" fmla="*/ 200 w 1696"/>
                <a:gd name="T5" fmla="*/ 104 h 968"/>
                <a:gd name="T6" fmla="*/ 1448 w 1696"/>
                <a:gd name="T7" fmla="*/ 152 h 968"/>
                <a:gd name="T8" fmla="*/ 1688 w 1696"/>
                <a:gd name="T9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6" h="968">
                  <a:moveTo>
                    <a:pt x="248" y="920"/>
                  </a:moveTo>
                  <a:cubicBezTo>
                    <a:pt x="252" y="916"/>
                    <a:pt x="256" y="912"/>
                    <a:pt x="248" y="776"/>
                  </a:cubicBezTo>
                  <a:cubicBezTo>
                    <a:pt x="240" y="640"/>
                    <a:pt x="0" y="208"/>
                    <a:pt x="200" y="104"/>
                  </a:cubicBezTo>
                  <a:cubicBezTo>
                    <a:pt x="400" y="0"/>
                    <a:pt x="1200" y="8"/>
                    <a:pt x="1448" y="152"/>
                  </a:cubicBezTo>
                  <a:cubicBezTo>
                    <a:pt x="1696" y="296"/>
                    <a:pt x="1692" y="632"/>
                    <a:pt x="1688" y="968"/>
                  </a:cubicBezTo>
                </a:path>
              </a:pathLst>
            </a:custGeom>
            <a:noFill/>
            <a:ln w="76200" cmpd="sng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027" name="Freeform 19"/>
            <p:cNvSpPr>
              <a:spLocks/>
            </p:cNvSpPr>
            <p:nvPr/>
          </p:nvSpPr>
          <p:spPr bwMode="auto">
            <a:xfrm>
              <a:off x="4648200" y="1984375"/>
              <a:ext cx="2679700" cy="2044700"/>
            </a:xfrm>
            <a:custGeom>
              <a:avLst/>
              <a:gdLst>
                <a:gd name="T0" fmla="*/ 120 w 1688"/>
                <a:gd name="T1" fmla="*/ 1288 h 1288"/>
                <a:gd name="T2" fmla="*/ 24 w 1688"/>
                <a:gd name="T3" fmla="*/ 328 h 1288"/>
                <a:gd name="T4" fmla="*/ 264 w 1688"/>
                <a:gd name="T5" fmla="*/ 376 h 1288"/>
                <a:gd name="T6" fmla="*/ 552 w 1688"/>
                <a:gd name="T7" fmla="*/ 136 h 1288"/>
                <a:gd name="T8" fmla="*/ 1512 w 1688"/>
                <a:gd name="T9" fmla="*/ 184 h 1288"/>
                <a:gd name="T10" fmla="*/ 1608 w 1688"/>
                <a:gd name="T11" fmla="*/ 124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288">
                  <a:moveTo>
                    <a:pt x="120" y="1288"/>
                  </a:moveTo>
                  <a:cubicBezTo>
                    <a:pt x="60" y="884"/>
                    <a:pt x="0" y="480"/>
                    <a:pt x="24" y="328"/>
                  </a:cubicBezTo>
                  <a:cubicBezTo>
                    <a:pt x="48" y="176"/>
                    <a:pt x="176" y="408"/>
                    <a:pt x="264" y="376"/>
                  </a:cubicBezTo>
                  <a:cubicBezTo>
                    <a:pt x="352" y="344"/>
                    <a:pt x="344" y="168"/>
                    <a:pt x="552" y="136"/>
                  </a:cubicBezTo>
                  <a:cubicBezTo>
                    <a:pt x="760" y="104"/>
                    <a:pt x="1336" y="0"/>
                    <a:pt x="1512" y="184"/>
                  </a:cubicBezTo>
                  <a:cubicBezTo>
                    <a:pt x="1688" y="368"/>
                    <a:pt x="1648" y="804"/>
                    <a:pt x="1608" y="1240"/>
                  </a:cubicBezTo>
                </a:path>
              </a:pathLst>
            </a:custGeom>
            <a:noFill/>
            <a:ln w="76200" cmpd="sng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034" name="Line 26"/>
            <p:cNvSpPr>
              <a:spLocks noChangeShapeType="1"/>
            </p:cNvSpPr>
            <p:nvPr/>
          </p:nvSpPr>
          <p:spPr bwMode="auto">
            <a:xfrm flipH="1">
              <a:off x="228600" y="5295900"/>
              <a:ext cx="139700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035" name="Rectangle 27"/>
            <p:cNvSpPr>
              <a:spLocks noChangeArrowheads="1"/>
            </p:cNvSpPr>
            <p:nvPr/>
          </p:nvSpPr>
          <p:spPr bwMode="auto">
            <a:xfrm>
              <a:off x="304800" y="5448300"/>
              <a:ext cx="800968" cy="554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110490" tIns="55246" rIns="110490" bIns="55246"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traffic</a:t>
              </a:r>
            </a:p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allowed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83280" y="2015491"/>
            <a:ext cx="8001000" cy="5188039"/>
            <a:chOff x="1295400" y="1679575"/>
            <a:chExt cx="6667500" cy="4323366"/>
          </a:xfrm>
        </p:grpSpPr>
        <p:sp>
          <p:nvSpPr>
            <p:cNvPr id="171033" name="Freeform 25"/>
            <p:cNvSpPr>
              <a:spLocks/>
            </p:cNvSpPr>
            <p:nvPr/>
          </p:nvSpPr>
          <p:spPr bwMode="auto">
            <a:xfrm>
              <a:off x="1295400" y="1679575"/>
              <a:ext cx="6667500" cy="2286000"/>
            </a:xfrm>
            <a:custGeom>
              <a:avLst/>
              <a:gdLst>
                <a:gd name="T0" fmla="*/ 4080 w 4200"/>
                <a:gd name="T1" fmla="*/ 1344 h 1440"/>
                <a:gd name="T2" fmla="*/ 4080 w 4200"/>
                <a:gd name="T3" fmla="*/ 1248 h 1440"/>
                <a:gd name="T4" fmla="*/ 4080 w 4200"/>
                <a:gd name="T5" fmla="*/ 192 h 1440"/>
                <a:gd name="T6" fmla="*/ 3360 w 4200"/>
                <a:gd name="T7" fmla="*/ 96 h 1440"/>
                <a:gd name="T8" fmla="*/ 2016 w 4200"/>
                <a:gd name="T9" fmla="*/ 144 h 1440"/>
                <a:gd name="T10" fmla="*/ 384 w 4200"/>
                <a:gd name="T11" fmla="*/ 192 h 1440"/>
                <a:gd name="T12" fmla="*/ 48 w 4200"/>
                <a:gd name="T13" fmla="*/ 480 h 1440"/>
                <a:gd name="T14" fmla="*/ 96 w 4200"/>
                <a:gd name="T15" fmla="*/ 12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0" h="1440">
                  <a:moveTo>
                    <a:pt x="4080" y="1344"/>
                  </a:moveTo>
                  <a:cubicBezTo>
                    <a:pt x="4080" y="1392"/>
                    <a:pt x="4080" y="1440"/>
                    <a:pt x="4080" y="1248"/>
                  </a:cubicBezTo>
                  <a:cubicBezTo>
                    <a:pt x="4080" y="1056"/>
                    <a:pt x="4200" y="384"/>
                    <a:pt x="4080" y="192"/>
                  </a:cubicBezTo>
                  <a:cubicBezTo>
                    <a:pt x="3960" y="0"/>
                    <a:pt x="3704" y="104"/>
                    <a:pt x="3360" y="96"/>
                  </a:cubicBezTo>
                  <a:cubicBezTo>
                    <a:pt x="3016" y="88"/>
                    <a:pt x="2512" y="128"/>
                    <a:pt x="2016" y="144"/>
                  </a:cubicBezTo>
                  <a:cubicBezTo>
                    <a:pt x="1520" y="160"/>
                    <a:pt x="712" y="136"/>
                    <a:pt x="384" y="192"/>
                  </a:cubicBezTo>
                  <a:cubicBezTo>
                    <a:pt x="56" y="248"/>
                    <a:pt x="96" y="296"/>
                    <a:pt x="48" y="480"/>
                  </a:cubicBezTo>
                  <a:cubicBezTo>
                    <a:pt x="0" y="664"/>
                    <a:pt x="48" y="980"/>
                    <a:pt x="96" y="1296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036" name="Line 28"/>
            <p:cNvSpPr>
              <a:spLocks noChangeShapeType="1"/>
            </p:cNvSpPr>
            <p:nvPr/>
          </p:nvSpPr>
          <p:spPr bwMode="auto">
            <a:xfrm flipH="1">
              <a:off x="2209800" y="5295900"/>
              <a:ext cx="1397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037" name="Rectangle 29"/>
            <p:cNvSpPr>
              <a:spLocks noChangeArrowheads="1"/>
            </p:cNvSpPr>
            <p:nvPr/>
          </p:nvSpPr>
          <p:spPr bwMode="auto">
            <a:xfrm>
              <a:off x="2133600" y="5448300"/>
              <a:ext cx="1029342" cy="554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110490" tIns="55246" rIns="110490" bIns="55246"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traffic NOT</a:t>
              </a:r>
            </a:p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allowed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34640" y="7675246"/>
            <a:ext cx="8869544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80" dirty="0">
                <a:latin typeface="+mj-lt"/>
              </a:rPr>
              <a:t>So how does traffic from the left side reach the right side?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charset="0"/>
                <a:ea typeface="ＭＳ Ｐゴシック" charset="-128"/>
              </a:rPr>
              <a:t>“Tier 1” Providers</a:t>
            </a:r>
          </a:p>
        </p:txBody>
      </p:sp>
      <p:sp>
        <p:nvSpPr>
          <p:cNvPr id="52226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charset="2"/>
              <a:defRPr sz="336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891540" indent="-342900">
              <a:spcBef>
                <a:spcPct val="20000"/>
              </a:spcBef>
              <a:buClr>
                <a:schemeClr val="tx1"/>
              </a:buClr>
              <a:buSzPct val="100000"/>
              <a:buFont typeface="Lucida Grande" charset="0"/>
              <a:buChar char="-"/>
              <a:defRPr sz="2400">
                <a:solidFill>
                  <a:srgbClr val="000099"/>
                </a:solidFill>
                <a:latin typeface="Calibri" charset="0"/>
                <a:ea typeface="ＭＳ Ｐゴシック" charset="-128"/>
              </a:defRPr>
            </a:lvl2pPr>
            <a:lvl3pPr marL="1371600" indent="-274320">
              <a:spcBef>
                <a:spcPct val="20000"/>
              </a:spcBef>
              <a:buSzPct val="75000"/>
              <a:buFont typeface="Courier New" charset="0"/>
              <a:buChar char="o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920240" indent="-274320">
              <a:spcBef>
                <a:spcPct val="20000"/>
              </a:spcBef>
              <a:buChar char="–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468880" indent="-274320">
              <a:spcBef>
                <a:spcPct val="20000"/>
              </a:spcBef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411480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466344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40">
                <a:solidFill>
                  <a:schemeClr val="bg2"/>
                </a:solidFill>
              </a:rPr>
              <a:t>CS144, Stanford University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3644266" y="4282440"/>
            <a:ext cx="2510790" cy="1188720"/>
            <a:chOff x="101468" y="318294"/>
            <a:chExt cx="2092325" cy="990600"/>
          </a:xfrm>
        </p:grpSpPr>
        <p:pic>
          <p:nvPicPr>
            <p:cNvPr id="5" name="Picture 15"/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68" y="318294"/>
              <a:ext cx="2092325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50730" y="553244"/>
              <a:ext cx="1130544" cy="4462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80" dirty="0">
                  <a:solidFill>
                    <a:schemeClr val="bg1"/>
                  </a:solidFill>
                  <a:latin typeface="+mj-lt"/>
                </a:rPr>
                <a:t>“Tier 1”</a:t>
              </a:r>
            </a:p>
          </p:txBody>
        </p:sp>
      </p:grpSp>
      <p:grpSp>
        <p:nvGrpSpPr>
          <p:cNvPr id="52228" name="Group 6"/>
          <p:cNvGrpSpPr>
            <a:grpSpLocks/>
          </p:cNvGrpSpPr>
          <p:nvPr/>
        </p:nvGrpSpPr>
        <p:grpSpPr bwMode="auto">
          <a:xfrm>
            <a:off x="5669281" y="3179446"/>
            <a:ext cx="2510790" cy="1188720"/>
            <a:chOff x="101468" y="318294"/>
            <a:chExt cx="2092325" cy="990600"/>
          </a:xfrm>
        </p:grpSpPr>
        <p:pic>
          <p:nvPicPr>
            <p:cNvPr id="8" name="Picture 15"/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68" y="318294"/>
              <a:ext cx="2092325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15818" y="553244"/>
              <a:ext cx="1130544" cy="4462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80" dirty="0">
                  <a:solidFill>
                    <a:schemeClr val="bg1"/>
                  </a:solidFill>
                  <a:latin typeface="+mj-lt"/>
                </a:rPr>
                <a:t>“Tier 1”</a:t>
              </a:r>
            </a:p>
          </p:txBody>
        </p:sp>
      </p:grpSp>
      <p:grpSp>
        <p:nvGrpSpPr>
          <p:cNvPr id="52229" name="Group 9"/>
          <p:cNvGrpSpPr>
            <a:grpSpLocks/>
          </p:cNvGrpSpPr>
          <p:nvPr/>
        </p:nvGrpSpPr>
        <p:grpSpPr bwMode="auto">
          <a:xfrm>
            <a:off x="7886701" y="4391026"/>
            <a:ext cx="2510790" cy="1188720"/>
            <a:chOff x="101468" y="318294"/>
            <a:chExt cx="2092325" cy="990600"/>
          </a:xfrm>
        </p:grpSpPr>
        <p:pic>
          <p:nvPicPr>
            <p:cNvPr id="11" name="Picture 15"/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68" y="318294"/>
              <a:ext cx="2092325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09431" y="553244"/>
              <a:ext cx="1130544" cy="4462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80" dirty="0">
                  <a:solidFill>
                    <a:schemeClr val="bg1"/>
                  </a:solidFill>
                  <a:latin typeface="+mj-lt"/>
                </a:rPr>
                <a:t>“Tier 1”</a:t>
              </a:r>
            </a:p>
          </p:txBody>
        </p:sp>
      </p:grpSp>
      <p:grpSp>
        <p:nvGrpSpPr>
          <p:cNvPr id="52230" name="Group 12"/>
          <p:cNvGrpSpPr>
            <a:grpSpLocks/>
          </p:cNvGrpSpPr>
          <p:nvPr/>
        </p:nvGrpSpPr>
        <p:grpSpPr bwMode="auto">
          <a:xfrm>
            <a:off x="5783581" y="5486400"/>
            <a:ext cx="2510790" cy="1188720"/>
            <a:chOff x="101468" y="318294"/>
            <a:chExt cx="2092325" cy="990600"/>
          </a:xfrm>
        </p:grpSpPr>
        <p:pic>
          <p:nvPicPr>
            <p:cNvPr id="14" name="Picture 15"/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68" y="318294"/>
              <a:ext cx="2092325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96768" y="553244"/>
              <a:ext cx="1130544" cy="4462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80" dirty="0">
                  <a:solidFill>
                    <a:schemeClr val="bg1"/>
                  </a:solidFill>
                  <a:latin typeface="+mj-lt"/>
                </a:rPr>
                <a:t>“Tier 1”</a:t>
              </a:r>
            </a:p>
          </p:txBody>
        </p:sp>
      </p:grpSp>
      <p:cxnSp>
        <p:nvCxnSpPr>
          <p:cNvPr id="52231" name="Straight Connector 16"/>
          <p:cNvCxnSpPr>
            <a:cxnSpLocks noChangeShapeType="1"/>
            <a:stCxn id="5" idx="0"/>
            <a:endCxn id="8" idx="1"/>
          </p:cNvCxnSpPr>
          <p:nvPr/>
        </p:nvCxnSpPr>
        <p:spPr bwMode="auto">
          <a:xfrm flipV="1">
            <a:off x="4899660" y="3773806"/>
            <a:ext cx="769620" cy="50863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2" name="Straight Connector 17"/>
          <p:cNvCxnSpPr>
            <a:cxnSpLocks noChangeShapeType="1"/>
            <a:stCxn id="5" idx="2"/>
            <a:endCxn id="14" idx="1"/>
          </p:cNvCxnSpPr>
          <p:nvPr/>
        </p:nvCxnSpPr>
        <p:spPr bwMode="auto">
          <a:xfrm>
            <a:off x="4899660" y="5471160"/>
            <a:ext cx="88392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3" name="Straight Connector 20"/>
          <p:cNvCxnSpPr>
            <a:cxnSpLocks noChangeShapeType="1"/>
            <a:stCxn id="8" idx="3"/>
            <a:endCxn id="11" idx="0"/>
          </p:cNvCxnSpPr>
          <p:nvPr/>
        </p:nvCxnSpPr>
        <p:spPr bwMode="auto">
          <a:xfrm>
            <a:off x="8180070" y="3773806"/>
            <a:ext cx="962026" cy="61722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4" name="Straight Connector 23"/>
          <p:cNvCxnSpPr>
            <a:cxnSpLocks noChangeShapeType="1"/>
            <a:stCxn id="8" idx="2"/>
            <a:endCxn id="14" idx="0"/>
          </p:cNvCxnSpPr>
          <p:nvPr/>
        </p:nvCxnSpPr>
        <p:spPr bwMode="auto">
          <a:xfrm>
            <a:off x="6924676" y="4368166"/>
            <a:ext cx="114300" cy="111823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Straight Connector 26"/>
          <p:cNvCxnSpPr>
            <a:cxnSpLocks noChangeShapeType="1"/>
            <a:stCxn id="11" idx="2"/>
            <a:endCxn id="14" idx="3"/>
          </p:cNvCxnSpPr>
          <p:nvPr/>
        </p:nvCxnSpPr>
        <p:spPr bwMode="auto">
          <a:xfrm flipH="1">
            <a:off x="8294370" y="5579746"/>
            <a:ext cx="847726" cy="50101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Straight Connector 29"/>
          <p:cNvCxnSpPr>
            <a:cxnSpLocks noChangeShapeType="1"/>
            <a:stCxn id="11" idx="1"/>
            <a:endCxn id="5" idx="3"/>
          </p:cNvCxnSpPr>
          <p:nvPr/>
        </p:nvCxnSpPr>
        <p:spPr bwMode="auto">
          <a:xfrm flipH="1" flipV="1">
            <a:off x="6155056" y="4876800"/>
            <a:ext cx="1731644" cy="10858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990600" y="2240281"/>
            <a:ext cx="1239781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 A tier 1 network is a transit-free network that peers with every other tier 1 network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4F50C5-1277-C54C-966D-C06116BD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1 ISPs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7CC7C1-43C3-3342-B711-40C0F2A1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88820"/>
            <a:ext cx="13487400" cy="585216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 </a:t>
            </a:r>
            <a:r>
              <a:rPr lang="en-US" b="1" i="1" dirty="0"/>
              <a:t>Tier 1 ISP</a:t>
            </a:r>
            <a:r>
              <a:rPr lang="en-US" dirty="0"/>
              <a:t> has access to the entire </a:t>
            </a:r>
            <a:r>
              <a:rPr lang="en-US" b="1" i="1" dirty="0"/>
              <a:t>Internet Region </a:t>
            </a:r>
            <a:r>
              <a:rPr lang="en-US" dirty="0"/>
              <a:t>solely via its free and reciprocal peering agreements.</a:t>
            </a:r>
          </a:p>
          <a:p>
            <a:r>
              <a:rPr lang="en-US" b="1" dirty="0"/>
              <a:t>Definition</a:t>
            </a:r>
            <a:r>
              <a:rPr lang="en-US" dirty="0"/>
              <a:t>: An</a:t>
            </a:r>
            <a:r>
              <a:rPr lang="en-US" b="1" i="1" dirty="0"/>
              <a:t> Internet Region</a:t>
            </a:r>
            <a:r>
              <a:rPr lang="en-US" dirty="0"/>
              <a:t> is a portion of the Internet network typically bounded by a country's geographical boundaries.</a:t>
            </a:r>
          </a:p>
          <a:p>
            <a:r>
              <a:rPr lang="en-US" dirty="0"/>
              <a:t>Each Internet Region has its own set of "Tier 1 ISPs.”</a:t>
            </a:r>
          </a:p>
          <a:p>
            <a:endParaRPr lang="en-US" dirty="0"/>
          </a:p>
          <a:p>
            <a:r>
              <a:rPr lang="en-US" b="1" dirty="0"/>
              <a:t>The litmus test</a:t>
            </a:r>
            <a:r>
              <a:rPr lang="en-US" dirty="0"/>
              <a:t>:  </a:t>
            </a:r>
          </a:p>
          <a:p>
            <a:r>
              <a:rPr lang="en-US" dirty="0"/>
              <a:t>"</a:t>
            </a:r>
            <a:r>
              <a:rPr lang="en-US" i="1" dirty="0"/>
              <a:t>Does an ISP pay anyone to reach any destination in the Internet Region</a:t>
            </a:r>
            <a:r>
              <a:rPr lang="en-US" dirty="0"/>
              <a:t>?" </a:t>
            </a:r>
            <a:br>
              <a:rPr lang="en-US" dirty="0"/>
            </a:br>
            <a:r>
              <a:rPr lang="en-US" dirty="0"/>
              <a:t>If the answer is "No" then it is a "Tier 1 ISP”, and </a:t>
            </a:r>
            <a:br>
              <a:rPr lang="en-US" dirty="0"/>
            </a:br>
            <a:r>
              <a:rPr lang="en-US" dirty="0"/>
              <a:t>If the answer is "Yes" then it is a "Tier 2 ISP."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7E88-C3D1-BF4F-A097-83A0682DBD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CS144, Stanford </a:t>
            </a:r>
            <a:r>
              <a:rPr lang="en-US" dirty="0" err="1"/>
              <a:t>Universi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8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A6F9-A85A-8B4D-A383-DEDF3A9C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1 ISPs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0F97-DC44-FF45-B931-41E3BDC96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2377440"/>
            <a:ext cx="6812280" cy="4937760"/>
          </a:xfrm>
        </p:spPr>
        <p:txBody>
          <a:bodyPr/>
          <a:lstStyle/>
          <a:p>
            <a:r>
              <a:rPr lang="en-US" b="1" dirty="0"/>
              <a:t>The U.S. Internet Region Tier 1 ISPs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AT&amp;T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Verizon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Sprint (Softbank Broadband)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Century Link (Qwest)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Level 3 (with Global Crossing now)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NTT/</a:t>
            </a:r>
            <a:r>
              <a:rPr lang="en-US" dirty="0" err="1"/>
              <a:t>Verio</a:t>
            </a:r>
            <a:endParaRPr lang="en-US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Cogent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CFB38-407B-884D-8789-93C8488C0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4760" y="2400300"/>
            <a:ext cx="7040880" cy="4937760"/>
          </a:xfrm>
        </p:spPr>
        <p:txBody>
          <a:bodyPr/>
          <a:lstStyle/>
          <a:p>
            <a:r>
              <a:rPr lang="en-US" b="1" dirty="0"/>
              <a:t>The Japan Internet Region Tier 1 ISPs</a:t>
            </a:r>
          </a:p>
          <a:p>
            <a:pPr marL="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NTT</a:t>
            </a:r>
          </a:p>
          <a:p>
            <a:pPr marL="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Japan Telecom (Softbank)</a:t>
            </a:r>
          </a:p>
          <a:p>
            <a:pPr marL="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KDDI</a:t>
            </a:r>
          </a:p>
          <a:p>
            <a:pPr marL="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IIJ</a:t>
            </a:r>
          </a:p>
          <a:p>
            <a:pPr marL="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Powered.com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F9F74-AB09-E44F-BE04-0251062F57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CS144, Stanford University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031582-27EA-B24A-9832-1DBD4DEBCE76}"/>
              </a:ext>
            </a:extLst>
          </p:cNvPr>
          <p:cNvCxnSpPr/>
          <p:nvPr/>
        </p:nvCxnSpPr>
        <p:spPr bwMode="auto">
          <a:xfrm>
            <a:off x="7193280" y="2377440"/>
            <a:ext cx="0" cy="4937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987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3" name="Group 3"/>
          <p:cNvGrpSpPr>
            <a:grpSpLocks/>
          </p:cNvGrpSpPr>
          <p:nvPr/>
        </p:nvGrpSpPr>
        <p:grpSpPr bwMode="auto">
          <a:xfrm>
            <a:off x="2373630" y="5173980"/>
            <a:ext cx="3200401" cy="914400"/>
            <a:chOff x="96" y="3744"/>
            <a:chExt cx="1680" cy="480"/>
          </a:xfrm>
        </p:grpSpPr>
        <p:sp>
          <p:nvSpPr>
            <p:cNvPr id="171012" name="Line 4"/>
            <p:cNvSpPr>
              <a:spLocks noChangeShapeType="1"/>
            </p:cNvSpPr>
            <p:nvPr/>
          </p:nvSpPr>
          <p:spPr bwMode="auto">
            <a:xfrm flipH="1">
              <a:off x="720" y="3888"/>
              <a:ext cx="384" cy="0"/>
            </a:xfrm>
            <a:prstGeom prst="line">
              <a:avLst/>
            </a:prstGeom>
            <a:noFill/>
            <a:ln w="57150" cmpd="thickThin">
              <a:solidFill>
                <a:srgbClr val="FF33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013" name="Text Box 5"/>
            <p:cNvSpPr txBox="1">
              <a:spLocks noChangeArrowheads="1"/>
            </p:cNvSpPr>
            <p:nvPr/>
          </p:nvSpPr>
          <p:spPr bwMode="auto">
            <a:xfrm>
              <a:off x="288" y="3791"/>
              <a:ext cx="309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80">
                  <a:latin typeface="+mj-lt"/>
                  <a:ea typeface="ＭＳ Ｐゴシック" charset="0"/>
                  <a:cs typeface="ＭＳ Ｐゴシック" charset="0"/>
                </a:rPr>
                <a:t>peer</a:t>
              </a:r>
            </a:p>
          </p:txBody>
        </p:sp>
        <p:sp>
          <p:nvSpPr>
            <p:cNvPr id="171014" name="Text Box 6"/>
            <p:cNvSpPr txBox="1">
              <a:spLocks noChangeArrowheads="1"/>
            </p:cNvSpPr>
            <p:nvPr/>
          </p:nvSpPr>
          <p:spPr bwMode="auto">
            <a:xfrm>
              <a:off x="1200" y="3791"/>
              <a:ext cx="309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80">
                  <a:latin typeface="+mj-lt"/>
                  <a:ea typeface="ＭＳ Ｐゴシック" charset="0"/>
                  <a:cs typeface="ＭＳ Ｐゴシック" charset="0"/>
                </a:rPr>
                <a:t>peer</a:t>
              </a:r>
            </a:p>
          </p:txBody>
        </p:sp>
        <p:sp>
          <p:nvSpPr>
            <p:cNvPr id="171015" name="Line 7"/>
            <p:cNvSpPr>
              <a:spLocks noChangeShapeType="1"/>
            </p:cNvSpPr>
            <p:nvPr/>
          </p:nvSpPr>
          <p:spPr bwMode="auto">
            <a:xfrm>
              <a:off x="720" y="4080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FF33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016" name="Text Box 8"/>
            <p:cNvSpPr txBox="1">
              <a:spLocks noChangeArrowheads="1"/>
            </p:cNvSpPr>
            <p:nvPr/>
          </p:nvSpPr>
          <p:spPr bwMode="auto">
            <a:xfrm>
              <a:off x="1152" y="3983"/>
              <a:ext cx="531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80">
                  <a:latin typeface="+mj-lt"/>
                  <a:ea typeface="ＭＳ Ｐゴシック" charset="0"/>
                  <a:cs typeface="ＭＳ Ｐゴシック" charset="0"/>
                </a:rPr>
                <a:t>customer</a:t>
              </a:r>
            </a:p>
          </p:txBody>
        </p:sp>
        <p:sp>
          <p:nvSpPr>
            <p:cNvPr id="171017" name="Text Box 9"/>
            <p:cNvSpPr txBox="1">
              <a:spLocks noChangeArrowheads="1"/>
            </p:cNvSpPr>
            <p:nvPr/>
          </p:nvSpPr>
          <p:spPr bwMode="auto">
            <a:xfrm>
              <a:off x="96" y="3983"/>
              <a:ext cx="487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80">
                  <a:latin typeface="+mj-lt"/>
                  <a:ea typeface="ＭＳ Ｐゴシック" charset="0"/>
                  <a:cs typeface="ＭＳ Ｐゴシック" charset="0"/>
                </a:rPr>
                <a:t>provider</a:t>
              </a:r>
            </a:p>
          </p:txBody>
        </p:sp>
        <p:sp>
          <p:nvSpPr>
            <p:cNvPr id="171018" name="Rectangle 10"/>
            <p:cNvSpPr>
              <a:spLocks noChangeArrowheads="1"/>
            </p:cNvSpPr>
            <p:nvPr/>
          </p:nvSpPr>
          <p:spPr bwMode="auto">
            <a:xfrm>
              <a:off x="96" y="3744"/>
              <a:ext cx="16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1019" name="Text Box 11"/>
          <p:cNvSpPr txBox="1">
            <a:spLocks noChangeArrowheads="1"/>
          </p:cNvSpPr>
          <p:nvPr/>
        </p:nvSpPr>
        <p:spPr bwMode="auto">
          <a:xfrm>
            <a:off x="7162800" y="5448300"/>
            <a:ext cx="4876800" cy="2252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Peers provide transit between </a:t>
            </a:r>
          </a:p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their respective customers</a:t>
            </a:r>
          </a:p>
          <a:p>
            <a:pPr algn="ctr" eaLnBrk="1" hangingPunct="1">
              <a:defRPr/>
            </a:pPr>
            <a:endParaRPr lang="en-US" sz="960" dirty="0">
              <a:latin typeface="+mj-lt"/>
              <a:ea typeface="ＭＳ Ｐゴシック" charset="0"/>
              <a:cs typeface="ＭＳ Ｐゴシック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Peers do not provide transit </a:t>
            </a:r>
          </a:p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between peers</a:t>
            </a:r>
          </a:p>
          <a:p>
            <a:pPr algn="ctr" eaLnBrk="1" hangingPunct="1">
              <a:defRPr/>
            </a:pPr>
            <a:endParaRPr lang="en-US" sz="1080" dirty="0">
              <a:latin typeface="+mj-lt"/>
              <a:ea typeface="ＭＳ Ｐゴシック" charset="0"/>
              <a:cs typeface="ＭＳ Ｐゴシック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Peers (typically) do not exchange $$$</a:t>
            </a:r>
          </a:p>
        </p:txBody>
      </p:sp>
      <p:pic>
        <p:nvPicPr>
          <p:cNvPr id="54275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4301490"/>
            <a:ext cx="173736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4118610"/>
            <a:ext cx="173736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0" y="4210050"/>
            <a:ext cx="173736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0" y="2106930"/>
            <a:ext cx="301752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20" y="2106930"/>
            <a:ext cx="301752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2106930"/>
            <a:ext cx="301752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28" name="Line 20"/>
          <p:cNvSpPr>
            <a:spLocks noChangeShapeType="1"/>
          </p:cNvSpPr>
          <p:nvPr/>
        </p:nvSpPr>
        <p:spPr bwMode="auto">
          <a:xfrm>
            <a:off x="3931920" y="3204210"/>
            <a:ext cx="0" cy="100584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>
            <a:off x="7223760" y="3112770"/>
            <a:ext cx="91440" cy="118872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1030" name="Line 22"/>
          <p:cNvSpPr>
            <a:spLocks noChangeShapeType="1"/>
          </p:cNvSpPr>
          <p:nvPr/>
        </p:nvSpPr>
        <p:spPr bwMode="auto">
          <a:xfrm>
            <a:off x="10881360" y="3112770"/>
            <a:ext cx="0" cy="118872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>
            <a:off x="4937760" y="2655570"/>
            <a:ext cx="1188720" cy="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>
            <a:off x="8503920" y="2747010"/>
            <a:ext cx="1188720" cy="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1034" name="Line 26"/>
          <p:cNvSpPr>
            <a:spLocks noChangeShapeType="1"/>
          </p:cNvSpPr>
          <p:nvPr/>
        </p:nvSpPr>
        <p:spPr bwMode="auto">
          <a:xfrm flipH="1">
            <a:off x="2103120" y="6355080"/>
            <a:ext cx="1676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1035" name="Rectangle 27"/>
          <p:cNvSpPr>
            <a:spLocks noChangeArrowheads="1"/>
          </p:cNvSpPr>
          <p:nvPr/>
        </p:nvSpPr>
        <p:spPr bwMode="auto">
          <a:xfrm>
            <a:off x="2194560" y="6537960"/>
            <a:ext cx="961161" cy="66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110490" tIns="55246" rIns="110490" bIns="55246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traffic</a:t>
            </a:r>
          </a:p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allowed</a:t>
            </a:r>
          </a:p>
        </p:txBody>
      </p:sp>
      <p:grpSp>
        <p:nvGrpSpPr>
          <p:cNvPr id="54288" name="Group 3"/>
          <p:cNvGrpSpPr>
            <a:grpSpLocks/>
          </p:cNvGrpSpPr>
          <p:nvPr/>
        </p:nvGrpSpPr>
        <p:grpSpPr bwMode="auto">
          <a:xfrm>
            <a:off x="2680336" y="394336"/>
            <a:ext cx="2510790" cy="1188720"/>
            <a:chOff x="101468" y="318294"/>
            <a:chExt cx="2092325" cy="990600"/>
          </a:xfrm>
        </p:grpSpPr>
        <p:pic>
          <p:nvPicPr>
            <p:cNvPr id="31" name="Picture 15"/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68" y="318294"/>
              <a:ext cx="2092325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92005" y="553244"/>
              <a:ext cx="1130544" cy="4462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80" dirty="0">
                  <a:solidFill>
                    <a:schemeClr val="bg1"/>
                  </a:solidFill>
                  <a:latin typeface="+mj-lt"/>
                </a:rPr>
                <a:t>“Tier 1”</a:t>
              </a:r>
            </a:p>
          </p:txBody>
        </p:sp>
      </p:grpSp>
      <p:grpSp>
        <p:nvGrpSpPr>
          <p:cNvPr id="54289" name="Group 36"/>
          <p:cNvGrpSpPr>
            <a:grpSpLocks/>
          </p:cNvGrpSpPr>
          <p:nvPr/>
        </p:nvGrpSpPr>
        <p:grpSpPr bwMode="auto">
          <a:xfrm>
            <a:off x="5349241" y="24766"/>
            <a:ext cx="2510790" cy="1188720"/>
            <a:chOff x="101468" y="318294"/>
            <a:chExt cx="2092325" cy="990600"/>
          </a:xfrm>
        </p:grpSpPr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68" y="318294"/>
              <a:ext cx="2092325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577718" y="553244"/>
              <a:ext cx="1130544" cy="4462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80" dirty="0">
                  <a:solidFill>
                    <a:schemeClr val="bg1"/>
                  </a:solidFill>
                  <a:latin typeface="+mj-lt"/>
                </a:rPr>
                <a:t>“Tier 1”</a:t>
              </a:r>
            </a:p>
          </p:txBody>
        </p:sp>
      </p:grpSp>
      <p:grpSp>
        <p:nvGrpSpPr>
          <p:cNvPr id="54290" name="Group 39"/>
          <p:cNvGrpSpPr>
            <a:grpSpLocks/>
          </p:cNvGrpSpPr>
          <p:nvPr/>
        </p:nvGrpSpPr>
        <p:grpSpPr bwMode="auto">
          <a:xfrm>
            <a:off x="7877176" y="594360"/>
            <a:ext cx="2510790" cy="1188720"/>
            <a:chOff x="101468" y="318294"/>
            <a:chExt cx="2092325" cy="990600"/>
          </a:xfrm>
        </p:grpSpPr>
        <p:pic>
          <p:nvPicPr>
            <p:cNvPr id="41" name="Picture 15"/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68" y="318294"/>
              <a:ext cx="2092325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604705" y="553244"/>
              <a:ext cx="1130544" cy="4462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80">
                  <a:solidFill>
                    <a:schemeClr val="bg1"/>
                  </a:solidFill>
                  <a:latin typeface="+mj-lt"/>
                </a:rPr>
                <a:t>“Tier 1”</a:t>
              </a:r>
              <a:endParaRPr lang="en-US" sz="288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54291" name="Straight Connector 48"/>
          <p:cNvCxnSpPr>
            <a:cxnSpLocks noChangeShapeType="1"/>
            <a:stCxn id="41" idx="0"/>
            <a:endCxn id="38" idx="3"/>
          </p:cNvCxnSpPr>
          <p:nvPr/>
        </p:nvCxnSpPr>
        <p:spPr bwMode="auto">
          <a:xfrm flipH="1">
            <a:off x="7860030" y="594360"/>
            <a:ext cx="1272540" cy="2476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Line 23"/>
          <p:cNvSpPr>
            <a:spLocks noChangeShapeType="1"/>
          </p:cNvSpPr>
          <p:nvPr/>
        </p:nvSpPr>
        <p:spPr bwMode="auto">
          <a:xfrm>
            <a:off x="7860030" y="619126"/>
            <a:ext cx="1188720" cy="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>
            <a:off x="4371976" y="394336"/>
            <a:ext cx="1188720" cy="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>
            <a:off x="4937761" y="1383030"/>
            <a:ext cx="3188970" cy="104776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2" name="Line 20"/>
          <p:cNvSpPr>
            <a:spLocks noChangeShapeType="1"/>
          </p:cNvSpPr>
          <p:nvPr/>
        </p:nvSpPr>
        <p:spPr bwMode="auto">
          <a:xfrm flipH="1">
            <a:off x="3383280" y="1383031"/>
            <a:ext cx="60960" cy="81153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" name="Line 20"/>
          <p:cNvSpPr>
            <a:spLocks noChangeShapeType="1"/>
          </p:cNvSpPr>
          <p:nvPr/>
        </p:nvSpPr>
        <p:spPr bwMode="auto">
          <a:xfrm>
            <a:off x="10199371" y="1522096"/>
            <a:ext cx="956310" cy="626744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1026" name="Freeform 18"/>
          <p:cNvSpPr>
            <a:spLocks/>
          </p:cNvSpPr>
          <p:nvPr/>
        </p:nvSpPr>
        <p:spPr bwMode="auto">
          <a:xfrm>
            <a:off x="3108960" y="1133476"/>
            <a:ext cx="7955280" cy="3457574"/>
          </a:xfrm>
          <a:custGeom>
            <a:avLst/>
            <a:gdLst>
              <a:gd name="T0" fmla="*/ 248 w 1696"/>
              <a:gd name="T1" fmla="*/ 920 h 968"/>
              <a:gd name="T2" fmla="*/ 248 w 1696"/>
              <a:gd name="T3" fmla="*/ 776 h 968"/>
              <a:gd name="T4" fmla="*/ 200 w 1696"/>
              <a:gd name="T5" fmla="*/ 104 h 968"/>
              <a:gd name="T6" fmla="*/ 1448 w 1696"/>
              <a:gd name="T7" fmla="*/ 152 h 968"/>
              <a:gd name="T8" fmla="*/ 1688 w 1696"/>
              <a:gd name="T9" fmla="*/ 968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6" h="968">
                <a:moveTo>
                  <a:pt x="248" y="920"/>
                </a:moveTo>
                <a:cubicBezTo>
                  <a:pt x="252" y="916"/>
                  <a:pt x="256" y="912"/>
                  <a:pt x="248" y="776"/>
                </a:cubicBezTo>
                <a:cubicBezTo>
                  <a:pt x="240" y="640"/>
                  <a:pt x="0" y="208"/>
                  <a:pt x="200" y="104"/>
                </a:cubicBezTo>
                <a:cubicBezTo>
                  <a:pt x="400" y="0"/>
                  <a:pt x="1200" y="8"/>
                  <a:pt x="1448" y="152"/>
                </a:cubicBezTo>
                <a:cubicBezTo>
                  <a:pt x="1696" y="296"/>
                  <a:pt x="1692" y="632"/>
                  <a:pt x="1688" y="968"/>
                </a:cubicBezTo>
              </a:path>
            </a:pathLst>
          </a:custGeom>
          <a:noFill/>
          <a:ln w="76200" cmpd="sng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3383280" y="2015491"/>
            <a:ext cx="8001000" cy="5188039"/>
            <a:chOff x="1295400" y="1679575"/>
            <a:chExt cx="6667500" cy="4323366"/>
          </a:xfrm>
        </p:grpSpPr>
        <p:sp>
          <p:nvSpPr>
            <p:cNvPr id="44" name="Freeform 25"/>
            <p:cNvSpPr>
              <a:spLocks/>
            </p:cNvSpPr>
            <p:nvPr/>
          </p:nvSpPr>
          <p:spPr bwMode="auto">
            <a:xfrm>
              <a:off x="1295400" y="1679575"/>
              <a:ext cx="6667500" cy="2286000"/>
            </a:xfrm>
            <a:custGeom>
              <a:avLst/>
              <a:gdLst>
                <a:gd name="T0" fmla="*/ 4080 w 4200"/>
                <a:gd name="T1" fmla="*/ 1344 h 1440"/>
                <a:gd name="T2" fmla="*/ 4080 w 4200"/>
                <a:gd name="T3" fmla="*/ 1248 h 1440"/>
                <a:gd name="T4" fmla="*/ 4080 w 4200"/>
                <a:gd name="T5" fmla="*/ 192 h 1440"/>
                <a:gd name="T6" fmla="*/ 3360 w 4200"/>
                <a:gd name="T7" fmla="*/ 96 h 1440"/>
                <a:gd name="T8" fmla="*/ 2016 w 4200"/>
                <a:gd name="T9" fmla="*/ 144 h 1440"/>
                <a:gd name="T10" fmla="*/ 384 w 4200"/>
                <a:gd name="T11" fmla="*/ 192 h 1440"/>
                <a:gd name="T12" fmla="*/ 48 w 4200"/>
                <a:gd name="T13" fmla="*/ 480 h 1440"/>
                <a:gd name="T14" fmla="*/ 96 w 4200"/>
                <a:gd name="T15" fmla="*/ 12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0" h="1440">
                  <a:moveTo>
                    <a:pt x="4080" y="1344"/>
                  </a:moveTo>
                  <a:cubicBezTo>
                    <a:pt x="4080" y="1392"/>
                    <a:pt x="4080" y="1440"/>
                    <a:pt x="4080" y="1248"/>
                  </a:cubicBezTo>
                  <a:cubicBezTo>
                    <a:pt x="4080" y="1056"/>
                    <a:pt x="4200" y="384"/>
                    <a:pt x="4080" y="192"/>
                  </a:cubicBezTo>
                  <a:cubicBezTo>
                    <a:pt x="3960" y="0"/>
                    <a:pt x="3704" y="104"/>
                    <a:pt x="3360" y="96"/>
                  </a:cubicBezTo>
                  <a:cubicBezTo>
                    <a:pt x="3016" y="88"/>
                    <a:pt x="2512" y="128"/>
                    <a:pt x="2016" y="144"/>
                  </a:cubicBezTo>
                  <a:cubicBezTo>
                    <a:pt x="1520" y="160"/>
                    <a:pt x="712" y="136"/>
                    <a:pt x="384" y="192"/>
                  </a:cubicBezTo>
                  <a:cubicBezTo>
                    <a:pt x="56" y="248"/>
                    <a:pt x="96" y="296"/>
                    <a:pt x="48" y="480"/>
                  </a:cubicBezTo>
                  <a:cubicBezTo>
                    <a:pt x="0" y="664"/>
                    <a:pt x="48" y="980"/>
                    <a:pt x="96" y="1296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Line 28"/>
            <p:cNvSpPr>
              <a:spLocks noChangeShapeType="1"/>
            </p:cNvSpPr>
            <p:nvPr/>
          </p:nvSpPr>
          <p:spPr bwMode="auto">
            <a:xfrm flipH="1">
              <a:off x="2209800" y="5295900"/>
              <a:ext cx="1397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2133600" y="5448300"/>
              <a:ext cx="1029342" cy="554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110490" tIns="55246" rIns="110490" bIns="55246"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traffic NOT</a:t>
              </a:r>
            </a:p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allowed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Oval 3"/>
          <p:cNvSpPr>
            <a:spLocks noChangeArrowheads="1"/>
          </p:cNvSpPr>
          <p:nvPr/>
        </p:nvSpPr>
        <p:spPr bwMode="auto">
          <a:xfrm>
            <a:off x="6718936" y="6650356"/>
            <a:ext cx="1112520" cy="1030604"/>
          </a:xfrm>
          <a:prstGeom prst="ellipse">
            <a:avLst/>
          </a:prstGeom>
          <a:solidFill>
            <a:srgbClr val="FF66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162820" name="Oval 4"/>
          <p:cNvSpPr>
            <a:spLocks noChangeArrowheads="1"/>
          </p:cNvSpPr>
          <p:nvPr/>
        </p:nvSpPr>
        <p:spPr bwMode="auto">
          <a:xfrm>
            <a:off x="7959090" y="4907280"/>
            <a:ext cx="939166" cy="94488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R</a:t>
            </a:r>
            <a:r>
              <a:rPr lang="en-US" sz="3840" baseline="-25000">
                <a:latin typeface="+mj-lt"/>
                <a:ea typeface="ＭＳ Ｐゴシック" charset="0"/>
                <a:cs typeface="ＭＳ Ｐゴシック" charset="0"/>
              </a:rPr>
              <a:t>5</a:t>
            </a:r>
            <a:endParaRPr lang="en-US" sz="384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2821" name="Oval 5"/>
          <p:cNvSpPr>
            <a:spLocks noChangeArrowheads="1"/>
          </p:cNvSpPr>
          <p:nvPr/>
        </p:nvSpPr>
        <p:spPr bwMode="auto">
          <a:xfrm>
            <a:off x="5168266" y="4907280"/>
            <a:ext cx="1017270" cy="94488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R</a:t>
            </a:r>
            <a:r>
              <a:rPr lang="en-US" sz="3840" baseline="-25000">
                <a:latin typeface="+mj-lt"/>
                <a:ea typeface="ＭＳ Ｐゴシック" charset="0"/>
                <a:cs typeface="ＭＳ Ｐゴシック" charset="0"/>
              </a:rPr>
              <a:t>4</a:t>
            </a:r>
            <a:endParaRPr lang="en-US" sz="384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2822" name="Oval 6"/>
          <p:cNvSpPr>
            <a:spLocks noChangeArrowheads="1"/>
          </p:cNvSpPr>
          <p:nvPr/>
        </p:nvSpPr>
        <p:spPr bwMode="auto">
          <a:xfrm>
            <a:off x="4297680" y="2175510"/>
            <a:ext cx="1019176" cy="92773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R</a:t>
            </a:r>
            <a:r>
              <a:rPr lang="en-US" sz="3840" baseline="-25000">
                <a:latin typeface="+mj-lt"/>
                <a:ea typeface="ＭＳ Ｐゴシック" charset="0"/>
                <a:cs typeface="ＭＳ Ｐゴシック" charset="0"/>
              </a:rPr>
              <a:t>1</a:t>
            </a:r>
            <a:endParaRPr lang="en-US" sz="384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2823" name="Oval 7"/>
          <p:cNvSpPr>
            <a:spLocks noChangeArrowheads="1"/>
          </p:cNvSpPr>
          <p:nvPr/>
        </p:nvSpPr>
        <p:spPr bwMode="auto">
          <a:xfrm>
            <a:off x="6589396" y="767716"/>
            <a:ext cx="1049654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5535930" y="1371600"/>
            <a:ext cx="59022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3 </a:t>
            </a:r>
          </a:p>
        </p:txBody>
      </p:sp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8686800" y="4023360"/>
            <a:ext cx="59022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3 </a:t>
            </a:r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8048626" y="6046470"/>
            <a:ext cx="46519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6949440" y="2286000"/>
            <a:ext cx="46519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5943600" y="6229350"/>
            <a:ext cx="59022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 dirty="0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4 </a:t>
            </a: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6309360" y="4528186"/>
            <a:ext cx="59022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 dirty="0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2 </a:t>
            </a: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7960996" y="1445896"/>
            <a:ext cx="46519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4530090" y="3931920"/>
            <a:ext cx="59022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 dirty="0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4 </a:t>
            </a:r>
          </a:p>
        </p:txBody>
      </p:sp>
      <p:sp>
        <p:nvSpPr>
          <p:cNvPr id="162840" name="Oval 24"/>
          <p:cNvSpPr>
            <a:spLocks noChangeArrowheads="1"/>
          </p:cNvSpPr>
          <p:nvPr/>
        </p:nvSpPr>
        <p:spPr bwMode="auto">
          <a:xfrm>
            <a:off x="6309360" y="3451860"/>
            <a:ext cx="1049656" cy="96012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R</a:t>
            </a:r>
            <a:r>
              <a:rPr lang="en-US" sz="3840" baseline="-25000">
                <a:latin typeface="+mj-lt"/>
                <a:ea typeface="ＭＳ Ｐゴシック" charset="0"/>
                <a:cs typeface="ＭＳ Ｐゴシック" charset="0"/>
              </a:rPr>
              <a:t>2</a:t>
            </a:r>
            <a:endParaRPr lang="en-US" sz="384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2841" name="Oval 25"/>
          <p:cNvSpPr>
            <a:spLocks noChangeArrowheads="1"/>
          </p:cNvSpPr>
          <p:nvPr/>
        </p:nvSpPr>
        <p:spPr bwMode="auto">
          <a:xfrm>
            <a:off x="8380096" y="3017520"/>
            <a:ext cx="1038224" cy="94488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R</a:t>
            </a:r>
            <a:r>
              <a:rPr lang="en-US" sz="3840" baseline="-25000">
                <a:latin typeface="+mj-lt"/>
                <a:ea typeface="ＭＳ Ｐゴシック" charset="0"/>
                <a:cs typeface="ＭＳ Ｐゴシック" charset="0"/>
              </a:rPr>
              <a:t>3</a:t>
            </a:r>
            <a:endParaRPr lang="en-US" sz="3840">
              <a:latin typeface="+mj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5856" name="Straight Arrow Connector 2"/>
          <p:cNvCxnSpPr>
            <a:cxnSpLocks noChangeShapeType="1"/>
            <a:stCxn id="162822" idx="7"/>
            <a:endCxn id="162823" idx="3"/>
          </p:cNvCxnSpPr>
          <p:nvPr/>
        </p:nvCxnSpPr>
        <p:spPr bwMode="auto">
          <a:xfrm flipV="1">
            <a:off x="5168266" y="1624966"/>
            <a:ext cx="1575434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Straight Arrow Connector 29"/>
          <p:cNvCxnSpPr>
            <a:cxnSpLocks noChangeShapeType="1"/>
            <a:stCxn id="162840" idx="0"/>
            <a:endCxn id="162823" idx="4"/>
          </p:cNvCxnSpPr>
          <p:nvPr/>
        </p:nvCxnSpPr>
        <p:spPr bwMode="auto">
          <a:xfrm flipV="1">
            <a:off x="6833236" y="1773556"/>
            <a:ext cx="281940" cy="167830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Arrow Connector 32"/>
          <p:cNvCxnSpPr>
            <a:cxnSpLocks noChangeShapeType="1"/>
            <a:stCxn id="162841" idx="0"/>
            <a:endCxn id="162823" idx="5"/>
          </p:cNvCxnSpPr>
          <p:nvPr/>
        </p:nvCxnSpPr>
        <p:spPr bwMode="auto">
          <a:xfrm flipH="1" flipV="1">
            <a:off x="7484746" y="1624966"/>
            <a:ext cx="1413510" cy="139255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Arrow Connector 35"/>
          <p:cNvCxnSpPr>
            <a:cxnSpLocks noChangeShapeType="1"/>
            <a:stCxn id="162821" idx="1"/>
            <a:endCxn id="162822" idx="4"/>
          </p:cNvCxnSpPr>
          <p:nvPr/>
        </p:nvCxnSpPr>
        <p:spPr bwMode="auto">
          <a:xfrm flipH="1" flipV="1">
            <a:off x="4808220" y="3103246"/>
            <a:ext cx="508636" cy="194119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Straight Arrow Connector 38"/>
          <p:cNvCxnSpPr>
            <a:cxnSpLocks noChangeShapeType="1"/>
            <a:stCxn id="162821" idx="7"/>
            <a:endCxn id="162840" idx="4"/>
          </p:cNvCxnSpPr>
          <p:nvPr/>
        </p:nvCxnSpPr>
        <p:spPr bwMode="auto">
          <a:xfrm flipV="1">
            <a:off x="6036946" y="4411980"/>
            <a:ext cx="796290" cy="63246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Straight Arrow Connector 41"/>
          <p:cNvCxnSpPr>
            <a:cxnSpLocks noChangeShapeType="1"/>
            <a:stCxn id="162820" idx="0"/>
            <a:endCxn id="162841" idx="4"/>
          </p:cNvCxnSpPr>
          <p:nvPr/>
        </p:nvCxnSpPr>
        <p:spPr bwMode="auto">
          <a:xfrm flipV="1">
            <a:off x="8429626" y="3962400"/>
            <a:ext cx="468630" cy="94488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Straight Arrow Connector 44"/>
          <p:cNvCxnSpPr>
            <a:cxnSpLocks noChangeShapeType="1"/>
            <a:stCxn id="162819" idx="7"/>
            <a:endCxn id="162820" idx="4"/>
          </p:cNvCxnSpPr>
          <p:nvPr/>
        </p:nvCxnSpPr>
        <p:spPr bwMode="auto">
          <a:xfrm flipV="1">
            <a:off x="7667626" y="5852161"/>
            <a:ext cx="762000" cy="94869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Straight Arrow Connector 52"/>
          <p:cNvCxnSpPr>
            <a:cxnSpLocks noChangeShapeType="1"/>
            <a:stCxn id="162819" idx="1"/>
            <a:endCxn id="162821" idx="4"/>
          </p:cNvCxnSpPr>
          <p:nvPr/>
        </p:nvCxnSpPr>
        <p:spPr bwMode="auto">
          <a:xfrm flipH="1" flipV="1">
            <a:off x="5676900" y="5852161"/>
            <a:ext cx="1205866" cy="94869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4" name="Footer Placeholder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charset="2"/>
              <a:defRPr sz="336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891540" indent="-342900">
              <a:spcBef>
                <a:spcPct val="20000"/>
              </a:spcBef>
              <a:buClr>
                <a:schemeClr val="tx1"/>
              </a:buClr>
              <a:buSzPct val="100000"/>
              <a:buFont typeface="Lucida Grande" charset="0"/>
              <a:buChar char="-"/>
              <a:defRPr sz="2400">
                <a:solidFill>
                  <a:srgbClr val="000099"/>
                </a:solidFill>
                <a:latin typeface="Calibri" charset="0"/>
                <a:ea typeface="ＭＳ Ｐゴシック" charset="-128"/>
              </a:defRPr>
            </a:lvl2pPr>
            <a:lvl3pPr marL="1371600" indent="-274320">
              <a:spcBef>
                <a:spcPct val="20000"/>
              </a:spcBef>
              <a:buSzPct val="75000"/>
              <a:buFont typeface="Courier New" charset="0"/>
              <a:buChar char="o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920240" indent="-274320">
              <a:spcBef>
                <a:spcPct val="20000"/>
              </a:spcBef>
              <a:buChar char="–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468880" indent="-274320">
              <a:spcBef>
                <a:spcPct val="20000"/>
              </a:spcBef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411480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466344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40">
                <a:solidFill>
                  <a:schemeClr val="bg2"/>
                </a:solidFill>
              </a:rPr>
              <a:t>CS144, Stanford 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Oval 3"/>
          <p:cNvSpPr>
            <a:spLocks noChangeArrowheads="1"/>
          </p:cNvSpPr>
          <p:nvPr/>
        </p:nvSpPr>
        <p:spPr bwMode="auto">
          <a:xfrm>
            <a:off x="6718936" y="6650356"/>
            <a:ext cx="1112520" cy="1030604"/>
          </a:xfrm>
          <a:prstGeom prst="ellipse">
            <a:avLst/>
          </a:prstGeom>
          <a:solidFill>
            <a:srgbClr val="FF66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162820" name="Oval 4"/>
          <p:cNvSpPr>
            <a:spLocks noChangeArrowheads="1"/>
          </p:cNvSpPr>
          <p:nvPr/>
        </p:nvSpPr>
        <p:spPr bwMode="auto">
          <a:xfrm>
            <a:off x="7667626" y="5705476"/>
            <a:ext cx="939164" cy="94488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R</a:t>
            </a:r>
            <a:r>
              <a:rPr lang="en-US" sz="3840" baseline="-25000">
                <a:latin typeface="+mj-lt"/>
                <a:ea typeface="ＭＳ Ｐゴシック" charset="0"/>
                <a:cs typeface="ＭＳ Ｐゴシック" charset="0"/>
              </a:rPr>
              <a:t>5</a:t>
            </a:r>
            <a:endParaRPr lang="en-US" sz="384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2821" name="Oval 5"/>
          <p:cNvSpPr>
            <a:spLocks noChangeArrowheads="1"/>
          </p:cNvSpPr>
          <p:nvPr/>
        </p:nvSpPr>
        <p:spPr bwMode="auto">
          <a:xfrm>
            <a:off x="5772151" y="5574030"/>
            <a:ext cx="1017270" cy="94488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R</a:t>
            </a:r>
            <a:r>
              <a:rPr lang="en-US" sz="3840" baseline="-25000">
                <a:latin typeface="+mj-lt"/>
                <a:ea typeface="ＭＳ Ｐゴシック" charset="0"/>
                <a:cs typeface="ＭＳ Ｐゴシック" charset="0"/>
              </a:rPr>
              <a:t>4</a:t>
            </a:r>
            <a:endParaRPr lang="en-US" sz="384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2822" name="Oval 6"/>
          <p:cNvSpPr>
            <a:spLocks noChangeArrowheads="1"/>
          </p:cNvSpPr>
          <p:nvPr/>
        </p:nvSpPr>
        <p:spPr bwMode="auto">
          <a:xfrm>
            <a:off x="5410200" y="4391026"/>
            <a:ext cx="1019176" cy="927734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R</a:t>
            </a:r>
            <a:r>
              <a:rPr lang="en-US" sz="3840" baseline="-25000">
                <a:latin typeface="+mj-lt"/>
                <a:ea typeface="ＭＳ Ｐゴシック" charset="0"/>
                <a:cs typeface="ＭＳ Ｐゴシック" charset="0"/>
              </a:rPr>
              <a:t>1</a:t>
            </a:r>
            <a:endParaRPr lang="en-US" sz="384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2823" name="Oval 7"/>
          <p:cNvSpPr>
            <a:spLocks noChangeArrowheads="1"/>
          </p:cNvSpPr>
          <p:nvPr/>
        </p:nvSpPr>
        <p:spPr bwMode="auto">
          <a:xfrm>
            <a:off x="7273290" y="3488056"/>
            <a:ext cx="1049656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6309360" y="4528186"/>
            <a:ext cx="3097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 dirty="0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62840" name="Oval 24"/>
          <p:cNvSpPr>
            <a:spLocks noChangeArrowheads="1"/>
          </p:cNvSpPr>
          <p:nvPr/>
        </p:nvSpPr>
        <p:spPr bwMode="auto">
          <a:xfrm>
            <a:off x="6785610" y="4785360"/>
            <a:ext cx="1049656" cy="96012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R</a:t>
            </a:r>
            <a:r>
              <a:rPr lang="en-US" sz="3840" baseline="-25000">
                <a:latin typeface="+mj-lt"/>
                <a:ea typeface="ＭＳ Ｐゴシック" charset="0"/>
                <a:cs typeface="ＭＳ Ｐゴシック" charset="0"/>
              </a:rPr>
              <a:t>2</a:t>
            </a:r>
            <a:endParaRPr lang="en-US" sz="384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2841" name="Oval 25"/>
          <p:cNvSpPr>
            <a:spLocks noChangeArrowheads="1"/>
          </p:cNvSpPr>
          <p:nvPr/>
        </p:nvSpPr>
        <p:spPr bwMode="auto">
          <a:xfrm>
            <a:off x="7960996" y="4528186"/>
            <a:ext cx="1038224" cy="94488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R</a:t>
            </a:r>
            <a:r>
              <a:rPr lang="en-US" sz="3840" baseline="-25000">
                <a:latin typeface="+mj-lt"/>
                <a:ea typeface="ＭＳ Ｐゴシック" charset="0"/>
                <a:cs typeface="ＭＳ Ｐゴシック" charset="0"/>
              </a:rPr>
              <a:t>3</a:t>
            </a:r>
            <a:endParaRPr lang="en-US" sz="3840">
              <a:latin typeface="+mj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6873" name="Straight Arrow Connector 2"/>
          <p:cNvCxnSpPr>
            <a:cxnSpLocks noChangeShapeType="1"/>
            <a:stCxn id="162822" idx="7"/>
            <a:endCxn id="162823" idx="3"/>
          </p:cNvCxnSpPr>
          <p:nvPr/>
        </p:nvCxnSpPr>
        <p:spPr bwMode="auto">
          <a:xfrm flipV="1">
            <a:off x="6280786" y="4345306"/>
            <a:ext cx="1146810" cy="18097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4" name="Straight Arrow Connector 29"/>
          <p:cNvCxnSpPr>
            <a:cxnSpLocks noChangeShapeType="1"/>
            <a:stCxn id="162840" idx="0"/>
            <a:endCxn id="162823" idx="4"/>
          </p:cNvCxnSpPr>
          <p:nvPr/>
        </p:nvCxnSpPr>
        <p:spPr bwMode="auto">
          <a:xfrm flipV="1">
            <a:off x="7311390" y="4493896"/>
            <a:ext cx="487680" cy="29146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Straight Arrow Connector 32"/>
          <p:cNvCxnSpPr>
            <a:cxnSpLocks noChangeShapeType="1"/>
            <a:stCxn id="162841" idx="0"/>
            <a:endCxn id="162823" idx="5"/>
          </p:cNvCxnSpPr>
          <p:nvPr/>
        </p:nvCxnSpPr>
        <p:spPr bwMode="auto">
          <a:xfrm flipH="1" flipV="1">
            <a:off x="8168640" y="4345306"/>
            <a:ext cx="312420" cy="18288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6" name="Straight Arrow Connector 35"/>
          <p:cNvCxnSpPr>
            <a:cxnSpLocks noChangeShapeType="1"/>
            <a:stCxn id="162821" idx="1"/>
            <a:endCxn id="162822" idx="4"/>
          </p:cNvCxnSpPr>
          <p:nvPr/>
        </p:nvCxnSpPr>
        <p:spPr bwMode="auto">
          <a:xfrm flipV="1">
            <a:off x="5920740" y="5318760"/>
            <a:ext cx="0" cy="394336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7" name="Straight Arrow Connector 38"/>
          <p:cNvCxnSpPr>
            <a:cxnSpLocks noChangeShapeType="1"/>
            <a:stCxn id="162821" idx="7"/>
            <a:endCxn id="162840" idx="4"/>
          </p:cNvCxnSpPr>
          <p:nvPr/>
        </p:nvCxnSpPr>
        <p:spPr bwMode="auto">
          <a:xfrm>
            <a:off x="6640830" y="5713096"/>
            <a:ext cx="670560" cy="3238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8" name="Straight Arrow Connector 41"/>
          <p:cNvCxnSpPr>
            <a:cxnSpLocks noChangeShapeType="1"/>
            <a:stCxn id="162820" idx="0"/>
            <a:endCxn id="162841" idx="4"/>
          </p:cNvCxnSpPr>
          <p:nvPr/>
        </p:nvCxnSpPr>
        <p:spPr bwMode="auto">
          <a:xfrm flipV="1">
            <a:off x="8138160" y="5473066"/>
            <a:ext cx="342900" cy="23241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9" name="Straight Arrow Connector 44"/>
          <p:cNvCxnSpPr>
            <a:cxnSpLocks noChangeShapeType="1"/>
            <a:stCxn id="162819" idx="7"/>
            <a:endCxn id="162820" idx="4"/>
          </p:cNvCxnSpPr>
          <p:nvPr/>
        </p:nvCxnSpPr>
        <p:spPr bwMode="auto">
          <a:xfrm flipV="1">
            <a:off x="7667626" y="6650356"/>
            <a:ext cx="470534" cy="15049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0" name="Straight Arrow Connector 52"/>
          <p:cNvCxnSpPr>
            <a:cxnSpLocks noChangeShapeType="1"/>
            <a:stCxn id="162819" idx="1"/>
            <a:endCxn id="162821" idx="4"/>
          </p:cNvCxnSpPr>
          <p:nvPr/>
        </p:nvCxnSpPr>
        <p:spPr bwMode="auto">
          <a:xfrm flipH="1" flipV="1">
            <a:off x="6280786" y="6518910"/>
            <a:ext cx="601980" cy="28194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1" name="Footer Placeholder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charset="2"/>
              <a:defRPr sz="336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891540" indent="-342900">
              <a:spcBef>
                <a:spcPct val="20000"/>
              </a:spcBef>
              <a:buClr>
                <a:schemeClr val="tx1"/>
              </a:buClr>
              <a:buSzPct val="100000"/>
              <a:buFont typeface="Lucida Grande" charset="0"/>
              <a:buChar char="-"/>
              <a:defRPr sz="2400">
                <a:solidFill>
                  <a:srgbClr val="000099"/>
                </a:solidFill>
                <a:latin typeface="Calibri" charset="0"/>
                <a:ea typeface="ＭＳ Ｐゴシック" charset="-128"/>
              </a:defRPr>
            </a:lvl2pPr>
            <a:lvl3pPr marL="1371600" indent="-274320">
              <a:spcBef>
                <a:spcPct val="20000"/>
              </a:spcBef>
              <a:buSzPct val="75000"/>
              <a:buFont typeface="Courier New" charset="0"/>
              <a:buChar char="o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920240" indent="-274320">
              <a:spcBef>
                <a:spcPct val="20000"/>
              </a:spcBef>
              <a:buChar char="–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468880" indent="-274320">
              <a:spcBef>
                <a:spcPct val="20000"/>
              </a:spcBef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411480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466344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40">
                <a:solidFill>
                  <a:schemeClr val="bg2"/>
                </a:solidFill>
              </a:rPr>
              <a:t>CS144, Stanford University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7799070" y="1280160"/>
            <a:ext cx="0" cy="192024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Oval 3"/>
          <p:cNvSpPr>
            <a:spLocks noChangeArrowheads="1"/>
          </p:cNvSpPr>
          <p:nvPr/>
        </p:nvSpPr>
        <p:spPr bwMode="auto">
          <a:xfrm>
            <a:off x="6492240" y="7164706"/>
            <a:ext cx="1112520" cy="1032510"/>
          </a:xfrm>
          <a:prstGeom prst="ellipse">
            <a:avLst/>
          </a:prstGeom>
          <a:solidFill>
            <a:srgbClr val="FF66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162820" name="Oval 4"/>
          <p:cNvSpPr>
            <a:spLocks noChangeArrowheads="1"/>
          </p:cNvSpPr>
          <p:nvPr/>
        </p:nvSpPr>
        <p:spPr bwMode="auto">
          <a:xfrm>
            <a:off x="6642736" y="5379720"/>
            <a:ext cx="939164" cy="94488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R</a:t>
            </a:r>
            <a:r>
              <a:rPr lang="en-US" sz="3840" baseline="-25000">
                <a:latin typeface="+mj-lt"/>
                <a:ea typeface="ＭＳ Ｐゴシック" charset="0"/>
                <a:cs typeface="ＭＳ Ｐゴシック" charset="0"/>
              </a:rPr>
              <a:t>5</a:t>
            </a:r>
            <a:endParaRPr lang="en-US" sz="384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2821" name="Oval 5"/>
          <p:cNvSpPr>
            <a:spLocks noChangeArrowheads="1"/>
          </p:cNvSpPr>
          <p:nvPr/>
        </p:nvSpPr>
        <p:spPr bwMode="auto">
          <a:xfrm>
            <a:off x="5168266" y="4907280"/>
            <a:ext cx="1017270" cy="94488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R</a:t>
            </a:r>
            <a:r>
              <a:rPr lang="en-US" sz="3840" baseline="-25000">
                <a:latin typeface="+mj-lt"/>
                <a:ea typeface="ＭＳ Ｐゴシック" charset="0"/>
                <a:cs typeface="ＭＳ Ｐゴシック" charset="0"/>
              </a:rPr>
              <a:t>4</a:t>
            </a:r>
            <a:endParaRPr lang="en-US" sz="384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2822" name="Oval 6"/>
          <p:cNvSpPr>
            <a:spLocks noChangeArrowheads="1"/>
          </p:cNvSpPr>
          <p:nvPr/>
        </p:nvSpPr>
        <p:spPr bwMode="auto">
          <a:xfrm>
            <a:off x="4006216" y="2249806"/>
            <a:ext cx="1021080" cy="92964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R</a:t>
            </a:r>
            <a:r>
              <a:rPr lang="en-US" sz="3840" baseline="-25000">
                <a:latin typeface="+mj-lt"/>
                <a:ea typeface="ＭＳ Ｐゴシック" charset="0"/>
                <a:cs typeface="ＭＳ Ｐゴシック" charset="0"/>
              </a:rPr>
              <a:t>1</a:t>
            </a:r>
            <a:endParaRPr lang="en-US" sz="384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2823" name="Oval 7"/>
          <p:cNvSpPr>
            <a:spLocks noChangeArrowheads="1"/>
          </p:cNvSpPr>
          <p:nvPr/>
        </p:nvSpPr>
        <p:spPr bwMode="auto">
          <a:xfrm>
            <a:off x="6589396" y="767716"/>
            <a:ext cx="1049654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5486400" y="1693546"/>
            <a:ext cx="59022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3 </a:t>
            </a:r>
          </a:p>
        </p:txBody>
      </p:sp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7223760" y="4436746"/>
            <a:ext cx="59022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3 </a:t>
            </a:r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7132320" y="6309360"/>
            <a:ext cx="46519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6126480" y="2286000"/>
            <a:ext cx="46519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 dirty="0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5577840" y="6229350"/>
            <a:ext cx="59022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 dirty="0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4 </a:t>
            </a: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5760720" y="4070986"/>
            <a:ext cx="59022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 dirty="0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2 </a:t>
            </a: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7223760" y="2242186"/>
            <a:ext cx="46519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4389120" y="3931920"/>
            <a:ext cx="59022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20" i="1" dirty="0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4 </a:t>
            </a:r>
          </a:p>
        </p:txBody>
      </p:sp>
      <p:sp>
        <p:nvSpPr>
          <p:cNvPr id="162840" name="Oval 24"/>
          <p:cNvSpPr>
            <a:spLocks noChangeArrowheads="1"/>
          </p:cNvSpPr>
          <p:nvPr/>
        </p:nvSpPr>
        <p:spPr bwMode="auto">
          <a:xfrm>
            <a:off x="5259706" y="3200400"/>
            <a:ext cx="1049654" cy="96012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R</a:t>
            </a:r>
            <a:r>
              <a:rPr lang="en-US" sz="3840" baseline="-25000">
                <a:latin typeface="+mj-lt"/>
                <a:ea typeface="ＭＳ Ｐゴシック" charset="0"/>
                <a:cs typeface="ＭＳ Ｐゴシック" charset="0"/>
              </a:rPr>
              <a:t>2</a:t>
            </a:r>
            <a:endParaRPr lang="en-US" sz="384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2841" name="Oval 25"/>
          <p:cNvSpPr>
            <a:spLocks noChangeArrowheads="1"/>
          </p:cNvSpPr>
          <p:nvPr/>
        </p:nvSpPr>
        <p:spPr bwMode="auto">
          <a:xfrm>
            <a:off x="6616066" y="3451860"/>
            <a:ext cx="1038224" cy="94488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840">
                <a:latin typeface="+mj-lt"/>
                <a:ea typeface="ＭＳ Ｐゴシック" charset="0"/>
                <a:cs typeface="ＭＳ Ｐゴシック" charset="0"/>
              </a:rPr>
              <a:t>R</a:t>
            </a:r>
            <a:r>
              <a:rPr lang="en-US" sz="3840" baseline="-25000">
                <a:latin typeface="+mj-lt"/>
                <a:ea typeface="ＭＳ Ｐゴシック" charset="0"/>
                <a:cs typeface="ＭＳ Ｐゴシック" charset="0"/>
              </a:rPr>
              <a:t>3</a:t>
            </a:r>
            <a:endParaRPr lang="en-US" sz="3840">
              <a:latin typeface="+mj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7904" name="Straight Arrow Connector 2"/>
          <p:cNvCxnSpPr>
            <a:cxnSpLocks noChangeShapeType="1"/>
            <a:stCxn id="162822" idx="7"/>
            <a:endCxn id="162823" idx="2"/>
          </p:cNvCxnSpPr>
          <p:nvPr/>
        </p:nvCxnSpPr>
        <p:spPr bwMode="auto">
          <a:xfrm flipV="1">
            <a:off x="4876800" y="1270636"/>
            <a:ext cx="1712596" cy="111442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Straight Arrow Connector 29"/>
          <p:cNvCxnSpPr>
            <a:cxnSpLocks noChangeShapeType="1"/>
            <a:stCxn id="162840" idx="0"/>
            <a:endCxn id="162823" idx="3"/>
          </p:cNvCxnSpPr>
          <p:nvPr/>
        </p:nvCxnSpPr>
        <p:spPr bwMode="auto">
          <a:xfrm flipV="1">
            <a:off x="5785486" y="1624966"/>
            <a:ext cx="958214" cy="157543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Straight Arrow Connector 32"/>
          <p:cNvCxnSpPr>
            <a:cxnSpLocks noChangeShapeType="1"/>
            <a:stCxn id="162841" idx="0"/>
            <a:endCxn id="162823" idx="4"/>
          </p:cNvCxnSpPr>
          <p:nvPr/>
        </p:nvCxnSpPr>
        <p:spPr bwMode="auto">
          <a:xfrm flipH="1" flipV="1">
            <a:off x="7115176" y="1773556"/>
            <a:ext cx="19050" cy="1678304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Straight Arrow Connector 35"/>
          <p:cNvCxnSpPr>
            <a:cxnSpLocks noChangeShapeType="1"/>
            <a:stCxn id="162821" idx="1"/>
            <a:endCxn id="162822" idx="4"/>
          </p:cNvCxnSpPr>
          <p:nvPr/>
        </p:nvCxnSpPr>
        <p:spPr bwMode="auto">
          <a:xfrm flipH="1" flipV="1">
            <a:off x="4516756" y="3179446"/>
            <a:ext cx="800100" cy="186499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Straight Arrow Connector 38"/>
          <p:cNvCxnSpPr>
            <a:cxnSpLocks noChangeShapeType="1"/>
            <a:stCxn id="162821" idx="0"/>
            <a:endCxn id="162840" idx="4"/>
          </p:cNvCxnSpPr>
          <p:nvPr/>
        </p:nvCxnSpPr>
        <p:spPr bwMode="auto">
          <a:xfrm flipV="1">
            <a:off x="5676900" y="4160520"/>
            <a:ext cx="108586" cy="74676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Straight Arrow Connector 41"/>
          <p:cNvCxnSpPr>
            <a:cxnSpLocks noChangeShapeType="1"/>
            <a:stCxn id="162820" idx="0"/>
            <a:endCxn id="162841" idx="4"/>
          </p:cNvCxnSpPr>
          <p:nvPr/>
        </p:nvCxnSpPr>
        <p:spPr bwMode="auto">
          <a:xfrm flipV="1">
            <a:off x="7111366" y="4396740"/>
            <a:ext cx="22860" cy="98298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Straight Arrow Connector 44"/>
          <p:cNvCxnSpPr>
            <a:cxnSpLocks noChangeShapeType="1"/>
            <a:stCxn id="162819" idx="0"/>
            <a:endCxn id="162820" idx="4"/>
          </p:cNvCxnSpPr>
          <p:nvPr/>
        </p:nvCxnSpPr>
        <p:spPr bwMode="auto">
          <a:xfrm flipV="1">
            <a:off x="7048500" y="6324600"/>
            <a:ext cx="62866" cy="840106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Straight Arrow Connector 52"/>
          <p:cNvCxnSpPr>
            <a:cxnSpLocks noChangeShapeType="1"/>
            <a:stCxn id="162819" idx="1"/>
            <a:endCxn id="162821" idx="4"/>
          </p:cNvCxnSpPr>
          <p:nvPr/>
        </p:nvCxnSpPr>
        <p:spPr bwMode="auto">
          <a:xfrm flipH="1" flipV="1">
            <a:off x="5676900" y="5852160"/>
            <a:ext cx="977266" cy="1464946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2" name="Footer Placeholder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charset="2"/>
              <a:defRPr sz="336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891540" indent="-342900">
              <a:spcBef>
                <a:spcPct val="20000"/>
              </a:spcBef>
              <a:buClr>
                <a:schemeClr val="tx1"/>
              </a:buClr>
              <a:buSzPct val="100000"/>
              <a:buFont typeface="Lucida Grande" charset="0"/>
              <a:buChar char="-"/>
              <a:defRPr sz="2400">
                <a:solidFill>
                  <a:srgbClr val="000099"/>
                </a:solidFill>
                <a:latin typeface="Calibri" charset="0"/>
                <a:ea typeface="ＭＳ Ｐゴシック" charset="-128"/>
              </a:defRPr>
            </a:lvl2pPr>
            <a:lvl3pPr marL="1371600" indent="-274320">
              <a:spcBef>
                <a:spcPct val="20000"/>
              </a:spcBef>
              <a:buSzPct val="75000"/>
              <a:buFont typeface="Courier New" charset="0"/>
              <a:buChar char="o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920240" indent="-274320">
              <a:spcBef>
                <a:spcPct val="20000"/>
              </a:spcBef>
              <a:buChar char="–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468880" indent="-274320">
              <a:spcBef>
                <a:spcPct val="20000"/>
              </a:spcBef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411480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466344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40">
                <a:solidFill>
                  <a:schemeClr val="bg2"/>
                </a:solidFill>
              </a:rPr>
              <a:t>CS144, Stanford 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56466" y="2217045"/>
            <a:ext cx="11521440" cy="1371600"/>
          </a:xfrm>
        </p:spPr>
        <p:txBody>
          <a:bodyPr/>
          <a:lstStyle/>
          <a:p>
            <a:pPr>
              <a:defRPr/>
            </a:pPr>
            <a:r>
              <a:rPr lang="en-US" sz="5400" dirty="0">
                <a:ea typeface="+mj-ea"/>
                <a:cs typeface="+mj-cs"/>
              </a:rPr>
              <a:t>Internet routing is hierarchical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54680" y="3566160"/>
            <a:ext cx="8321040" cy="210312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endParaRPr lang="en-US" sz="4000" dirty="0">
              <a:ea typeface="+mn-ea"/>
              <a:cs typeface="+mn-cs"/>
            </a:endParaRPr>
          </a:p>
        </p:txBody>
      </p:sp>
      <p:sp>
        <p:nvSpPr>
          <p:cNvPr id="3891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803505"/>
            <a:ext cx="3474720" cy="3886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charset="2"/>
              <a:defRPr sz="336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891540" indent="-342900">
              <a:spcBef>
                <a:spcPct val="20000"/>
              </a:spcBef>
              <a:buClr>
                <a:schemeClr val="tx1"/>
              </a:buClr>
              <a:buSzPct val="100000"/>
              <a:buFont typeface="Lucida Grande" charset="0"/>
              <a:buChar char="-"/>
              <a:defRPr sz="2400">
                <a:solidFill>
                  <a:srgbClr val="000099"/>
                </a:solidFill>
                <a:latin typeface="Calibri" charset="0"/>
                <a:ea typeface="ＭＳ Ｐゴシック" charset="-128"/>
              </a:defRPr>
            </a:lvl2pPr>
            <a:lvl3pPr marL="1371600" indent="-274320">
              <a:spcBef>
                <a:spcPct val="20000"/>
              </a:spcBef>
              <a:buSzPct val="75000"/>
              <a:buFont typeface="Courier New" charset="0"/>
              <a:buChar char="o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920240" indent="-274320">
              <a:spcBef>
                <a:spcPct val="20000"/>
              </a:spcBef>
              <a:buChar char="–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468880" indent="-274320">
              <a:spcBef>
                <a:spcPct val="20000"/>
              </a:spcBef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411480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4663440" indent="-2743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2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40">
                <a:solidFill>
                  <a:schemeClr val="bg2"/>
                </a:solidFill>
              </a:rPr>
              <a:t>CS144, Stanford 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125981" y="4122420"/>
            <a:ext cx="3310890" cy="2651760"/>
          </a:xfrm>
          <a:prstGeom prst="ellips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4116" y="6762750"/>
            <a:ext cx="1929180" cy="346247"/>
          </a:xfrm>
          <a:prstGeom prst="rect">
            <a:avLst/>
          </a:prstGeom>
          <a:noFill/>
        </p:spPr>
        <p:txBody>
          <a:bodyPr wrap="none" lIns="68579" tIns="34289" rIns="68579" bIns="34289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Stanford University</a:t>
            </a:r>
          </a:p>
        </p:txBody>
      </p:sp>
      <p:grpSp>
        <p:nvGrpSpPr>
          <p:cNvPr id="40963" name="Group 159"/>
          <p:cNvGrpSpPr>
            <a:grpSpLocks/>
          </p:cNvGrpSpPr>
          <p:nvPr/>
        </p:nvGrpSpPr>
        <p:grpSpPr bwMode="auto">
          <a:xfrm>
            <a:off x="2539366" y="4842510"/>
            <a:ext cx="2556510" cy="723900"/>
            <a:chOff x="5030950" y="4105123"/>
            <a:chExt cx="5143290" cy="964734"/>
          </a:xfrm>
        </p:grpSpPr>
        <p:sp>
          <p:nvSpPr>
            <p:cNvPr id="129" name="Can 128"/>
            <p:cNvSpPr>
              <a:spLocks noChangeArrowheads="1"/>
            </p:cNvSpPr>
            <p:nvPr/>
          </p:nvSpPr>
          <p:spPr bwMode="auto">
            <a:xfrm>
              <a:off x="6127061" y="4105123"/>
              <a:ext cx="498232" cy="203102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j-lt"/>
                <a:ea typeface="+mn-ea"/>
              </a:endParaRPr>
            </a:p>
          </p:txBody>
        </p:sp>
        <p:cxnSp>
          <p:nvCxnSpPr>
            <p:cNvPr id="131" name="Straight Connector 130"/>
            <p:cNvCxnSpPr>
              <a:cxnSpLocks noChangeShapeType="1"/>
            </p:cNvCxnSpPr>
            <p:nvPr/>
          </p:nvCxnSpPr>
          <p:spPr bwMode="auto">
            <a:xfrm flipV="1">
              <a:off x="5421871" y="4244756"/>
              <a:ext cx="758846" cy="109166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" name="Can 131"/>
            <p:cNvSpPr>
              <a:spLocks noChangeArrowheads="1"/>
            </p:cNvSpPr>
            <p:nvPr/>
          </p:nvSpPr>
          <p:spPr bwMode="auto">
            <a:xfrm>
              <a:off x="5030950" y="4282837"/>
              <a:ext cx="498232" cy="203102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j-lt"/>
                <a:ea typeface="+mn-ea"/>
              </a:endParaRPr>
            </a:p>
          </p:txBody>
        </p:sp>
        <p:cxnSp>
          <p:nvCxnSpPr>
            <p:cNvPr id="133" name="Straight Connector 132"/>
            <p:cNvCxnSpPr>
              <a:cxnSpLocks noChangeShapeType="1"/>
            </p:cNvCxnSpPr>
            <p:nvPr/>
          </p:nvCxnSpPr>
          <p:spPr bwMode="auto">
            <a:xfrm>
              <a:off x="5306894" y="4437703"/>
              <a:ext cx="555719" cy="360506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" name="Straight Connector 133"/>
            <p:cNvCxnSpPr>
              <a:cxnSpLocks noChangeShapeType="1"/>
              <a:endCxn id="135" idx="0"/>
            </p:cNvCxnSpPr>
            <p:nvPr/>
          </p:nvCxnSpPr>
          <p:spPr bwMode="auto">
            <a:xfrm>
              <a:off x="6498818" y="4244756"/>
              <a:ext cx="632373" cy="29957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" name="Can 134"/>
            <p:cNvSpPr>
              <a:spLocks noChangeArrowheads="1"/>
            </p:cNvSpPr>
            <p:nvPr/>
          </p:nvSpPr>
          <p:spPr bwMode="auto">
            <a:xfrm>
              <a:off x="6882073" y="4442781"/>
              <a:ext cx="498232" cy="203102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j-lt"/>
                <a:ea typeface="+mn-ea"/>
              </a:endParaRPr>
            </a:p>
          </p:txBody>
        </p:sp>
        <p:cxnSp>
          <p:nvCxnSpPr>
            <p:cNvPr id="136" name="Straight Connector 135"/>
            <p:cNvCxnSpPr>
              <a:cxnSpLocks noChangeShapeType="1"/>
              <a:stCxn id="137" idx="4"/>
            </p:cNvCxnSpPr>
            <p:nvPr/>
          </p:nvCxnSpPr>
          <p:spPr bwMode="auto">
            <a:xfrm flipV="1">
              <a:off x="6180717" y="4595107"/>
              <a:ext cx="812502" cy="20310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7" name="Can 136"/>
            <p:cNvSpPr>
              <a:spLocks noChangeArrowheads="1"/>
            </p:cNvSpPr>
            <p:nvPr/>
          </p:nvSpPr>
          <p:spPr bwMode="auto">
            <a:xfrm>
              <a:off x="5682485" y="4696658"/>
              <a:ext cx="498232" cy="203102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j-lt"/>
                <a:ea typeface="+mn-ea"/>
              </a:endParaRPr>
            </a:p>
          </p:txBody>
        </p:sp>
        <p:cxnSp>
          <p:nvCxnSpPr>
            <p:cNvPr id="138" name="Straight Connector 137"/>
            <p:cNvCxnSpPr>
              <a:cxnSpLocks noChangeShapeType="1"/>
              <a:endCxn id="135" idx="4"/>
            </p:cNvCxnSpPr>
            <p:nvPr/>
          </p:nvCxnSpPr>
          <p:spPr bwMode="auto">
            <a:xfrm flipH="1" flipV="1">
              <a:off x="7380306" y="4544332"/>
              <a:ext cx="444576" cy="2538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" name="Can 142"/>
            <p:cNvSpPr>
              <a:spLocks noChangeArrowheads="1"/>
            </p:cNvSpPr>
            <p:nvPr/>
          </p:nvSpPr>
          <p:spPr bwMode="auto">
            <a:xfrm>
              <a:off x="8917162" y="4275222"/>
              <a:ext cx="498232" cy="203102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j-lt"/>
                <a:ea typeface="+mn-ea"/>
              </a:endParaRPr>
            </a:p>
          </p:txBody>
        </p:sp>
        <p:cxnSp>
          <p:nvCxnSpPr>
            <p:cNvPr id="145" name="Straight Connector 144"/>
            <p:cNvCxnSpPr>
              <a:cxnSpLocks noChangeShapeType="1"/>
            </p:cNvCxnSpPr>
            <p:nvPr/>
          </p:nvCxnSpPr>
          <p:spPr bwMode="auto">
            <a:xfrm flipV="1">
              <a:off x="8211971" y="4414853"/>
              <a:ext cx="762677" cy="109168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" name="Can 145"/>
            <p:cNvSpPr>
              <a:spLocks noChangeArrowheads="1"/>
            </p:cNvSpPr>
            <p:nvPr/>
          </p:nvSpPr>
          <p:spPr bwMode="auto">
            <a:xfrm>
              <a:off x="7824882" y="4452936"/>
              <a:ext cx="498232" cy="203102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j-lt"/>
                <a:ea typeface="+mn-ea"/>
              </a:endParaRPr>
            </a:p>
          </p:txBody>
        </p:sp>
        <p:cxnSp>
          <p:nvCxnSpPr>
            <p:cNvPr id="147" name="Straight Connector 146"/>
            <p:cNvCxnSpPr>
              <a:cxnSpLocks noChangeShapeType="1"/>
            </p:cNvCxnSpPr>
            <p:nvPr/>
          </p:nvCxnSpPr>
          <p:spPr bwMode="auto">
            <a:xfrm>
              <a:off x="8100826" y="4607800"/>
              <a:ext cx="555722" cy="360506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Straight Connector 147"/>
            <p:cNvCxnSpPr>
              <a:cxnSpLocks noChangeShapeType="1"/>
              <a:endCxn id="149" idx="0"/>
            </p:cNvCxnSpPr>
            <p:nvPr/>
          </p:nvCxnSpPr>
          <p:spPr bwMode="auto">
            <a:xfrm>
              <a:off x="9292752" y="4414853"/>
              <a:ext cx="632371" cy="29957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Can 148"/>
            <p:cNvSpPr>
              <a:spLocks noChangeArrowheads="1"/>
            </p:cNvSpPr>
            <p:nvPr/>
          </p:nvSpPr>
          <p:spPr bwMode="auto">
            <a:xfrm>
              <a:off x="9676008" y="4612878"/>
              <a:ext cx="498232" cy="205641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j-lt"/>
                <a:ea typeface="+mn-ea"/>
              </a:endParaRPr>
            </a:p>
          </p:txBody>
        </p:sp>
        <p:cxnSp>
          <p:nvCxnSpPr>
            <p:cNvPr id="150" name="Straight Connector 149"/>
            <p:cNvCxnSpPr>
              <a:cxnSpLocks noChangeShapeType="1"/>
              <a:stCxn id="151" idx="4"/>
            </p:cNvCxnSpPr>
            <p:nvPr/>
          </p:nvCxnSpPr>
          <p:spPr bwMode="auto">
            <a:xfrm flipV="1">
              <a:off x="8974649" y="4765204"/>
              <a:ext cx="808670" cy="20310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Can 150"/>
            <p:cNvSpPr>
              <a:spLocks noChangeArrowheads="1"/>
            </p:cNvSpPr>
            <p:nvPr/>
          </p:nvSpPr>
          <p:spPr bwMode="auto">
            <a:xfrm>
              <a:off x="8476417" y="4866755"/>
              <a:ext cx="498232" cy="203102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j-lt"/>
                <a:ea typeface="+mn-ea"/>
              </a:endParaRPr>
            </a:p>
          </p:txBody>
        </p:sp>
      </p:grpSp>
      <p:pic>
        <p:nvPicPr>
          <p:cNvPr id="40964" name="server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46" y="6103620"/>
            <a:ext cx="236220" cy="34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0965" name="server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206" y="6276976"/>
            <a:ext cx="236220" cy="34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0966" name="server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966" y="6362701"/>
            <a:ext cx="236220" cy="34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0967" name="server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496" y="6288406"/>
            <a:ext cx="236220" cy="34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0968" name="server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6" y="6158866"/>
            <a:ext cx="236220" cy="34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cxnSp>
        <p:nvCxnSpPr>
          <p:cNvPr id="162" name="Straight Connector 161"/>
          <p:cNvCxnSpPr>
            <a:cxnSpLocks noChangeShapeType="1"/>
            <a:stCxn id="137" idx="3"/>
            <a:endCxn id="40964" idx="0"/>
          </p:cNvCxnSpPr>
          <p:nvPr/>
        </p:nvCxnSpPr>
        <p:spPr bwMode="auto">
          <a:xfrm flipH="1">
            <a:off x="2916556" y="5438776"/>
            <a:ext cx="70484" cy="66484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Straight Connector 162"/>
          <p:cNvCxnSpPr>
            <a:cxnSpLocks noChangeShapeType="1"/>
            <a:stCxn id="137" idx="3"/>
            <a:endCxn id="40965" idx="0"/>
          </p:cNvCxnSpPr>
          <p:nvPr/>
        </p:nvCxnSpPr>
        <p:spPr bwMode="auto">
          <a:xfrm>
            <a:off x="2987040" y="5438776"/>
            <a:ext cx="295276" cy="838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Connector 165"/>
          <p:cNvCxnSpPr>
            <a:cxnSpLocks noChangeShapeType="1"/>
            <a:stCxn id="135" idx="3"/>
            <a:endCxn id="40966" idx="0"/>
          </p:cNvCxnSpPr>
          <p:nvPr/>
        </p:nvCxnSpPr>
        <p:spPr bwMode="auto">
          <a:xfrm>
            <a:off x="3583306" y="5250180"/>
            <a:ext cx="64770" cy="11125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traight Connector 168"/>
          <p:cNvCxnSpPr>
            <a:cxnSpLocks noChangeShapeType="1"/>
            <a:stCxn id="135" idx="3"/>
            <a:endCxn id="40967" idx="0"/>
          </p:cNvCxnSpPr>
          <p:nvPr/>
        </p:nvCxnSpPr>
        <p:spPr bwMode="auto">
          <a:xfrm>
            <a:off x="3583306" y="5250180"/>
            <a:ext cx="495300" cy="103822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traight Connector 171"/>
          <p:cNvCxnSpPr>
            <a:cxnSpLocks noChangeShapeType="1"/>
            <a:stCxn id="151" idx="3"/>
            <a:endCxn id="40968" idx="0"/>
          </p:cNvCxnSpPr>
          <p:nvPr/>
        </p:nvCxnSpPr>
        <p:spPr bwMode="auto">
          <a:xfrm>
            <a:off x="4375786" y="5566410"/>
            <a:ext cx="133350" cy="59245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6" name="Can 175"/>
          <p:cNvSpPr>
            <a:spLocks noChangeArrowheads="1"/>
          </p:cNvSpPr>
          <p:nvPr/>
        </p:nvSpPr>
        <p:spPr bwMode="auto">
          <a:xfrm>
            <a:off x="3813811" y="4392930"/>
            <a:ext cx="247650" cy="15240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cxnSp>
        <p:nvCxnSpPr>
          <p:cNvPr id="177" name="Straight Connector 176"/>
          <p:cNvCxnSpPr>
            <a:cxnSpLocks noChangeShapeType="1"/>
          </p:cNvCxnSpPr>
          <p:nvPr/>
        </p:nvCxnSpPr>
        <p:spPr bwMode="auto">
          <a:xfrm flipV="1">
            <a:off x="3463291" y="4497706"/>
            <a:ext cx="377190" cy="81914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8" name="Can 177"/>
          <p:cNvSpPr>
            <a:spLocks noChangeArrowheads="1"/>
          </p:cNvSpPr>
          <p:nvPr/>
        </p:nvSpPr>
        <p:spPr bwMode="auto">
          <a:xfrm>
            <a:off x="3268981" y="4524376"/>
            <a:ext cx="247650" cy="15240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cxnSp>
        <p:nvCxnSpPr>
          <p:cNvPr id="179" name="Straight Connector 178"/>
          <p:cNvCxnSpPr>
            <a:cxnSpLocks noChangeShapeType="1"/>
            <a:endCxn id="129" idx="1"/>
          </p:cNvCxnSpPr>
          <p:nvPr/>
        </p:nvCxnSpPr>
        <p:spPr bwMode="auto">
          <a:xfrm flipH="1">
            <a:off x="3208020" y="4640581"/>
            <a:ext cx="198120" cy="20193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Straight Connector 179"/>
          <p:cNvCxnSpPr>
            <a:cxnSpLocks noChangeShapeType="1"/>
            <a:endCxn id="181" idx="0"/>
          </p:cNvCxnSpPr>
          <p:nvPr/>
        </p:nvCxnSpPr>
        <p:spPr bwMode="auto">
          <a:xfrm>
            <a:off x="3998596" y="4497706"/>
            <a:ext cx="316230" cy="22479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1" name="Can 180"/>
          <p:cNvSpPr>
            <a:spLocks noChangeArrowheads="1"/>
          </p:cNvSpPr>
          <p:nvPr/>
        </p:nvSpPr>
        <p:spPr bwMode="auto">
          <a:xfrm>
            <a:off x="4191001" y="4646296"/>
            <a:ext cx="247650" cy="15240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cxnSp>
        <p:nvCxnSpPr>
          <p:cNvPr id="182" name="Straight Connector 181"/>
          <p:cNvCxnSpPr>
            <a:cxnSpLocks noChangeShapeType="1"/>
            <a:stCxn id="146" idx="1"/>
          </p:cNvCxnSpPr>
          <p:nvPr/>
        </p:nvCxnSpPr>
        <p:spPr bwMode="auto">
          <a:xfrm flipV="1">
            <a:off x="4051936" y="4758690"/>
            <a:ext cx="192404" cy="344806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" name="Straight Connector 183"/>
          <p:cNvCxnSpPr>
            <a:cxnSpLocks noChangeShapeType="1"/>
            <a:endCxn id="181" idx="4"/>
          </p:cNvCxnSpPr>
          <p:nvPr/>
        </p:nvCxnSpPr>
        <p:spPr bwMode="auto">
          <a:xfrm flipH="1" flipV="1">
            <a:off x="4438650" y="4722496"/>
            <a:ext cx="219076" cy="1904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" name="Can 186"/>
          <p:cNvSpPr>
            <a:spLocks noChangeArrowheads="1"/>
          </p:cNvSpPr>
          <p:nvPr/>
        </p:nvSpPr>
        <p:spPr bwMode="auto">
          <a:xfrm>
            <a:off x="4657726" y="4652010"/>
            <a:ext cx="247650" cy="15240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cxnSp>
        <p:nvCxnSpPr>
          <p:cNvPr id="188" name="Straight Connector 187"/>
          <p:cNvCxnSpPr>
            <a:cxnSpLocks noChangeShapeType="1"/>
          </p:cNvCxnSpPr>
          <p:nvPr/>
        </p:nvCxnSpPr>
        <p:spPr bwMode="auto">
          <a:xfrm>
            <a:off x="4794886" y="4770120"/>
            <a:ext cx="276224" cy="268606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" name="Can 191"/>
          <p:cNvSpPr>
            <a:spLocks noChangeArrowheads="1"/>
          </p:cNvSpPr>
          <p:nvPr/>
        </p:nvSpPr>
        <p:spPr bwMode="auto">
          <a:xfrm>
            <a:off x="4981576" y="4962526"/>
            <a:ext cx="247650" cy="15240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sp>
        <p:nvSpPr>
          <p:cNvPr id="195" name="Oval 194"/>
          <p:cNvSpPr>
            <a:spLocks noChangeArrowheads="1"/>
          </p:cNvSpPr>
          <p:nvPr/>
        </p:nvSpPr>
        <p:spPr bwMode="auto">
          <a:xfrm>
            <a:off x="3648076" y="2566036"/>
            <a:ext cx="3312794" cy="1510664"/>
          </a:xfrm>
          <a:prstGeom prst="ellips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sp>
        <p:nvSpPr>
          <p:cNvPr id="196" name="Oval 195"/>
          <p:cNvSpPr>
            <a:spLocks noChangeArrowheads="1"/>
          </p:cNvSpPr>
          <p:nvPr/>
        </p:nvSpPr>
        <p:spPr bwMode="auto">
          <a:xfrm>
            <a:off x="8745856" y="4202430"/>
            <a:ext cx="3310890" cy="2651760"/>
          </a:xfrm>
          <a:prstGeom prst="ellips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063990" y="6821806"/>
            <a:ext cx="2148856" cy="346247"/>
          </a:xfrm>
          <a:prstGeom prst="rect">
            <a:avLst/>
          </a:prstGeom>
          <a:noFill/>
        </p:spPr>
        <p:txBody>
          <a:bodyPr wrap="none" lIns="68579" tIns="34289" rIns="68579" bIns="34289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Cambridge University</a:t>
            </a:r>
            <a:endParaRPr lang="en-US" dirty="0">
              <a:latin typeface="+mj-lt"/>
            </a:endParaRPr>
          </a:p>
        </p:txBody>
      </p:sp>
      <p:grpSp>
        <p:nvGrpSpPr>
          <p:cNvPr id="40988" name="Group 197"/>
          <p:cNvGrpSpPr>
            <a:grpSpLocks/>
          </p:cNvGrpSpPr>
          <p:nvPr/>
        </p:nvGrpSpPr>
        <p:grpSpPr bwMode="auto">
          <a:xfrm>
            <a:off x="9159241" y="4922520"/>
            <a:ext cx="2556510" cy="721996"/>
            <a:chOff x="5030950" y="4105123"/>
            <a:chExt cx="5143290" cy="964734"/>
          </a:xfrm>
        </p:grpSpPr>
        <p:sp>
          <p:nvSpPr>
            <p:cNvPr id="199" name="Can 198"/>
            <p:cNvSpPr>
              <a:spLocks noChangeArrowheads="1"/>
            </p:cNvSpPr>
            <p:nvPr/>
          </p:nvSpPr>
          <p:spPr bwMode="auto">
            <a:xfrm>
              <a:off x="6127061" y="4105123"/>
              <a:ext cx="498232" cy="203638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j-lt"/>
                <a:ea typeface="+mn-ea"/>
              </a:endParaRPr>
            </a:p>
          </p:txBody>
        </p:sp>
        <p:cxnSp>
          <p:nvCxnSpPr>
            <p:cNvPr id="200" name="Straight Connector 199"/>
            <p:cNvCxnSpPr>
              <a:cxnSpLocks noChangeShapeType="1"/>
            </p:cNvCxnSpPr>
            <p:nvPr/>
          </p:nvCxnSpPr>
          <p:spPr bwMode="auto">
            <a:xfrm flipV="1">
              <a:off x="5421871" y="4245125"/>
              <a:ext cx="758846" cy="10945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1" name="Can 200"/>
            <p:cNvSpPr>
              <a:spLocks noChangeArrowheads="1"/>
            </p:cNvSpPr>
            <p:nvPr/>
          </p:nvSpPr>
          <p:spPr bwMode="auto">
            <a:xfrm>
              <a:off x="5030950" y="4280761"/>
              <a:ext cx="498232" cy="203638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j-lt"/>
                <a:ea typeface="+mn-ea"/>
              </a:endParaRPr>
            </a:p>
          </p:txBody>
        </p:sp>
        <p:cxnSp>
          <p:nvCxnSpPr>
            <p:cNvPr id="202" name="Straight Connector 201"/>
            <p:cNvCxnSpPr>
              <a:cxnSpLocks noChangeShapeType="1"/>
            </p:cNvCxnSpPr>
            <p:nvPr/>
          </p:nvCxnSpPr>
          <p:spPr bwMode="auto">
            <a:xfrm>
              <a:off x="5306894" y="4438580"/>
              <a:ext cx="555722" cy="35891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" name="Straight Connector 202"/>
            <p:cNvCxnSpPr>
              <a:cxnSpLocks noChangeShapeType="1"/>
              <a:endCxn id="204" idx="0"/>
            </p:cNvCxnSpPr>
            <p:nvPr/>
          </p:nvCxnSpPr>
          <p:spPr bwMode="auto">
            <a:xfrm>
              <a:off x="6498820" y="4245125"/>
              <a:ext cx="632371" cy="30036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" name="Can 203"/>
            <p:cNvSpPr>
              <a:spLocks noChangeArrowheads="1"/>
            </p:cNvSpPr>
            <p:nvPr/>
          </p:nvSpPr>
          <p:spPr bwMode="auto">
            <a:xfrm>
              <a:off x="6882076" y="4443671"/>
              <a:ext cx="498232" cy="203638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j-lt"/>
                <a:ea typeface="+mn-ea"/>
              </a:endParaRPr>
            </a:p>
          </p:txBody>
        </p:sp>
        <p:cxnSp>
          <p:nvCxnSpPr>
            <p:cNvPr id="205" name="Straight Connector 204"/>
            <p:cNvCxnSpPr>
              <a:cxnSpLocks noChangeShapeType="1"/>
              <a:stCxn id="206" idx="4"/>
            </p:cNvCxnSpPr>
            <p:nvPr/>
          </p:nvCxnSpPr>
          <p:spPr bwMode="auto">
            <a:xfrm flipV="1">
              <a:off x="6180717" y="4593853"/>
              <a:ext cx="812502" cy="203638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" name="Can 205"/>
            <p:cNvSpPr>
              <a:spLocks noChangeArrowheads="1"/>
            </p:cNvSpPr>
            <p:nvPr/>
          </p:nvSpPr>
          <p:spPr bwMode="auto">
            <a:xfrm>
              <a:off x="5682485" y="4695672"/>
              <a:ext cx="498232" cy="203638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j-lt"/>
                <a:ea typeface="+mn-ea"/>
              </a:endParaRPr>
            </a:p>
          </p:txBody>
        </p:sp>
        <p:cxnSp>
          <p:nvCxnSpPr>
            <p:cNvPr id="207" name="Straight Connector 206"/>
            <p:cNvCxnSpPr>
              <a:cxnSpLocks noChangeShapeType="1"/>
              <a:endCxn id="204" idx="4"/>
            </p:cNvCxnSpPr>
            <p:nvPr/>
          </p:nvCxnSpPr>
          <p:spPr bwMode="auto">
            <a:xfrm flipH="1" flipV="1">
              <a:off x="7380308" y="4545490"/>
              <a:ext cx="444576" cy="254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8" name="Can 207"/>
            <p:cNvSpPr>
              <a:spLocks noChangeArrowheads="1"/>
            </p:cNvSpPr>
            <p:nvPr/>
          </p:nvSpPr>
          <p:spPr bwMode="auto">
            <a:xfrm>
              <a:off x="8917162" y="4275670"/>
              <a:ext cx="498232" cy="203638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j-lt"/>
                <a:ea typeface="+mn-ea"/>
              </a:endParaRPr>
            </a:p>
          </p:txBody>
        </p:sp>
        <p:cxnSp>
          <p:nvCxnSpPr>
            <p:cNvPr id="209" name="Straight Connector 208"/>
            <p:cNvCxnSpPr>
              <a:cxnSpLocks noChangeShapeType="1"/>
            </p:cNvCxnSpPr>
            <p:nvPr/>
          </p:nvCxnSpPr>
          <p:spPr bwMode="auto">
            <a:xfrm flipV="1">
              <a:off x="8211971" y="4415670"/>
              <a:ext cx="762680" cy="109456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0" name="Can 209"/>
            <p:cNvSpPr>
              <a:spLocks noChangeArrowheads="1"/>
            </p:cNvSpPr>
            <p:nvPr/>
          </p:nvSpPr>
          <p:spPr bwMode="auto">
            <a:xfrm>
              <a:off x="7824884" y="4451307"/>
              <a:ext cx="498232" cy="203638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j-lt"/>
                <a:ea typeface="+mn-ea"/>
              </a:endParaRPr>
            </a:p>
          </p:txBody>
        </p:sp>
        <p:cxnSp>
          <p:nvCxnSpPr>
            <p:cNvPr id="211" name="Straight Connector 210"/>
            <p:cNvCxnSpPr>
              <a:cxnSpLocks noChangeShapeType="1"/>
            </p:cNvCxnSpPr>
            <p:nvPr/>
          </p:nvCxnSpPr>
          <p:spPr bwMode="auto">
            <a:xfrm>
              <a:off x="8100828" y="4609126"/>
              <a:ext cx="555719" cy="35891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" name="Straight Connector 211"/>
            <p:cNvCxnSpPr>
              <a:cxnSpLocks noChangeShapeType="1"/>
              <a:endCxn id="213" idx="0"/>
            </p:cNvCxnSpPr>
            <p:nvPr/>
          </p:nvCxnSpPr>
          <p:spPr bwMode="auto">
            <a:xfrm>
              <a:off x="9292752" y="4415670"/>
              <a:ext cx="632373" cy="30036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3" name="Can 212"/>
            <p:cNvSpPr>
              <a:spLocks noChangeArrowheads="1"/>
            </p:cNvSpPr>
            <p:nvPr/>
          </p:nvSpPr>
          <p:spPr bwMode="auto">
            <a:xfrm>
              <a:off x="9676008" y="4614217"/>
              <a:ext cx="498232" cy="203638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j-lt"/>
                <a:ea typeface="+mn-ea"/>
              </a:endParaRPr>
            </a:p>
          </p:txBody>
        </p:sp>
        <p:cxnSp>
          <p:nvCxnSpPr>
            <p:cNvPr id="214" name="Straight Connector 213"/>
            <p:cNvCxnSpPr>
              <a:cxnSpLocks noChangeShapeType="1"/>
              <a:stCxn id="215" idx="4"/>
            </p:cNvCxnSpPr>
            <p:nvPr/>
          </p:nvCxnSpPr>
          <p:spPr bwMode="auto">
            <a:xfrm flipV="1">
              <a:off x="8974651" y="4764401"/>
              <a:ext cx="808668" cy="203638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Can 214"/>
            <p:cNvSpPr>
              <a:spLocks noChangeArrowheads="1"/>
            </p:cNvSpPr>
            <p:nvPr/>
          </p:nvSpPr>
          <p:spPr bwMode="auto">
            <a:xfrm>
              <a:off x="8476419" y="4866219"/>
              <a:ext cx="498232" cy="203638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j-lt"/>
                <a:ea typeface="+mn-ea"/>
              </a:endParaRPr>
            </a:p>
          </p:txBody>
        </p:sp>
      </p:grpSp>
      <p:pic>
        <p:nvPicPr>
          <p:cNvPr id="40989" name="server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20" y="6181726"/>
            <a:ext cx="236220" cy="34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0990" name="server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080" y="6355080"/>
            <a:ext cx="236220" cy="34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0991" name="server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6442710"/>
            <a:ext cx="236220" cy="34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0992" name="server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370" y="6366511"/>
            <a:ext cx="236220" cy="34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0993" name="server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6236971"/>
            <a:ext cx="236220" cy="34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cxnSp>
        <p:nvCxnSpPr>
          <p:cNvPr id="221" name="Straight Connector 220"/>
          <p:cNvCxnSpPr>
            <a:cxnSpLocks noChangeShapeType="1"/>
            <a:stCxn id="206" idx="3"/>
            <a:endCxn id="40989" idx="0"/>
          </p:cNvCxnSpPr>
          <p:nvPr/>
        </p:nvCxnSpPr>
        <p:spPr bwMode="auto">
          <a:xfrm flipH="1">
            <a:off x="9536430" y="5516880"/>
            <a:ext cx="70486" cy="66484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Straight Connector 221"/>
          <p:cNvCxnSpPr>
            <a:cxnSpLocks noChangeShapeType="1"/>
            <a:stCxn id="206" idx="3"/>
            <a:endCxn id="40990" idx="0"/>
          </p:cNvCxnSpPr>
          <p:nvPr/>
        </p:nvCxnSpPr>
        <p:spPr bwMode="auto">
          <a:xfrm>
            <a:off x="9606916" y="5516880"/>
            <a:ext cx="295274" cy="838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Straight Connector 222"/>
          <p:cNvCxnSpPr>
            <a:cxnSpLocks noChangeShapeType="1"/>
            <a:stCxn id="204" idx="3"/>
            <a:endCxn id="40991" idx="0"/>
          </p:cNvCxnSpPr>
          <p:nvPr/>
        </p:nvCxnSpPr>
        <p:spPr bwMode="auto">
          <a:xfrm>
            <a:off x="10203181" y="5328286"/>
            <a:ext cx="64770" cy="111442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4" name="Straight Connector 223"/>
          <p:cNvCxnSpPr>
            <a:cxnSpLocks noChangeShapeType="1"/>
            <a:stCxn id="204" idx="3"/>
            <a:endCxn id="40992" idx="0"/>
          </p:cNvCxnSpPr>
          <p:nvPr/>
        </p:nvCxnSpPr>
        <p:spPr bwMode="auto">
          <a:xfrm>
            <a:off x="10203180" y="5328286"/>
            <a:ext cx="495300" cy="103822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" name="Straight Connector 224"/>
          <p:cNvCxnSpPr>
            <a:cxnSpLocks noChangeShapeType="1"/>
            <a:stCxn id="215" idx="3"/>
            <a:endCxn id="40993" idx="0"/>
          </p:cNvCxnSpPr>
          <p:nvPr/>
        </p:nvCxnSpPr>
        <p:spPr bwMode="auto">
          <a:xfrm>
            <a:off x="10995661" y="5644516"/>
            <a:ext cx="133350" cy="59245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" name="Can 225"/>
          <p:cNvSpPr>
            <a:spLocks noChangeArrowheads="1"/>
          </p:cNvSpPr>
          <p:nvPr/>
        </p:nvSpPr>
        <p:spPr bwMode="auto">
          <a:xfrm>
            <a:off x="10433686" y="4471036"/>
            <a:ext cx="247650" cy="15240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cxnSp>
        <p:nvCxnSpPr>
          <p:cNvPr id="227" name="Straight Connector 226"/>
          <p:cNvCxnSpPr>
            <a:cxnSpLocks noChangeShapeType="1"/>
          </p:cNvCxnSpPr>
          <p:nvPr/>
        </p:nvCxnSpPr>
        <p:spPr bwMode="auto">
          <a:xfrm flipV="1">
            <a:off x="10081260" y="4575810"/>
            <a:ext cx="379096" cy="81916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Can 227"/>
          <p:cNvSpPr>
            <a:spLocks noChangeArrowheads="1"/>
          </p:cNvSpPr>
          <p:nvPr/>
        </p:nvSpPr>
        <p:spPr bwMode="auto">
          <a:xfrm>
            <a:off x="9888856" y="4604386"/>
            <a:ext cx="247650" cy="15240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cxnSp>
        <p:nvCxnSpPr>
          <p:cNvPr id="229" name="Straight Connector 228"/>
          <p:cNvCxnSpPr>
            <a:cxnSpLocks noChangeShapeType="1"/>
            <a:endCxn id="199" idx="1"/>
          </p:cNvCxnSpPr>
          <p:nvPr/>
        </p:nvCxnSpPr>
        <p:spPr bwMode="auto">
          <a:xfrm flipH="1">
            <a:off x="9827896" y="4720591"/>
            <a:ext cx="198120" cy="20193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" name="Straight Connector 229"/>
          <p:cNvCxnSpPr>
            <a:cxnSpLocks noChangeShapeType="1"/>
            <a:endCxn id="231" idx="0"/>
          </p:cNvCxnSpPr>
          <p:nvPr/>
        </p:nvCxnSpPr>
        <p:spPr bwMode="auto">
          <a:xfrm>
            <a:off x="10618470" y="4575811"/>
            <a:ext cx="314326" cy="22479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Can 230"/>
          <p:cNvSpPr>
            <a:spLocks noChangeArrowheads="1"/>
          </p:cNvSpPr>
          <p:nvPr/>
        </p:nvSpPr>
        <p:spPr bwMode="auto">
          <a:xfrm>
            <a:off x="10808971" y="4724400"/>
            <a:ext cx="247650" cy="15240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cxnSp>
        <p:nvCxnSpPr>
          <p:cNvPr id="232" name="Straight Connector 231"/>
          <p:cNvCxnSpPr>
            <a:cxnSpLocks noChangeShapeType="1"/>
            <a:stCxn id="210" idx="1"/>
          </p:cNvCxnSpPr>
          <p:nvPr/>
        </p:nvCxnSpPr>
        <p:spPr bwMode="auto">
          <a:xfrm flipV="1">
            <a:off x="10671810" y="4838700"/>
            <a:ext cx="192406" cy="34290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" name="Straight Connector 232"/>
          <p:cNvCxnSpPr>
            <a:cxnSpLocks noChangeShapeType="1"/>
            <a:endCxn id="231" idx="4"/>
          </p:cNvCxnSpPr>
          <p:nvPr/>
        </p:nvCxnSpPr>
        <p:spPr bwMode="auto">
          <a:xfrm flipH="1" flipV="1">
            <a:off x="11056620" y="4800600"/>
            <a:ext cx="220980" cy="1906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Can 233"/>
          <p:cNvSpPr>
            <a:spLocks noChangeArrowheads="1"/>
          </p:cNvSpPr>
          <p:nvPr/>
        </p:nvSpPr>
        <p:spPr bwMode="auto">
          <a:xfrm>
            <a:off x="11277601" y="4732020"/>
            <a:ext cx="247650" cy="15240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cxnSp>
        <p:nvCxnSpPr>
          <p:cNvPr id="235" name="Straight Connector 234"/>
          <p:cNvCxnSpPr>
            <a:cxnSpLocks noChangeShapeType="1"/>
          </p:cNvCxnSpPr>
          <p:nvPr/>
        </p:nvCxnSpPr>
        <p:spPr bwMode="auto">
          <a:xfrm>
            <a:off x="11414760" y="4848226"/>
            <a:ext cx="276226" cy="27051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" name="Can 235"/>
          <p:cNvSpPr>
            <a:spLocks noChangeArrowheads="1"/>
          </p:cNvSpPr>
          <p:nvPr/>
        </p:nvSpPr>
        <p:spPr bwMode="auto">
          <a:xfrm>
            <a:off x="11601451" y="5042536"/>
            <a:ext cx="247650" cy="15240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sp>
        <p:nvSpPr>
          <p:cNvPr id="237" name="Oval 236"/>
          <p:cNvSpPr>
            <a:spLocks noChangeArrowheads="1"/>
          </p:cNvSpPr>
          <p:nvPr/>
        </p:nvSpPr>
        <p:spPr bwMode="auto">
          <a:xfrm>
            <a:off x="7235190" y="2474596"/>
            <a:ext cx="3560446" cy="1647824"/>
          </a:xfrm>
          <a:prstGeom prst="ellips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sp>
        <p:nvSpPr>
          <p:cNvPr id="239" name="Can 238"/>
          <p:cNvSpPr>
            <a:spLocks noChangeArrowheads="1"/>
          </p:cNvSpPr>
          <p:nvPr/>
        </p:nvSpPr>
        <p:spPr bwMode="auto">
          <a:xfrm>
            <a:off x="3998596" y="3918586"/>
            <a:ext cx="702944" cy="304800"/>
          </a:xfrm>
          <a:prstGeom prst="can">
            <a:avLst>
              <a:gd name="adj" fmla="val 50000"/>
            </a:avLst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sp>
        <p:nvSpPr>
          <p:cNvPr id="240" name="Can 239"/>
          <p:cNvSpPr>
            <a:spLocks noChangeArrowheads="1"/>
          </p:cNvSpPr>
          <p:nvPr/>
        </p:nvSpPr>
        <p:spPr bwMode="auto">
          <a:xfrm>
            <a:off x="6753226" y="3133726"/>
            <a:ext cx="702944" cy="304800"/>
          </a:xfrm>
          <a:prstGeom prst="can">
            <a:avLst>
              <a:gd name="adj" fmla="val 50000"/>
            </a:avLst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sp>
        <p:nvSpPr>
          <p:cNvPr id="241" name="Can 240"/>
          <p:cNvSpPr>
            <a:spLocks noChangeArrowheads="1"/>
          </p:cNvSpPr>
          <p:nvPr/>
        </p:nvSpPr>
        <p:spPr bwMode="auto">
          <a:xfrm>
            <a:off x="9738360" y="3956686"/>
            <a:ext cx="702946" cy="304800"/>
          </a:xfrm>
          <a:prstGeom prst="can">
            <a:avLst>
              <a:gd name="adj" fmla="val 50000"/>
            </a:avLst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sp>
        <p:nvSpPr>
          <p:cNvPr id="244" name="Can 243"/>
          <p:cNvSpPr>
            <a:spLocks noChangeArrowheads="1"/>
          </p:cNvSpPr>
          <p:nvPr/>
        </p:nvSpPr>
        <p:spPr bwMode="auto">
          <a:xfrm>
            <a:off x="5265420" y="2893696"/>
            <a:ext cx="373380" cy="19431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cxnSp>
        <p:nvCxnSpPr>
          <p:cNvPr id="245" name="Straight Connector 244"/>
          <p:cNvCxnSpPr>
            <a:cxnSpLocks noChangeShapeType="1"/>
            <a:stCxn id="239" idx="1"/>
            <a:endCxn id="247" idx="3"/>
          </p:cNvCxnSpPr>
          <p:nvPr/>
        </p:nvCxnSpPr>
        <p:spPr bwMode="auto">
          <a:xfrm flipV="1">
            <a:off x="4351020" y="3255646"/>
            <a:ext cx="281940" cy="6629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" name="Straight Connector 245"/>
          <p:cNvCxnSpPr>
            <a:cxnSpLocks noChangeShapeType="1"/>
          </p:cNvCxnSpPr>
          <p:nvPr/>
        </p:nvCxnSpPr>
        <p:spPr bwMode="auto">
          <a:xfrm flipV="1">
            <a:off x="4737736" y="3027046"/>
            <a:ext cx="567690" cy="104774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7" name="Can 246"/>
          <p:cNvSpPr>
            <a:spLocks noChangeArrowheads="1"/>
          </p:cNvSpPr>
          <p:nvPr/>
        </p:nvSpPr>
        <p:spPr bwMode="auto">
          <a:xfrm>
            <a:off x="4446270" y="3061336"/>
            <a:ext cx="371476" cy="19431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cxnSp>
        <p:nvCxnSpPr>
          <p:cNvPr id="248" name="Straight Connector 247"/>
          <p:cNvCxnSpPr>
            <a:cxnSpLocks noChangeShapeType="1"/>
          </p:cNvCxnSpPr>
          <p:nvPr/>
        </p:nvCxnSpPr>
        <p:spPr bwMode="auto">
          <a:xfrm>
            <a:off x="4653916" y="3209926"/>
            <a:ext cx="415290" cy="340994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" name="Straight Connector 248"/>
          <p:cNvCxnSpPr>
            <a:cxnSpLocks noChangeShapeType="1"/>
            <a:endCxn id="250" idx="0"/>
          </p:cNvCxnSpPr>
          <p:nvPr/>
        </p:nvCxnSpPr>
        <p:spPr bwMode="auto">
          <a:xfrm>
            <a:off x="5545456" y="3027046"/>
            <a:ext cx="474344" cy="283844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0" name="Can 249"/>
          <p:cNvSpPr>
            <a:spLocks noChangeArrowheads="1"/>
          </p:cNvSpPr>
          <p:nvPr/>
        </p:nvSpPr>
        <p:spPr bwMode="auto">
          <a:xfrm>
            <a:off x="5833110" y="3215640"/>
            <a:ext cx="373380" cy="192406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cxnSp>
        <p:nvCxnSpPr>
          <p:cNvPr id="251" name="Straight Connector 250"/>
          <p:cNvCxnSpPr>
            <a:cxnSpLocks noChangeShapeType="1"/>
            <a:stCxn id="252" idx="4"/>
          </p:cNvCxnSpPr>
          <p:nvPr/>
        </p:nvCxnSpPr>
        <p:spPr bwMode="auto">
          <a:xfrm flipV="1">
            <a:off x="5305426" y="3358516"/>
            <a:ext cx="607694" cy="192404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2" name="Can 251"/>
          <p:cNvSpPr>
            <a:spLocks noChangeArrowheads="1"/>
          </p:cNvSpPr>
          <p:nvPr/>
        </p:nvSpPr>
        <p:spPr bwMode="auto">
          <a:xfrm>
            <a:off x="4933950" y="3453766"/>
            <a:ext cx="371476" cy="19431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cxnSp>
        <p:nvCxnSpPr>
          <p:cNvPr id="253" name="Straight Connector 252"/>
          <p:cNvCxnSpPr>
            <a:cxnSpLocks noChangeShapeType="1"/>
            <a:stCxn id="240" idx="2"/>
            <a:endCxn id="250" idx="4"/>
          </p:cNvCxnSpPr>
          <p:nvPr/>
        </p:nvCxnSpPr>
        <p:spPr bwMode="auto">
          <a:xfrm flipH="1">
            <a:off x="6206490" y="3286126"/>
            <a:ext cx="546736" cy="24764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0" name="Can 259"/>
          <p:cNvSpPr>
            <a:spLocks noChangeArrowheads="1"/>
          </p:cNvSpPr>
          <p:nvPr/>
        </p:nvSpPr>
        <p:spPr bwMode="auto">
          <a:xfrm>
            <a:off x="9008746" y="2893696"/>
            <a:ext cx="371474" cy="19431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cxnSp>
        <p:nvCxnSpPr>
          <p:cNvPr id="261" name="Straight Connector 260"/>
          <p:cNvCxnSpPr>
            <a:cxnSpLocks noChangeShapeType="1"/>
          </p:cNvCxnSpPr>
          <p:nvPr/>
        </p:nvCxnSpPr>
        <p:spPr bwMode="auto">
          <a:xfrm flipV="1">
            <a:off x="8479156" y="3027046"/>
            <a:ext cx="569594" cy="10287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2" name="Can 261"/>
          <p:cNvSpPr>
            <a:spLocks noChangeArrowheads="1"/>
          </p:cNvSpPr>
          <p:nvPr/>
        </p:nvSpPr>
        <p:spPr bwMode="auto">
          <a:xfrm>
            <a:off x="8187690" y="3061336"/>
            <a:ext cx="373380" cy="19240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cxnSp>
        <p:nvCxnSpPr>
          <p:cNvPr id="263" name="Straight Connector 262"/>
          <p:cNvCxnSpPr>
            <a:cxnSpLocks noChangeShapeType="1"/>
          </p:cNvCxnSpPr>
          <p:nvPr/>
        </p:nvCxnSpPr>
        <p:spPr bwMode="auto">
          <a:xfrm>
            <a:off x="8395336" y="3209926"/>
            <a:ext cx="415290" cy="340994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" name="Straight Connector 263"/>
          <p:cNvCxnSpPr>
            <a:cxnSpLocks noChangeShapeType="1"/>
            <a:endCxn id="265" idx="0"/>
          </p:cNvCxnSpPr>
          <p:nvPr/>
        </p:nvCxnSpPr>
        <p:spPr bwMode="auto">
          <a:xfrm>
            <a:off x="9286876" y="3027046"/>
            <a:ext cx="474344" cy="283844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5" name="Can 264"/>
          <p:cNvSpPr>
            <a:spLocks noChangeArrowheads="1"/>
          </p:cNvSpPr>
          <p:nvPr/>
        </p:nvSpPr>
        <p:spPr bwMode="auto">
          <a:xfrm>
            <a:off x="9574530" y="3213736"/>
            <a:ext cx="373380" cy="19431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cxnSp>
        <p:nvCxnSpPr>
          <p:cNvPr id="266" name="Straight Connector 265"/>
          <p:cNvCxnSpPr>
            <a:cxnSpLocks noChangeShapeType="1"/>
            <a:stCxn id="267" idx="4"/>
          </p:cNvCxnSpPr>
          <p:nvPr/>
        </p:nvCxnSpPr>
        <p:spPr bwMode="auto">
          <a:xfrm flipV="1">
            <a:off x="9048750" y="3358516"/>
            <a:ext cx="607696" cy="192404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7" name="Can 266"/>
          <p:cNvSpPr>
            <a:spLocks noChangeArrowheads="1"/>
          </p:cNvSpPr>
          <p:nvPr/>
        </p:nvSpPr>
        <p:spPr bwMode="auto">
          <a:xfrm>
            <a:off x="8675370" y="3453766"/>
            <a:ext cx="373380" cy="194310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68579" tIns="34289" rIns="68579" bIns="34289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</a:endParaRPr>
          </a:p>
        </p:txBody>
      </p:sp>
      <p:cxnSp>
        <p:nvCxnSpPr>
          <p:cNvPr id="268" name="Straight Connector 267"/>
          <p:cNvCxnSpPr>
            <a:cxnSpLocks noChangeShapeType="1"/>
            <a:stCxn id="241" idx="1"/>
            <a:endCxn id="265" idx="3"/>
          </p:cNvCxnSpPr>
          <p:nvPr/>
        </p:nvCxnSpPr>
        <p:spPr bwMode="auto">
          <a:xfrm flipH="1" flipV="1">
            <a:off x="9761220" y="3408046"/>
            <a:ext cx="327660" cy="54864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Straight Connector 270"/>
          <p:cNvCxnSpPr>
            <a:cxnSpLocks noChangeShapeType="1"/>
            <a:stCxn id="262" idx="2"/>
            <a:endCxn id="240" idx="4"/>
          </p:cNvCxnSpPr>
          <p:nvPr/>
        </p:nvCxnSpPr>
        <p:spPr bwMode="auto">
          <a:xfrm flipH="1">
            <a:off x="7456170" y="3158490"/>
            <a:ext cx="731520" cy="127636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Straight Connector 273"/>
          <p:cNvCxnSpPr>
            <a:cxnSpLocks noChangeShapeType="1"/>
            <a:stCxn id="176" idx="1"/>
            <a:endCxn id="239" idx="3"/>
          </p:cNvCxnSpPr>
          <p:nvPr/>
        </p:nvCxnSpPr>
        <p:spPr bwMode="auto">
          <a:xfrm flipV="1">
            <a:off x="3937636" y="4223386"/>
            <a:ext cx="413384" cy="16954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" name="Straight Connector 276"/>
          <p:cNvCxnSpPr>
            <a:cxnSpLocks noChangeShapeType="1"/>
            <a:stCxn id="241" idx="3"/>
            <a:endCxn id="226" idx="1"/>
          </p:cNvCxnSpPr>
          <p:nvPr/>
        </p:nvCxnSpPr>
        <p:spPr bwMode="auto">
          <a:xfrm>
            <a:off x="10088881" y="4261486"/>
            <a:ext cx="468630" cy="209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1752600" y="1308736"/>
            <a:ext cx="12076189" cy="484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68579" tIns="34289" rIns="68579" bIns="34289">
            <a:spAutoFit/>
          </a:bodyPr>
          <a:lstStyle/>
          <a:p>
            <a:pPr>
              <a:defRPr/>
            </a:pPr>
            <a:r>
              <a:rPr lang="en-US" sz="2700" dirty="0">
                <a:latin typeface="+mj-lt"/>
              </a:rPr>
              <a:t>All organizations (Autonomous Systems) use the same algorithm to talk to each other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3648076" y="1792606"/>
            <a:ext cx="603884" cy="212598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" name="Straight Arrow Connector 140"/>
          <p:cNvCxnSpPr>
            <a:cxnSpLocks noChangeShapeType="1"/>
            <a:endCxn id="240" idx="1"/>
          </p:cNvCxnSpPr>
          <p:nvPr/>
        </p:nvCxnSpPr>
        <p:spPr bwMode="auto">
          <a:xfrm>
            <a:off x="6244590" y="1792606"/>
            <a:ext cx="861060" cy="134112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Straight Arrow Connector 141"/>
          <p:cNvCxnSpPr>
            <a:cxnSpLocks noChangeShapeType="1"/>
          </p:cNvCxnSpPr>
          <p:nvPr/>
        </p:nvCxnSpPr>
        <p:spPr bwMode="auto">
          <a:xfrm flipH="1">
            <a:off x="10267950" y="1792606"/>
            <a:ext cx="1447800" cy="216408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TextBox 151"/>
          <p:cNvSpPr txBox="1"/>
          <p:nvPr/>
        </p:nvSpPr>
        <p:spPr>
          <a:xfrm>
            <a:off x="4802506" y="2215516"/>
            <a:ext cx="704358" cy="346247"/>
          </a:xfrm>
          <a:prstGeom prst="rect">
            <a:avLst/>
          </a:prstGeom>
          <a:noFill/>
        </p:spPr>
        <p:txBody>
          <a:bodyPr wrap="none" lIns="68579" tIns="34289" rIns="68579" bIns="34289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CENIC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235316" y="2146936"/>
            <a:ext cx="1016238" cy="346247"/>
          </a:xfrm>
          <a:prstGeom prst="rect">
            <a:avLst/>
          </a:prstGeom>
          <a:noFill/>
        </p:spPr>
        <p:txBody>
          <a:bodyPr wrap="none" lIns="68579" tIns="34289" rIns="68579" bIns="34289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Internet2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(Autonomous System)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pl-PL" sz="1800" dirty="0" err="1">
                <a:solidFill>
                  <a:srgbClr val="FF0000"/>
                </a:solidFill>
              </a:rPr>
              <a:t>nickm</a:t>
            </a:r>
            <a:r>
              <a:rPr lang="pl-PL" sz="1800" dirty="0">
                <a:solidFill>
                  <a:srgbClr val="FF0000"/>
                </a:solidFill>
              </a:rPr>
              <a:t>&gt; </a:t>
            </a:r>
            <a:r>
              <a:rPr lang="pl-PL" sz="1800" dirty="0" err="1">
                <a:solidFill>
                  <a:srgbClr val="FF0000"/>
                </a:solidFill>
              </a:rPr>
              <a:t>traceroute</a:t>
            </a:r>
            <a:r>
              <a:rPr lang="pl-PL" sz="1800" dirty="0">
                <a:solidFill>
                  <a:srgbClr val="FF0000"/>
                </a:solidFill>
              </a:rPr>
              <a:t> -q1 </a:t>
            </a:r>
            <a:r>
              <a:rPr lang="pl-PL" sz="1800" dirty="0" err="1">
                <a:solidFill>
                  <a:srgbClr val="FF0000"/>
                </a:solidFill>
              </a:rPr>
              <a:t>www.cam.ac.uk</a:t>
            </a:r>
            <a:r>
              <a:rPr lang="pl-PL" sz="1800" dirty="0">
                <a:solidFill>
                  <a:srgbClr val="FF0000"/>
                </a:solidFill>
              </a:rPr>
              <a:t> </a:t>
            </a:r>
          </a:p>
          <a:p>
            <a:r>
              <a:rPr lang="pl-PL" sz="1800" dirty="0">
                <a:solidFill>
                  <a:srgbClr val="FF0000"/>
                </a:solidFill>
              </a:rPr>
              <a:t>   </a:t>
            </a:r>
            <a:r>
              <a:rPr lang="pl-PL" sz="1800" dirty="0"/>
              <a:t>           </a:t>
            </a:r>
          </a:p>
          <a:p>
            <a:r>
              <a:rPr lang="pl-PL" sz="1400" dirty="0" err="1">
                <a:latin typeface="Courier" charset="0"/>
                <a:ea typeface="Courier" charset="0"/>
                <a:cs typeface="Courier" charset="0"/>
              </a:rPr>
              <a:t>traceroute</a:t>
            </a:r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pl-PL" sz="1400" dirty="0" err="1">
                <a:latin typeface="Courier" charset="0"/>
                <a:ea typeface="Courier" charset="0"/>
                <a:cs typeface="Courier" charset="0"/>
              </a:rPr>
              <a:t>www.cam.ac.uk</a:t>
            </a:r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 (131.111.150.25), </a:t>
            </a:r>
            <a:br>
              <a:rPr lang="pl-PL" sz="1400" dirty="0">
                <a:latin typeface="Courier" charset="0"/>
                <a:ea typeface="Courier" charset="0"/>
                <a:cs typeface="Courier" charset="0"/>
              </a:rPr>
            </a:br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30 hops max, 40 </a:t>
            </a:r>
            <a:r>
              <a:rPr lang="pl-PL" sz="1400" dirty="0" err="1">
                <a:latin typeface="Courier" charset="0"/>
                <a:ea typeface="Courier" charset="0"/>
                <a:cs typeface="Courier" charset="0"/>
              </a:rPr>
              <a:t>byte</a:t>
            </a:r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1400" dirty="0" err="1">
                <a:latin typeface="Courier" charset="0"/>
                <a:ea typeface="Courier" charset="0"/>
                <a:cs typeface="Courier" charset="0"/>
              </a:rPr>
              <a:t>packets</a:t>
            </a:r>
            <a:endParaRPr lang="pl-PL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 1  </a:t>
            </a:r>
            <a:r>
              <a:rPr lang="pl-PL" sz="1400" dirty="0" err="1">
                <a:latin typeface="Courier" charset="0"/>
                <a:ea typeface="Courier" charset="0"/>
                <a:cs typeface="Courier" charset="0"/>
              </a:rPr>
              <a:t>csmx</a:t>
            </a:r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-west-</a:t>
            </a:r>
            <a:r>
              <a:rPr lang="pl-PL" sz="1400" dirty="0" err="1">
                <a:latin typeface="Courier" charset="0"/>
                <a:ea typeface="Courier" charset="0"/>
                <a:cs typeface="Courier" charset="0"/>
              </a:rPr>
              <a:t>rtr.SUNet</a:t>
            </a:r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 (171.64.74.2)  8.567 ms</a:t>
            </a:r>
          </a:p>
          <a:p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 2  dc-svl-rtr-vl8.SUNet (171.64.255.204)  0.334 ms</a:t>
            </a:r>
          </a:p>
          <a:p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 3  dc-svl-agg4--stanford-100ge.cenic.net (137.164.23.144)  1.041 ms</a:t>
            </a:r>
          </a:p>
          <a:p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is-IS" sz="1400" dirty="0">
                <a:latin typeface="Courier" charset="0"/>
                <a:ea typeface="Courier" charset="0"/>
                <a:cs typeface="Courier" charset="0"/>
              </a:rPr>
              <a:t>…</a:t>
            </a:r>
          </a:p>
          <a:p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 7  et-4-0-0.4079.sdn-sw.lasv.net.internet2.edu (162.252.70.28)  14.320 ms</a:t>
            </a:r>
          </a:p>
          <a:p>
            <a:r>
              <a:rPr lang="is-IS" sz="1400" dirty="0">
                <a:latin typeface="Courier" charset="0"/>
                <a:ea typeface="Courier" charset="0"/>
                <a:cs typeface="Courier" charset="0"/>
              </a:rPr>
              <a:t>…</a:t>
            </a:r>
          </a:p>
          <a:p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14  internet2.mx1.lon.uk.geant.net (62.40.124.44)  144.085 ms</a:t>
            </a:r>
          </a:p>
          <a:p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15  janet-gw.mx1.lon.uk.geant.net (62.40.124.198)  144.552 ms</a:t>
            </a:r>
          </a:p>
          <a:p>
            <a:r>
              <a:rPr lang="is-IS" sz="1400" dirty="0">
                <a:latin typeface="Courier" charset="0"/>
                <a:ea typeface="Courier" charset="0"/>
                <a:cs typeface="Courier" charset="0"/>
              </a:rPr>
              <a:t>…</a:t>
            </a:r>
          </a:p>
          <a:p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24  </a:t>
            </a:r>
            <a:r>
              <a:rPr lang="pl-PL" sz="1400" dirty="0" err="1">
                <a:latin typeface="Courier" charset="0"/>
                <a:ea typeface="Courier" charset="0"/>
                <a:cs typeface="Courier" charset="0"/>
              </a:rPr>
              <a:t>primary.admin.cam.ac.uk</a:t>
            </a:r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 (131.111.150.25)  150.353 ms</a:t>
            </a:r>
          </a:p>
          <a:p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437120" y="2377440"/>
            <a:ext cx="6812280" cy="3108960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pl-PL" sz="2000" dirty="0" err="1">
                <a:solidFill>
                  <a:srgbClr val="FF0000"/>
                </a:solidFill>
              </a:rPr>
              <a:t>nickm</a:t>
            </a:r>
            <a:r>
              <a:rPr lang="pl-PL" sz="2000" dirty="0">
                <a:solidFill>
                  <a:srgbClr val="FF0000"/>
                </a:solidFill>
              </a:rPr>
              <a:t>&gt; </a:t>
            </a:r>
            <a:r>
              <a:rPr lang="pl-PL" sz="2000" dirty="0" err="1">
                <a:solidFill>
                  <a:srgbClr val="FF0000"/>
                </a:solidFill>
              </a:rPr>
              <a:t>whois</a:t>
            </a:r>
            <a:r>
              <a:rPr lang="pl-PL" sz="2000" dirty="0">
                <a:solidFill>
                  <a:srgbClr val="FF0000"/>
                </a:solidFill>
              </a:rPr>
              <a:t> -h </a:t>
            </a:r>
            <a:r>
              <a:rPr lang="pl-PL" sz="2000" dirty="0" err="1">
                <a:solidFill>
                  <a:srgbClr val="FF0000"/>
                </a:solidFill>
              </a:rPr>
              <a:t>whois.cymru.com</a:t>
            </a:r>
            <a:r>
              <a:rPr lang="pl-PL" sz="2000" dirty="0">
                <a:solidFill>
                  <a:srgbClr val="FF0000"/>
                </a:solidFill>
              </a:rPr>
              <a:t> 62.40.124.198</a:t>
            </a:r>
          </a:p>
          <a:p>
            <a:endParaRPr lang="pl-PL" sz="2000" dirty="0"/>
          </a:p>
          <a:p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pl-PL" sz="1400" dirty="0" err="1">
                <a:latin typeface="Courier" charset="0"/>
                <a:ea typeface="Courier" charset="0"/>
                <a:cs typeface="Courier" charset="0"/>
              </a:rPr>
              <a:t>Querying</a:t>
            </a:r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1400" dirty="0" err="1">
                <a:latin typeface="Courier" charset="0"/>
                <a:ea typeface="Courier" charset="0"/>
                <a:cs typeface="Courier" charset="0"/>
              </a:rPr>
              <a:t>whois.cymru.com</a:t>
            </a:r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pl-PL" sz="1400" dirty="0" err="1">
                <a:latin typeface="Courier" charset="0"/>
                <a:ea typeface="Courier" charset="0"/>
                <a:cs typeface="Courier" charset="0"/>
              </a:rPr>
              <a:t>whois.cymru.com</a:t>
            </a:r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AS      | IP               | AS </a:t>
            </a:r>
            <a:r>
              <a:rPr lang="pl-PL" sz="1400" dirty="0" err="1">
                <a:latin typeface="Courier" charset="0"/>
                <a:ea typeface="Courier" charset="0"/>
                <a:cs typeface="Courier" charset="0"/>
              </a:rPr>
              <a:t>Name</a:t>
            </a:r>
            <a:endParaRPr lang="pl-PL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20965   | 62.40.124.198    | GEANT The GEANT IP Service, GB</a:t>
            </a:r>
          </a:p>
          <a:p>
            <a:r>
              <a:rPr lang="pl-PL" sz="1400" dirty="0">
                <a:latin typeface="Courier" charset="0"/>
                <a:ea typeface="Courier" charset="0"/>
                <a:cs typeface="Courier" charset="0"/>
              </a:rPr>
              <a:t>21320   | 62.40.124.198    | GEANT_IAS_VRF, EU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CS144, 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3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0"/>
            </a:endParaRPr>
          </a:p>
        </p:txBody>
      </p:sp>
      <p:sp>
        <p:nvSpPr>
          <p:cNvPr id="41985" name="Rectangle 14"/>
          <p:cNvSpPr>
            <a:spLocks noChangeArrowheads="1"/>
          </p:cNvSpPr>
          <p:nvPr/>
        </p:nvSpPr>
        <p:spPr bwMode="auto">
          <a:xfrm>
            <a:off x="9616441" y="2606040"/>
            <a:ext cx="857250" cy="8324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5" tIns="34286" rIns="68575" bIns="34286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charset="2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Lucida Grande" charset="0"/>
              <a:buChar char="-"/>
              <a:defRPr sz="2000">
                <a:solidFill>
                  <a:srgbClr val="000099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75000"/>
              <a:buFont typeface="Courier New" charset="0"/>
              <a:buChar char="o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160">
              <a:latin typeface="Comic Sans MS" charset="0"/>
            </a:endParaRPr>
          </a:p>
        </p:txBody>
      </p:sp>
      <p:sp>
        <p:nvSpPr>
          <p:cNvPr id="41986" name="Freeform 16"/>
          <p:cNvSpPr>
            <a:spLocks/>
          </p:cNvSpPr>
          <p:nvPr/>
        </p:nvSpPr>
        <p:spPr bwMode="auto">
          <a:xfrm>
            <a:off x="9589770" y="4682490"/>
            <a:ext cx="843916" cy="1704976"/>
          </a:xfrm>
          <a:custGeom>
            <a:avLst/>
            <a:gdLst>
              <a:gd name="T0" fmla="*/ 70564425 w 443"/>
              <a:gd name="T1" fmla="*/ 1691655181 h 1194"/>
              <a:gd name="T2" fmla="*/ 1116430806 w 443"/>
              <a:gd name="T3" fmla="*/ 1691655181 h 1194"/>
              <a:gd name="T4" fmla="*/ 1098788906 w 443"/>
              <a:gd name="T5" fmla="*/ 0 h 1194"/>
              <a:gd name="T6" fmla="*/ 619958878 w 443"/>
              <a:gd name="T7" fmla="*/ 158681251 h 1194"/>
              <a:gd name="T8" fmla="*/ 549394453 w 443"/>
              <a:gd name="T9" fmla="*/ 667310886 h 1194"/>
              <a:gd name="T10" fmla="*/ 302418965 w 443"/>
              <a:gd name="T11" fmla="*/ 677229207 h 1194"/>
              <a:gd name="T12" fmla="*/ 0 w 443"/>
              <a:gd name="T13" fmla="*/ 1044178559 h 1194"/>
              <a:gd name="T14" fmla="*/ 70564425 w 443"/>
              <a:gd name="T15" fmla="*/ 1691655181 h 11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3" h="1194">
                <a:moveTo>
                  <a:pt x="28" y="1194"/>
                </a:moveTo>
                <a:lnTo>
                  <a:pt x="443" y="1194"/>
                </a:lnTo>
                <a:lnTo>
                  <a:pt x="436" y="0"/>
                </a:lnTo>
                <a:lnTo>
                  <a:pt x="246" y="112"/>
                </a:lnTo>
                <a:lnTo>
                  <a:pt x="218" y="471"/>
                </a:lnTo>
                <a:lnTo>
                  <a:pt x="120" y="478"/>
                </a:lnTo>
                <a:lnTo>
                  <a:pt x="0" y="737"/>
                </a:lnTo>
                <a:lnTo>
                  <a:pt x="28" y="11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86" rIns="68575" bIns="34286"/>
          <a:lstStyle/>
          <a:p>
            <a:endParaRPr lang="en-US"/>
          </a:p>
        </p:txBody>
      </p:sp>
      <p:pic>
        <p:nvPicPr>
          <p:cNvPr id="41987" name="Picture 2" descr="optge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109728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680" y="626746"/>
            <a:ext cx="10515600" cy="1371600"/>
          </a:xfrm>
        </p:spPr>
        <p:txBody>
          <a:bodyPr/>
          <a:lstStyle/>
          <a:p>
            <a:r>
              <a:rPr lang="en-US" altLang="en-US" dirty="0">
                <a:latin typeface="Calibri" charset="0"/>
                <a:ea typeface="ＭＳ Ｐゴシック" charset="-128"/>
              </a:rPr>
              <a:t>Border Gateway Protocol (BGP)</a:t>
            </a:r>
            <a:endParaRPr lang="en-US" altLang="en-US" sz="4800" i="1" dirty="0">
              <a:latin typeface="Calibri" charset="0"/>
              <a:ea typeface="ＭＳ Ｐゴシック" charset="-128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98346"/>
            <a:ext cx="13335000" cy="603504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en-US" sz="3200" dirty="0">
                <a:ea typeface="ＭＳ Ｐゴシック" charset="-128"/>
              </a:rPr>
              <a:t>BGP neighbors (“peers”) establish a TCP connection.</a:t>
            </a:r>
          </a:p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en-US" sz="3200" dirty="0">
                <a:ea typeface="ＭＳ Ｐゴシック" charset="-128"/>
              </a:rPr>
              <a:t>BGP is not a link-state or a distance-vector routing protocol.</a:t>
            </a:r>
          </a:p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en-US" sz="3200" dirty="0">
                <a:ea typeface="ＭＳ Ｐゴシック" charset="-128"/>
              </a:rPr>
              <a:t>Instead, BGP uses what is called a </a:t>
            </a:r>
            <a:r>
              <a:rPr lang="ja-JP" altLang="en-US" sz="3200" dirty="0">
                <a:latin typeface="Arial" charset="0"/>
                <a:ea typeface="ＭＳ Ｐゴシック" charset="-128"/>
              </a:rPr>
              <a:t>“</a:t>
            </a:r>
            <a:r>
              <a:rPr lang="en-US" altLang="ja-JP" sz="3200" dirty="0">
                <a:ea typeface="ＭＳ Ｐゴシック" charset="-128"/>
              </a:rPr>
              <a:t>Path vector</a:t>
            </a:r>
            <a:r>
              <a:rPr lang="ja-JP" altLang="en-US" sz="3200" dirty="0">
                <a:latin typeface="Arial" charset="0"/>
                <a:ea typeface="ＭＳ Ｐゴシック" charset="-128"/>
              </a:rPr>
              <a:t>”</a:t>
            </a:r>
            <a:r>
              <a:rPr lang="en-US" altLang="ja-JP" sz="3200" dirty="0">
                <a:latin typeface="Arial" charset="0"/>
                <a:ea typeface="ＭＳ Ｐゴシック" charset="-128"/>
              </a:rPr>
              <a:t>.</a:t>
            </a:r>
            <a:endParaRPr lang="en-US" altLang="en-US" sz="3200" dirty="0">
              <a:ea typeface="ＭＳ Ｐゴシック" charset="-128"/>
            </a:endParaRPr>
          </a:p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endParaRPr lang="en-US" altLang="en-US" sz="3200" dirty="0">
              <a:ea typeface="ＭＳ Ｐゴシック" charset="-128"/>
            </a:endParaRPr>
          </a:p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en-US" sz="3200" dirty="0">
                <a:ea typeface="ＭＳ Ｐゴシック" charset="-128"/>
              </a:rPr>
              <a:t>For each prefix, a BGP router advertises a path of AS’s to reach it.</a:t>
            </a:r>
            <a:endParaRPr lang="en-US" altLang="ja-JP" sz="32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en-US" sz="3200" dirty="0">
                <a:ea typeface="ＭＳ Ｐゴシック" charset="-128"/>
              </a:rPr>
              <a:t>This is the “path vector”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en-US" sz="3200" dirty="0">
                <a:ea typeface="ＭＳ Ｐゴシック" charset="-128"/>
              </a:rPr>
              <a:t>Example of path vector advertisement:</a:t>
            </a:r>
          </a:p>
          <a:p>
            <a:pPr marL="548640" lvl="1" indent="0">
              <a:lnSpc>
                <a:spcPct val="90000"/>
              </a:lnSpc>
              <a:buClr>
                <a:schemeClr val="accent2"/>
              </a:buClr>
              <a:buNone/>
              <a:defRPr/>
            </a:pPr>
            <a:r>
              <a:rPr lang="ja-JP" altLang="en-US" sz="28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“</a:t>
            </a:r>
            <a:r>
              <a:rPr lang="en-US" altLang="ja-JP" sz="2800" dirty="0">
                <a:solidFill>
                  <a:srgbClr val="FF0000"/>
                </a:solidFill>
                <a:ea typeface="ＭＳ Ｐゴシック" charset="-128"/>
              </a:rPr>
              <a:t>The network 171.64/16 can be reached via the path {AS1, AS5, AS13}</a:t>
            </a:r>
            <a:r>
              <a:rPr lang="ja-JP" altLang="en-US" sz="28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”</a:t>
            </a:r>
            <a:endParaRPr lang="en-US" altLang="ja-JP" sz="2800" dirty="0">
              <a:solidFill>
                <a:srgbClr val="FF0000"/>
              </a:solidFill>
              <a:latin typeface="Arial" charset="0"/>
              <a:ea typeface="ＭＳ Ｐゴシック" charset="-128"/>
            </a:endParaRPr>
          </a:p>
          <a:p>
            <a:pPr marL="470536" lvl="1" indent="-457200">
              <a:lnSpc>
                <a:spcPct val="90000"/>
              </a:lnSpc>
              <a:buClr>
                <a:schemeClr val="accent2"/>
              </a:buClr>
              <a:buSzPct val="75000"/>
              <a:buFont typeface="Wingdings" charset="2"/>
              <a:buChar char="§"/>
              <a:defRPr/>
            </a:pPr>
            <a:endParaRPr lang="en-US" altLang="ja-JP" sz="2800" dirty="0">
              <a:solidFill>
                <a:srgbClr val="FF0000"/>
              </a:solidFill>
              <a:latin typeface="Arial" charset="0"/>
              <a:ea typeface="ＭＳ Ｐゴシック" charset="-128"/>
            </a:endParaRPr>
          </a:p>
          <a:p>
            <a:pPr marL="470536" lvl="1" indent="-457200">
              <a:lnSpc>
                <a:spcPct val="90000"/>
              </a:lnSpc>
              <a:buClr>
                <a:schemeClr val="accent2"/>
              </a:buClr>
              <a:buSzPct val="75000"/>
              <a:buFont typeface="Wingdings" charset="2"/>
              <a:buChar char="§"/>
              <a:defRPr/>
            </a:pPr>
            <a:r>
              <a:rPr lang="en-US" altLang="en-US" sz="3200" dirty="0">
                <a:solidFill>
                  <a:schemeClr val="tx1"/>
                </a:solidFill>
                <a:ea typeface="ＭＳ Ｐゴシック" charset="-128"/>
              </a:rPr>
              <a:t>When a link/router fails, the path vector is </a:t>
            </a:r>
            <a:r>
              <a:rPr lang="ja-JP" altLang="en-US" sz="32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“</a:t>
            </a:r>
            <a:r>
              <a:rPr lang="en-US" altLang="ja-JP" sz="3200" dirty="0">
                <a:solidFill>
                  <a:schemeClr val="tx1"/>
                </a:solidFill>
                <a:ea typeface="ＭＳ Ｐゴシック" charset="-128"/>
              </a:rPr>
              <a:t>withdrawn</a:t>
            </a:r>
            <a:r>
              <a:rPr lang="ja-JP" altLang="en-US" sz="32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”</a:t>
            </a:r>
            <a:endParaRPr lang="en-US" altLang="en-US" sz="3200" dirty="0">
              <a:solidFill>
                <a:schemeClr val="tx1"/>
              </a:solidFill>
              <a:ea typeface="ＭＳ Ｐゴシック" charset="-128"/>
            </a:endParaRPr>
          </a:p>
          <a:p>
            <a:pPr marL="470536" lvl="1" indent="-457200">
              <a:lnSpc>
                <a:spcPct val="90000"/>
              </a:lnSpc>
              <a:buClr>
                <a:schemeClr val="accent2"/>
              </a:buClr>
              <a:buSzPct val="75000"/>
              <a:buFont typeface="Wingdings" charset="2"/>
              <a:buChar char="§"/>
              <a:defRPr/>
            </a:pPr>
            <a:endParaRPr lang="en-US" altLang="ja-JP" sz="2800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Data\Microsoft\Templates\Blank Presentation.pot</Template>
  <TotalTime>3233</TotalTime>
  <Words>530</Words>
  <Application>Microsoft Macintosh PowerPoint</Application>
  <PresentationFormat>Custom</PresentationFormat>
  <Paragraphs>176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Comic Sans MS</vt:lpstr>
      <vt:lpstr>Courier</vt:lpstr>
      <vt:lpstr>Courier New</vt:lpstr>
      <vt:lpstr>Lucida Grande</vt:lpstr>
      <vt:lpstr>Times New Roman</vt:lpstr>
      <vt:lpstr>Wingdings</vt:lpstr>
      <vt:lpstr>1_Blank Presentation</vt:lpstr>
      <vt:lpstr>Another view of Dijkstra…</vt:lpstr>
      <vt:lpstr>PowerPoint Presentation</vt:lpstr>
      <vt:lpstr>PowerPoint Presentation</vt:lpstr>
      <vt:lpstr>PowerPoint Presentation</vt:lpstr>
      <vt:lpstr>Internet routing is hierarchical</vt:lpstr>
      <vt:lpstr>PowerPoint Presentation</vt:lpstr>
      <vt:lpstr>AS (Autonomous System) numbers</vt:lpstr>
      <vt:lpstr>PowerPoint Presentation</vt:lpstr>
      <vt:lpstr>Border Gateway Protocol (BGP)</vt:lpstr>
      <vt:lpstr>Border Gateway Protocol (BGP)</vt:lpstr>
      <vt:lpstr>Customers and Providers</vt:lpstr>
      <vt:lpstr>Customer-Provider Hierarchy</vt:lpstr>
      <vt:lpstr>The Peering Relationship</vt:lpstr>
      <vt:lpstr>“Tier 1” Providers</vt:lpstr>
      <vt:lpstr>Tier 1 ISPs </vt:lpstr>
      <vt:lpstr>Tier 1 ISPs by country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how packets are routed in the Internet</dc:title>
  <dc:creator>Nick W McKeown</dc:creator>
  <cp:lastModifiedBy>Nick W McKeown</cp:lastModifiedBy>
  <cp:revision>27</cp:revision>
  <cp:lastPrinted>2017-11-07T17:05:21Z</cp:lastPrinted>
  <dcterms:created xsi:type="dcterms:W3CDTF">2016-11-10T22:07:32Z</dcterms:created>
  <dcterms:modified xsi:type="dcterms:W3CDTF">2019-10-23T21:14:25Z</dcterms:modified>
</cp:coreProperties>
</file>