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35e27f6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35e27f6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35e27f6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35e27f6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35e27f6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35e27f6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35e27f6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35e27f6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35e27f6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35e27f6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thepope@vatican.va" TargetMode="External"/><Relationship Id="rId4" Type="http://schemas.openxmlformats.org/officeDocument/2006/relationships/hyperlink" Target="mailto:thepope@vatican.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Reliability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from unreliability</a:t>
            </a:r>
            <a:endParaRPr sz="34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826050"/>
            <a:ext cx="2021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CS144 2020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897900" y="4565700"/>
            <a:ext cx="2245800" cy="577800"/>
          </a:xfrm>
          <a:prstGeom prst="rect">
            <a:avLst/>
          </a:prstGeom>
          <a:solidFill>
            <a:srgbClr val="99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Keith &amp; Nick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Internet provides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“Best-effort” delivery of </a:t>
            </a:r>
            <a:r>
              <a:rPr lang="en" sz="2600"/>
              <a:t>datagrams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up to about 1,500 bytes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from one computer to another</a:t>
            </a:r>
            <a:br>
              <a:rPr lang="en" sz="2200"/>
            </a:b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“Best-effort” means datagram </a:t>
            </a:r>
            <a:r>
              <a:rPr b="1" lang="en" sz="2600"/>
              <a:t>might</a:t>
            </a:r>
            <a:r>
              <a:rPr lang="en" sz="2600"/>
              <a:t> be: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lost completely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delivered </a:t>
            </a:r>
            <a:r>
              <a:rPr b="1" lang="en" sz="2200"/>
              <a:t>more than once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delivered </a:t>
            </a:r>
            <a:r>
              <a:rPr b="1" i="1" lang="en" sz="2200"/>
              <a:t>after</a:t>
            </a:r>
            <a:r>
              <a:rPr b="1" lang="en" sz="2200"/>
              <a:t> another</a:t>
            </a:r>
            <a:r>
              <a:rPr b="1" lang="en" sz="2200"/>
              <a:t> datagram </a:t>
            </a:r>
            <a:r>
              <a:rPr b="1" lang="en" sz="2200"/>
              <a:t>that was sent later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delivered with some </a:t>
            </a:r>
            <a:r>
              <a:rPr b="1" lang="en" sz="2200"/>
              <a:t>bytes changed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delivered but </a:t>
            </a:r>
            <a:r>
              <a:rPr b="1" lang="en" sz="2200"/>
              <a:t>truncated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most users and applications want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Reliable retrieval of a short piece of data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“What’s the IP address that corresponds to cs144.keithw.org?”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Reliable action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text of Keith’s message #7 is : </a:t>
            </a:r>
            <a:r>
              <a:rPr lang="en" sz="1500"/>
              <a:t>“Fire </a:t>
            </a:r>
            <a:r>
              <a:rPr lang="en" sz="1500"/>
              <a:t>a</a:t>
            </a:r>
            <a:r>
              <a:rPr lang="en" sz="1500"/>
              <a:t> torpedo!”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Reliable byte stream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Sequence of bytes (in each direction) delivered in order, correctly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Reliable delivery of a </a:t>
            </a:r>
            <a:r>
              <a:rPr lang="en" sz="1900"/>
              <a:t>large file (FTP, SMTP, HTTP)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“Subject: Homework. Dear Professor McKeown: Here is my 20 MB file.”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“Subject: Re: Homework. Thank you! Please call me Nick.”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Reliable r</a:t>
            </a:r>
            <a:r>
              <a:rPr lang="en" sz="1900"/>
              <a:t>emote procedure call (RPC) </a:t>
            </a:r>
            <a:r>
              <a:rPr lang="en" sz="1600"/>
              <a:t>(HTTP/1, HTTP/2, HTTP/3, gRPC, Thrift)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○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POST /bankaccounts/checking/billpay HTTP/1.1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amount=270,000&amp;payee=StanfordSailing&amp;memo=admitmychildplz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module behaves </a:t>
            </a:r>
            <a:r>
              <a:rPr b="1" lang="en" sz="2400"/>
              <a:t>reliably</a:t>
            </a:r>
            <a:r>
              <a:rPr lang="en" sz="2400"/>
              <a:t> when it: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provides </a:t>
            </a:r>
            <a:r>
              <a:rPr b="1" lang="en" sz="2000"/>
              <a:t>some</a:t>
            </a:r>
            <a:r>
              <a:rPr lang="en" sz="2000"/>
              <a:t> stated abstraction/interface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even in the face of underlying faults (e.g. packet loss)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and when it can’t do that, the module signals failure.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question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500"/>
              <a:t>How to provide these abstractions </a:t>
            </a:r>
            <a:r>
              <a:rPr b="1" lang="en" sz="3500"/>
              <a:t>reliably</a:t>
            </a:r>
            <a:r>
              <a:rPr lang="en" sz="3500"/>
              <a:t> on top of an </a:t>
            </a:r>
            <a:r>
              <a:rPr b="1" lang="en" sz="3500"/>
              <a:t>unreliable</a:t>
            </a:r>
            <a:r>
              <a:rPr lang="en" sz="3500"/>
              <a:t> system?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in a nutshell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-&gt;datagram that says </a:t>
            </a:r>
            <a:r>
              <a:rPr b="1" lang="en" strike="sngStrike"/>
              <a:t>bytes 0..49 of the byte stream have the contents: “MAIL FROM: &lt;</a:t>
            </a:r>
            <a:r>
              <a:rPr b="1" lang="en" u="sng" strike="sngStrike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thepope@vatican.va</a:t>
            </a:r>
            <a:r>
              <a:rPr b="1" lang="en" strike="sngStrike"/>
              <a:t>&gt;”</a:t>
            </a:r>
            <a:endParaRPr strike="sngStrike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 </a:t>
            </a:r>
            <a:r>
              <a:rPr lang="en"/>
              <a:t>datagram that says </a:t>
            </a:r>
            <a:r>
              <a:rPr b="1" lang="en"/>
              <a:t>bytes 50..99 of the byte stream have the contents: “DATA\nHi Keith here is your ordination.”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&lt;- “The next byte of the stream that I need from you is #0.”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-&gt;datagram that says </a:t>
            </a:r>
            <a:r>
              <a:rPr b="1" lang="en"/>
              <a:t>bytes 0..49 of the byte stream have the contents: “MAIL FROM: &lt;</a:t>
            </a:r>
            <a:r>
              <a:rPr b="1"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thepope@vatican.va</a:t>
            </a:r>
            <a:r>
              <a:rPr b="1" lang="en"/>
              <a:t>&gt;”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&lt;- “The next byte of the stream that I need from you is #100.”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