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Average"/>
      <p:regular r:id="rId12"/>
    </p:embeddedFont>
    <p:embeddedFont>
      <p:font typeface="Oswald"/>
      <p:regular r:id="rId13"/>
      <p:bold r:id="rId14"/>
    </p:embeddedFon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3RUHJ8xC+TSo5YxwqOgCRZG8X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font" Target="fonts/Oswald-bold.fntdata"/><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a18982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a1898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52257fe4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52257f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852257fe4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852257fe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852257fe4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852257fe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a852257fe4_0_272"/>
          <p:cNvGrpSpPr/>
          <p:nvPr/>
        </p:nvGrpSpPr>
        <p:grpSpPr>
          <a:xfrm>
            <a:off x="5800234" y="3807170"/>
            <a:ext cx="591423" cy="140843"/>
            <a:chOff x="4137525" y="2915950"/>
            <a:chExt cx="869100" cy="207000"/>
          </a:xfrm>
        </p:grpSpPr>
        <p:sp>
          <p:nvSpPr>
            <p:cNvPr id="11" name="Google Shape;11;ga852257fe4_0_27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a852257fe4_0_27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a852257fe4_0_27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a852257fe4_0_272"/>
          <p:cNvSpPr txBox="1"/>
          <p:nvPr>
            <p:ph type="ctrTitle"/>
          </p:nvPr>
        </p:nvSpPr>
        <p:spPr>
          <a:xfrm>
            <a:off x="895010" y="1321067"/>
            <a:ext cx="10401900" cy="23067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ga852257fe4_0_272"/>
          <p:cNvSpPr txBox="1"/>
          <p:nvPr>
            <p:ph idx="1" type="subTitle"/>
          </p:nvPr>
        </p:nvSpPr>
        <p:spPr>
          <a:xfrm>
            <a:off x="895000" y="4233168"/>
            <a:ext cx="104019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a852257fe4_0_27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a852257fe4_0_312"/>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a852257fe4_0_312"/>
          <p:cNvSpPr txBox="1"/>
          <p:nvPr>
            <p:ph idx="1" type="body"/>
          </p:nvPr>
        </p:nvSpPr>
        <p:spPr>
          <a:xfrm>
            <a:off x="415600" y="43045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2" name="Google Shape;52;ga852257fe4_0_3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a852257fe4_0_31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a852257fe4_0_318"/>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a852257fe4_0_318"/>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58" name="Google Shape;58;ga852257fe4_0_318"/>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a852257fe4_0_318"/>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a852257fe4_0_3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a852257fe4_0_280"/>
          <p:cNvSpPr txBox="1"/>
          <p:nvPr>
            <p:ph type="title"/>
          </p:nvPr>
        </p:nvSpPr>
        <p:spPr>
          <a:xfrm>
            <a:off x="895000" y="2855000"/>
            <a:ext cx="10469700" cy="1148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a852257fe4_0_28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a852257fe4_0_28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a852257fe4_0_28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ga852257fe4_0_28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a852257fe4_0_28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a852257fe4_0_287"/>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ga852257fe4_0_287"/>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ga852257fe4_0_28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a852257fe4_0_29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a852257fe4_0_29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a852257fe4_0_295"/>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a852257fe4_0_295"/>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ga852257fe4_0_29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a852257fe4_0_299"/>
          <p:cNvSpPr txBox="1"/>
          <p:nvPr>
            <p:ph type="title"/>
          </p:nvPr>
        </p:nvSpPr>
        <p:spPr>
          <a:xfrm>
            <a:off x="653667" y="701800"/>
            <a:ext cx="83028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ga852257fe4_0_29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a852257fe4_0_302"/>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a852257fe4_0_302"/>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a852257fe4_0_302"/>
          <p:cNvSpPr txBox="1"/>
          <p:nvPr>
            <p:ph type="title"/>
          </p:nvPr>
        </p:nvSpPr>
        <p:spPr>
          <a:xfrm>
            <a:off x="354000" y="1441867"/>
            <a:ext cx="5393700" cy="2280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ga852257fe4_0_302"/>
          <p:cNvSpPr txBox="1"/>
          <p:nvPr>
            <p:ph idx="1" type="subTitle"/>
          </p:nvPr>
        </p:nvSpPr>
        <p:spPr>
          <a:xfrm>
            <a:off x="354000" y="3793601"/>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ga852257fe4_0_302"/>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5" name="Google Shape;45;ga852257fe4_0_30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a852257fe4_0_309"/>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ga852257fe4_0_30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a852257fe4_0_26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ga852257fe4_0_26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ga852257fe4_0_26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457200" lvl="0" marL="2286000" rtl="0" algn="l">
              <a:lnSpc>
                <a:spcPct val="100000"/>
              </a:lnSpc>
              <a:spcBef>
                <a:spcPts val="0"/>
              </a:spcBef>
              <a:spcAft>
                <a:spcPts val="0"/>
              </a:spcAft>
              <a:buClr>
                <a:schemeClr val="lt2"/>
              </a:buClr>
              <a:buSzPts val="3600"/>
              <a:buFont typeface="Century Gothic"/>
              <a:buNone/>
            </a:pPr>
            <a:r>
              <a:rPr lang="en-US"/>
              <a:t>B.Tech Term Project</a:t>
            </a:r>
            <a:endParaRPr/>
          </a:p>
        </p:txBody>
      </p:sp>
      <p:sp>
        <p:nvSpPr>
          <p:cNvPr id="66" name="Google Shape;66;p1"/>
          <p:cNvSpPr txBox="1"/>
          <p:nvPr>
            <p:ph idx="1" type="body"/>
          </p:nvPr>
        </p:nvSpPr>
        <p:spPr>
          <a:xfrm>
            <a:off x="1187079" y="2211200"/>
            <a:ext cx="9817800" cy="3416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80"/>
              <a:buNone/>
            </a:pPr>
            <a:r>
              <a:rPr b="1" lang="en-US" sz="2100"/>
              <a:t>Indoor localization using bluetooth(BLE) beacons and Smartphone Sensors(Geomagnetic)</a:t>
            </a:r>
            <a:endParaRPr/>
          </a:p>
          <a:p>
            <a:pPr indent="0" lvl="0" marL="0" rtl="0" algn="ctr">
              <a:lnSpc>
                <a:spcPct val="100000"/>
              </a:lnSpc>
              <a:spcBef>
                <a:spcPts val="1000"/>
              </a:spcBef>
              <a:spcAft>
                <a:spcPts val="0"/>
              </a:spcAft>
              <a:buSzPts val="1680"/>
              <a:buNone/>
            </a:pPr>
            <a:r>
              <a:t/>
            </a:r>
            <a:endParaRPr b="1" sz="2100"/>
          </a:p>
          <a:p>
            <a:pPr indent="0" lvl="0" marL="0" rtl="0" algn="ctr">
              <a:lnSpc>
                <a:spcPct val="100000"/>
              </a:lnSpc>
              <a:spcBef>
                <a:spcPts val="1000"/>
              </a:spcBef>
              <a:spcAft>
                <a:spcPts val="0"/>
              </a:spcAft>
              <a:buSzPts val="1680"/>
              <a:buNone/>
            </a:pPr>
            <a:r>
              <a:rPr b="1" lang="en-US" sz="2100"/>
              <a:t>Team 12</a:t>
            </a:r>
            <a:endParaRPr/>
          </a:p>
          <a:p>
            <a:pPr indent="0" lvl="0" marL="0" rtl="0" algn="ctr">
              <a:lnSpc>
                <a:spcPct val="100000"/>
              </a:lnSpc>
              <a:spcBef>
                <a:spcPts val="1000"/>
              </a:spcBef>
              <a:spcAft>
                <a:spcPts val="0"/>
              </a:spcAft>
              <a:buSzPts val="1680"/>
              <a:buNone/>
            </a:pPr>
            <a:r>
              <a:rPr b="1" lang="en-US" sz="2100"/>
              <a:t>Faculty Advisor – Dr. Venkata Ramana Badarla</a:t>
            </a:r>
            <a:endParaRPr b="1" sz="2100"/>
          </a:p>
          <a:p>
            <a:pPr indent="0" lvl="0" marL="0" rtl="0" algn="ctr">
              <a:lnSpc>
                <a:spcPct val="100000"/>
              </a:lnSpc>
              <a:spcBef>
                <a:spcPts val="1000"/>
              </a:spcBef>
              <a:spcAft>
                <a:spcPts val="0"/>
              </a:spcAft>
              <a:buSzPts val="1680"/>
              <a:buNone/>
            </a:pPr>
            <a:r>
              <a:rPr b="1" lang="en-US" sz="2100"/>
              <a:t>Members – Abhishek Kaushik CS17B001</a:t>
            </a:r>
            <a:endParaRPr/>
          </a:p>
          <a:p>
            <a:pPr indent="0" lvl="0" marL="0" rtl="0" algn="ctr">
              <a:lnSpc>
                <a:spcPct val="100000"/>
              </a:lnSpc>
              <a:spcBef>
                <a:spcPts val="1000"/>
              </a:spcBef>
              <a:spcAft>
                <a:spcPts val="0"/>
              </a:spcAft>
              <a:buSzPts val="1680"/>
              <a:buNone/>
            </a:pPr>
            <a:r>
              <a:rPr b="1" lang="en-US" sz="2100"/>
              <a:t>		Nilesh Tiwari CS17B022</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123354" y="87368"/>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Introduction</a:t>
            </a:r>
            <a:endParaRPr/>
          </a:p>
        </p:txBody>
      </p:sp>
      <p:sp>
        <p:nvSpPr>
          <p:cNvPr id="72" name="Google Shape;72;p2"/>
          <p:cNvSpPr txBox="1"/>
          <p:nvPr>
            <p:ph idx="1" type="body"/>
          </p:nvPr>
        </p:nvSpPr>
        <p:spPr>
          <a:xfrm>
            <a:off x="123350" y="656500"/>
            <a:ext cx="11910900" cy="843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200"/>
              <a:t>Given a user with a smartphone in an indoor space, determine its location using sensors embedded in smartphone and other technologies such as Cellular Network, WiFi, BLE, etc. </a:t>
            </a:r>
            <a:endParaRPr sz="1200"/>
          </a:p>
          <a:p>
            <a:pPr indent="0" lvl="0" marL="0" rtl="0" algn="l">
              <a:spcBef>
                <a:spcPts val="1000"/>
              </a:spcBef>
              <a:spcAft>
                <a:spcPts val="0"/>
              </a:spcAft>
              <a:buNone/>
            </a:pPr>
            <a:r>
              <a:rPr lang="en-US" sz="1200"/>
              <a:t>System specifications : A user device sensing the current environmental status (</a:t>
            </a:r>
            <a:r>
              <a:rPr lang="en-US" sz="1200"/>
              <a:t>magnetometer </a:t>
            </a:r>
            <a:r>
              <a:rPr lang="en-US" sz="1200"/>
              <a:t> reading at user’s location, BLE data from BLE beacons within the indoor space), an RF infrastructure node (BLE beacons) installed inside the building to assist with positioning, and a server communicating with the user device for estimating the current position.</a:t>
            </a:r>
            <a:endParaRPr sz="1200"/>
          </a:p>
        </p:txBody>
      </p:sp>
      <p:sp>
        <p:nvSpPr>
          <p:cNvPr id="73" name="Google Shape;73;p2"/>
          <p:cNvSpPr txBox="1"/>
          <p:nvPr/>
        </p:nvSpPr>
        <p:spPr>
          <a:xfrm>
            <a:off x="123350" y="1447225"/>
            <a:ext cx="6840000" cy="5182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US">
                <a:solidFill>
                  <a:schemeClr val="accent3"/>
                </a:solidFill>
                <a:latin typeface="Average"/>
                <a:ea typeface="Average"/>
                <a:cs typeface="Average"/>
                <a:sym typeface="Average"/>
              </a:rPr>
              <a:t>Offline Phase</a:t>
            </a:r>
            <a:r>
              <a:rPr lang="en-US">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a:p>
            <a:pPr indent="0" lvl="0" marL="0" rtl="0" algn="l">
              <a:spcBef>
                <a:spcPts val="1000"/>
              </a:spcBef>
              <a:spcAft>
                <a:spcPts val="0"/>
              </a:spcAft>
              <a:buNone/>
            </a:pPr>
            <a:r>
              <a:rPr lang="en-US" sz="1200">
                <a:solidFill>
                  <a:schemeClr val="accent3"/>
                </a:solidFill>
                <a:latin typeface="Average"/>
                <a:ea typeface="Average"/>
                <a:cs typeface="Average"/>
                <a:sym typeface="Average"/>
              </a:rPr>
              <a:t>For the fingerprint map, we divide the service area into non-overlapping grid cells with the same size, then collect the RSSI of the beacon signal and intensity of the geomagnetic field at each reference point (RP) using the Bluetooth module and magnetometer in the smartphone and store them in a database at the server </a:t>
            </a:r>
            <a:endParaRPr sz="1200">
              <a:solidFill>
                <a:schemeClr val="accent3"/>
              </a:solidFill>
              <a:latin typeface="Average"/>
              <a:ea typeface="Average"/>
              <a:cs typeface="Average"/>
              <a:sym typeface="Average"/>
            </a:endParaRPr>
          </a:p>
          <a:p>
            <a:pPr indent="0" lvl="0" marL="0" rtl="0" algn="l">
              <a:spcBef>
                <a:spcPts val="1000"/>
              </a:spcBef>
              <a:spcAft>
                <a:spcPts val="0"/>
              </a:spcAft>
              <a:buNone/>
            </a:pPr>
            <a:r>
              <a:rPr lang="en-US" sz="1200">
                <a:solidFill>
                  <a:schemeClr val="accent3"/>
                </a:solidFill>
                <a:latin typeface="Average"/>
                <a:ea typeface="Average"/>
                <a:cs typeface="Average"/>
                <a:sym typeface="Average"/>
              </a:rPr>
              <a:t>1. as </a:t>
            </a:r>
            <a:r>
              <a:rPr b="1" lang="en-US" sz="1200">
                <a:solidFill>
                  <a:schemeClr val="accent3"/>
                </a:solidFill>
                <a:latin typeface="Average"/>
                <a:ea typeface="Average"/>
                <a:cs typeface="Average"/>
                <a:sym typeface="Average"/>
              </a:rPr>
              <a:t>RSSI radio map for BLE data</a:t>
            </a:r>
            <a:r>
              <a:rPr lang="en-US" sz="1200">
                <a:solidFill>
                  <a:schemeClr val="accent3"/>
                </a:solidFill>
                <a:latin typeface="Average"/>
                <a:ea typeface="Average"/>
                <a:cs typeface="Average"/>
                <a:sym typeface="Average"/>
              </a:rPr>
              <a:t> M</a:t>
            </a:r>
            <a:r>
              <a:rPr baseline="-25000" lang="en-US" sz="1200">
                <a:solidFill>
                  <a:schemeClr val="accent3"/>
                </a:solidFill>
                <a:latin typeface="Average"/>
                <a:ea typeface="Average"/>
                <a:cs typeface="Average"/>
                <a:sym typeface="Average"/>
              </a:rPr>
              <a:t>ij</a:t>
            </a:r>
            <a:r>
              <a:rPr lang="en-US" sz="1200">
                <a:solidFill>
                  <a:schemeClr val="accent3"/>
                </a:solidFill>
                <a:latin typeface="Average"/>
                <a:ea typeface="Average"/>
                <a:cs typeface="Average"/>
                <a:sym typeface="Average"/>
              </a:rPr>
              <a:t> in the format :</a:t>
            </a:r>
            <a:r>
              <a:rPr b="1" lang="en-US" sz="1200">
                <a:solidFill>
                  <a:schemeClr val="accent3"/>
                </a:solidFill>
                <a:latin typeface="Average"/>
                <a:ea typeface="Average"/>
                <a:cs typeface="Average"/>
                <a:sym typeface="Average"/>
              </a:rPr>
              <a:t> M</a:t>
            </a:r>
            <a:r>
              <a:rPr b="1" baseline="-25000" lang="en-US" sz="1200">
                <a:solidFill>
                  <a:schemeClr val="accent3"/>
                </a:solidFill>
                <a:latin typeface="Average"/>
                <a:ea typeface="Average"/>
                <a:cs typeface="Average"/>
                <a:sym typeface="Average"/>
              </a:rPr>
              <a:t>ij</a:t>
            </a:r>
            <a:r>
              <a:rPr b="1" lang="en-US" sz="1200">
                <a:solidFill>
                  <a:schemeClr val="accent3"/>
                </a:solidFill>
                <a:latin typeface="Average"/>
                <a:ea typeface="Average"/>
                <a:cs typeface="Average"/>
                <a:sym typeface="Average"/>
              </a:rPr>
              <a:t> = [X</a:t>
            </a:r>
            <a:r>
              <a:rPr b="1" baseline="-25000" lang="en-US" sz="1200">
                <a:solidFill>
                  <a:schemeClr val="accent3"/>
                </a:solidFill>
                <a:latin typeface="Average"/>
                <a:ea typeface="Average"/>
                <a:cs typeface="Average"/>
                <a:sym typeface="Average"/>
              </a:rPr>
              <a:t>i</a:t>
            </a:r>
            <a:r>
              <a:rPr b="1" lang="en-US" sz="1200">
                <a:solidFill>
                  <a:schemeClr val="accent3"/>
                </a:solidFill>
                <a:latin typeface="Average"/>
                <a:ea typeface="Average"/>
                <a:cs typeface="Average"/>
                <a:sym typeface="Average"/>
              </a:rPr>
              <a:t>, B</a:t>
            </a:r>
            <a:r>
              <a:rPr b="1" baseline="-25000" lang="en-US" sz="1200">
                <a:solidFill>
                  <a:schemeClr val="accent3"/>
                </a:solidFill>
                <a:latin typeface="Average"/>
                <a:ea typeface="Average"/>
                <a:cs typeface="Average"/>
                <a:sym typeface="Average"/>
              </a:rPr>
              <a:t>j</a:t>
            </a:r>
            <a:r>
              <a:rPr b="1" lang="en-US" sz="1200">
                <a:solidFill>
                  <a:schemeClr val="accent3"/>
                </a:solidFill>
                <a:latin typeface="Average"/>
                <a:ea typeface="Average"/>
                <a:cs typeface="Average"/>
                <a:sym typeface="Average"/>
              </a:rPr>
              <a:t>, R</a:t>
            </a:r>
            <a:r>
              <a:rPr b="1" baseline="-25000" lang="en-US" sz="1200">
                <a:solidFill>
                  <a:schemeClr val="accent3"/>
                </a:solidFill>
                <a:latin typeface="Average"/>
                <a:ea typeface="Average"/>
                <a:cs typeface="Average"/>
                <a:sym typeface="Average"/>
              </a:rPr>
              <a:t>ij</a:t>
            </a:r>
            <a:r>
              <a:rPr b="1" lang="en-US" sz="1200">
                <a:solidFill>
                  <a:schemeClr val="accent3"/>
                </a:solidFill>
                <a:latin typeface="Average"/>
                <a:ea typeface="Average"/>
                <a:cs typeface="Average"/>
                <a:sym typeface="Average"/>
              </a:rPr>
              <a:t>]</a:t>
            </a:r>
            <a:endParaRPr b="1" sz="1200">
              <a:solidFill>
                <a:schemeClr val="accent3"/>
              </a:solidFill>
              <a:latin typeface="Average"/>
              <a:ea typeface="Average"/>
              <a:cs typeface="Average"/>
              <a:sym typeface="Average"/>
            </a:endParaRPr>
          </a:p>
          <a:p>
            <a:pPr indent="0" lvl="0" marL="0" rtl="0" algn="l">
              <a:spcBef>
                <a:spcPts val="1000"/>
              </a:spcBef>
              <a:spcAft>
                <a:spcPts val="0"/>
              </a:spcAft>
              <a:buNone/>
            </a:pPr>
            <a:r>
              <a:rPr lang="en-US" sz="1200">
                <a:solidFill>
                  <a:schemeClr val="accent3"/>
                </a:solidFill>
                <a:latin typeface="Average"/>
                <a:ea typeface="Average"/>
                <a:cs typeface="Average"/>
                <a:sym typeface="Average"/>
              </a:rPr>
              <a:t>where X</a:t>
            </a:r>
            <a:r>
              <a:rPr baseline="-25000" lang="en-US" sz="1200">
                <a:solidFill>
                  <a:schemeClr val="accent3"/>
                </a:solidFill>
                <a:latin typeface="Average"/>
                <a:ea typeface="Average"/>
                <a:cs typeface="Average"/>
                <a:sym typeface="Average"/>
              </a:rPr>
              <a:t>i</a:t>
            </a:r>
            <a:r>
              <a:rPr lang="en-US" sz="1200">
                <a:solidFill>
                  <a:schemeClr val="accent3"/>
                </a:solidFill>
                <a:latin typeface="Average"/>
                <a:ea typeface="Average"/>
                <a:cs typeface="Average"/>
                <a:sym typeface="Average"/>
              </a:rPr>
              <a:t> is the location of reference point i given by x and y coordinates [x, y], B</a:t>
            </a:r>
            <a:r>
              <a:rPr baseline="-25000" lang="en-US" sz="1200">
                <a:solidFill>
                  <a:schemeClr val="accent3"/>
                </a:solidFill>
                <a:latin typeface="Average"/>
                <a:ea typeface="Average"/>
                <a:cs typeface="Average"/>
                <a:sym typeface="Average"/>
              </a:rPr>
              <a:t>j</a:t>
            </a:r>
            <a:r>
              <a:rPr lang="en-US" sz="1200">
                <a:solidFill>
                  <a:schemeClr val="accent3"/>
                </a:solidFill>
                <a:latin typeface="Average"/>
                <a:ea typeface="Average"/>
                <a:cs typeface="Average"/>
                <a:sym typeface="Average"/>
              </a:rPr>
              <a:t> is the BLE beacon identifier, and R</a:t>
            </a:r>
            <a:r>
              <a:rPr baseline="-25000" lang="en-US" sz="1200">
                <a:solidFill>
                  <a:schemeClr val="accent3"/>
                </a:solidFill>
                <a:latin typeface="Average"/>
                <a:ea typeface="Average"/>
                <a:cs typeface="Average"/>
                <a:sym typeface="Average"/>
              </a:rPr>
              <a:t>ij</a:t>
            </a:r>
            <a:r>
              <a:rPr lang="en-US" sz="1200">
                <a:solidFill>
                  <a:schemeClr val="accent3"/>
                </a:solidFill>
                <a:latin typeface="Average"/>
                <a:ea typeface="Average"/>
                <a:cs typeface="Average"/>
                <a:sym typeface="Average"/>
              </a:rPr>
              <a:t> is the mean RSSI of 100 samples taken from the jth BLE beacon signal in all four directions at the ith RP.</a:t>
            </a:r>
            <a:endParaRPr sz="1200">
              <a:solidFill>
                <a:schemeClr val="accent3"/>
              </a:solidFill>
              <a:latin typeface="Average"/>
              <a:ea typeface="Average"/>
              <a:cs typeface="Average"/>
              <a:sym typeface="Average"/>
            </a:endParaRPr>
          </a:p>
          <a:p>
            <a:pPr indent="0" lvl="0" marL="0" rtl="0" algn="l">
              <a:spcBef>
                <a:spcPts val="1000"/>
              </a:spcBef>
              <a:spcAft>
                <a:spcPts val="0"/>
              </a:spcAft>
              <a:buNone/>
            </a:pPr>
            <a:r>
              <a:rPr lang="en-US" sz="1200">
                <a:solidFill>
                  <a:schemeClr val="accent3"/>
                </a:solidFill>
                <a:latin typeface="Average"/>
                <a:ea typeface="Average"/>
                <a:cs typeface="Average"/>
                <a:sym typeface="Average"/>
              </a:rPr>
              <a:t>2. as</a:t>
            </a:r>
            <a:r>
              <a:rPr b="1" lang="en-US" sz="1200">
                <a:solidFill>
                  <a:schemeClr val="accent3"/>
                </a:solidFill>
                <a:latin typeface="Average"/>
                <a:ea typeface="Average"/>
                <a:cs typeface="Average"/>
                <a:sym typeface="Average"/>
              </a:rPr>
              <a:t> MFI map for magnetic field data</a:t>
            </a:r>
            <a:r>
              <a:rPr lang="en-US" sz="1200">
                <a:solidFill>
                  <a:schemeClr val="accent3"/>
                </a:solidFill>
                <a:latin typeface="Average"/>
                <a:ea typeface="Average"/>
                <a:cs typeface="Average"/>
                <a:sym typeface="Average"/>
              </a:rPr>
              <a:t> in the format : </a:t>
            </a:r>
            <a:r>
              <a:rPr b="1" lang="en-US" sz="1200">
                <a:solidFill>
                  <a:schemeClr val="accent3"/>
                </a:solidFill>
                <a:latin typeface="Average"/>
                <a:ea typeface="Average"/>
                <a:cs typeface="Average"/>
                <a:sym typeface="Average"/>
              </a:rPr>
              <a:t>M(x,y) = [X,Y, m</a:t>
            </a:r>
            <a:r>
              <a:rPr b="1" baseline="-25000" lang="en-US" sz="1200">
                <a:solidFill>
                  <a:schemeClr val="accent3"/>
                </a:solidFill>
                <a:latin typeface="Average"/>
                <a:ea typeface="Average"/>
                <a:cs typeface="Average"/>
                <a:sym typeface="Average"/>
              </a:rPr>
              <a:t>x</a:t>
            </a:r>
            <a:r>
              <a:rPr b="1" lang="en-US" sz="1200">
                <a:solidFill>
                  <a:schemeClr val="accent3"/>
                </a:solidFill>
                <a:latin typeface="Average"/>
                <a:ea typeface="Average"/>
                <a:cs typeface="Average"/>
                <a:sym typeface="Average"/>
              </a:rPr>
              <a:t>, m</a:t>
            </a:r>
            <a:r>
              <a:rPr b="1" baseline="-25000" lang="en-US" sz="1200">
                <a:solidFill>
                  <a:schemeClr val="accent3"/>
                </a:solidFill>
                <a:latin typeface="Average"/>
                <a:ea typeface="Average"/>
                <a:cs typeface="Average"/>
                <a:sym typeface="Average"/>
              </a:rPr>
              <a:t>y</a:t>
            </a:r>
            <a:r>
              <a:rPr b="1" lang="en-US" sz="1200">
                <a:solidFill>
                  <a:schemeClr val="accent3"/>
                </a:solidFill>
                <a:latin typeface="Average"/>
                <a:ea typeface="Average"/>
                <a:cs typeface="Average"/>
                <a:sym typeface="Average"/>
              </a:rPr>
              <a:t>, m</a:t>
            </a:r>
            <a:r>
              <a:rPr b="1" baseline="-25000" lang="en-US" sz="1200">
                <a:solidFill>
                  <a:schemeClr val="accent3"/>
                </a:solidFill>
                <a:latin typeface="Average"/>
                <a:ea typeface="Average"/>
                <a:cs typeface="Average"/>
                <a:sym typeface="Average"/>
              </a:rPr>
              <a:t>z</a:t>
            </a:r>
            <a:r>
              <a:rPr b="1" lang="en-US" sz="1200">
                <a:solidFill>
                  <a:schemeClr val="accent3"/>
                </a:solidFill>
                <a:latin typeface="Average"/>
                <a:ea typeface="Average"/>
                <a:cs typeface="Average"/>
                <a:sym typeface="Average"/>
              </a:rPr>
              <a:t>, M</a:t>
            </a:r>
            <a:r>
              <a:rPr b="1" baseline="-25000" lang="en-US" sz="1200">
                <a:solidFill>
                  <a:schemeClr val="accent3"/>
                </a:solidFill>
                <a:latin typeface="Average"/>
                <a:ea typeface="Average"/>
                <a:cs typeface="Average"/>
                <a:sym typeface="Average"/>
              </a:rPr>
              <a:t>A</a:t>
            </a:r>
            <a:r>
              <a:rPr b="1" lang="en-US" sz="1200">
                <a:solidFill>
                  <a:schemeClr val="accent3"/>
                </a:solidFill>
                <a:latin typeface="Average"/>
                <a:ea typeface="Average"/>
                <a:cs typeface="Average"/>
                <a:sym typeface="Average"/>
              </a:rPr>
              <a:t>]</a:t>
            </a:r>
            <a:endParaRPr b="1" sz="1200">
              <a:solidFill>
                <a:schemeClr val="accent3"/>
              </a:solidFill>
              <a:latin typeface="Average"/>
              <a:ea typeface="Average"/>
              <a:cs typeface="Average"/>
              <a:sym typeface="Average"/>
            </a:endParaRPr>
          </a:p>
          <a:p>
            <a:pPr indent="0" lvl="0" marL="0" rtl="0" algn="l">
              <a:spcBef>
                <a:spcPts val="1000"/>
              </a:spcBef>
              <a:spcAft>
                <a:spcPts val="0"/>
              </a:spcAft>
              <a:buNone/>
            </a:pPr>
            <a:r>
              <a:rPr lang="en-US" sz="1200">
                <a:solidFill>
                  <a:schemeClr val="accent3"/>
                </a:solidFill>
                <a:latin typeface="Average"/>
                <a:ea typeface="Average"/>
                <a:cs typeface="Average"/>
                <a:sym typeface="Average"/>
              </a:rPr>
              <a:t>where X and Y represent x and y coordinates of an RP , m</a:t>
            </a:r>
            <a:r>
              <a:rPr baseline="-25000" lang="en-US" sz="1200">
                <a:solidFill>
                  <a:schemeClr val="accent3"/>
                </a:solidFill>
                <a:latin typeface="Average"/>
                <a:ea typeface="Average"/>
                <a:cs typeface="Average"/>
                <a:sym typeface="Average"/>
              </a:rPr>
              <a:t>x</a:t>
            </a:r>
            <a:r>
              <a:rPr lang="en-US" sz="1200">
                <a:solidFill>
                  <a:schemeClr val="accent3"/>
                </a:solidFill>
                <a:latin typeface="Average"/>
                <a:ea typeface="Average"/>
                <a:cs typeface="Average"/>
                <a:sym typeface="Average"/>
              </a:rPr>
              <a:t>, m</a:t>
            </a:r>
            <a:r>
              <a:rPr baseline="-25000" lang="en-US" sz="1200">
                <a:solidFill>
                  <a:schemeClr val="accent3"/>
                </a:solidFill>
                <a:latin typeface="Average"/>
                <a:ea typeface="Average"/>
                <a:cs typeface="Average"/>
                <a:sym typeface="Average"/>
              </a:rPr>
              <a:t>y</a:t>
            </a:r>
            <a:r>
              <a:rPr lang="en-US" sz="1200">
                <a:solidFill>
                  <a:schemeClr val="accent3"/>
                </a:solidFill>
                <a:latin typeface="Average"/>
                <a:ea typeface="Average"/>
                <a:cs typeface="Average"/>
                <a:sym typeface="Average"/>
              </a:rPr>
              <a:t>, and m</a:t>
            </a:r>
            <a:r>
              <a:rPr baseline="-25000" lang="en-US" sz="1200">
                <a:solidFill>
                  <a:schemeClr val="accent3"/>
                </a:solidFill>
                <a:latin typeface="Average"/>
                <a:ea typeface="Average"/>
                <a:cs typeface="Average"/>
                <a:sym typeface="Average"/>
              </a:rPr>
              <a:t>z</a:t>
            </a:r>
            <a:r>
              <a:rPr lang="en-US" sz="1200">
                <a:solidFill>
                  <a:schemeClr val="accent3"/>
                </a:solidFill>
                <a:latin typeface="Average"/>
                <a:ea typeface="Average"/>
                <a:cs typeface="Average"/>
                <a:sym typeface="Average"/>
              </a:rPr>
              <a:t> represent the three-axis intensities generated from the magnetic sensor, and M</a:t>
            </a:r>
            <a:r>
              <a:rPr baseline="-25000" lang="en-US" sz="1200">
                <a:solidFill>
                  <a:schemeClr val="accent3"/>
                </a:solidFill>
                <a:latin typeface="Average"/>
                <a:ea typeface="Average"/>
                <a:cs typeface="Average"/>
                <a:sym typeface="Average"/>
              </a:rPr>
              <a:t>A</a:t>
            </a:r>
            <a:r>
              <a:rPr lang="en-US" sz="1200">
                <a:solidFill>
                  <a:schemeClr val="accent3"/>
                </a:solidFill>
                <a:latin typeface="Average"/>
                <a:ea typeface="Average"/>
                <a:cs typeface="Average"/>
                <a:sym typeface="Average"/>
              </a:rPr>
              <a:t> represents the average magnetic field intensity given as:  </a:t>
            </a:r>
            <a:r>
              <a:rPr b="1" lang="en-US" sz="1200">
                <a:solidFill>
                  <a:schemeClr val="accent3"/>
                </a:solidFill>
                <a:latin typeface="Average"/>
                <a:ea typeface="Average"/>
                <a:cs typeface="Average"/>
                <a:sym typeface="Average"/>
              </a:rPr>
              <a:t>M</a:t>
            </a:r>
            <a:r>
              <a:rPr b="1" baseline="-25000" lang="en-US" sz="1200">
                <a:solidFill>
                  <a:schemeClr val="accent3"/>
                </a:solidFill>
                <a:latin typeface="Average"/>
                <a:ea typeface="Average"/>
                <a:cs typeface="Average"/>
                <a:sym typeface="Average"/>
              </a:rPr>
              <a:t>A</a:t>
            </a:r>
            <a:r>
              <a:rPr b="1" lang="en-US" sz="1200">
                <a:solidFill>
                  <a:schemeClr val="accent3"/>
                </a:solidFill>
                <a:latin typeface="Average"/>
                <a:ea typeface="Average"/>
                <a:cs typeface="Average"/>
                <a:sym typeface="Average"/>
              </a:rPr>
              <a:t> = (m</a:t>
            </a:r>
            <a:r>
              <a:rPr b="1" baseline="30000" lang="en-US" sz="1200">
                <a:solidFill>
                  <a:schemeClr val="accent3"/>
                </a:solidFill>
                <a:latin typeface="Average"/>
                <a:ea typeface="Average"/>
                <a:cs typeface="Average"/>
                <a:sym typeface="Average"/>
              </a:rPr>
              <a:t>2</a:t>
            </a:r>
            <a:r>
              <a:rPr b="1" baseline="-25000" lang="en-US" sz="1200">
                <a:solidFill>
                  <a:schemeClr val="accent3"/>
                </a:solidFill>
                <a:latin typeface="Average"/>
                <a:ea typeface="Average"/>
                <a:cs typeface="Average"/>
                <a:sym typeface="Average"/>
              </a:rPr>
              <a:t>x</a:t>
            </a:r>
            <a:r>
              <a:rPr b="1" lang="en-US" sz="1200">
                <a:solidFill>
                  <a:schemeClr val="accent3"/>
                </a:solidFill>
                <a:latin typeface="Average"/>
                <a:ea typeface="Average"/>
                <a:cs typeface="Average"/>
                <a:sym typeface="Average"/>
              </a:rPr>
              <a:t> + m</a:t>
            </a:r>
            <a:r>
              <a:rPr b="1" baseline="30000" lang="en-US" sz="1200">
                <a:solidFill>
                  <a:schemeClr val="accent3"/>
                </a:solidFill>
                <a:latin typeface="Average"/>
                <a:ea typeface="Average"/>
                <a:cs typeface="Average"/>
                <a:sym typeface="Average"/>
              </a:rPr>
              <a:t>2</a:t>
            </a:r>
            <a:r>
              <a:rPr b="1" baseline="-25000" lang="en-US" sz="1200">
                <a:solidFill>
                  <a:schemeClr val="accent3"/>
                </a:solidFill>
                <a:latin typeface="Average"/>
                <a:ea typeface="Average"/>
                <a:cs typeface="Average"/>
                <a:sym typeface="Average"/>
              </a:rPr>
              <a:t>y</a:t>
            </a:r>
            <a:r>
              <a:rPr b="1" lang="en-US" sz="1200">
                <a:solidFill>
                  <a:schemeClr val="accent3"/>
                </a:solidFill>
                <a:latin typeface="Average"/>
                <a:ea typeface="Average"/>
                <a:cs typeface="Average"/>
                <a:sym typeface="Average"/>
              </a:rPr>
              <a:t> + m</a:t>
            </a:r>
            <a:r>
              <a:rPr b="1" baseline="30000" lang="en-US" sz="1200">
                <a:solidFill>
                  <a:schemeClr val="accent3"/>
                </a:solidFill>
                <a:latin typeface="Average"/>
                <a:ea typeface="Average"/>
                <a:cs typeface="Average"/>
                <a:sym typeface="Average"/>
              </a:rPr>
              <a:t>2</a:t>
            </a:r>
            <a:r>
              <a:rPr b="1" baseline="-25000" lang="en-US" sz="1200">
                <a:solidFill>
                  <a:schemeClr val="accent3"/>
                </a:solidFill>
                <a:latin typeface="Average"/>
                <a:ea typeface="Average"/>
                <a:cs typeface="Average"/>
                <a:sym typeface="Average"/>
              </a:rPr>
              <a:t>z</a:t>
            </a:r>
            <a:r>
              <a:rPr b="1" lang="en-US" sz="1200">
                <a:solidFill>
                  <a:schemeClr val="accent3"/>
                </a:solidFill>
                <a:latin typeface="Average"/>
                <a:ea typeface="Average"/>
                <a:cs typeface="Average"/>
                <a:sym typeface="Average"/>
              </a:rPr>
              <a:t>)</a:t>
            </a:r>
            <a:r>
              <a:rPr b="1" baseline="30000" lang="en-US" sz="1200">
                <a:solidFill>
                  <a:schemeClr val="accent3"/>
                </a:solidFill>
                <a:latin typeface="Average"/>
                <a:ea typeface="Average"/>
                <a:cs typeface="Average"/>
                <a:sym typeface="Average"/>
              </a:rPr>
              <a:t>½</a:t>
            </a:r>
            <a:r>
              <a:rPr b="1" lang="en-US" sz="1200">
                <a:solidFill>
                  <a:schemeClr val="accent3"/>
                </a:solidFill>
                <a:latin typeface="Average"/>
                <a:ea typeface="Average"/>
                <a:cs typeface="Average"/>
                <a:sym typeface="Average"/>
              </a:rPr>
              <a:t> </a:t>
            </a:r>
            <a:endParaRPr b="1" sz="1200">
              <a:solidFill>
                <a:schemeClr val="accent3"/>
              </a:solidFill>
              <a:latin typeface="Average"/>
              <a:ea typeface="Average"/>
              <a:cs typeface="Average"/>
              <a:sym typeface="Average"/>
            </a:endParaRPr>
          </a:p>
          <a:p>
            <a:pPr indent="0" lvl="0" marL="0" rtl="0" algn="l">
              <a:spcBef>
                <a:spcPts val="1000"/>
              </a:spcBef>
              <a:spcAft>
                <a:spcPts val="0"/>
              </a:spcAft>
              <a:buNone/>
            </a:pPr>
            <a:r>
              <a:rPr b="1" lang="en-US">
                <a:solidFill>
                  <a:schemeClr val="accent3"/>
                </a:solidFill>
                <a:latin typeface="Average"/>
                <a:ea typeface="Average"/>
                <a:cs typeface="Average"/>
                <a:sym typeface="Average"/>
              </a:rPr>
              <a:t>Online Phase</a:t>
            </a:r>
            <a:r>
              <a:rPr lang="en-US">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0" lvl="0" marL="0" rtl="0" algn="l">
              <a:spcBef>
                <a:spcPts val="1000"/>
              </a:spcBef>
              <a:spcAft>
                <a:spcPts val="0"/>
              </a:spcAft>
              <a:buNone/>
            </a:pPr>
            <a:r>
              <a:rPr b="1" lang="en-US" sz="1200">
                <a:solidFill>
                  <a:schemeClr val="accent3"/>
                </a:solidFill>
                <a:latin typeface="Average"/>
                <a:ea typeface="Average"/>
                <a:cs typeface="Average"/>
                <a:sym typeface="Average"/>
              </a:rPr>
              <a:t>Input</a:t>
            </a:r>
            <a:r>
              <a:rPr lang="en-US" sz="1200">
                <a:solidFill>
                  <a:schemeClr val="accent3"/>
                </a:solidFill>
                <a:latin typeface="Average"/>
                <a:ea typeface="Average"/>
                <a:cs typeface="Average"/>
                <a:sym typeface="Average"/>
              </a:rPr>
              <a:t> - Readings of Geomagnetic field and RSSI(Received signal strength) from different beacons collected by user smartphone in format similar to the offline phase (</a:t>
            </a:r>
            <a:r>
              <a:rPr b="1" lang="en-US" sz="1200">
                <a:solidFill>
                  <a:schemeClr val="accent3"/>
                </a:solidFill>
                <a:latin typeface="Average"/>
                <a:ea typeface="Average"/>
                <a:cs typeface="Average"/>
                <a:sym typeface="Average"/>
              </a:rPr>
              <a:t>M = [m</a:t>
            </a:r>
            <a:r>
              <a:rPr b="1" baseline="-25000" lang="en-US" sz="1200">
                <a:solidFill>
                  <a:schemeClr val="accent3"/>
                </a:solidFill>
                <a:latin typeface="Average"/>
                <a:ea typeface="Average"/>
                <a:cs typeface="Average"/>
                <a:sym typeface="Average"/>
              </a:rPr>
              <a:t>x</a:t>
            </a:r>
            <a:r>
              <a:rPr b="1" lang="en-US" sz="1200">
                <a:solidFill>
                  <a:schemeClr val="accent3"/>
                </a:solidFill>
                <a:latin typeface="Average"/>
                <a:ea typeface="Average"/>
                <a:cs typeface="Average"/>
                <a:sym typeface="Average"/>
              </a:rPr>
              <a:t>, m</a:t>
            </a:r>
            <a:r>
              <a:rPr b="1" baseline="-25000" lang="en-US" sz="1200">
                <a:solidFill>
                  <a:schemeClr val="accent3"/>
                </a:solidFill>
                <a:latin typeface="Average"/>
                <a:ea typeface="Average"/>
                <a:cs typeface="Average"/>
                <a:sym typeface="Average"/>
              </a:rPr>
              <a:t>y</a:t>
            </a:r>
            <a:r>
              <a:rPr b="1" lang="en-US" sz="1200">
                <a:solidFill>
                  <a:schemeClr val="accent3"/>
                </a:solidFill>
                <a:latin typeface="Average"/>
                <a:ea typeface="Average"/>
                <a:cs typeface="Average"/>
                <a:sym typeface="Average"/>
              </a:rPr>
              <a:t>, m</a:t>
            </a:r>
            <a:r>
              <a:rPr b="1" baseline="-25000" lang="en-US" sz="1200">
                <a:solidFill>
                  <a:schemeClr val="accent3"/>
                </a:solidFill>
                <a:latin typeface="Average"/>
                <a:ea typeface="Average"/>
                <a:cs typeface="Average"/>
                <a:sym typeface="Average"/>
              </a:rPr>
              <a:t>z</a:t>
            </a:r>
            <a:r>
              <a:rPr b="1" lang="en-US" sz="1200">
                <a:solidFill>
                  <a:schemeClr val="accent3"/>
                </a:solidFill>
                <a:latin typeface="Average"/>
                <a:ea typeface="Average"/>
                <a:cs typeface="Average"/>
                <a:sym typeface="Average"/>
              </a:rPr>
              <a:t>, M</a:t>
            </a:r>
            <a:r>
              <a:rPr b="1" baseline="-25000" lang="en-US" sz="1200">
                <a:solidFill>
                  <a:schemeClr val="accent3"/>
                </a:solidFill>
                <a:latin typeface="Average"/>
                <a:ea typeface="Average"/>
                <a:cs typeface="Average"/>
                <a:sym typeface="Average"/>
              </a:rPr>
              <a:t>A</a:t>
            </a:r>
            <a:r>
              <a:rPr b="1" lang="en-US" sz="1200">
                <a:solidFill>
                  <a:schemeClr val="accent3"/>
                </a:solidFill>
                <a:latin typeface="Average"/>
                <a:ea typeface="Average"/>
                <a:cs typeface="Average"/>
                <a:sym typeface="Average"/>
              </a:rPr>
              <a:t>]  for MFI data and M</a:t>
            </a:r>
            <a:r>
              <a:rPr b="1" baseline="-25000" lang="en-US" sz="1200">
                <a:solidFill>
                  <a:schemeClr val="accent3"/>
                </a:solidFill>
                <a:latin typeface="Average"/>
                <a:ea typeface="Average"/>
                <a:cs typeface="Average"/>
                <a:sym typeface="Average"/>
              </a:rPr>
              <a:t>j</a:t>
            </a:r>
            <a:r>
              <a:rPr b="1" lang="en-US" sz="1200">
                <a:solidFill>
                  <a:schemeClr val="accent3"/>
                </a:solidFill>
                <a:latin typeface="Average"/>
                <a:ea typeface="Average"/>
                <a:cs typeface="Average"/>
                <a:sym typeface="Average"/>
              </a:rPr>
              <a:t> = [B</a:t>
            </a:r>
            <a:r>
              <a:rPr b="1" baseline="-25000" lang="en-US" sz="1200">
                <a:solidFill>
                  <a:schemeClr val="accent3"/>
                </a:solidFill>
                <a:latin typeface="Average"/>
                <a:ea typeface="Average"/>
                <a:cs typeface="Average"/>
                <a:sym typeface="Average"/>
              </a:rPr>
              <a:t>j</a:t>
            </a:r>
            <a:r>
              <a:rPr b="1" lang="en-US" sz="1200">
                <a:solidFill>
                  <a:schemeClr val="accent3"/>
                </a:solidFill>
                <a:latin typeface="Average"/>
                <a:ea typeface="Average"/>
                <a:cs typeface="Average"/>
                <a:sym typeface="Average"/>
              </a:rPr>
              <a:t>, R</a:t>
            </a:r>
            <a:r>
              <a:rPr b="1" baseline="-25000" lang="en-US" sz="1200">
                <a:solidFill>
                  <a:schemeClr val="accent3"/>
                </a:solidFill>
                <a:latin typeface="Average"/>
                <a:ea typeface="Average"/>
                <a:cs typeface="Average"/>
                <a:sym typeface="Average"/>
              </a:rPr>
              <a:t>j</a:t>
            </a:r>
            <a:r>
              <a:rPr b="1" lang="en-US" sz="1200">
                <a:solidFill>
                  <a:schemeClr val="accent3"/>
                </a:solidFill>
                <a:latin typeface="Average"/>
                <a:ea typeface="Average"/>
                <a:cs typeface="Average"/>
                <a:sym typeface="Average"/>
              </a:rPr>
              <a:t>] for RSSI data</a:t>
            </a:r>
            <a:r>
              <a:rPr lang="en-US" sz="1200">
                <a:solidFill>
                  <a:schemeClr val="accent3"/>
                </a:solidFill>
                <a:latin typeface="Average"/>
                <a:ea typeface="Average"/>
                <a:cs typeface="Average"/>
                <a:sym typeface="Average"/>
              </a:rPr>
              <a:t>)</a:t>
            </a:r>
            <a:endParaRPr sz="1200">
              <a:solidFill>
                <a:schemeClr val="accent3"/>
              </a:solidFill>
              <a:latin typeface="Average"/>
              <a:ea typeface="Average"/>
              <a:cs typeface="Average"/>
              <a:sym typeface="Average"/>
            </a:endParaRPr>
          </a:p>
          <a:p>
            <a:pPr indent="0" lvl="0" marL="0" rtl="0" algn="l">
              <a:spcBef>
                <a:spcPts val="1000"/>
              </a:spcBef>
              <a:spcAft>
                <a:spcPts val="0"/>
              </a:spcAft>
              <a:buNone/>
            </a:pPr>
            <a:r>
              <a:rPr b="1" lang="en-US" sz="1200">
                <a:solidFill>
                  <a:schemeClr val="accent3"/>
                </a:solidFill>
                <a:latin typeface="Average"/>
                <a:ea typeface="Average"/>
                <a:cs typeface="Average"/>
                <a:sym typeface="Average"/>
              </a:rPr>
              <a:t>Proposed System</a:t>
            </a:r>
            <a:r>
              <a:rPr lang="en-US" sz="1200">
                <a:solidFill>
                  <a:schemeClr val="accent3"/>
                </a:solidFill>
                <a:latin typeface="Average"/>
                <a:ea typeface="Average"/>
                <a:cs typeface="Average"/>
                <a:sym typeface="Average"/>
              </a:rPr>
              <a:t> - Take the input and send it to server to process this information with the information collected during offline phase. Model is explained in the next slides.</a:t>
            </a:r>
            <a:endParaRPr sz="1200">
              <a:solidFill>
                <a:schemeClr val="accent3"/>
              </a:solidFill>
              <a:latin typeface="Average"/>
              <a:ea typeface="Average"/>
              <a:cs typeface="Average"/>
              <a:sym typeface="Average"/>
            </a:endParaRPr>
          </a:p>
          <a:p>
            <a:pPr indent="0" lvl="0" marL="0" rtl="0" algn="l">
              <a:spcBef>
                <a:spcPts val="1000"/>
              </a:spcBef>
              <a:spcAft>
                <a:spcPts val="0"/>
              </a:spcAft>
              <a:buNone/>
            </a:pPr>
            <a:r>
              <a:rPr b="1" lang="en-US" sz="1200">
                <a:solidFill>
                  <a:schemeClr val="accent3"/>
                </a:solidFill>
                <a:latin typeface="Average"/>
                <a:ea typeface="Average"/>
                <a:cs typeface="Average"/>
                <a:sym typeface="Average"/>
              </a:rPr>
              <a:t>Output</a:t>
            </a:r>
            <a:r>
              <a:rPr lang="en-US" sz="1200">
                <a:solidFill>
                  <a:schemeClr val="accent3"/>
                </a:solidFill>
                <a:latin typeface="Average"/>
                <a:ea typeface="Average"/>
                <a:cs typeface="Average"/>
                <a:sym typeface="Average"/>
              </a:rPr>
              <a:t> - Location(coordinates) of person - </a:t>
            </a:r>
            <a:r>
              <a:rPr b="1" lang="en-US" sz="1200">
                <a:solidFill>
                  <a:schemeClr val="accent3"/>
                </a:solidFill>
                <a:latin typeface="Average"/>
                <a:ea typeface="Average"/>
                <a:cs typeface="Average"/>
                <a:sym typeface="Average"/>
              </a:rPr>
              <a:t>(X, Y)</a:t>
            </a:r>
            <a:endParaRPr b="1"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p:txBody>
      </p:sp>
      <p:sp>
        <p:nvSpPr>
          <p:cNvPr id="74" name="Google Shape;74;p2"/>
          <p:cNvSpPr txBox="1"/>
          <p:nvPr/>
        </p:nvSpPr>
        <p:spPr>
          <a:xfrm>
            <a:off x="6963350" y="1911825"/>
            <a:ext cx="4875900" cy="40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75" name="Google Shape;75;p2"/>
          <p:cNvPicPr preferRelativeResize="0"/>
          <p:nvPr/>
        </p:nvPicPr>
        <p:blipFill>
          <a:blip r:embed="rId3">
            <a:alphaModFix/>
          </a:blip>
          <a:stretch>
            <a:fillRect/>
          </a:stretch>
        </p:blipFill>
        <p:spPr>
          <a:xfrm>
            <a:off x="7145050" y="1911825"/>
            <a:ext cx="4512525" cy="3946425"/>
          </a:xfrm>
          <a:prstGeom prst="rect">
            <a:avLst/>
          </a:prstGeom>
          <a:noFill/>
          <a:ln>
            <a:noFill/>
          </a:ln>
        </p:spPr>
      </p:pic>
      <p:sp>
        <p:nvSpPr>
          <p:cNvPr id="76" name="Google Shape;76;p2"/>
          <p:cNvSpPr txBox="1"/>
          <p:nvPr/>
        </p:nvSpPr>
        <p:spPr>
          <a:xfrm>
            <a:off x="7145050" y="5998425"/>
            <a:ext cx="45126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Average"/>
                <a:ea typeface="Average"/>
                <a:cs typeface="Average"/>
                <a:sym typeface="Average"/>
              </a:rPr>
              <a:t>Fig. 1 : Online phase of the system</a:t>
            </a:r>
            <a:endParaRPr>
              <a:solidFill>
                <a:srgbClr val="FFFFF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b2a18982fb_0_0"/>
          <p:cNvSpPr txBox="1"/>
          <p:nvPr>
            <p:ph type="title"/>
          </p:nvPr>
        </p:nvSpPr>
        <p:spPr>
          <a:xfrm>
            <a:off x="1187054" y="348643"/>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Fingerprint Matching Algorithm</a:t>
            </a:r>
            <a:endParaRPr/>
          </a:p>
        </p:txBody>
      </p:sp>
      <p:sp>
        <p:nvSpPr>
          <p:cNvPr id="82" name="Google Shape;82;gb2a18982fb_0_0"/>
          <p:cNvSpPr txBox="1"/>
          <p:nvPr>
            <p:ph idx="1" type="body"/>
          </p:nvPr>
        </p:nvSpPr>
        <p:spPr>
          <a:xfrm>
            <a:off x="1154950" y="1055750"/>
            <a:ext cx="8825700" cy="4964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t/>
            </a:r>
            <a:endParaRPr/>
          </a:p>
        </p:txBody>
      </p:sp>
      <p:pic>
        <p:nvPicPr>
          <p:cNvPr id="83" name="Google Shape;83;gb2a18982fb_0_0"/>
          <p:cNvPicPr preferRelativeResize="0"/>
          <p:nvPr/>
        </p:nvPicPr>
        <p:blipFill>
          <a:blip r:embed="rId3">
            <a:alphaModFix/>
          </a:blip>
          <a:stretch>
            <a:fillRect/>
          </a:stretch>
        </p:blipFill>
        <p:spPr>
          <a:xfrm>
            <a:off x="1154950" y="1400163"/>
            <a:ext cx="3262375" cy="628375"/>
          </a:xfrm>
          <a:prstGeom prst="rect">
            <a:avLst/>
          </a:prstGeom>
          <a:noFill/>
          <a:ln>
            <a:noFill/>
          </a:ln>
        </p:spPr>
      </p:pic>
      <p:pic>
        <p:nvPicPr>
          <p:cNvPr id="84" name="Google Shape;84;gb2a18982fb_0_0"/>
          <p:cNvPicPr preferRelativeResize="0"/>
          <p:nvPr/>
        </p:nvPicPr>
        <p:blipFill>
          <a:blip r:embed="rId4">
            <a:alphaModFix/>
          </a:blip>
          <a:stretch>
            <a:fillRect/>
          </a:stretch>
        </p:blipFill>
        <p:spPr>
          <a:xfrm>
            <a:off x="1154950" y="4071450"/>
            <a:ext cx="4372061" cy="707100"/>
          </a:xfrm>
          <a:prstGeom prst="rect">
            <a:avLst/>
          </a:prstGeom>
          <a:noFill/>
          <a:ln>
            <a:noFill/>
          </a:ln>
        </p:spPr>
      </p:pic>
      <p:pic>
        <p:nvPicPr>
          <p:cNvPr id="85" name="Google Shape;85;gb2a18982fb_0_0"/>
          <p:cNvPicPr preferRelativeResize="0"/>
          <p:nvPr/>
        </p:nvPicPr>
        <p:blipFill>
          <a:blip r:embed="rId5">
            <a:alphaModFix/>
          </a:blip>
          <a:stretch>
            <a:fillRect/>
          </a:stretch>
        </p:blipFill>
        <p:spPr>
          <a:xfrm>
            <a:off x="1187050" y="2372950"/>
            <a:ext cx="5391150" cy="100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305125" y="132650"/>
            <a:ext cx="10322100" cy="75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Concept Map</a:t>
            </a:r>
            <a:endParaRPr/>
          </a:p>
        </p:txBody>
      </p:sp>
      <p:sp>
        <p:nvSpPr>
          <p:cNvPr id="91" name="Google Shape;91;p3"/>
          <p:cNvSpPr txBox="1"/>
          <p:nvPr/>
        </p:nvSpPr>
        <p:spPr>
          <a:xfrm>
            <a:off x="305125" y="789275"/>
            <a:ext cx="11516700" cy="596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92" name="Google Shape;92;p3"/>
          <p:cNvPicPr preferRelativeResize="0"/>
          <p:nvPr/>
        </p:nvPicPr>
        <p:blipFill>
          <a:blip r:embed="rId3">
            <a:alphaModFix/>
          </a:blip>
          <a:stretch>
            <a:fillRect/>
          </a:stretch>
        </p:blipFill>
        <p:spPr>
          <a:xfrm>
            <a:off x="1806575" y="932525"/>
            <a:ext cx="8820650" cy="582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a852257fe4_0_156"/>
          <p:cNvSpPr txBox="1"/>
          <p:nvPr>
            <p:ph type="title"/>
          </p:nvPr>
        </p:nvSpPr>
        <p:spPr>
          <a:xfrm>
            <a:off x="123329" y="1309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Assumption</a:t>
            </a:r>
            <a:endParaRPr/>
          </a:p>
        </p:txBody>
      </p:sp>
      <p:sp>
        <p:nvSpPr>
          <p:cNvPr id="98" name="Google Shape;98;ga852257fe4_0_156"/>
          <p:cNvSpPr txBox="1"/>
          <p:nvPr>
            <p:ph idx="1" type="body"/>
          </p:nvPr>
        </p:nvSpPr>
        <p:spPr>
          <a:xfrm>
            <a:off x="283175" y="947125"/>
            <a:ext cx="11442300" cy="55185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None/>
            </a:pPr>
            <a:r>
              <a:rPr b="1" lang="en-US" sz="1660"/>
              <a:t>Assumption 1</a:t>
            </a:r>
            <a:r>
              <a:rPr lang="en-US" sz="1660"/>
              <a:t> - We assume that RSSI and geomagnetic field values does not vary much but in a practical scenario these can vary e.g magnetic field value change whenever new ferromagnetic machines or things like Almirah are added or moved from one place to another inside the building.</a:t>
            </a:r>
            <a:endParaRPr sz="1660"/>
          </a:p>
          <a:p>
            <a:pPr indent="0" lvl="0" marL="0" rtl="0" algn="l">
              <a:lnSpc>
                <a:spcPct val="80000"/>
              </a:lnSpc>
              <a:spcBef>
                <a:spcPts val="1000"/>
              </a:spcBef>
              <a:spcAft>
                <a:spcPts val="0"/>
              </a:spcAft>
              <a:buNone/>
            </a:pPr>
            <a:r>
              <a:t/>
            </a:r>
            <a:endParaRPr sz="1660"/>
          </a:p>
          <a:p>
            <a:pPr indent="0" lvl="0" marL="0" rtl="0" algn="l">
              <a:lnSpc>
                <a:spcPct val="80000"/>
              </a:lnSpc>
              <a:spcBef>
                <a:spcPts val="1000"/>
              </a:spcBef>
              <a:spcAft>
                <a:spcPts val="0"/>
              </a:spcAft>
              <a:buNone/>
            </a:pPr>
            <a:r>
              <a:rPr b="1" lang="en-US" sz="1660"/>
              <a:t>Assumption 2 </a:t>
            </a:r>
            <a:r>
              <a:rPr lang="en-US" sz="1660"/>
              <a:t>- As our system uses wireless BLE based technology there will be fading which as of now we assume to be very minimal.</a:t>
            </a:r>
            <a:endParaRPr sz="1660"/>
          </a:p>
          <a:p>
            <a:pPr indent="0" lvl="0" marL="0" rtl="0" algn="l">
              <a:lnSpc>
                <a:spcPct val="80000"/>
              </a:lnSpc>
              <a:spcBef>
                <a:spcPts val="1000"/>
              </a:spcBef>
              <a:spcAft>
                <a:spcPts val="0"/>
              </a:spcAft>
              <a:buNone/>
            </a:pPr>
            <a:r>
              <a:rPr lang="en-US" sz="1660"/>
              <a:t>Fading is variation of the attenuation of a signal with various variables. It can be because of  time, geographical position, and radio frequency.</a:t>
            </a:r>
            <a:endParaRPr sz="1660"/>
          </a:p>
          <a:p>
            <a:pPr indent="0" lvl="0" marL="0" rtl="0" algn="l">
              <a:lnSpc>
                <a:spcPct val="80000"/>
              </a:lnSpc>
              <a:spcBef>
                <a:spcPts val="1000"/>
              </a:spcBef>
              <a:spcAft>
                <a:spcPts val="0"/>
              </a:spcAft>
              <a:buNone/>
            </a:pPr>
            <a:r>
              <a:t/>
            </a:r>
            <a:endParaRPr sz="1660"/>
          </a:p>
          <a:p>
            <a:pPr indent="0" lvl="0" marL="0" rtl="0" algn="l">
              <a:lnSpc>
                <a:spcPct val="80000"/>
              </a:lnSpc>
              <a:spcBef>
                <a:spcPts val="1000"/>
              </a:spcBef>
              <a:spcAft>
                <a:spcPts val="0"/>
              </a:spcAft>
              <a:buNone/>
            </a:pPr>
            <a:r>
              <a:rPr b="1" lang="en-US" sz="1660"/>
              <a:t>Assumption 3</a:t>
            </a:r>
            <a:r>
              <a:rPr lang="en-US" sz="1660"/>
              <a:t>- We assume that there will be no interference of radio signal but in reality it can. Currently BLE operates in 2.4 GHz which is unlicensed, but new uses for it are to be expected, and as the spectrum becomes more widely used; radio interference is more likely to occur.</a:t>
            </a:r>
            <a:endParaRPr sz="1660"/>
          </a:p>
          <a:p>
            <a:pPr indent="0" lvl="0" marL="0" rtl="0" algn="l">
              <a:lnSpc>
                <a:spcPct val="80000"/>
              </a:lnSpc>
              <a:spcBef>
                <a:spcPts val="1000"/>
              </a:spcBef>
              <a:spcAft>
                <a:spcPts val="0"/>
              </a:spcAft>
              <a:buNone/>
            </a:pPr>
            <a:r>
              <a:t/>
            </a:r>
            <a:endParaRPr sz="1660"/>
          </a:p>
          <a:p>
            <a:pPr indent="0" lvl="0" marL="0" rtl="0" algn="l">
              <a:lnSpc>
                <a:spcPct val="80000"/>
              </a:lnSpc>
              <a:spcBef>
                <a:spcPts val="1000"/>
              </a:spcBef>
              <a:spcAft>
                <a:spcPts val="0"/>
              </a:spcAft>
              <a:buNone/>
            </a:pPr>
            <a:r>
              <a:rPr b="1" lang="en-US" sz="1660"/>
              <a:t>Assumption 4</a:t>
            </a:r>
            <a:r>
              <a:rPr lang="en-US" sz="1660"/>
              <a:t> - As of now we work for building that are single storey but in practical cases indoor positioning  services are used in multi storey buildings like hospitals, shopping malls, etc.</a:t>
            </a:r>
            <a:endParaRPr sz="1660"/>
          </a:p>
          <a:p>
            <a:pPr indent="0" lvl="0" marL="0" rtl="0" algn="l">
              <a:lnSpc>
                <a:spcPct val="80000"/>
              </a:lnSpc>
              <a:spcBef>
                <a:spcPts val="1000"/>
              </a:spcBef>
              <a:spcAft>
                <a:spcPts val="0"/>
              </a:spcAft>
              <a:buNone/>
            </a:pPr>
            <a:r>
              <a:t/>
            </a:r>
            <a:endParaRPr sz="1660"/>
          </a:p>
          <a:p>
            <a:pPr indent="0" lvl="0" marL="0" rtl="0" algn="l">
              <a:lnSpc>
                <a:spcPct val="80000"/>
              </a:lnSpc>
              <a:spcBef>
                <a:spcPts val="1000"/>
              </a:spcBef>
              <a:spcAft>
                <a:spcPts val="0"/>
              </a:spcAft>
              <a:buNone/>
            </a:pPr>
            <a:r>
              <a:t/>
            </a:r>
            <a:endParaRPr sz="16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a852257fe4_0_139"/>
          <p:cNvSpPr txBox="1"/>
          <p:nvPr>
            <p:ph type="title"/>
          </p:nvPr>
        </p:nvSpPr>
        <p:spPr>
          <a:xfrm>
            <a:off x="195979" y="174543"/>
            <a:ext cx="8761500" cy="707100"/>
          </a:xfrm>
          <a:prstGeom prst="rect">
            <a:avLst/>
          </a:prstGeom>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solidFill>
                  <a:srgbClr val="FFFFFF"/>
                </a:solidFill>
              </a:rPr>
              <a:t>Response to Top 5 reviews</a:t>
            </a:r>
            <a:endParaRPr sz="5600">
              <a:solidFill>
                <a:srgbClr val="FFFFFF"/>
              </a:solidFill>
            </a:endParaRPr>
          </a:p>
        </p:txBody>
      </p:sp>
      <p:sp>
        <p:nvSpPr>
          <p:cNvPr id="104" name="Google Shape;104;ga852257fe4_0_139"/>
          <p:cNvSpPr txBox="1"/>
          <p:nvPr>
            <p:ph idx="1" type="body"/>
          </p:nvPr>
        </p:nvSpPr>
        <p:spPr>
          <a:xfrm>
            <a:off x="392300" y="1031600"/>
            <a:ext cx="9588300" cy="49884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AutoNum type="arabicPeriod"/>
            </a:pPr>
            <a:r>
              <a:rPr lang="en-US"/>
              <a:t>In the previous feedback we were told from most of the reviewers that our top level idea was clear and we needed to dive in technical depth. So , this time we have covered the technical aspects, input , output of the system and the challenges. </a:t>
            </a:r>
            <a:endParaRPr/>
          </a:p>
          <a:p>
            <a:pPr indent="-320040" lvl="0" marL="457200" rtl="0" algn="l">
              <a:spcBef>
                <a:spcPts val="0"/>
              </a:spcBef>
              <a:spcAft>
                <a:spcPts val="0"/>
              </a:spcAft>
              <a:buSzPts val="1440"/>
              <a:buAutoNum type="arabicPeriod"/>
            </a:pPr>
            <a:r>
              <a:rPr lang="en-US"/>
              <a:t>We have looked at the basics and fundamental approaches that have been used or are currently used for positioning problems.</a:t>
            </a:r>
            <a:endParaRPr/>
          </a:p>
          <a:p>
            <a:pPr indent="-320040" lvl="0" marL="457200" rtl="0" algn="l">
              <a:spcBef>
                <a:spcPts val="0"/>
              </a:spcBef>
              <a:spcAft>
                <a:spcPts val="0"/>
              </a:spcAft>
              <a:buSzPts val="1440"/>
              <a:buAutoNum type="arabicPeriod"/>
            </a:pPr>
            <a:r>
              <a:rPr lang="en-US"/>
              <a:t>We have added references at the last.</a:t>
            </a:r>
            <a:endParaRPr/>
          </a:p>
          <a:p>
            <a:pPr indent="-320040" lvl="0" marL="457200" rtl="0" algn="l">
              <a:spcBef>
                <a:spcPts val="0"/>
              </a:spcBef>
              <a:spcAft>
                <a:spcPts val="0"/>
              </a:spcAft>
              <a:buSzPts val="1440"/>
              <a:buAutoNum type="arabicPeriod"/>
            </a:pPr>
            <a:r>
              <a:rPr lang="en-US"/>
              <a:t>Concept map is explained accordingly.</a:t>
            </a:r>
            <a:endParaRPr/>
          </a:p>
          <a:p>
            <a:pPr indent="-320040" lvl="0" marL="457200" rtl="0" algn="l">
              <a:spcBef>
                <a:spcPts val="0"/>
              </a:spcBef>
              <a:spcAft>
                <a:spcPts val="0"/>
              </a:spcAft>
              <a:buSzPts val="1440"/>
              <a:buAutoNum type="arabicPeriod"/>
            </a:pPr>
            <a:r>
              <a:rPr lang="en-US"/>
              <a:t>We have also designed a smartphone app based on Android to collect sensors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a852257fe4_0_146"/>
          <p:cNvSpPr txBox="1"/>
          <p:nvPr>
            <p:ph type="title"/>
          </p:nvPr>
        </p:nvSpPr>
        <p:spPr>
          <a:xfrm>
            <a:off x="225054" y="145493"/>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110" name="Google Shape;110;ga852257fe4_0_146"/>
          <p:cNvSpPr txBox="1"/>
          <p:nvPr>
            <p:ph idx="1" type="body"/>
          </p:nvPr>
        </p:nvSpPr>
        <p:spPr>
          <a:xfrm>
            <a:off x="370350" y="852600"/>
            <a:ext cx="11616600" cy="5860200"/>
          </a:xfrm>
          <a:prstGeom prst="rect">
            <a:avLst/>
          </a:prstGeom>
        </p:spPr>
        <p:txBody>
          <a:bodyPr anchorCtr="0" anchor="t" bIns="45700" lIns="91425" spcFirstLastPara="1" rIns="91425" wrap="square" tIns="45700">
            <a:noAutofit/>
          </a:bodyPr>
          <a:lstStyle/>
          <a:p>
            <a:pPr indent="-294640" lvl="0" marL="457200" rtl="0" algn="l">
              <a:spcBef>
                <a:spcPts val="1000"/>
              </a:spcBef>
              <a:spcAft>
                <a:spcPts val="0"/>
              </a:spcAft>
              <a:buSzPts val="1040"/>
              <a:buAutoNum type="arabicPeriod"/>
            </a:pPr>
            <a:r>
              <a:rPr lang="en-US" sz="2000"/>
              <a:t>Abbas, Moustafa &amp; Elhamshary, Moustafa &amp; Rizk, Hamada &amp; Torki, Marwan &amp; Youssef, Moustafa. (2019). WiDeep: WiFi-based Accurate and Robust Indoor Localization System using Deep Learning. 10.1109/PERCOM.2019.8767421. </a:t>
            </a:r>
            <a:endParaRPr sz="2000"/>
          </a:p>
          <a:p>
            <a:pPr indent="-294640" lvl="0" marL="457200" rtl="0" algn="l">
              <a:spcBef>
                <a:spcPts val="0"/>
              </a:spcBef>
              <a:spcAft>
                <a:spcPts val="0"/>
              </a:spcAft>
              <a:buSzPts val="1040"/>
              <a:buAutoNum type="arabicPeriod"/>
            </a:pPr>
            <a:r>
              <a:rPr lang="en-US" sz="2000"/>
              <a:t>Rizk, Hamada. (2019). SoloCell: Efficient Indoor Localization Based on Limited Cell Network Information And Minimal Fingerprinting. 604-605. 10.1145/3347146.3363460. </a:t>
            </a:r>
            <a:endParaRPr sz="2000"/>
          </a:p>
          <a:p>
            <a:pPr indent="-294640" lvl="0" marL="457200" rtl="0" algn="l">
              <a:spcBef>
                <a:spcPts val="0"/>
              </a:spcBef>
              <a:spcAft>
                <a:spcPts val="0"/>
              </a:spcAft>
              <a:buSzPts val="1040"/>
              <a:buAutoNum type="arabicPeriod"/>
            </a:pPr>
            <a:r>
              <a:rPr lang="en-US" sz="2000"/>
              <a:t>Alarifi, Abdulrahman &amp; Al-Salman, AbdulMalik &amp; Alsaleh, Mansour &amp; Alnafessah, Ahmad &amp; Alhadhrami, Suheer &amp; Al-Ammar, Mai &amp; Al-Khalifa, Hend. (2016). Ultra Wideband Indoor Positioning Technologies: Analysis and Recent Advances. Sensors. 16. 1-36. 10.3390/s16050707. </a:t>
            </a:r>
            <a:endParaRPr sz="2000"/>
          </a:p>
          <a:p>
            <a:pPr indent="-294640" lvl="0" marL="457200" rtl="0" algn="l">
              <a:spcBef>
                <a:spcPts val="0"/>
              </a:spcBef>
              <a:spcAft>
                <a:spcPts val="0"/>
              </a:spcAft>
              <a:buSzPts val="1040"/>
              <a:buAutoNum type="arabicPeriod"/>
            </a:pPr>
            <a:r>
              <a:rPr lang="en-US" sz="2000"/>
              <a:t>Wang, Xuyu &amp; Yu, Zhitao &amp; Mao, Shiwen. (2020). Indoor Localization Using Smartphone Magnetic and Light Sensors: a Deep LSTM Approach. Mobile Networks and Applications. 25. 10.1007/s11036-019-01302-x. </a:t>
            </a:r>
            <a:endParaRPr sz="2000"/>
          </a:p>
          <a:p>
            <a:pPr indent="-294640" lvl="0" marL="457200" rtl="0" algn="l">
              <a:spcBef>
                <a:spcPts val="0"/>
              </a:spcBef>
              <a:spcAft>
                <a:spcPts val="0"/>
              </a:spcAft>
              <a:buSzPts val="1040"/>
              <a:buAutoNum type="arabicPeriod"/>
            </a:pPr>
            <a:r>
              <a:rPr lang="en-US" sz="2000"/>
              <a:t>Gang, Hui-Seon &amp; Pyun, Jae-Young. (2019). A Smartphone Indoor Positioning System Using Hybrid Localization Technology. Energies. 12. 3702. 10.3390/en12193702. </a:t>
            </a:r>
            <a:endParaRPr sz="2000"/>
          </a:p>
          <a:p>
            <a:pPr indent="-294640" lvl="0" marL="457200" rtl="0" algn="l">
              <a:spcBef>
                <a:spcPts val="0"/>
              </a:spcBef>
              <a:spcAft>
                <a:spcPts val="0"/>
              </a:spcAft>
              <a:buSzPts val="1040"/>
              <a:buAutoNum type="arabicPeriod"/>
            </a:pPr>
            <a:r>
              <a:rPr lang="en-US" sz="2000"/>
              <a:t>Faragher, Ramsey &amp; Harle, Robert. (2015). Location Fingerprinting With Bluetooth Low Energy Beacons. IEEE Journal on Selected Areas in Communications. 33. 1-1. 10.1109/JSAC.2015.2430281.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2020-10-26T15:35:05Z</dcterms:created>
  <dc:creator>nilesh tiwari</dc:creator>
</cp:coreProperties>
</file>