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1ST3nxNt2XGZfrxjr1ZER8K5n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6"/>
          <p:cNvGrpSpPr/>
          <p:nvPr/>
        </p:nvGrpSpPr>
        <p:grpSpPr>
          <a:xfrm>
            <a:off x="0" y="0"/>
            <a:ext cx="12192000" cy="6858000"/>
            <a:chOff x="0" y="0"/>
            <a:chExt cx="12192000" cy="6858000"/>
          </a:xfrm>
        </p:grpSpPr>
        <p:sp>
          <p:nvSpPr>
            <p:cNvPr id="122" name="Google Shape;122;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6"/>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6"/>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7"/>
          <p:cNvGrpSpPr/>
          <p:nvPr/>
        </p:nvGrpSpPr>
        <p:grpSpPr>
          <a:xfrm>
            <a:off x="0" y="0"/>
            <a:ext cx="12192000" cy="6858000"/>
            <a:chOff x="0" y="0"/>
            <a:chExt cx="12192000" cy="6858000"/>
          </a:xfrm>
        </p:grpSpPr>
        <p:sp>
          <p:nvSpPr>
            <p:cNvPr id="140" name="Google Shape;140;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7"/>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8"/>
          <p:cNvGrpSpPr/>
          <p:nvPr/>
        </p:nvGrpSpPr>
        <p:grpSpPr>
          <a:xfrm>
            <a:off x="0" y="0"/>
            <a:ext cx="12192000" cy="6858000"/>
            <a:chOff x="0" y="0"/>
            <a:chExt cx="12192000" cy="6858000"/>
          </a:xfrm>
        </p:grpSpPr>
        <p:sp>
          <p:nvSpPr>
            <p:cNvPr id="157" name="Google Shape;157;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8"/>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18"/>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18"/>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8"/>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8"/>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9"/>
          <p:cNvGrpSpPr/>
          <p:nvPr/>
        </p:nvGrpSpPr>
        <p:grpSpPr>
          <a:xfrm>
            <a:off x="0" y="0"/>
            <a:ext cx="12192000" cy="6858000"/>
            <a:chOff x="0" y="0"/>
            <a:chExt cx="12192000" cy="6858000"/>
          </a:xfrm>
        </p:grpSpPr>
        <p:sp>
          <p:nvSpPr>
            <p:cNvPr id="177" name="Google Shape;177;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9"/>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9"/>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0"/>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0"/>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0"/>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0"/>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0"/>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0"/>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0"/>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1"/>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1"/>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21"/>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1"/>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21"/>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1"/>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1"/>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21"/>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1"/>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1"/>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1"/>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2"/>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2"/>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2"/>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23"/>
          <p:cNvGrpSpPr/>
          <p:nvPr/>
        </p:nvGrpSpPr>
        <p:grpSpPr>
          <a:xfrm>
            <a:off x="0" y="0"/>
            <a:ext cx="12192000" cy="6858000"/>
            <a:chOff x="0" y="0"/>
            <a:chExt cx="12192000" cy="6858000"/>
          </a:xfrm>
        </p:grpSpPr>
        <p:sp>
          <p:nvSpPr>
            <p:cNvPr id="229" name="Google Shape;229;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3"/>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23"/>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23"/>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8"/>
          <p:cNvGrpSpPr/>
          <p:nvPr/>
        </p:nvGrpSpPr>
        <p:grpSpPr>
          <a:xfrm>
            <a:off x="0" y="0"/>
            <a:ext cx="12192000" cy="6858000"/>
            <a:chOff x="0" y="0"/>
            <a:chExt cx="12192000" cy="6858000"/>
          </a:xfrm>
        </p:grpSpPr>
        <p:sp>
          <p:nvSpPr>
            <p:cNvPr id="30" name="Google Shape;30;p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2" name="Google Shape;32;p8"/>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4" name="Google Shape;34;p8"/>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9"/>
          <p:cNvGrpSpPr/>
          <p:nvPr/>
        </p:nvGrpSpPr>
        <p:grpSpPr>
          <a:xfrm>
            <a:off x="0" y="0"/>
            <a:ext cx="12192000" cy="6858000"/>
            <a:chOff x="0" y="0"/>
            <a:chExt cx="12192000" cy="6858000"/>
          </a:xfrm>
        </p:grpSpPr>
        <p:sp>
          <p:nvSpPr>
            <p:cNvPr id="40" name="Google Shape;40;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9"/>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9"/>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0"/>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1"/>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1"/>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1"/>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14"/>
          <p:cNvGrpSpPr/>
          <p:nvPr/>
        </p:nvGrpSpPr>
        <p:grpSpPr>
          <a:xfrm>
            <a:off x="0" y="0"/>
            <a:ext cx="12192000" cy="6858000"/>
            <a:chOff x="0" y="0"/>
            <a:chExt cx="12192000" cy="6858000"/>
          </a:xfrm>
        </p:grpSpPr>
        <p:sp>
          <p:nvSpPr>
            <p:cNvPr id="84" name="Google Shape;84;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14"/>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4"/>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5"/>
          <p:cNvGrpSpPr/>
          <p:nvPr/>
        </p:nvGrpSpPr>
        <p:grpSpPr>
          <a:xfrm>
            <a:off x="0" y="0"/>
            <a:ext cx="12192000" cy="6858000"/>
            <a:chOff x="0" y="0"/>
            <a:chExt cx="12192000" cy="6858000"/>
          </a:xfrm>
        </p:grpSpPr>
        <p:sp>
          <p:nvSpPr>
            <p:cNvPr id="103" name="Google Shape;103;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5"/>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15"/>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6"/>
          <p:cNvGrpSpPr/>
          <p:nvPr/>
        </p:nvGrpSpPr>
        <p:grpSpPr>
          <a:xfrm>
            <a:off x="0" y="0"/>
            <a:ext cx="12192000" cy="6858000"/>
            <a:chOff x="0" y="0"/>
            <a:chExt cx="12192000" cy="6858000"/>
          </a:xfrm>
        </p:grpSpPr>
        <p:sp>
          <p:nvSpPr>
            <p:cNvPr id="7" name="Google Shape;7;p6"/>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6"/>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6"/>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B.Tech Term Project</a:t>
            </a:r>
            <a:endParaRPr/>
          </a:p>
        </p:txBody>
      </p:sp>
      <p:sp>
        <p:nvSpPr>
          <p:cNvPr id="250" name="Google Shape;250;p1"/>
          <p:cNvSpPr txBox="1"/>
          <p:nvPr>
            <p:ph idx="1" type="body"/>
          </p:nvPr>
        </p:nvSpPr>
        <p:spPr>
          <a:xfrm>
            <a:off x="1154954" y="2603500"/>
            <a:ext cx="9817846" cy="3416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80"/>
              <a:buNone/>
            </a:pPr>
            <a:r>
              <a:rPr b="1" lang="en-US" sz="2100"/>
              <a:t>Indoor localization using wifi, bluetooth based (Smartphone-based)</a:t>
            </a:r>
            <a:endParaRPr/>
          </a:p>
          <a:p>
            <a:pPr indent="0" lvl="0" marL="0" rtl="0" algn="ctr">
              <a:spcBef>
                <a:spcPts val="1000"/>
              </a:spcBef>
              <a:spcAft>
                <a:spcPts val="0"/>
              </a:spcAft>
              <a:buSzPts val="1680"/>
              <a:buNone/>
            </a:pPr>
            <a:r>
              <a:t/>
            </a:r>
            <a:endParaRPr b="1" sz="2100"/>
          </a:p>
          <a:p>
            <a:pPr indent="0" lvl="0" marL="0" rtl="0" algn="ctr">
              <a:spcBef>
                <a:spcPts val="1000"/>
              </a:spcBef>
              <a:spcAft>
                <a:spcPts val="0"/>
              </a:spcAft>
              <a:buSzPts val="1680"/>
              <a:buNone/>
            </a:pPr>
            <a:r>
              <a:rPr b="1" lang="en-US" sz="2100"/>
              <a:t>Team 12</a:t>
            </a:r>
            <a:endParaRPr/>
          </a:p>
          <a:p>
            <a:pPr indent="0" lvl="0" marL="0" rtl="0" algn="ctr">
              <a:spcBef>
                <a:spcPts val="1000"/>
              </a:spcBef>
              <a:spcAft>
                <a:spcPts val="0"/>
              </a:spcAft>
              <a:buSzPts val="1680"/>
              <a:buNone/>
            </a:pPr>
            <a:r>
              <a:rPr b="1" lang="en-US" sz="2100"/>
              <a:t>Faculty Advisor – Dr. Venkata Ramana Badarla</a:t>
            </a:r>
            <a:endParaRPr b="1" sz="2100"/>
          </a:p>
          <a:p>
            <a:pPr indent="0" lvl="0" marL="0" rtl="0" algn="ctr">
              <a:spcBef>
                <a:spcPts val="1000"/>
              </a:spcBef>
              <a:spcAft>
                <a:spcPts val="0"/>
              </a:spcAft>
              <a:buSzPts val="1680"/>
              <a:buNone/>
            </a:pPr>
            <a:r>
              <a:rPr b="1" lang="en-US" sz="2100"/>
              <a:t>Members – Abhishek Kaushik CS17B001</a:t>
            </a:r>
            <a:endParaRPr/>
          </a:p>
          <a:p>
            <a:pPr indent="0" lvl="0" marL="0" rtl="0" algn="ctr">
              <a:spcBef>
                <a:spcPts val="1000"/>
              </a:spcBef>
              <a:spcAft>
                <a:spcPts val="0"/>
              </a:spcAft>
              <a:buSzPts val="1680"/>
              <a:buNone/>
            </a:pPr>
            <a:r>
              <a:rPr b="1" lang="en-US" sz="2100"/>
              <a:t>		Nilesh Tiwari CS17B022</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Introduction</a:t>
            </a:r>
            <a:endParaRPr/>
          </a:p>
        </p:txBody>
      </p:sp>
      <p:sp>
        <p:nvSpPr>
          <p:cNvPr id="256" name="Google Shape;256;p2"/>
          <p:cNvSpPr txBox="1"/>
          <p:nvPr>
            <p:ph idx="1" type="body"/>
          </p:nvPr>
        </p:nvSpPr>
        <p:spPr>
          <a:xfrm>
            <a:off x="1154954" y="2603500"/>
            <a:ext cx="10039915"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Location-based services (LBS) in outdoor environments have been developed based on the development of GPS-based precision positioning technology which is heavily used by people in day to day life.</a:t>
            </a:r>
            <a:endParaRPr/>
          </a:p>
          <a:p>
            <a:pPr indent="-342900" lvl="0" marL="342900" rtl="0" algn="l">
              <a:spcBef>
                <a:spcPts val="1000"/>
              </a:spcBef>
              <a:spcAft>
                <a:spcPts val="0"/>
              </a:spcAft>
              <a:buSzPts val="1440"/>
              <a:buChar char="►"/>
            </a:pPr>
            <a:r>
              <a:rPr lang="en-US"/>
              <a:t>This kind of services is required in indoor environments where GPS positioning is not possible due to GPS signal strength inside a tunnel and buildings.</a:t>
            </a:r>
            <a:endParaRPr/>
          </a:p>
          <a:p>
            <a:pPr indent="-342900" lvl="0" marL="342900" rtl="0" algn="l">
              <a:spcBef>
                <a:spcPts val="1000"/>
              </a:spcBef>
              <a:spcAft>
                <a:spcPts val="0"/>
              </a:spcAft>
              <a:buSzPts val="1440"/>
              <a:buChar char="►"/>
            </a:pPr>
            <a:r>
              <a:rPr lang="en-US"/>
              <a:t>Other technologies such as Wi-Fi, Bluetooth, Ultra Wide-Band (UWB), Ultrasonic wave, Radio Frequency Identification (RFID), Geomagnetic field, and Inertial Measurement Unit (IMU) have been used for positioning.</a:t>
            </a:r>
            <a:endParaRPr/>
          </a:p>
          <a:p>
            <a:pPr indent="-342900" lvl="0" marL="342900" rtl="0" algn="l">
              <a:spcBef>
                <a:spcPts val="1000"/>
              </a:spcBef>
              <a:spcAft>
                <a:spcPts val="0"/>
              </a:spcAft>
              <a:buSzPts val="1440"/>
              <a:buChar char="►"/>
            </a:pPr>
            <a:r>
              <a:rPr lang="en-US"/>
              <a:t>The Indoor positioning services(IPS) can perform personal indoor smartphone navigation, marketing (shopping advertisements and proximity-based voucher sharing), location-based entertainment, indoor emergency localization, and so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838200" y="365125"/>
            <a:ext cx="10515600" cy="14636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Concept Map</a:t>
            </a:r>
            <a:endParaRPr/>
          </a:p>
        </p:txBody>
      </p:sp>
      <p:sp>
        <p:nvSpPr>
          <p:cNvPr id="262" name="Google Shape;262;p3"/>
          <p:cNvSpPr txBox="1"/>
          <p:nvPr>
            <p:ph idx="1" type="body"/>
          </p:nvPr>
        </p:nvSpPr>
        <p:spPr>
          <a:xfrm>
            <a:off x="838200" y="2377439"/>
            <a:ext cx="5810794" cy="4115435"/>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088"/>
              <a:buChar char="►"/>
            </a:pPr>
            <a:r>
              <a:rPr lang="en-US" sz="1360"/>
              <a:t>The </a:t>
            </a:r>
            <a:r>
              <a:rPr b="1" lang="en-US" sz="1360"/>
              <a:t>WiFi RSS-based </a:t>
            </a:r>
            <a:r>
              <a:rPr lang="en-US" sz="1360"/>
              <a:t>method would be more suitable in terms of cost and availability but will be prone to attenuation in signals.</a:t>
            </a:r>
            <a:endParaRPr/>
          </a:p>
          <a:p>
            <a:pPr indent="-342900" lvl="0" marL="342900" rtl="0" algn="l">
              <a:lnSpc>
                <a:spcPct val="80000"/>
              </a:lnSpc>
              <a:spcBef>
                <a:spcPts val="1000"/>
              </a:spcBef>
              <a:spcAft>
                <a:spcPts val="0"/>
              </a:spcAft>
              <a:buSzPts val="1088"/>
              <a:buChar char="►"/>
            </a:pPr>
            <a:r>
              <a:rPr b="1" lang="en-US" sz="1360"/>
              <a:t>Magnetic field and Light intensity</a:t>
            </a:r>
            <a:r>
              <a:rPr lang="en-US" sz="1360"/>
              <a:t>  is a reliable method for the basement or where WiFi connectivity is low.</a:t>
            </a:r>
            <a:endParaRPr/>
          </a:p>
          <a:p>
            <a:pPr indent="-342900" lvl="0" marL="342900" rtl="0" algn="l">
              <a:lnSpc>
                <a:spcPct val="80000"/>
              </a:lnSpc>
              <a:spcBef>
                <a:spcPts val="1000"/>
              </a:spcBef>
              <a:spcAft>
                <a:spcPts val="0"/>
              </a:spcAft>
              <a:buSzPts val="1088"/>
              <a:buChar char="►"/>
            </a:pPr>
            <a:r>
              <a:rPr lang="en-US" sz="1360"/>
              <a:t>Any </a:t>
            </a:r>
            <a:r>
              <a:rPr b="1" lang="en-US" sz="1360"/>
              <a:t>BLE</a:t>
            </a:r>
            <a:r>
              <a:rPr lang="en-US" sz="1360"/>
              <a:t> enabled device (also known as iBeacon or beacon) that uses RSSI to estimate the proximity between the iBeacon device and the user has low cost and energy consumption.</a:t>
            </a:r>
            <a:endParaRPr/>
          </a:p>
          <a:p>
            <a:pPr indent="-342900" lvl="0" marL="342900" rtl="0" algn="l">
              <a:lnSpc>
                <a:spcPct val="80000"/>
              </a:lnSpc>
              <a:spcBef>
                <a:spcPts val="1000"/>
              </a:spcBef>
              <a:spcAft>
                <a:spcPts val="0"/>
              </a:spcAft>
              <a:buSzPts val="1088"/>
              <a:buChar char="►"/>
            </a:pPr>
            <a:r>
              <a:rPr lang="en-US" sz="1360"/>
              <a:t> Although it gives less accurate results since all phones support </a:t>
            </a:r>
            <a:r>
              <a:rPr b="1" lang="en-US" sz="1360"/>
              <a:t>cellular technology </a:t>
            </a:r>
            <a:r>
              <a:rPr lang="en-US" sz="1360"/>
              <a:t>by definition, it becomes desirable to use cellular signals for localization. Furthermore, this consumes virtually no extra power in addition to the normal phone operation. </a:t>
            </a:r>
            <a:endParaRPr/>
          </a:p>
          <a:p>
            <a:pPr indent="-342900" lvl="0" marL="342900" rtl="0" algn="l">
              <a:lnSpc>
                <a:spcPct val="80000"/>
              </a:lnSpc>
              <a:spcBef>
                <a:spcPts val="1000"/>
              </a:spcBef>
              <a:spcAft>
                <a:spcPts val="0"/>
              </a:spcAft>
              <a:buSzPts val="1088"/>
              <a:buChar char="►"/>
            </a:pPr>
            <a:r>
              <a:rPr lang="en-US" sz="1360"/>
              <a:t>Out of the above-mentioned technology, we use </a:t>
            </a:r>
            <a:r>
              <a:rPr b="1" lang="en-US" sz="1360"/>
              <a:t>Smartphone-based Hybrid technology</a:t>
            </a:r>
            <a:r>
              <a:rPr lang="en-US" sz="1360"/>
              <a:t> due to ease of access and deployment, appropriate in handling various places like shopping mall (random people with random behavior) or office space(organized crowd) and various situations like normal or emergency.</a:t>
            </a:r>
            <a:endParaRPr sz="1360"/>
          </a:p>
        </p:txBody>
      </p:sp>
      <p:pic>
        <p:nvPicPr>
          <p:cNvPr id="263" name="Google Shape;263;p3"/>
          <p:cNvPicPr preferRelativeResize="0"/>
          <p:nvPr/>
        </p:nvPicPr>
        <p:blipFill rotWithShape="1">
          <a:blip r:embed="rId3">
            <a:alphaModFix/>
          </a:blip>
          <a:srcRect b="0" l="0" r="0" t="0"/>
          <a:stretch/>
        </p:blipFill>
        <p:spPr>
          <a:xfrm>
            <a:off x="6856683" y="2644592"/>
            <a:ext cx="4601620" cy="31366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Action Plan for this semester</a:t>
            </a:r>
            <a:endParaRPr/>
          </a:p>
        </p:txBody>
      </p:sp>
      <p:sp>
        <p:nvSpPr>
          <p:cNvPr id="269" name="Google Shape;269;p4"/>
          <p:cNvSpPr txBox="1"/>
          <p:nvPr>
            <p:ph idx="1" type="body"/>
          </p:nvPr>
        </p:nvSpPr>
        <p:spPr>
          <a:xfrm>
            <a:off x="1154954" y="2603500"/>
            <a:ext cx="9961537" cy="34163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Studying the state of the art study and Reproducing and analyzing the results using the Smartphone-based hybrid approach (Magnetic based and Bluetooth Beacon based).</a:t>
            </a:r>
            <a:endParaRPr/>
          </a:p>
          <a:p>
            <a:pPr indent="-342900" lvl="0" marL="342900" rtl="0" algn="l">
              <a:lnSpc>
                <a:spcPct val="90000"/>
              </a:lnSpc>
              <a:spcBef>
                <a:spcPts val="1000"/>
              </a:spcBef>
              <a:spcAft>
                <a:spcPts val="0"/>
              </a:spcAft>
              <a:buSzPts val="1440"/>
              <a:buChar char="►"/>
            </a:pPr>
            <a:r>
              <a:rPr lang="en-US"/>
              <a:t>Magnetic field fingerprint matching algorithm</a:t>
            </a:r>
            <a:endParaRPr/>
          </a:p>
          <a:p>
            <a:pPr indent="0" lvl="1" marL="457200" rtl="0" algn="l">
              <a:lnSpc>
                <a:spcPct val="90000"/>
              </a:lnSpc>
              <a:spcBef>
                <a:spcPts val="1000"/>
              </a:spcBef>
              <a:spcAft>
                <a:spcPts val="0"/>
              </a:spcAft>
              <a:buSzPts val="1280"/>
              <a:buNone/>
            </a:pPr>
            <a:r>
              <a:rPr lang="en-US"/>
              <a:t>Nearest neighbour search is implemented to find the current indoor location. The root mean square deviation (RMSD) of the average MFI (MA) between an offline dataset and an online dataset is performed to find the nearest neighbour. The nearest neighbour is selected when it has the smallest RMSD.</a:t>
            </a:r>
            <a:endParaRPr/>
          </a:p>
          <a:p>
            <a:pPr indent="-342900" lvl="0" marL="342900" rtl="0" algn="l">
              <a:lnSpc>
                <a:spcPct val="90000"/>
              </a:lnSpc>
              <a:spcBef>
                <a:spcPts val="1000"/>
              </a:spcBef>
              <a:spcAft>
                <a:spcPts val="0"/>
              </a:spcAft>
              <a:buSzPts val="1440"/>
              <a:buChar char="►"/>
            </a:pPr>
            <a:r>
              <a:rPr lang="en-US"/>
              <a:t>BLE based fingerprint matching algorithm-</a:t>
            </a:r>
            <a:endParaRPr/>
          </a:p>
          <a:p>
            <a:pPr indent="0" lvl="1" marL="457200" rtl="0" algn="l">
              <a:lnSpc>
                <a:spcPct val="90000"/>
              </a:lnSpc>
              <a:spcBef>
                <a:spcPts val="1000"/>
              </a:spcBef>
              <a:spcAft>
                <a:spcPts val="0"/>
              </a:spcAft>
              <a:buSzPts val="1280"/>
              <a:buNone/>
            </a:pPr>
            <a:r>
              <a:rPr lang="en-US"/>
              <a:t>We use the weighted K nearest neighbour (WKNN) method, which is a conventional and effective matching method for a user’s current location.</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
          <p:cNvSpPr txBox="1"/>
          <p:nvPr>
            <p:ph type="title"/>
          </p:nvPr>
        </p:nvSpPr>
        <p:spPr>
          <a:xfrm>
            <a:off x="1154954" y="973668"/>
            <a:ext cx="9386772"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Action Plan for the next semester Phase-II</a:t>
            </a:r>
            <a:endParaRPr/>
          </a:p>
        </p:txBody>
      </p:sp>
      <p:sp>
        <p:nvSpPr>
          <p:cNvPr id="275" name="Google Shape;275;p5"/>
          <p:cNvSpPr txBox="1"/>
          <p:nvPr>
            <p:ph idx="1" type="body"/>
          </p:nvPr>
        </p:nvSpPr>
        <p:spPr>
          <a:xfrm>
            <a:off x="1154955" y="2603500"/>
            <a:ext cx="9700280"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Modifying the technologies and models according to specific scenarios like emergencies(power failures) and marketing. Will add other complexities as we progress.</a:t>
            </a:r>
            <a:endParaRPr/>
          </a:p>
          <a:p>
            <a:pPr indent="-342900" lvl="0" marL="342900" rtl="0" algn="l">
              <a:spcBef>
                <a:spcPts val="1000"/>
              </a:spcBef>
              <a:spcAft>
                <a:spcPts val="0"/>
              </a:spcAft>
              <a:buSzPts val="1440"/>
              <a:buChar char="►"/>
            </a:pPr>
            <a:r>
              <a:rPr lang="en-US"/>
              <a:t>Evaluating the final results on the basis of </a:t>
            </a:r>
            <a:endParaRPr/>
          </a:p>
          <a:p>
            <a:pPr indent="-514350" lvl="1" marL="971550" rtl="0" algn="l">
              <a:spcBef>
                <a:spcPts val="1000"/>
              </a:spcBef>
              <a:spcAft>
                <a:spcPts val="0"/>
              </a:spcAft>
              <a:buSzPts val="1280"/>
              <a:buAutoNum type="arabicPeriod"/>
            </a:pPr>
            <a:r>
              <a:rPr lang="en-US"/>
              <a:t>Availability</a:t>
            </a:r>
            <a:endParaRPr/>
          </a:p>
          <a:p>
            <a:pPr indent="-514350" lvl="1" marL="971550" rtl="0" algn="l">
              <a:spcBef>
                <a:spcPts val="1000"/>
              </a:spcBef>
              <a:spcAft>
                <a:spcPts val="0"/>
              </a:spcAft>
              <a:buSzPts val="1280"/>
              <a:buAutoNum type="arabicPeriod"/>
            </a:pPr>
            <a:r>
              <a:rPr lang="en-US"/>
              <a:t>Tracking Accuracy</a:t>
            </a:r>
            <a:endParaRPr/>
          </a:p>
          <a:p>
            <a:pPr indent="-514350" lvl="1" marL="971550" rtl="0" algn="l">
              <a:spcBef>
                <a:spcPts val="1000"/>
              </a:spcBef>
              <a:spcAft>
                <a:spcPts val="0"/>
              </a:spcAft>
              <a:buSzPts val="1280"/>
              <a:buAutoNum type="arabicPeriod"/>
            </a:pPr>
            <a:r>
              <a:rPr lang="en-US"/>
              <a:t>Cost</a:t>
            </a:r>
            <a:endParaRPr/>
          </a:p>
          <a:p>
            <a:pPr indent="-514350" lvl="1" marL="971550" rtl="0" algn="l">
              <a:spcBef>
                <a:spcPts val="1000"/>
              </a:spcBef>
              <a:spcAft>
                <a:spcPts val="0"/>
              </a:spcAft>
              <a:buSzPts val="1280"/>
              <a:buAutoNum type="arabicPeriod"/>
            </a:pPr>
            <a:r>
              <a:rPr lang="en-US"/>
              <a:t>Ease of access</a:t>
            </a:r>
            <a:endParaRPr/>
          </a:p>
          <a:p>
            <a:pPr indent="-514350" lvl="1" marL="971550" rtl="0" algn="l">
              <a:spcBef>
                <a:spcPts val="1000"/>
              </a:spcBef>
              <a:spcAft>
                <a:spcPts val="0"/>
              </a:spcAft>
              <a:buSzPts val="1280"/>
              <a:buAutoNum type="arabicPeriod"/>
            </a:pPr>
            <a:r>
              <a:rPr lang="en-US"/>
              <a:t>Ease of deployment</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2020-10-26T15:35:05Z</dcterms:created>
  <dc:creator>nilesh tiwari</dc:creator>
</cp:coreProperties>
</file>