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28346400" cy="39319200"/>
  <p:notesSz cx="9144000" cy="6858000"/>
  <p:defaultTextStyle>
    <a:defPPr>
      <a:defRPr lang="en-US"/>
    </a:defPPr>
    <a:lvl1pPr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1pPr>
    <a:lvl2pPr marL="1736725" indent="-131445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2pPr>
    <a:lvl3pPr marL="3478213" indent="-263048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3pPr>
    <a:lvl4pPr marL="5216525" indent="-3949700"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4pPr>
    <a:lvl5pPr marL="6958013" indent="-5265738" algn="l" defTabSz="1736725" rtl="0" eaLnBrk="0" fontAlgn="base" hangingPunct="0">
      <a:spcBef>
        <a:spcPct val="0"/>
      </a:spcBef>
      <a:spcAft>
        <a:spcPct val="0"/>
      </a:spcAft>
      <a:defRPr sz="69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69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p:scale>
          <a:sx n="32" d="100"/>
          <a:sy n="32" d="100"/>
        </p:scale>
        <p:origin x="792" y="-2544"/>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R" userId="bf8f334620ab0749" providerId="Windows Live" clId="Web-{281BC0B3-CA68-4807-92A8-4F965087D6AC}"/>
    <pc:docChg chg="modSld">
      <pc:chgData name="Benjamin R" userId="bf8f334620ab0749" providerId="Windows Live" clId="Web-{281BC0B3-CA68-4807-92A8-4F965087D6AC}" dt="2018-12-07T11:11:45.780" v="675" actId="20577"/>
      <pc:docMkLst>
        <pc:docMk/>
      </pc:docMkLst>
      <pc:sldChg chg="modSp">
        <pc:chgData name="Benjamin R" userId="bf8f334620ab0749" providerId="Windows Live" clId="Web-{281BC0B3-CA68-4807-92A8-4F965087D6AC}" dt="2018-12-07T11:11:45.780" v="674" actId="20577"/>
        <pc:sldMkLst>
          <pc:docMk/>
          <pc:sldMk cId="0" sldId="256"/>
        </pc:sldMkLst>
        <pc:spChg chg="mod">
          <ac:chgData name="Benjamin R" userId="bf8f334620ab0749" providerId="Windows Live" clId="Web-{281BC0B3-CA68-4807-92A8-4F965087D6AC}" dt="2018-12-07T11:11:45.780" v="674" actId="20577"/>
          <ac:spMkLst>
            <pc:docMk/>
            <pc:sldMk cId="0" sldId="256"/>
            <ac:spMk id="15371" creationId="{08914D63-17CE-459D-8D69-88250416688C}"/>
          </ac:spMkLst>
        </pc:spChg>
        <pc:spChg chg="mod">
          <ac:chgData name="Benjamin R" userId="bf8f334620ab0749" providerId="Windows Live" clId="Web-{281BC0B3-CA68-4807-92A8-4F965087D6AC}" dt="2018-12-07T10:33:22.520" v="12" actId="20577"/>
          <ac:spMkLst>
            <pc:docMk/>
            <pc:sldMk cId="0" sldId="256"/>
            <ac:spMk id="15373" creationId="{C10B038F-6EB5-4202-B250-22D780CDAD08}"/>
          </ac:spMkLst>
        </pc:spChg>
        <pc:spChg chg="mod">
          <ac:chgData name="Benjamin R" userId="bf8f334620ab0749" providerId="Windows Live" clId="Web-{281BC0B3-CA68-4807-92A8-4F965087D6AC}" dt="2018-12-07T10:32:38.879" v="8" actId="20577"/>
          <ac:spMkLst>
            <pc:docMk/>
            <pc:sldMk cId="0" sldId="256"/>
            <ac:spMk id="15374" creationId="{A3548F8E-AB24-4BE6-9454-3C970B62392A}"/>
          </ac:spMkLst>
        </pc:spChg>
        <pc:picChg chg="mod">
          <ac:chgData name="Benjamin R" userId="bf8f334620ab0749" providerId="Windows Live" clId="Web-{281BC0B3-CA68-4807-92A8-4F965087D6AC}" dt="2018-12-07T11:10:15.934" v="669"/>
          <ac:picMkLst>
            <pc:docMk/>
            <pc:sldMk cId="0" sldId="256"/>
            <ac:picMk id="15385" creationId="{7C148ECA-CFC3-436F-8D25-09894E607A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04CDE-23C0-874F-B9D1-9779763BF1AC}"/>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9E1430F-F237-1C42-A71D-A887AFEB370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55D6FA03-3508-4A3F-B005-76BD81097514}" type="datetime1">
              <a:rPr lang="en-US" altLang="en-US"/>
              <a:pPr>
                <a:defRPr/>
              </a:pPr>
              <a:t>12/7/2018</a:t>
            </a:fld>
            <a:endParaRPr lang="en-US" altLang="en-US"/>
          </a:p>
        </p:txBody>
      </p:sp>
      <p:sp>
        <p:nvSpPr>
          <p:cNvPr id="4" name="Footer Placeholder 3">
            <a:extLst>
              <a:ext uri="{FF2B5EF4-FFF2-40B4-BE49-F238E27FC236}">
                <a16:creationId xmlns:a16="http://schemas.microsoft.com/office/drawing/2014/main" id="{91ACC2C3-995E-384E-A51A-E06280773E17}"/>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87689FB-2C71-5946-B6BB-6E6B5F86E4F7}"/>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107B334-6D1D-4AE3-848F-897E804FF1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22F544-2259-BE4C-BD24-E6E182C81A14}"/>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A571935-0690-C94E-B3ED-F8763846405B}"/>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smtClean="0"/>
            </a:lvl1pPr>
          </a:lstStyle>
          <a:p>
            <a:pPr>
              <a:defRPr/>
            </a:pPr>
            <a:fld id="{C091A1CA-21FF-4517-B208-144400A166DD}" type="datetime1">
              <a:rPr lang="en-US" altLang="en-US"/>
              <a:pPr>
                <a:defRPr/>
              </a:pPr>
              <a:t>12/7/2018</a:t>
            </a:fld>
            <a:endParaRPr lang="en-US" altLang="en-US"/>
          </a:p>
        </p:txBody>
      </p:sp>
      <p:sp>
        <p:nvSpPr>
          <p:cNvPr id="4" name="Slide Image Placeholder 3">
            <a:extLst>
              <a:ext uri="{FF2B5EF4-FFF2-40B4-BE49-F238E27FC236}">
                <a16:creationId xmlns:a16="http://schemas.microsoft.com/office/drawing/2014/main" id="{42E59776-304B-5C44-8F87-929D99AAACBD}"/>
              </a:ext>
            </a:extLst>
          </p:cNvPr>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E134021D-2B2F-FB4B-80F0-D3A19E4BADA9}"/>
              </a:ext>
            </a:extLst>
          </p:cNvPr>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4BCDECE-3B2B-9B44-957C-1AAEB8244335}"/>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AD3763E-4388-A542-8C4C-0CD222ACE1D5}"/>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smtClean="0"/>
            </a:lvl1pPr>
          </a:lstStyle>
          <a:p>
            <a:pPr>
              <a:defRPr/>
            </a:pPr>
            <a:fld id="{E2129B53-5F83-495D-8DEB-9974447E79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092868A1-772B-412F-8F29-5B1EB28E6A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63FDBAA1-59D3-4673-8C7B-A42C3F9434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E95A8E7-9F02-418A-AD86-19BCDDBA910B}"/>
              </a:ext>
            </a:extLst>
          </p:cNvPr>
          <p:cNvSpPr>
            <a:spLocks noGrp="1"/>
          </p:cNvSpPr>
          <p:nvPr>
            <p:ph type="dt" sz="half" idx="10"/>
          </p:nvPr>
        </p:nvSpPr>
        <p:spPr/>
        <p:txBody>
          <a:bodyPr/>
          <a:lstStyle>
            <a:lvl1pPr>
              <a:defRPr/>
            </a:lvl1pPr>
          </a:lstStyle>
          <a:p>
            <a:pPr>
              <a:defRPr/>
            </a:pPr>
            <a:fld id="{00750563-729B-41DB-BE9E-4279070FE20A}"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C3D3F259-4E1F-48F9-853E-98EC7602C3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566D0B-AFAE-4BCE-8A8B-7AF5D9C450B1}"/>
              </a:ext>
            </a:extLst>
          </p:cNvPr>
          <p:cNvSpPr>
            <a:spLocks noGrp="1"/>
          </p:cNvSpPr>
          <p:nvPr>
            <p:ph type="sldNum" sz="quarter" idx="12"/>
          </p:nvPr>
        </p:nvSpPr>
        <p:spPr/>
        <p:txBody>
          <a:bodyPr/>
          <a:lstStyle>
            <a:lvl1pPr>
              <a:defRPr/>
            </a:lvl1pPr>
          </a:lstStyle>
          <a:p>
            <a:pPr>
              <a:defRPr/>
            </a:pPr>
            <a:fld id="{FBAAC8DD-60DC-4F75-8B20-C74BE8C3782D}" type="slidenum">
              <a:rPr lang="en-US" altLang="en-US"/>
              <a:pPr>
                <a:defRPr/>
              </a:pPr>
              <a:t>‹#›</a:t>
            </a:fld>
            <a:endParaRPr lang="en-US" altLang="en-US"/>
          </a:p>
        </p:txBody>
      </p:sp>
    </p:spTree>
    <p:extLst>
      <p:ext uri="{BB962C8B-B14F-4D97-AF65-F5344CB8AC3E}">
        <p14:creationId xmlns:p14="http://schemas.microsoft.com/office/powerpoint/2010/main" val="126844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807E3-8926-441D-9C50-1DB0DEF08FAC}"/>
              </a:ext>
            </a:extLst>
          </p:cNvPr>
          <p:cNvSpPr>
            <a:spLocks noGrp="1"/>
          </p:cNvSpPr>
          <p:nvPr>
            <p:ph type="dt" sz="half" idx="10"/>
          </p:nvPr>
        </p:nvSpPr>
        <p:spPr/>
        <p:txBody>
          <a:bodyPr/>
          <a:lstStyle>
            <a:lvl1pPr>
              <a:defRPr/>
            </a:lvl1pPr>
          </a:lstStyle>
          <a:p>
            <a:pPr>
              <a:defRPr/>
            </a:pPr>
            <a:fld id="{D9074841-1407-4AC1-AEDC-282CDA718844}"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5F3BBED5-B813-484B-87CD-EB059E1576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E26947-B413-43FB-921D-955CC301EE4A}"/>
              </a:ext>
            </a:extLst>
          </p:cNvPr>
          <p:cNvSpPr>
            <a:spLocks noGrp="1"/>
          </p:cNvSpPr>
          <p:nvPr>
            <p:ph type="sldNum" sz="quarter" idx="12"/>
          </p:nvPr>
        </p:nvSpPr>
        <p:spPr/>
        <p:txBody>
          <a:bodyPr/>
          <a:lstStyle>
            <a:lvl1pPr>
              <a:defRPr/>
            </a:lvl1pPr>
          </a:lstStyle>
          <a:p>
            <a:pPr>
              <a:defRPr/>
            </a:pPr>
            <a:fld id="{C889934F-CA02-4391-936E-5EA81BEBC0F1}" type="slidenum">
              <a:rPr lang="en-US" altLang="en-US"/>
              <a:pPr>
                <a:defRPr/>
              </a:pPr>
              <a:t>‹#›</a:t>
            </a:fld>
            <a:endParaRPr lang="en-US" altLang="en-US"/>
          </a:p>
        </p:txBody>
      </p:sp>
    </p:spTree>
    <p:extLst>
      <p:ext uri="{BB962C8B-B14F-4D97-AF65-F5344CB8AC3E}">
        <p14:creationId xmlns:p14="http://schemas.microsoft.com/office/powerpoint/2010/main" val="171131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E7A6E-5163-4D5A-8B5C-AC20B7A3950C}"/>
              </a:ext>
            </a:extLst>
          </p:cNvPr>
          <p:cNvSpPr>
            <a:spLocks noGrp="1"/>
          </p:cNvSpPr>
          <p:nvPr>
            <p:ph type="dt" sz="half" idx="10"/>
          </p:nvPr>
        </p:nvSpPr>
        <p:spPr/>
        <p:txBody>
          <a:bodyPr/>
          <a:lstStyle>
            <a:lvl1pPr>
              <a:defRPr/>
            </a:lvl1pPr>
          </a:lstStyle>
          <a:p>
            <a:pPr>
              <a:defRPr/>
            </a:pPr>
            <a:fld id="{41B46D21-BB73-4CEC-8A9C-72F7E230C1EA}"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E5F4A228-B999-4B4E-A638-6F0998AB382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8353A2-7CD6-42D7-8850-D4C192EE94AA}"/>
              </a:ext>
            </a:extLst>
          </p:cNvPr>
          <p:cNvSpPr>
            <a:spLocks noGrp="1"/>
          </p:cNvSpPr>
          <p:nvPr>
            <p:ph type="sldNum" sz="quarter" idx="12"/>
          </p:nvPr>
        </p:nvSpPr>
        <p:spPr/>
        <p:txBody>
          <a:bodyPr/>
          <a:lstStyle>
            <a:lvl1pPr>
              <a:defRPr/>
            </a:lvl1pPr>
          </a:lstStyle>
          <a:p>
            <a:pPr>
              <a:defRPr/>
            </a:pPr>
            <a:fld id="{3D4ACE66-9DD0-4580-84A1-42AD82E1DAD9}" type="slidenum">
              <a:rPr lang="en-US" altLang="en-US"/>
              <a:pPr>
                <a:defRPr/>
              </a:pPr>
              <a:t>‹#›</a:t>
            </a:fld>
            <a:endParaRPr lang="en-US" altLang="en-US"/>
          </a:p>
        </p:txBody>
      </p:sp>
    </p:spTree>
    <p:extLst>
      <p:ext uri="{BB962C8B-B14F-4D97-AF65-F5344CB8AC3E}">
        <p14:creationId xmlns:p14="http://schemas.microsoft.com/office/powerpoint/2010/main" val="43792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5BBA8-D349-4D47-99F3-E8161D401F8E}"/>
              </a:ext>
            </a:extLst>
          </p:cNvPr>
          <p:cNvSpPr>
            <a:spLocks noGrp="1"/>
          </p:cNvSpPr>
          <p:nvPr>
            <p:ph type="dt" sz="half" idx="10"/>
          </p:nvPr>
        </p:nvSpPr>
        <p:spPr/>
        <p:txBody>
          <a:bodyPr/>
          <a:lstStyle>
            <a:lvl1pPr>
              <a:defRPr/>
            </a:lvl1pPr>
          </a:lstStyle>
          <a:p>
            <a:pPr>
              <a:defRPr/>
            </a:pPr>
            <a:fld id="{9B76D762-A53A-439A-9263-CCFCEE03C428}"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567095D5-35D1-4D27-A2D0-1081F8C109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2D58-6A6A-4E88-8C86-E76FDB1911C1}"/>
              </a:ext>
            </a:extLst>
          </p:cNvPr>
          <p:cNvSpPr>
            <a:spLocks noGrp="1"/>
          </p:cNvSpPr>
          <p:nvPr>
            <p:ph type="sldNum" sz="quarter" idx="12"/>
          </p:nvPr>
        </p:nvSpPr>
        <p:spPr/>
        <p:txBody>
          <a:bodyPr/>
          <a:lstStyle>
            <a:lvl1pPr>
              <a:defRPr/>
            </a:lvl1pPr>
          </a:lstStyle>
          <a:p>
            <a:pPr>
              <a:defRPr/>
            </a:pPr>
            <a:fld id="{2AE6F432-692E-4867-927E-485D53E7C32E}" type="slidenum">
              <a:rPr lang="en-US" altLang="en-US"/>
              <a:pPr>
                <a:defRPr/>
              </a:pPr>
              <a:t>‹#›</a:t>
            </a:fld>
            <a:endParaRPr lang="en-US" altLang="en-US"/>
          </a:p>
        </p:txBody>
      </p:sp>
    </p:spTree>
    <p:extLst>
      <p:ext uri="{BB962C8B-B14F-4D97-AF65-F5344CB8AC3E}">
        <p14:creationId xmlns:p14="http://schemas.microsoft.com/office/powerpoint/2010/main" val="253505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071C4-63D6-4419-83B8-1B3A8F2483EB}"/>
              </a:ext>
            </a:extLst>
          </p:cNvPr>
          <p:cNvSpPr>
            <a:spLocks noGrp="1"/>
          </p:cNvSpPr>
          <p:nvPr>
            <p:ph type="dt" sz="half" idx="10"/>
          </p:nvPr>
        </p:nvSpPr>
        <p:spPr/>
        <p:txBody>
          <a:bodyPr/>
          <a:lstStyle>
            <a:lvl1pPr>
              <a:defRPr/>
            </a:lvl1pPr>
          </a:lstStyle>
          <a:p>
            <a:pPr>
              <a:defRPr/>
            </a:pPr>
            <a:fld id="{E2C43FA7-BD10-46F0-AE6B-B7087BDB2147}"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5A024029-C087-4507-8C9F-1C23D2F13B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CBB9D2-D64E-465E-9A63-327CDEF83235}"/>
              </a:ext>
            </a:extLst>
          </p:cNvPr>
          <p:cNvSpPr>
            <a:spLocks noGrp="1"/>
          </p:cNvSpPr>
          <p:nvPr>
            <p:ph type="sldNum" sz="quarter" idx="12"/>
          </p:nvPr>
        </p:nvSpPr>
        <p:spPr/>
        <p:txBody>
          <a:bodyPr/>
          <a:lstStyle>
            <a:lvl1pPr>
              <a:defRPr/>
            </a:lvl1pPr>
          </a:lstStyle>
          <a:p>
            <a:pPr>
              <a:defRPr/>
            </a:pPr>
            <a:fld id="{1A4C6080-8F5B-4ECF-89A0-88C0BCEBB145}" type="slidenum">
              <a:rPr lang="en-US" altLang="en-US"/>
              <a:pPr>
                <a:defRPr/>
              </a:pPr>
              <a:t>‹#›</a:t>
            </a:fld>
            <a:endParaRPr lang="en-US" altLang="en-US"/>
          </a:p>
        </p:txBody>
      </p:sp>
    </p:spTree>
    <p:extLst>
      <p:ext uri="{BB962C8B-B14F-4D97-AF65-F5344CB8AC3E}">
        <p14:creationId xmlns:p14="http://schemas.microsoft.com/office/powerpoint/2010/main" val="331846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C1F89AF-CA53-4367-8196-6951BC9E3CB7}"/>
              </a:ext>
            </a:extLst>
          </p:cNvPr>
          <p:cNvSpPr>
            <a:spLocks noGrp="1"/>
          </p:cNvSpPr>
          <p:nvPr>
            <p:ph type="dt" sz="half" idx="10"/>
          </p:nvPr>
        </p:nvSpPr>
        <p:spPr/>
        <p:txBody>
          <a:bodyPr/>
          <a:lstStyle>
            <a:lvl1pPr>
              <a:defRPr/>
            </a:lvl1pPr>
          </a:lstStyle>
          <a:p>
            <a:pPr>
              <a:defRPr/>
            </a:pPr>
            <a:fld id="{1B3B908F-0DB5-40C6-99D5-4C62DC1B76CE}" type="datetime1">
              <a:rPr lang="en-US" altLang="en-US"/>
              <a:pPr>
                <a:defRPr/>
              </a:pPr>
              <a:t>12/7/2018</a:t>
            </a:fld>
            <a:endParaRPr lang="en-US" altLang="en-US"/>
          </a:p>
        </p:txBody>
      </p:sp>
      <p:sp>
        <p:nvSpPr>
          <p:cNvPr id="6" name="Footer Placeholder 4">
            <a:extLst>
              <a:ext uri="{FF2B5EF4-FFF2-40B4-BE49-F238E27FC236}">
                <a16:creationId xmlns:a16="http://schemas.microsoft.com/office/drawing/2014/main" id="{494CB322-D957-4182-8429-81973D1805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95CD35-4F10-45B0-BC5F-F54AADC9947D}"/>
              </a:ext>
            </a:extLst>
          </p:cNvPr>
          <p:cNvSpPr>
            <a:spLocks noGrp="1"/>
          </p:cNvSpPr>
          <p:nvPr>
            <p:ph type="sldNum" sz="quarter" idx="12"/>
          </p:nvPr>
        </p:nvSpPr>
        <p:spPr/>
        <p:txBody>
          <a:bodyPr/>
          <a:lstStyle>
            <a:lvl1pPr>
              <a:defRPr/>
            </a:lvl1pPr>
          </a:lstStyle>
          <a:p>
            <a:pPr>
              <a:defRPr/>
            </a:pPr>
            <a:fld id="{D240C8C6-584A-414C-AC14-5AFDAC19E12F}" type="slidenum">
              <a:rPr lang="en-US" altLang="en-US"/>
              <a:pPr>
                <a:defRPr/>
              </a:pPr>
              <a:t>‹#›</a:t>
            </a:fld>
            <a:endParaRPr lang="en-US" altLang="en-US"/>
          </a:p>
        </p:txBody>
      </p:sp>
    </p:spTree>
    <p:extLst>
      <p:ext uri="{BB962C8B-B14F-4D97-AF65-F5344CB8AC3E}">
        <p14:creationId xmlns:p14="http://schemas.microsoft.com/office/powerpoint/2010/main" val="252741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6D27E9-A731-4A24-911D-87E605052A08}"/>
              </a:ext>
            </a:extLst>
          </p:cNvPr>
          <p:cNvSpPr>
            <a:spLocks noGrp="1"/>
          </p:cNvSpPr>
          <p:nvPr>
            <p:ph type="dt" sz="half" idx="10"/>
          </p:nvPr>
        </p:nvSpPr>
        <p:spPr/>
        <p:txBody>
          <a:bodyPr/>
          <a:lstStyle>
            <a:lvl1pPr>
              <a:defRPr/>
            </a:lvl1pPr>
          </a:lstStyle>
          <a:p>
            <a:pPr>
              <a:defRPr/>
            </a:pPr>
            <a:fld id="{B4B4F373-BF68-4EB8-9317-5B8AD357C476}" type="datetime1">
              <a:rPr lang="en-US" altLang="en-US"/>
              <a:pPr>
                <a:defRPr/>
              </a:pPr>
              <a:t>12/7/2018</a:t>
            </a:fld>
            <a:endParaRPr lang="en-US" altLang="en-US"/>
          </a:p>
        </p:txBody>
      </p:sp>
      <p:sp>
        <p:nvSpPr>
          <p:cNvPr id="8" name="Footer Placeholder 4">
            <a:extLst>
              <a:ext uri="{FF2B5EF4-FFF2-40B4-BE49-F238E27FC236}">
                <a16:creationId xmlns:a16="http://schemas.microsoft.com/office/drawing/2014/main" id="{7A4601A9-A7F3-440A-A966-16D5A7FC913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E3ED6B8-F08C-4114-B6E9-6E394BB2821F}"/>
              </a:ext>
            </a:extLst>
          </p:cNvPr>
          <p:cNvSpPr>
            <a:spLocks noGrp="1"/>
          </p:cNvSpPr>
          <p:nvPr>
            <p:ph type="sldNum" sz="quarter" idx="12"/>
          </p:nvPr>
        </p:nvSpPr>
        <p:spPr/>
        <p:txBody>
          <a:bodyPr/>
          <a:lstStyle>
            <a:lvl1pPr>
              <a:defRPr/>
            </a:lvl1pPr>
          </a:lstStyle>
          <a:p>
            <a:pPr>
              <a:defRPr/>
            </a:pPr>
            <a:fld id="{1F74B7C7-2AD4-4AF0-B88E-E617471E699D}" type="slidenum">
              <a:rPr lang="en-US" altLang="en-US"/>
              <a:pPr>
                <a:defRPr/>
              </a:pPr>
              <a:t>‹#›</a:t>
            </a:fld>
            <a:endParaRPr lang="en-US" altLang="en-US"/>
          </a:p>
        </p:txBody>
      </p:sp>
    </p:spTree>
    <p:extLst>
      <p:ext uri="{BB962C8B-B14F-4D97-AF65-F5344CB8AC3E}">
        <p14:creationId xmlns:p14="http://schemas.microsoft.com/office/powerpoint/2010/main" val="85514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8FF849-4F48-43E4-B9A0-16F7F26EBBE3}"/>
              </a:ext>
            </a:extLst>
          </p:cNvPr>
          <p:cNvSpPr>
            <a:spLocks noGrp="1"/>
          </p:cNvSpPr>
          <p:nvPr>
            <p:ph type="dt" sz="half" idx="10"/>
          </p:nvPr>
        </p:nvSpPr>
        <p:spPr/>
        <p:txBody>
          <a:bodyPr/>
          <a:lstStyle>
            <a:lvl1pPr>
              <a:defRPr/>
            </a:lvl1pPr>
          </a:lstStyle>
          <a:p>
            <a:pPr>
              <a:defRPr/>
            </a:pPr>
            <a:fld id="{74716EE4-17F3-4814-870B-2B8203DE1A78}" type="datetime1">
              <a:rPr lang="en-US" altLang="en-US"/>
              <a:pPr>
                <a:defRPr/>
              </a:pPr>
              <a:t>12/7/2018</a:t>
            </a:fld>
            <a:endParaRPr lang="en-US" altLang="en-US"/>
          </a:p>
        </p:txBody>
      </p:sp>
      <p:sp>
        <p:nvSpPr>
          <p:cNvPr id="4" name="Footer Placeholder 4">
            <a:extLst>
              <a:ext uri="{FF2B5EF4-FFF2-40B4-BE49-F238E27FC236}">
                <a16:creationId xmlns:a16="http://schemas.microsoft.com/office/drawing/2014/main" id="{D01E5D61-7292-4384-BC00-DB830E1807E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8773E7E-8DFD-40F4-BB43-CDBA62079268}"/>
              </a:ext>
            </a:extLst>
          </p:cNvPr>
          <p:cNvSpPr>
            <a:spLocks noGrp="1"/>
          </p:cNvSpPr>
          <p:nvPr>
            <p:ph type="sldNum" sz="quarter" idx="12"/>
          </p:nvPr>
        </p:nvSpPr>
        <p:spPr/>
        <p:txBody>
          <a:bodyPr/>
          <a:lstStyle>
            <a:lvl1pPr>
              <a:defRPr/>
            </a:lvl1pPr>
          </a:lstStyle>
          <a:p>
            <a:pPr>
              <a:defRPr/>
            </a:pPr>
            <a:fld id="{E1F56156-9FFD-4741-88AF-4ECBC67EBFC8}" type="slidenum">
              <a:rPr lang="en-US" altLang="en-US"/>
              <a:pPr>
                <a:defRPr/>
              </a:pPr>
              <a:t>‹#›</a:t>
            </a:fld>
            <a:endParaRPr lang="en-US" altLang="en-US"/>
          </a:p>
        </p:txBody>
      </p:sp>
    </p:spTree>
    <p:extLst>
      <p:ext uri="{BB962C8B-B14F-4D97-AF65-F5344CB8AC3E}">
        <p14:creationId xmlns:p14="http://schemas.microsoft.com/office/powerpoint/2010/main" val="298644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B72C5CF-EB16-40EE-8EAC-CB4605D00CBB}"/>
              </a:ext>
            </a:extLst>
          </p:cNvPr>
          <p:cNvSpPr>
            <a:spLocks noGrp="1"/>
          </p:cNvSpPr>
          <p:nvPr>
            <p:ph type="dt" sz="half" idx="10"/>
          </p:nvPr>
        </p:nvSpPr>
        <p:spPr/>
        <p:txBody>
          <a:bodyPr/>
          <a:lstStyle>
            <a:lvl1pPr>
              <a:defRPr/>
            </a:lvl1pPr>
          </a:lstStyle>
          <a:p>
            <a:pPr>
              <a:defRPr/>
            </a:pPr>
            <a:fld id="{A570C0D9-9ECB-4676-A905-E21C08678EDA}" type="datetime1">
              <a:rPr lang="en-US" altLang="en-US"/>
              <a:pPr>
                <a:defRPr/>
              </a:pPr>
              <a:t>12/7/2018</a:t>
            </a:fld>
            <a:endParaRPr lang="en-US" altLang="en-US"/>
          </a:p>
        </p:txBody>
      </p:sp>
      <p:sp>
        <p:nvSpPr>
          <p:cNvPr id="3" name="Footer Placeholder 4">
            <a:extLst>
              <a:ext uri="{FF2B5EF4-FFF2-40B4-BE49-F238E27FC236}">
                <a16:creationId xmlns:a16="http://schemas.microsoft.com/office/drawing/2014/main" id="{C17BAF16-6985-44F0-8739-9524B59970B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ABC7392-758C-42C2-997E-4D3AE9397DEF}"/>
              </a:ext>
            </a:extLst>
          </p:cNvPr>
          <p:cNvSpPr>
            <a:spLocks noGrp="1"/>
          </p:cNvSpPr>
          <p:nvPr>
            <p:ph type="sldNum" sz="quarter" idx="12"/>
          </p:nvPr>
        </p:nvSpPr>
        <p:spPr/>
        <p:txBody>
          <a:bodyPr/>
          <a:lstStyle>
            <a:lvl1pPr>
              <a:defRPr/>
            </a:lvl1pPr>
          </a:lstStyle>
          <a:p>
            <a:pPr>
              <a:defRPr/>
            </a:pPr>
            <a:fld id="{31BE0C7D-3795-4819-8637-6A409BD4ADA5}" type="slidenum">
              <a:rPr lang="en-US" altLang="en-US"/>
              <a:pPr>
                <a:defRPr/>
              </a:pPr>
              <a:t>‹#›</a:t>
            </a:fld>
            <a:endParaRPr lang="en-US" altLang="en-US"/>
          </a:p>
        </p:txBody>
      </p:sp>
    </p:spTree>
    <p:extLst>
      <p:ext uri="{BB962C8B-B14F-4D97-AF65-F5344CB8AC3E}">
        <p14:creationId xmlns:p14="http://schemas.microsoft.com/office/powerpoint/2010/main" val="246081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5D468B28-F77D-4382-A869-FFAF852B45FB}"/>
              </a:ext>
            </a:extLst>
          </p:cNvPr>
          <p:cNvSpPr>
            <a:spLocks noGrp="1"/>
          </p:cNvSpPr>
          <p:nvPr>
            <p:ph type="dt" sz="half" idx="10"/>
          </p:nvPr>
        </p:nvSpPr>
        <p:spPr/>
        <p:txBody>
          <a:bodyPr/>
          <a:lstStyle>
            <a:lvl1pPr>
              <a:defRPr/>
            </a:lvl1pPr>
          </a:lstStyle>
          <a:p>
            <a:pPr>
              <a:defRPr/>
            </a:pPr>
            <a:fld id="{45A5739A-4F2C-4B36-8FE0-4A65EE82A2C8}" type="datetime1">
              <a:rPr lang="en-US" altLang="en-US"/>
              <a:pPr>
                <a:defRPr/>
              </a:pPr>
              <a:t>12/7/2018</a:t>
            </a:fld>
            <a:endParaRPr lang="en-US" altLang="en-US"/>
          </a:p>
        </p:txBody>
      </p:sp>
      <p:sp>
        <p:nvSpPr>
          <p:cNvPr id="6" name="Footer Placeholder 4">
            <a:extLst>
              <a:ext uri="{FF2B5EF4-FFF2-40B4-BE49-F238E27FC236}">
                <a16:creationId xmlns:a16="http://schemas.microsoft.com/office/drawing/2014/main" id="{C0DC04DB-FC3F-4D43-913F-1DE07A9822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F6D551-5BF9-4A38-A2D0-0B1B055C1468}"/>
              </a:ext>
            </a:extLst>
          </p:cNvPr>
          <p:cNvSpPr>
            <a:spLocks noGrp="1"/>
          </p:cNvSpPr>
          <p:nvPr>
            <p:ph type="sldNum" sz="quarter" idx="12"/>
          </p:nvPr>
        </p:nvSpPr>
        <p:spPr/>
        <p:txBody>
          <a:bodyPr/>
          <a:lstStyle>
            <a:lvl1pPr>
              <a:defRPr/>
            </a:lvl1pPr>
          </a:lstStyle>
          <a:p>
            <a:pPr>
              <a:defRPr/>
            </a:pPr>
            <a:fld id="{CB548ED9-BA8D-422D-864A-1592FF185507}" type="slidenum">
              <a:rPr lang="en-US" altLang="en-US"/>
              <a:pPr>
                <a:defRPr/>
              </a:pPr>
              <a:t>‹#›</a:t>
            </a:fld>
            <a:endParaRPr lang="en-US" altLang="en-US"/>
          </a:p>
        </p:txBody>
      </p:sp>
    </p:spTree>
    <p:extLst>
      <p:ext uri="{BB962C8B-B14F-4D97-AF65-F5344CB8AC3E}">
        <p14:creationId xmlns:p14="http://schemas.microsoft.com/office/powerpoint/2010/main" val="32012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a:extLst>
              <a:ext uri="{FF2B5EF4-FFF2-40B4-BE49-F238E27FC236}">
                <a16:creationId xmlns:a16="http://schemas.microsoft.com/office/drawing/2014/main" id="{D6B79782-BA86-4CF0-A188-D14611C1553C}"/>
              </a:ext>
            </a:extLst>
          </p:cNvPr>
          <p:cNvSpPr>
            <a:spLocks noGrp="1"/>
          </p:cNvSpPr>
          <p:nvPr>
            <p:ph type="dt" sz="half" idx="10"/>
          </p:nvPr>
        </p:nvSpPr>
        <p:spPr/>
        <p:txBody>
          <a:bodyPr/>
          <a:lstStyle>
            <a:lvl1pPr>
              <a:defRPr/>
            </a:lvl1pPr>
          </a:lstStyle>
          <a:p>
            <a:pPr>
              <a:defRPr/>
            </a:pPr>
            <a:fld id="{A131DBC1-B5C9-4D69-97B8-F8F835D3B015}" type="datetime1">
              <a:rPr lang="en-US" altLang="en-US"/>
              <a:pPr>
                <a:defRPr/>
              </a:pPr>
              <a:t>12/7/2018</a:t>
            </a:fld>
            <a:endParaRPr lang="en-US" altLang="en-US"/>
          </a:p>
        </p:txBody>
      </p:sp>
      <p:sp>
        <p:nvSpPr>
          <p:cNvPr id="6" name="Footer Placeholder 4">
            <a:extLst>
              <a:ext uri="{FF2B5EF4-FFF2-40B4-BE49-F238E27FC236}">
                <a16:creationId xmlns:a16="http://schemas.microsoft.com/office/drawing/2014/main" id="{4A727737-7B21-4FDB-8EEE-F4784B3849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2AE921C-74C9-44AE-BBE6-0A596FB31FAC}"/>
              </a:ext>
            </a:extLst>
          </p:cNvPr>
          <p:cNvSpPr>
            <a:spLocks noGrp="1"/>
          </p:cNvSpPr>
          <p:nvPr>
            <p:ph type="sldNum" sz="quarter" idx="12"/>
          </p:nvPr>
        </p:nvSpPr>
        <p:spPr/>
        <p:txBody>
          <a:bodyPr/>
          <a:lstStyle>
            <a:lvl1pPr>
              <a:defRPr/>
            </a:lvl1pPr>
          </a:lstStyle>
          <a:p>
            <a:pPr>
              <a:defRPr/>
            </a:pPr>
            <a:fld id="{B2C83A4B-DE9C-4839-AC32-7079A85AF9CF}" type="slidenum">
              <a:rPr lang="en-US" altLang="en-US"/>
              <a:pPr>
                <a:defRPr/>
              </a:pPr>
              <a:t>‹#›</a:t>
            </a:fld>
            <a:endParaRPr lang="en-US" altLang="en-US"/>
          </a:p>
        </p:txBody>
      </p:sp>
    </p:spTree>
    <p:extLst>
      <p:ext uri="{BB962C8B-B14F-4D97-AF65-F5344CB8AC3E}">
        <p14:creationId xmlns:p14="http://schemas.microsoft.com/office/powerpoint/2010/main" val="362209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53F5EC7-2E13-465B-9469-7E8B53546A9F}"/>
              </a:ext>
            </a:extLst>
          </p:cNvPr>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4F2D2BF-B523-49D3-AF0D-B84830CED1EB}"/>
              </a:ext>
            </a:extLst>
          </p:cNvPr>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643A15-55E1-FA48-AC0C-900290B97177}"/>
              </a:ext>
            </a:extLst>
          </p:cNvPr>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eaLnBrk="1" hangingPunct="1">
              <a:defRPr sz="4500" smtClean="0">
                <a:solidFill>
                  <a:srgbClr val="898989"/>
                </a:solidFill>
              </a:defRPr>
            </a:lvl1pPr>
          </a:lstStyle>
          <a:p>
            <a:pPr>
              <a:defRPr/>
            </a:pPr>
            <a:fld id="{D8061920-74D0-44ED-85F8-54301E27B5A8}" type="datetime1">
              <a:rPr lang="en-US" altLang="en-US"/>
              <a:pPr>
                <a:defRPr/>
              </a:pPr>
              <a:t>12/7/2018</a:t>
            </a:fld>
            <a:endParaRPr lang="en-US" altLang="en-US"/>
          </a:p>
        </p:txBody>
      </p:sp>
      <p:sp>
        <p:nvSpPr>
          <p:cNvPr id="5" name="Footer Placeholder 4">
            <a:extLst>
              <a:ext uri="{FF2B5EF4-FFF2-40B4-BE49-F238E27FC236}">
                <a16:creationId xmlns:a16="http://schemas.microsoft.com/office/drawing/2014/main" id="{EFCE81D5-657E-BE4F-8B3D-AD7DCB056F58}"/>
              </a:ext>
            </a:extLst>
          </p:cNvPr>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eaLnBrk="1" hangingPunct="1">
              <a:defRPr sz="45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14374C9-AA7B-3849-B998-6D4B74191EBD}"/>
              </a:ext>
            </a:extLst>
          </p:cNvPr>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eaLnBrk="1" hangingPunct="1">
              <a:defRPr sz="4500" smtClean="0">
                <a:solidFill>
                  <a:srgbClr val="898989"/>
                </a:solidFill>
              </a:defRPr>
            </a:lvl1pPr>
          </a:lstStyle>
          <a:p>
            <a:pPr>
              <a:defRPr/>
            </a:pPr>
            <a:fld id="{52B7C1C8-3CE5-4666-A761-D3B188EA89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panose="020B0604020202020204" pitchFamily="34"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a:extLst>
              <a:ext uri="{FF2B5EF4-FFF2-40B4-BE49-F238E27FC236}">
                <a16:creationId xmlns:a16="http://schemas.microsoft.com/office/drawing/2014/main" id="{E41CFF22-25EF-4D1B-937A-9FEE6EAA84D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47363" y="820738"/>
            <a:ext cx="32543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a:extLst>
              <a:ext uri="{FF2B5EF4-FFF2-40B4-BE49-F238E27FC236}">
                <a16:creationId xmlns:a16="http://schemas.microsoft.com/office/drawing/2014/main" id="{5238287D-D1CA-6042-B73B-BEA5C21C82E0}"/>
              </a:ext>
            </a:extLst>
          </p:cNvPr>
          <p:cNvSpPr txBox="1">
            <a:spLocks noChangeArrowheads="1"/>
          </p:cNvSpPr>
          <p:nvPr/>
        </p:nvSpPr>
        <p:spPr bwMode="auto">
          <a:xfrm>
            <a:off x="6246813" y="754063"/>
            <a:ext cx="1681162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12000" b="1" spc="810" dirty="0">
                <a:latin typeface="Times" pitchFamily="2" charset="0"/>
              </a:rPr>
              <a:t>The Wikipedia Game</a:t>
            </a:r>
          </a:p>
        </p:txBody>
      </p:sp>
      <p:sp>
        <p:nvSpPr>
          <p:cNvPr id="15363" name="TextBox 28">
            <a:extLst>
              <a:ext uri="{FF2B5EF4-FFF2-40B4-BE49-F238E27FC236}">
                <a16:creationId xmlns:a16="http://schemas.microsoft.com/office/drawing/2014/main" id="{9B366284-B9B7-4916-B7B4-77A9691E9F9F}"/>
              </a:ext>
            </a:extLst>
          </p:cNvPr>
          <p:cNvSpPr txBox="1">
            <a:spLocks noChangeArrowheads="1"/>
          </p:cNvSpPr>
          <p:nvPr/>
        </p:nvSpPr>
        <p:spPr bwMode="auto">
          <a:xfrm>
            <a:off x="1133475" y="8823325"/>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Introduction</a:t>
            </a:r>
          </a:p>
        </p:txBody>
      </p:sp>
      <p:sp>
        <p:nvSpPr>
          <p:cNvPr id="15364" name="TextBox 27">
            <a:extLst>
              <a:ext uri="{FF2B5EF4-FFF2-40B4-BE49-F238E27FC236}">
                <a16:creationId xmlns:a16="http://schemas.microsoft.com/office/drawing/2014/main" id="{12D24B49-243B-4F04-BC5F-A72749F15E98}"/>
              </a:ext>
            </a:extLst>
          </p:cNvPr>
          <p:cNvSpPr txBox="1">
            <a:spLocks noChangeArrowheads="1"/>
          </p:cNvSpPr>
          <p:nvPr/>
        </p:nvSpPr>
        <p:spPr bwMode="auto">
          <a:xfrm>
            <a:off x="5788025" y="2752725"/>
            <a:ext cx="168116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a:latin typeface="Times" panose="02020603050405020304" pitchFamily="18" charset="0"/>
              </a:rPr>
              <a:t>Mark Kong, Benjamin Rafetto, and Claire Stolz </a:t>
            </a:r>
          </a:p>
          <a:p>
            <a:pPr algn="ctr" eaLnBrk="1" hangingPunct="1">
              <a:lnSpc>
                <a:spcPct val="150000"/>
              </a:lnSpc>
              <a:spcBef>
                <a:spcPct val="0"/>
              </a:spcBef>
              <a:buFontTx/>
              <a:buNone/>
            </a:pPr>
            <a:r>
              <a:rPr lang="en-US" altLang="en-US" sz="4400">
                <a:latin typeface="Times" panose="02020603050405020304" pitchFamily="18" charset="0"/>
              </a:rPr>
              <a:t>CS 182 --- Final Project --- Fall 2018</a:t>
            </a:r>
          </a:p>
        </p:txBody>
      </p:sp>
      <p:sp>
        <p:nvSpPr>
          <p:cNvPr id="15" name="Rectangle 14">
            <a:extLst>
              <a:ext uri="{FF2B5EF4-FFF2-40B4-BE49-F238E27FC236}">
                <a16:creationId xmlns:a16="http://schemas.microsoft.com/office/drawing/2014/main" id="{592CEE7B-C4D9-3740-857F-1809B19B356D}"/>
              </a:ext>
            </a:extLst>
          </p:cNvPr>
          <p:cNvSpPr/>
          <p:nvPr/>
        </p:nvSpPr>
        <p:spPr>
          <a:xfrm>
            <a:off x="1147763" y="5327650"/>
            <a:ext cx="25995312" cy="2930525"/>
          </a:xfrm>
          <a:prstGeom prst="rect">
            <a:avLst/>
          </a:prstGeom>
          <a:solidFill>
            <a:schemeClr val="bg1"/>
          </a:solidFill>
          <a:ln w="762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dirty="0">
              <a:solidFill>
                <a:srgbClr val="FFFFFF"/>
              </a:solidFill>
              <a:ea typeface="ＭＳ Ｐゴシック" charset="0"/>
              <a:cs typeface="ＭＳ Ｐゴシック" charset="0"/>
            </a:endParaRPr>
          </a:p>
        </p:txBody>
      </p:sp>
      <p:sp>
        <p:nvSpPr>
          <p:cNvPr id="15366" name="TextBox 1">
            <a:extLst>
              <a:ext uri="{FF2B5EF4-FFF2-40B4-BE49-F238E27FC236}">
                <a16:creationId xmlns:a16="http://schemas.microsoft.com/office/drawing/2014/main" id="{1CB65AA7-CCED-42ED-A98B-9EF63AC12C57}"/>
              </a:ext>
            </a:extLst>
          </p:cNvPr>
          <p:cNvSpPr txBox="1">
            <a:spLocks noChangeArrowheads="1"/>
          </p:cNvSpPr>
          <p:nvPr/>
        </p:nvSpPr>
        <p:spPr bwMode="auto">
          <a:xfrm>
            <a:off x="1709738" y="5608638"/>
            <a:ext cx="24892000"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88" rIns="0"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3600">
                <a:latin typeface="Times" panose="02020603050405020304" pitchFamily="18" charset="0"/>
              </a:rPr>
              <a:t>The Wikipedia Game is a path-finding challenge where a player is presented with two Wikipedia pages and is asked to find a path from the start page to the goal page by clicking links to travel from article to article. The player’s score is determined by the length of the path and the time it took to find the path. Due to the interconnectedness of various topics and moderately large branching factor, there is a wide variety of possible paths. Our goal is to solve this game in as efficient a manner as possible.</a:t>
            </a:r>
          </a:p>
        </p:txBody>
      </p:sp>
      <p:sp>
        <p:nvSpPr>
          <p:cNvPr id="15367" name="TextBox 18">
            <a:extLst>
              <a:ext uri="{FF2B5EF4-FFF2-40B4-BE49-F238E27FC236}">
                <a16:creationId xmlns:a16="http://schemas.microsoft.com/office/drawing/2014/main" id="{8BBD00E3-5DDA-4E68-9922-5B32F179A55A}"/>
              </a:ext>
            </a:extLst>
          </p:cNvPr>
          <p:cNvSpPr txBox="1">
            <a:spLocks noChangeArrowheads="1"/>
          </p:cNvSpPr>
          <p:nvPr/>
        </p:nvSpPr>
        <p:spPr bwMode="auto">
          <a:xfrm>
            <a:off x="1173163" y="32777113"/>
            <a:ext cx="7964487"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Approach</a:t>
            </a:r>
          </a:p>
        </p:txBody>
      </p:sp>
      <p:sp>
        <p:nvSpPr>
          <p:cNvPr id="20" name="Rectangle 19">
            <a:extLst>
              <a:ext uri="{FF2B5EF4-FFF2-40B4-BE49-F238E27FC236}">
                <a16:creationId xmlns:a16="http://schemas.microsoft.com/office/drawing/2014/main" id="{C65EA971-D7ED-8D44-A6F6-0BDEDA8DAFDC}"/>
              </a:ext>
            </a:extLst>
          </p:cNvPr>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69" name="TextBox 33">
            <a:extLst>
              <a:ext uri="{FF2B5EF4-FFF2-40B4-BE49-F238E27FC236}">
                <a16:creationId xmlns:a16="http://schemas.microsoft.com/office/drawing/2014/main" id="{248DAAC0-D619-4496-9CA6-6A57B7EB4F5D}"/>
              </a:ext>
            </a:extLst>
          </p:cNvPr>
          <p:cNvSpPr txBox="1">
            <a:spLocks noChangeArrowheads="1"/>
          </p:cNvSpPr>
          <p:nvPr/>
        </p:nvSpPr>
        <p:spPr bwMode="auto">
          <a:xfrm>
            <a:off x="10345738" y="19297650"/>
            <a:ext cx="801052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Results</a:t>
            </a:r>
          </a:p>
        </p:txBody>
      </p:sp>
      <p:sp>
        <p:nvSpPr>
          <p:cNvPr id="15370" name="TextBox 36">
            <a:extLst>
              <a:ext uri="{FF2B5EF4-FFF2-40B4-BE49-F238E27FC236}">
                <a16:creationId xmlns:a16="http://schemas.microsoft.com/office/drawing/2014/main" id="{E33BD938-CBAB-4CEC-B154-8F667C25D495}"/>
              </a:ext>
            </a:extLst>
          </p:cNvPr>
          <p:cNvSpPr txBox="1">
            <a:spLocks noChangeArrowheads="1"/>
          </p:cNvSpPr>
          <p:nvPr/>
        </p:nvSpPr>
        <p:spPr bwMode="auto">
          <a:xfrm>
            <a:off x="19413538" y="33183513"/>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Sources</a:t>
            </a:r>
          </a:p>
        </p:txBody>
      </p:sp>
      <p:sp>
        <p:nvSpPr>
          <p:cNvPr id="15371" name="TextBox 41">
            <a:extLst>
              <a:ext uri="{FF2B5EF4-FFF2-40B4-BE49-F238E27FC236}">
                <a16:creationId xmlns:a16="http://schemas.microsoft.com/office/drawing/2014/main" id="{08914D63-17CE-459D-8D69-88250416688C}"/>
              </a:ext>
            </a:extLst>
          </p:cNvPr>
          <p:cNvSpPr txBox="1">
            <a:spLocks noChangeArrowheads="1"/>
          </p:cNvSpPr>
          <p:nvPr/>
        </p:nvSpPr>
        <p:spPr bwMode="auto">
          <a:xfrm>
            <a:off x="19323050" y="23831550"/>
            <a:ext cx="8253413" cy="978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buNone/>
            </a:pPr>
            <a:r>
              <a:rPr lang="en-US" sz="3000" dirty="0">
                <a:latin typeface="Times" panose="02020603050405020304" pitchFamily="18" charset="0"/>
              </a:rPr>
              <a:t>Our greedy heuristics performed similarly over successful searches with the average and combined approaches, while minimum word distance performed slightly worse. For minimizing failed searches, however, the combined approach performed by far the best. Incorporating phrases consistently improved results</a:t>
            </a:r>
            <a:r>
              <a:rPr lang="en-US" sz="3000" dirty="0">
                <a:latin typeface="Times"/>
                <a:cs typeface="Times"/>
              </a:rPr>
              <a:t>.</a:t>
            </a:r>
          </a:p>
          <a:p>
            <a:pPr eaLnBrk="1" hangingPunct="1">
              <a:spcBef>
                <a:spcPct val="0"/>
              </a:spcBef>
              <a:buFontTx/>
              <a:buNone/>
            </a:pPr>
            <a:endParaRPr lang="en-US" altLang="en-US" sz="3000">
              <a:latin typeface="Times" panose="02020603050405020304" pitchFamily="18" charset="0"/>
            </a:endParaRPr>
          </a:p>
          <a:p>
            <a:pPr eaLnBrk="1" hangingPunct="1">
              <a:spcBef>
                <a:spcPct val="0"/>
              </a:spcBef>
              <a:buFontTx/>
              <a:buNone/>
            </a:pPr>
            <a:r>
              <a:rPr lang="en-US" altLang="en-US" sz="3000" dirty="0">
                <a:latin typeface="Times" panose="02020603050405020304" pitchFamily="18" charset="0"/>
              </a:rPr>
              <a:t>Moving forward, our first priority is to download and compile a subset of Wikipedia for faster search execution. The Wikipedia API is too slow to efficiently find the shortest paths using BFS when paths exceed 5 pages. BFS and bi-directional BFS will allow us to develop a path benchmark.</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a:latin typeface="Times" panose="02020603050405020304" pitchFamily="18" charset="0"/>
            </a:endParaRPr>
          </a:p>
          <a:p>
            <a:pPr eaLnBrk="1" hangingPunct="1">
              <a:spcBef>
                <a:spcPct val="0"/>
              </a:spcBef>
              <a:buNone/>
            </a:pPr>
            <a:r>
              <a:rPr lang="en-US" altLang="en-US" sz="3000" dirty="0">
                <a:latin typeface="Times" panose="02020603050405020304" pitchFamily="18" charset="0"/>
              </a:rPr>
              <a:t>Next, we will focus on implementing A* and developing a consistent, admissible, and effective heuristic. Given that failed searches are more likely than previously believed, we will place greater emphasis on improving success rates moving forward. </a:t>
            </a:r>
            <a:endParaRPr lang="en-US" altLang="en-US" sz="3000" dirty="0">
              <a:latin typeface="Times" panose="02020603050405020304" pitchFamily="18" charset="0"/>
              <a:cs typeface="Times"/>
            </a:endParaRPr>
          </a:p>
        </p:txBody>
      </p:sp>
      <p:sp>
        <p:nvSpPr>
          <p:cNvPr id="15372" name="TextBox 43">
            <a:extLst>
              <a:ext uri="{FF2B5EF4-FFF2-40B4-BE49-F238E27FC236}">
                <a16:creationId xmlns:a16="http://schemas.microsoft.com/office/drawing/2014/main" id="{462C9325-B103-4104-8C38-CDB3B91605CE}"/>
              </a:ext>
            </a:extLst>
          </p:cNvPr>
          <p:cNvSpPr txBox="1">
            <a:spLocks noChangeArrowheads="1"/>
          </p:cNvSpPr>
          <p:nvPr/>
        </p:nvSpPr>
        <p:spPr bwMode="auto">
          <a:xfrm>
            <a:off x="10412413" y="21913850"/>
            <a:ext cx="801052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a:latin typeface="Times" panose="02020603050405020304" pitchFamily="18" charset="0"/>
              </a:rPr>
              <a:t>We present our preliminary results for  Greedy search using Google’s </a:t>
            </a:r>
            <a:r>
              <a:rPr lang="en-US" altLang="en-US" sz="3000">
                <a:latin typeface="Courier New" panose="02070309020205020404" pitchFamily="49" charset="0"/>
                <a:cs typeface="Courier New" panose="02070309020205020404" pitchFamily="49" charset="0"/>
              </a:rPr>
              <a:t>word2vec</a:t>
            </a:r>
            <a:r>
              <a:rPr lang="en-US" altLang="en-US" sz="3000">
                <a:latin typeface="Times" panose="02020603050405020304" pitchFamily="18" charset="0"/>
                <a:cs typeface="Courier New" panose="02070309020205020404" pitchFamily="49" charset="0"/>
              </a:rPr>
              <a:t> package, for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distance metrics based on (1) words only, and (2) phrases. For each heuristic, we also develop 3 sub-heuristics based on the closest </a:t>
            </a:r>
            <a:r>
              <a:rPr lang="en-US" altLang="en-US" sz="3000">
                <a:latin typeface="Courier New" panose="02070309020205020404" pitchFamily="49" charset="0"/>
                <a:cs typeface="Courier New" panose="02070309020205020404" pitchFamily="49" charset="0"/>
              </a:rPr>
              <a:t>word2vec </a:t>
            </a:r>
            <a:r>
              <a:rPr lang="en-US" altLang="en-US" sz="3000">
                <a:latin typeface="Times" panose="02020603050405020304" pitchFamily="18" charset="0"/>
                <a:cs typeface="Courier New" panose="02070309020205020404" pitchFamily="49" charset="0"/>
              </a:rPr>
              <a:t>value, the average value, and the average of the two previous values. </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a:latin typeface="Times" panose="02020603050405020304" pitchFamily="18" charset="0"/>
                <a:cs typeface="Courier New" panose="02070309020205020404" pitchFamily="49" charset="0"/>
              </a:rPr>
              <a:t>In comparing our algorithms, we consider both the average path length and the number of failed searches. (Searches can fail if an algorithm cannot backtrack and reaches a page with no outgoing links, or if there is no path between pages.) </a:t>
            </a:r>
          </a:p>
        </p:txBody>
      </p:sp>
      <p:sp>
        <p:nvSpPr>
          <p:cNvPr id="15373" name="TextBox 44">
            <a:extLst>
              <a:ext uri="{FF2B5EF4-FFF2-40B4-BE49-F238E27FC236}">
                <a16:creationId xmlns:a16="http://schemas.microsoft.com/office/drawing/2014/main" id="{C10B038F-6EB5-4202-B250-22D780CDAD08}"/>
              </a:ext>
            </a:extLst>
          </p:cNvPr>
          <p:cNvSpPr txBox="1">
            <a:spLocks noChangeArrowheads="1"/>
          </p:cNvSpPr>
          <p:nvPr/>
        </p:nvSpPr>
        <p:spPr bwMode="auto">
          <a:xfrm>
            <a:off x="1173163" y="23791863"/>
            <a:ext cx="7910512" cy="839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000" dirty="0">
                <a:latin typeface="Times" panose="02020603050405020304" pitchFamily="18" charset="0"/>
              </a:rPr>
              <a:t>Naturally, our data come from Wikipedia. Presently, we use the </a:t>
            </a:r>
            <a:r>
              <a:rPr lang="en-US" altLang="en-US" sz="3000" dirty="0" err="1">
                <a:latin typeface="Times" panose="02020603050405020304" pitchFamily="18" charset="0"/>
              </a:rPr>
              <a:t>the</a:t>
            </a:r>
            <a:r>
              <a:rPr lang="en-US" altLang="en-US" sz="3000" dirty="0">
                <a:latin typeface="Times" panose="02020603050405020304" pitchFamily="18" charset="0"/>
              </a:rPr>
              <a:t> </a:t>
            </a:r>
            <a:r>
              <a:rPr lang="en-US" altLang="en-US" sz="3000" dirty="0" err="1">
                <a:latin typeface="Courier New" panose="02070309020205020404" pitchFamily="49" charset="0"/>
                <a:cs typeface="Courier New" panose="02070309020205020404" pitchFamily="49" charset="0"/>
              </a:rPr>
              <a:t>pywikibot</a:t>
            </a:r>
            <a:r>
              <a:rPr lang="en-US" altLang="en-US" sz="3000" dirty="0">
                <a:latin typeface="Courier New" panose="02070309020205020404" pitchFamily="49" charset="0"/>
                <a:cs typeface="Courier New" panose="02070309020205020404" pitchFamily="49" charset="0"/>
              </a:rPr>
              <a:t> </a:t>
            </a:r>
            <a:r>
              <a:rPr lang="en-US" altLang="en-US" sz="3000" dirty="0">
                <a:latin typeface="Times" panose="02020603050405020304" pitchFamily="18" charset="0"/>
                <a:cs typeface="Courier New" panose="02070309020205020404" pitchFamily="49" charset="0"/>
              </a:rPr>
              <a:t>library to live-query the Wikipedia API. This library gives us access to a large amount of information about each page, but the most important features are the page text, the ingoing links, and the outgoing links for each page. We only use pages in English.</a:t>
            </a: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FontTx/>
              <a:buNone/>
            </a:pPr>
            <a:r>
              <a:rPr lang="en-US" altLang="en-US" sz="3000" dirty="0">
                <a:latin typeface="Times" panose="02020603050405020304" pitchFamily="18" charset="0"/>
                <a:cs typeface="Courier New" panose="02070309020205020404" pitchFamily="49" charset="0"/>
              </a:rPr>
              <a:t>We also use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which models the “closeness” of words. The primary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model is a two-layer neural network trained on a large dataset of text, or ‘corpus.’ Initially, we use the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anose="02020603050405020304" pitchFamily="18" charset="0"/>
                <a:cs typeface="Courier New" panose="02070309020205020404" pitchFamily="49" charset="0"/>
              </a:rPr>
              <a:t> package trained on a set of Google news articles.</a:t>
            </a:r>
            <a:endParaRPr lang="en-US" altLang="en-US" sz="3000" dirty="0">
              <a:latin typeface="Times" panose="02020603050405020304" pitchFamily="18" charset="0"/>
              <a:cs typeface="Times"/>
            </a:endParaRPr>
          </a:p>
          <a:p>
            <a:pPr eaLnBrk="1" hangingPunct="1">
              <a:spcBef>
                <a:spcPct val="0"/>
              </a:spcBef>
              <a:buFontTx/>
              <a:buNone/>
            </a:pPr>
            <a:endParaRPr lang="en-US" altLang="en-US" sz="3000">
              <a:latin typeface="Times" panose="02020603050405020304" pitchFamily="18" charset="0"/>
              <a:cs typeface="Courier New" panose="02070309020205020404" pitchFamily="49" charset="0"/>
            </a:endParaRPr>
          </a:p>
          <a:p>
            <a:pPr eaLnBrk="1" hangingPunct="1">
              <a:spcBef>
                <a:spcPct val="0"/>
              </a:spcBef>
              <a:buNone/>
            </a:pPr>
            <a:r>
              <a:rPr lang="en-US" altLang="en-US" sz="3000" dirty="0">
                <a:latin typeface="Times" panose="02020603050405020304" pitchFamily="18" charset="0"/>
                <a:cs typeface="Courier New" panose="02070309020205020404" pitchFamily="49" charset="0"/>
              </a:rPr>
              <a:t>The results section that follows uses a set of 50  randomly chosen word pairs to evaluate each algorithm. </a:t>
            </a:r>
            <a:endParaRPr lang="en-US" altLang="en-US" sz="3000" dirty="0">
              <a:latin typeface="Times" panose="02020603050405020304" pitchFamily="18" charset="0"/>
              <a:cs typeface="Times"/>
            </a:endParaRPr>
          </a:p>
        </p:txBody>
      </p:sp>
      <p:sp>
        <p:nvSpPr>
          <p:cNvPr id="15374" name="TextBox 45">
            <a:extLst>
              <a:ext uri="{FF2B5EF4-FFF2-40B4-BE49-F238E27FC236}">
                <a16:creationId xmlns:a16="http://schemas.microsoft.com/office/drawing/2014/main" id="{A3548F8E-AB24-4BE6-9454-3C970B62392A}"/>
              </a:ext>
            </a:extLst>
          </p:cNvPr>
          <p:cNvSpPr txBox="1">
            <a:spLocks noChangeArrowheads="1"/>
          </p:cNvSpPr>
          <p:nvPr/>
        </p:nvSpPr>
        <p:spPr bwMode="auto">
          <a:xfrm>
            <a:off x="1138238" y="11285538"/>
            <a:ext cx="8010525" cy="931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nchor="t">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en-US" sz="3000" dirty="0">
                <a:latin typeface="Times" panose="02020603050405020304" pitchFamily="18" charset="0"/>
              </a:rPr>
              <a:t>Given two Wikipedia pages the problem is to find a path between the two. Each page is a state, and each link to a page is a directed edge of cost 1. </a:t>
            </a:r>
            <a:endParaRPr lang="en-US" dirty="0"/>
          </a:p>
          <a:p>
            <a:pPr>
              <a:spcBef>
                <a:spcPct val="0"/>
              </a:spcBef>
              <a:buFontTx/>
              <a:buNone/>
            </a:pPr>
            <a:endParaRPr lang="en-US" altLang="en-US" sz="3000">
              <a:latin typeface="Times" panose="02020603050405020304" pitchFamily="18" charset="0"/>
            </a:endParaRPr>
          </a:p>
          <a:p>
            <a:pPr>
              <a:spcBef>
                <a:spcPct val="0"/>
              </a:spcBef>
              <a:buNone/>
            </a:pPr>
            <a:r>
              <a:rPr lang="en-US" altLang="en-US" sz="3000" dirty="0">
                <a:latin typeface="Times" panose="02020603050405020304" pitchFamily="18" charset="0"/>
              </a:rPr>
              <a:t>For example, given </a:t>
            </a:r>
            <a:r>
              <a:rPr lang="en-US" altLang="en-US" sz="3000" b="1" dirty="0">
                <a:latin typeface="Times" panose="02020603050405020304" pitchFamily="18" charset="0"/>
              </a:rPr>
              <a:t>Sherlock Holmes </a:t>
            </a:r>
            <a:r>
              <a:rPr lang="en-US" altLang="en-US" sz="3000" dirty="0">
                <a:latin typeface="Times" panose="02020603050405020304" pitchFamily="18" charset="0"/>
              </a:rPr>
              <a:t>→ </a:t>
            </a:r>
            <a:r>
              <a:rPr lang="en-US" altLang="en-US" sz="3000" b="1" dirty="0">
                <a:latin typeface="Times" panose="02020603050405020304" pitchFamily="18" charset="0"/>
              </a:rPr>
              <a:t>Magnetic resonance imaging</a:t>
            </a:r>
            <a:r>
              <a:rPr lang="en-US" altLang="en-US" sz="3000" dirty="0">
                <a:latin typeface="Times" panose="02020603050405020304" pitchFamily="18" charset="0"/>
              </a:rPr>
              <a:t>, one path</a:t>
            </a:r>
            <a:r>
              <a:rPr lang="en-US" altLang="en-US" sz="3000" b="1" dirty="0">
                <a:latin typeface="Times" panose="02020603050405020304" pitchFamily="18" charset="0"/>
              </a:rPr>
              <a:t> </a:t>
            </a:r>
            <a:r>
              <a:rPr lang="en-US" altLang="en-US" sz="3000" dirty="0">
                <a:latin typeface="Times" panose="02020603050405020304" pitchFamily="18" charset="0"/>
              </a:rPr>
              <a:t>is Sherlock Holmes → Benedict Cumberbatch → Doctor Strange (2016 film)  →  Neurosurgery → Magnetic resonance imaging</a:t>
            </a:r>
            <a:r>
              <a:rPr lang="en-US" altLang="en-US" sz="3000" b="1" dirty="0">
                <a:latin typeface="Times" panose="02020603050405020304" pitchFamily="18" charset="0"/>
              </a:rPr>
              <a:t>. </a:t>
            </a:r>
            <a:endParaRPr lang="en-US" altLang="en-US" sz="3000">
              <a:latin typeface="Times" panose="02020603050405020304" pitchFamily="18" charset="0"/>
              <a:cs typeface="Times"/>
            </a:endParaRPr>
          </a:p>
          <a:p>
            <a:pPr>
              <a:spcBef>
                <a:spcPct val="0"/>
              </a:spcBef>
              <a:buNone/>
            </a:pPr>
            <a:endParaRPr lang="en-US" altLang="en-US" sz="3000">
              <a:latin typeface="Times" panose="02020603050405020304" pitchFamily="18" charset="0"/>
              <a:cs typeface="Times"/>
            </a:endParaRPr>
          </a:p>
          <a:p>
            <a:pPr>
              <a:spcBef>
                <a:spcPct val="0"/>
              </a:spcBef>
              <a:buFontTx/>
              <a:buNone/>
            </a:pPr>
            <a:r>
              <a:rPr lang="en-US" altLang="en-US" sz="3000" dirty="0">
                <a:latin typeface="Times" panose="02020603050405020304" pitchFamily="18" charset="0"/>
              </a:rPr>
              <a:t>Rewards are determined by the length of the</a:t>
            </a:r>
            <a:endParaRPr lang="en-US" altLang="en-US" sz="3000" dirty="0">
              <a:latin typeface="Times" panose="02020603050405020304" pitchFamily="18" charset="0"/>
              <a:cs typeface="Times"/>
            </a:endParaRPr>
          </a:p>
          <a:p>
            <a:pPr>
              <a:spcBef>
                <a:spcPct val="0"/>
              </a:spcBef>
              <a:buNone/>
            </a:pPr>
            <a:r>
              <a:rPr lang="en-US" altLang="en-US" sz="3000" dirty="0">
                <a:latin typeface="Times" panose="02020603050405020304" pitchFamily="18" charset="0"/>
              </a:rPr>
              <a:t>path and the number of nodes expanded. Here, the number of nodes expanded is a proxy for the amount of time taken to find the path. Technically the Wikipedia game also forbids backtracking, meaning humans must use a strictly greedy approach. We develop algorithms for solving the classic game (e.g. playing as a human), and a game where backtracking is allowed. </a:t>
            </a:r>
            <a:endParaRPr lang="en-US" altLang="en-US" sz="3000" dirty="0">
              <a:latin typeface="Times" panose="02020603050405020304" pitchFamily="18" charset="0"/>
              <a:cs typeface="Times"/>
            </a:endParaRPr>
          </a:p>
        </p:txBody>
      </p:sp>
      <p:sp>
        <p:nvSpPr>
          <p:cNvPr id="15375" name="TextBox 32">
            <a:extLst>
              <a:ext uri="{FF2B5EF4-FFF2-40B4-BE49-F238E27FC236}">
                <a16:creationId xmlns:a16="http://schemas.microsoft.com/office/drawing/2014/main" id="{F6AEB958-3E87-4E7F-8A5D-8883DA573C17}"/>
              </a:ext>
            </a:extLst>
          </p:cNvPr>
          <p:cNvSpPr txBox="1">
            <a:spLocks noChangeArrowheads="1"/>
          </p:cNvSpPr>
          <p:nvPr/>
        </p:nvSpPr>
        <p:spPr bwMode="auto">
          <a:xfrm>
            <a:off x="1133475" y="21186775"/>
            <a:ext cx="7966075" cy="22113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Data</a:t>
            </a:r>
          </a:p>
        </p:txBody>
      </p:sp>
      <p:sp>
        <p:nvSpPr>
          <p:cNvPr id="15376" name="TextBox 23">
            <a:extLst>
              <a:ext uri="{FF2B5EF4-FFF2-40B4-BE49-F238E27FC236}">
                <a16:creationId xmlns:a16="http://schemas.microsoft.com/office/drawing/2014/main" id="{8C398A1A-D5E9-4749-952F-B761332DC8AC}"/>
              </a:ext>
            </a:extLst>
          </p:cNvPr>
          <p:cNvSpPr txBox="1">
            <a:spLocks noChangeArrowheads="1"/>
          </p:cNvSpPr>
          <p:nvPr/>
        </p:nvSpPr>
        <p:spPr bwMode="auto">
          <a:xfrm>
            <a:off x="1147763" y="38157150"/>
            <a:ext cx="259953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100">
                <a:latin typeface="Helvetica" panose="020B0604020202020204" pitchFamily="34" charset="0"/>
              </a:rPr>
              <a:t>John A. Paulson School of Engineering and Applied Sciences</a:t>
            </a:r>
            <a:endParaRPr lang="en-US" altLang="en-US" sz="7600"/>
          </a:p>
        </p:txBody>
      </p:sp>
      <p:pic>
        <p:nvPicPr>
          <p:cNvPr id="15377" name="Picture 1">
            <a:extLst>
              <a:ext uri="{FF2B5EF4-FFF2-40B4-BE49-F238E27FC236}">
                <a16:creationId xmlns:a16="http://schemas.microsoft.com/office/drawing/2014/main" id="{2D0841B2-3CBD-4B54-891C-1C466017F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063" y="268288"/>
            <a:ext cx="4111625"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Box 40">
            <a:extLst>
              <a:ext uri="{FF2B5EF4-FFF2-40B4-BE49-F238E27FC236}">
                <a16:creationId xmlns:a16="http://schemas.microsoft.com/office/drawing/2014/main" id="{495A2268-2EDA-496D-AAF1-0565B2CF1F17}"/>
              </a:ext>
            </a:extLst>
          </p:cNvPr>
          <p:cNvSpPr txBox="1">
            <a:spLocks noChangeArrowheads="1"/>
          </p:cNvSpPr>
          <p:nvPr/>
        </p:nvSpPr>
        <p:spPr bwMode="auto">
          <a:xfrm>
            <a:off x="19404013" y="21566188"/>
            <a:ext cx="8013700" cy="22113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92029" tIns="592029" rIns="592029" bIns="592029" anchor="ctr">
            <a:spAutoFit/>
          </a:bodyPr>
          <a:lstStyle>
            <a:lvl1pPr defTabSz="1738313">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37931725" indent="-37474525" defTabSz="1738313">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4346575" indent="-866775" defTabSz="1738313">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6088063"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7826375" indent="-866775" defTabSz="1738313">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82835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87407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91979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9655175" indent="-866775" defTabSz="1738313"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6600" b="1">
                <a:solidFill>
                  <a:schemeClr val="bg1"/>
                </a:solidFill>
                <a:latin typeface="Arial" panose="020B0604020202020204" pitchFamily="34" charset="0"/>
                <a:cs typeface="Arial" panose="020B0604020202020204" pitchFamily="34" charset="0"/>
              </a:rPr>
              <a:t>Conclusion</a:t>
            </a:r>
          </a:p>
        </p:txBody>
      </p:sp>
      <p:sp>
        <p:nvSpPr>
          <p:cNvPr id="42" name="TextBox 43">
            <a:extLst>
              <a:ext uri="{FF2B5EF4-FFF2-40B4-BE49-F238E27FC236}">
                <a16:creationId xmlns:a16="http://schemas.microsoft.com/office/drawing/2014/main" id="{24C90220-E86F-E944-AFC6-0665F3BFBBF3}"/>
              </a:ext>
            </a:extLst>
          </p:cNvPr>
          <p:cNvSpPr txBox="1">
            <a:spLocks noChangeArrowheads="1"/>
          </p:cNvSpPr>
          <p:nvPr/>
        </p:nvSpPr>
        <p:spPr bwMode="auto">
          <a:xfrm>
            <a:off x="10139363" y="9088438"/>
            <a:ext cx="8010525" cy="1024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marL="514350" indent="-514350" eaLnBrk="1" hangingPunct="1">
              <a:buFont typeface="+mj-lt"/>
              <a:buAutoNum type="arabicPeriod" startAt="3"/>
              <a:defRPr/>
            </a:pPr>
            <a:r>
              <a:rPr lang="en-US" altLang="en-US" sz="3000" dirty="0">
                <a:latin typeface="Times" pitchFamily="2" charset="0"/>
              </a:rPr>
              <a:t>Greedy search using Google’s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package.</a:t>
            </a:r>
          </a:p>
          <a:p>
            <a:pPr marL="1257300" lvl="1" indent="-514350" eaLnBrk="1" hangingPunct="1">
              <a:buFont typeface="+mj-lt"/>
              <a:buAutoNum type="arabicPeriod"/>
              <a:defRPr/>
            </a:pPr>
            <a:r>
              <a:rPr lang="en-US" altLang="en-US" sz="3000" dirty="0">
                <a:latin typeface="Times" pitchFamily="2" charset="0"/>
              </a:rPr>
              <a:t>Avg., min, and combined distance measure based on words</a:t>
            </a:r>
          </a:p>
          <a:p>
            <a:pPr marL="1257300" lvl="1" indent="-514350" eaLnBrk="1" hangingPunct="1">
              <a:buFont typeface="+mj-lt"/>
              <a:buAutoNum type="arabicPeriod"/>
              <a:defRPr/>
            </a:pPr>
            <a:r>
              <a:rPr lang="en-US" altLang="en-US" sz="3000" dirty="0">
                <a:latin typeface="Times" pitchFamily="2" charset="0"/>
              </a:rPr>
              <a:t>Avg., min, and combined distance measure based on phrases</a:t>
            </a:r>
          </a:p>
          <a:p>
            <a:pPr marL="1257300" lvl="1" indent="-514350" eaLnBrk="1" hangingPunct="1">
              <a:buFont typeface="+mj-lt"/>
              <a:buAutoNum type="arabicPeriod"/>
              <a:defRPr/>
            </a:pPr>
            <a:r>
              <a:rPr lang="en-US" altLang="en-US" sz="3000" dirty="0">
                <a:latin typeface="Times" pitchFamily="2" charset="0"/>
              </a:rPr>
              <a:t>Trained on full text of linked page ✯</a:t>
            </a:r>
          </a:p>
          <a:p>
            <a:pPr marL="1257300" lvl="1" indent="-514350" eaLnBrk="1" hangingPunct="1">
              <a:buFont typeface="+mj-lt"/>
              <a:buAutoNum type="arabicPeriod"/>
              <a:defRPr/>
            </a:pPr>
            <a:r>
              <a:rPr lang="en-US" altLang="en-US" sz="3000" dirty="0">
                <a:latin typeface="Times" pitchFamily="2" charset="0"/>
              </a:rPr>
              <a:t>Additional </a:t>
            </a:r>
            <a:r>
              <a:rPr lang="en-US" altLang="en-US" sz="3000" dirty="0">
                <a:latin typeface="Courier New" panose="02070309020205020404" pitchFamily="49" charset="0"/>
                <a:cs typeface="Courier New" panose="02070309020205020404" pitchFamily="49" charset="0"/>
              </a:rPr>
              <a:t>word2vec</a:t>
            </a:r>
            <a:r>
              <a:rPr lang="en-US" altLang="en-US" sz="3000" dirty="0">
                <a:latin typeface="Times" pitchFamily="2" charset="0"/>
              </a:rPr>
              <a:t> training on Wikipedia corpus</a:t>
            </a:r>
          </a:p>
          <a:p>
            <a:pPr marL="514350" indent="-514350" eaLnBrk="1" hangingPunct="1">
              <a:buFont typeface="+mj-lt"/>
              <a:buAutoNum type="arabicPeriod" startAt="3"/>
              <a:defRPr/>
            </a:pPr>
            <a:r>
              <a:rPr lang="en-US" altLang="en-US" sz="3000" dirty="0">
                <a:latin typeface="Times" pitchFamily="2" charset="0"/>
              </a:rPr>
              <a:t>A* search ✯</a:t>
            </a:r>
          </a:p>
          <a:p>
            <a:pPr marL="1257300" lvl="1" indent="-514350" eaLnBrk="1" hangingPunct="1">
              <a:buFont typeface="+mj-lt"/>
              <a:buAutoNum type="arabicPeriod"/>
              <a:defRPr/>
            </a:pPr>
            <a:r>
              <a:rPr lang="en-US" altLang="en-US" sz="3000" dirty="0">
                <a:latin typeface="Times" pitchFamily="2" charset="0"/>
              </a:rPr>
              <a:t>Heuristic based on text only (as above, in Greedy search)</a:t>
            </a:r>
          </a:p>
          <a:p>
            <a:pPr marL="1257300" lvl="1" indent="-514350" eaLnBrk="1" hangingPunct="1">
              <a:buFont typeface="+mj-lt"/>
              <a:buAutoNum type="arabicPeriod"/>
              <a:defRPr/>
            </a:pPr>
            <a:r>
              <a:rPr lang="en-US" altLang="en-US" sz="3000" dirty="0">
                <a:latin typeface="Times" pitchFamily="2" charset="0"/>
              </a:rPr>
              <a:t>Heuristic based on branching factor</a:t>
            </a:r>
          </a:p>
          <a:p>
            <a:pPr marL="1257300" lvl="1" indent="-514350" eaLnBrk="1" hangingPunct="1">
              <a:buFont typeface="+mj-lt"/>
              <a:buAutoNum type="arabicPeriod"/>
              <a:defRPr/>
            </a:pPr>
            <a:r>
              <a:rPr lang="en-US" altLang="en-US" sz="3000" dirty="0">
                <a:latin typeface="Times" pitchFamily="2" charset="0"/>
              </a:rPr>
              <a:t>Compound heuristic using 1 &amp; 2, with a possibility of learning heuristic feature weights </a:t>
            </a:r>
          </a:p>
          <a:p>
            <a:pPr marL="1257300" lvl="1" indent="-514350" eaLnBrk="1" hangingPunct="1">
              <a:buFont typeface="+mj-lt"/>
              <a:buAutoNum type="arabicPeriod"/>
              <a:defRPr/>
            </a:pPr>
            <a:r>
              <a:rPr lang="en-US" altLang="en-US" sz="3000" dirty="0">
                <a:latin typeface="Times" pitchFamily="2" charset="0"/>
              </a:rPr>
              <a:t>Clustering based on interconnectedness </a:t>
            </a:r>
          </a:p>
          <a:p>
            <a:pPr marL="514350" indent="-514350" eaLnBrk="1" hangingPunct="1">
              <a:buFont typeface="+mj-lt"/>
              <a:buAutoNum type="arabicPeriod" startAt="3"/>
              <a:defRPr/>
            </a:pPr>
            <a:endParaRPr lang="en-US" altLang="en-US" sz="3000" dirty="0">
              <a:latin typeface="Times" pitchFamily="2" charset="0"/>
            </a:endParaRPr>
          </a:p>
          <a:p>
            <a:pPr eaLnBrk="1" hangingPunct="1">
              <a:defRPr/>
            </a:pPr>
            <a:r>
              <a:rPr lang="en-US" altLang="en-US" sz="3000" dirty="0">
                <a:latin typeface="Times" pitchFamily="2" charset="0"/>
              </a:rPr>
              <a:t>✯ indicates that the algorithm uses data or techniques not available to the typical human player. </a:t>
            </a:r>
          </a:p>
          <a:p>
            <a:pPr marL="514350" indent="-514350" eaLnBrk="1" hangingPunct="1">
              <a:buFont typeface="+mj-lt"/>
              <a:buAutoNum type="arabicPeriod" startAt="3"/>
              <a:defRPr/>
            </a:pPr>
            <a:endParaRPr lang="en-US" altLang="en-US" sz="3000" dirty="0">
              <a:latin typeface="Times" pitchFamily="2" charset="0"/>
            </a:endParaRPr>
          </a:p>
        </p:txBody>
      </p:sp>
      <p:sp>
        <p:nvSpPr>
          <p:cNvPr id="46" name="TextBox 43">
            <a:extLst>
              <a:ext uri="{FF2B5EF4-FFF2-40B4-BE49-F238E27FC236}">
                <a16:creationId xmlns:a16="http://schemas.microsoft.com/office/drawing/2014/main" id="{2CD7C1CB-13DF-054E-89D8-6DC091A50476}"/>
              </a:ext>
            </a:extLst>
          </p:cNvPr>
          <p:cNvSpPr txBox="1">
            <a:spLocks noChangeArrowheads="1"/>
          </p:cNvSpPr>
          <p:nvPr/>
        </p:nvSpPr>
        <p:spPr bwMode="auto">
          <a:xfrm>
            <a:off x="1119188" y="35325050"/>
            <a:ext cx="8010525"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69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69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69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69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altLang="en-US" sz="3000" dirty="0">
                <a:latin typeface="Times" pitchFamily="2" charset="0"/>
              </a:rPr>
              <a:t>We consider the following algorithmic approaches:</a:t>
            </a:r>
          </a:p>
          <a:p>
            <a:pPr eaLnBrk="1" hangingPunct="1">
              <a:defRPr/>
            </a:pPr>
            <a:endParaRPr lang="en-US" altLang="en-US" sz="3000" dirty="0">
              <a:latin typeface="Times" pitchFamily="2" charset="0"/>
            </a:endParaRPr>
          </a:p>
          <a:p>
            <a:pPr marL="514350" indent="-514350" eaLnBrk="1" hangingPunct="1">
              <a:buFont typeface="+mj-lt"/>
              <a:buAutoNum type="arabicPeriod"/>
              <a:defRPr/>
            </a:pPr>
            <a:r>
              <a:rPr lang="en-US" altLang="en-US" sz="3000" dirty="0">
                <a:latin typeface="Times" pitchFamily="2" charset="0"/>
              </a:rPr>
              <a:t>Breadth first search ✯</a:t>
            </a:r>
          </a:p>
          <a:p>
            <a:pPr marL="514350" indent="-514350" eaLnBrk="1" hangingPunct="1">
              <a:buFont typeface="+mj-lt"/>
              <a:buAutoNum type="arabicPeriod"/>
              <a:defRPr/>
            </a:pPr>
            <a:r>
              <a:rPr lang="en-US" altLang="en-US" sz="3000" dirty="0">
                <a:latin typeface="Times" pitchFamily="2" charset="0"/>
              </a:rPr>
              <a:t>Bi-directional breadth first search ✯</a:t>
            </a:r>
          </a:p>
          <a:p>
            <a:pPr marL="514350" indent="-514350" eaLnBrk="1" hangingPunct="1">
              <a:buFont typeface="+mj-lt"/>
              <a:buAutoNum type="arabicPeriod"/>
              <a:defRPr/>
            </a:pPr>
            <a:endParaRPr lang="en-US" altLang="en-US" sz="3000" dirty="0">
              <a:latin typeface="Times" pitchFamily="2" charset="0"/>
            </a:endParaRPr>
          </a:p>
        </p:txBody>
      </p:sp>
      <p:sp>
        <p:nvSpPr>
          <p:cNvPr id="15381" name="TextBox 42">
            <a:extLst>
              <a:ext uri="{FF2B5EF4-FFF2-40B4-BE49-F238E27FC236}">
                <a16:creationId xmlns:a16="http://schemas.microsoft.com/office/drawing/2014/main" id="{548FBFBE-315E-456D-8042-D4FF40C5E31B}"/>
              </a:ext>
            </a:extLst>
          </p:cNvPr>
          <p:cNvSpPr txBox="1">
            <a:spLocks noChangeArrowheads="1"/>
          </p:cNvSpPr>
          <p:nvPr/>
        </p:nvSpPr>
        <p:spPr bwMode="auto">
          <a:xfrm>
            <a:off x="10837863" y="35325050"/>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1:</a:t>
            </a:r>
            <a:r>
              <a:rPr lang="en-US" altLang="en-US" sz="2600">
                <a:latin typeface="Times" panose="02020603050405020304" pitchFamily="18" charset="0"/>
              </a:rPr>
              <a:t> Kernel density estimate of average path length for greed word search</a:t>
            </a:r>
          </a:p>
        </p:txBody>
      </p:sp>
      <p:pic>
        <p:nvPicPr>
          <p:cNvPr id="15382" name="Picture 10">
            <a:extLst>
              <a:ext uri="{FF2B5EF4-FFF2-40B4-BE49-F238E27FC236}">
                <a16:creationId xmlns:a16="http://schemas.microsoft.com/office/drawing/2014/main" id="{F9BCDBFD-0DBF-4E79-83BC-8FE589CB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575" y="28219400"/>
            <a:ext cx="9502775" cy="71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2">
            <a:extLst>
              <a:ext uri="{FF2B5EF4-FFF2-40B4-BE49-F238E27FC236}">
                <a16:creationId xmlns:a16="http://schemas.microsoft.com/office/drawing/2014/main" id="{F312B7B3-CA6D-40C3-8ECB-500A168FB7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4425" y="8597900"/>
            <a:ext cx="9051925"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TextBox 42">
            <a:extLst>
              <a:ext uri="{FF2B5EF4-FFF2-40B4-BE49-F238E27FC236}">
                <a16:creationId xmlns:a16="http://schemas.microsoft.com/office/drawing/2014/main" id="{47BD0263-CEF6-4C6D-B989-88C5B1E2AD4A}"/>
              </a:ext>
            </a:extLst>
          </p:cNvPr>
          <p:cNvSpPr txBox="1">
            <a:spLocks noChangeArrowheads="1"/>
          </p:cNvSpPr>
          <p:nvPr/>
        </p:nvSpPr>
        <p:spPr bwMode="auto">
          <a:xfrm>
            <a:off x="19908838" y="15162213"/>
            <a:ext cx="7518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2:</a:t>
            </a:r>
            <a:r>
              <a:rPr lang="en-US" altLang="en-US" sz="2600">
                <a:latin typeface="Times" panose="02020603050405020304" pitchFamily="18" charset="0"/>
              </a:rPr>
              <a:t> Kernel density estimate of average path length for greed phrase search</a:t>
            </a:r>
          </a:p>
        </p:txBody>
      </p:sp>
      <p:pic>
        <p:nvPicPr>
          <p:cNvPr id="15385" name="Picture 17" descr="A screenshot of a cell phone&#10;&#10;Description generated with very high confidence">
            <a:extLst>
              <a:ext uri="{FF2B5EF4-FFF2-40B4-BE49-F238E27FC236}">
                <a16:creationId xmlns:a16="http://schemas.microsoft.com/office/drawing/2014/main" id="{7C148ECA-CFC3-436F-8D25-09894E607A20}"/>
              </a:ext>
            </a:extLst>
          </p:cNvPr>
          <p:cNvPicPr>
            <a:picLocks noChangeAspect="1" noChangeArrowheads="1"/>
          </p:cNvPicPr>
          <p:nvPr/>
        </p:nvPicPr>
        <p:blipFill>
          <a:blip r:embed="rId7"/>
          <a:srcRect/>
          <a:stretch>
            <a:fillRect/>
          </a:stretch>
        </p:blipFill>
        <p:spPr bwMode="auto">
          <a:xfrm>
            <a:off x="19553238" y="16460841"/>
            <a:ext cx="7735887" cy="412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TextBox 42">
            <a:extLst>
              <a:ext uri="{FF2B5EF4-FFF2-40B4-BE49-F238E27FC236}">
                <a16:creationId xmlns:a16="http://schemas.microsoft.com/office/drawing/2014/main" id="{E2412BCB-C6C7-4E63-8F98-22FD6A273CED}"/>
              </a:ext>
            </a:extLst>
          </p:cNvPr>
          <p:cNvSpPr txBox="1">
            <a:spLocks noChangeArrowheads="1"/>
          </p:cNvSpPr>
          <p:nvPr/>
        </p:nvSpPr>
        <p:spPr bwMode="auto">
          <a:xfrm>
            <a:off x="19451638" y="20904200"/>
            <a:ext cx="7966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a:spcBef>
                <a:spcPct val="20000"/>
              </a:spcBef>
              <a:buFont typeface="Arial" panose="020B0604020202020204" pitchFamily="34" charset="0"/>
              <a:buChar char="•"/>
              <a:defRPr sz="12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550"/>
              </a:spcAft>
              <a:buFontTx/>
              <a:buNone/>
            </a:pPr>
            <a:r>
              <a:rPr lang="en-US" altLang="en-US" sz="2600" b="1">
                <a:latin typeface="Times" panose="02020603050405020304" pitchFamily="18" charset="0"/>
              </a:rPr>
              <a:t>Figure 3:</a:t>
            </a:r>
            <a:r>
              <a:rPr lang="en-US" altLang="en-US" sz="2600">
                <a:latin typeface="Times" panose="02020603050405020304" pitchFamily="18" charset="0"/>
              </a:rPr>
              <a:t> Bar graph of # of failed searches, by algorithm</a:t>
            </a:r>
          </a:p>
        </p:txBody>
      </p:sp>
      <p:pic>
        <p:nvPicPr>
          <p:cNvPr id="15387" name="Picture 21">
            <a:extLst>
              <a:ext uri="{FF2B5EF4-FFF2-40B4-BE49-F238E27FC236}">
                <a16:creationId xmlns:a16="http://schemas.microsoft.com/office/drawing/2014/main" id="{AA304AD9-E136-4238-8EEC-D234661675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13538" y="35717163"/>
            <a:ext cx="81772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23">
            <a:extLst>
              <a:ext uri="{FF2B5EF4-FFF2-40B4-BE49-F238E27FC236}">
                <a16:creationId xmlns:a16="http://schemas.microsoft.com/office/drawing/2014/main" id="{ECE807A1-9BB3-4070-A8F7-44A8A1AE1F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3538" y="36412488"/>
            <a:ext cx="82550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561F3E4-9FD7-41E4-A1F3-4761DE5141DA}"/>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17410" name="Content Placeholder 2">
            <a:extLst>
              <a:ext uri="{FF2B5EF4-FFF2-40B4-BE49-F238E27FC236}">
                <a16:creationId xmlns:a16="http://schemas.microsoft.com/office/drawing/2014/main" id="{5D396142-49B9-4270-9107-91A5E206AED9}"/>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5548367-9C40-D04A-81C7-48CCB55A2DE4}"/>
              </a:ext>
            </a:extLst>
          </p:cNvPr>
          <p:cNvSpPr/>
          <p:nvPr/>
        </p:nvSpPr>
        <p:spPr>
          <a:xfrm>
            <a:off x="9961563" y="25863550"/>
            <a:ext cx="8010525" cy="10972800"/>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839</TotalTime>
  <Words>727</Words>
  <Application>Microsoft Office PowerPoint</Application>
  <PresentationFormat>Custom</PresentationFormat>
  <Paragraphs>49</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IIC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Stolz, Claire Darling</cp:lastModifiedBy>
  <cp:revision>212</cp:revision>
  <dcterms:created xsi:type="dcterms:W3CDTF">2012-02-23T17:01:23Z</dcterms:created>
  <dcterms:modified xsi:type="dcterms:W3CDTF">2018-12-07T11:12:24Z</dcterms:modified>
</cp:coreProperties>
</file>