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1" r:id="rId5"/>
    <p:sldId id="262" r:id="rId6"/>
    <p:sldId id="266" r:id="rId7"/>
    <p:sldId id="267" r:id="rId8"/>
    <p:sldId id="268" r:id="rId9"/>
    <p:sldId id="271" r:id="rId10"/>
    <p:sldId id="272" r:id="rId11"/>
    <p:sldId id="273" r:id="rId12"/>
    <p:sldId id="276" r:id="rId13"/>
    <p:sldId id="277" r:id="rId14"/>
    <p:sldId id="279" r:id="rId15"/>
    <p:sldId id="259" r:id="rId16"/>
    <p:sldId id="260" r:id="rId17"/>
    <p:sldId id="280" r:id="rId18"/>
    <p:sldId id="281"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6973"/>
    <a:srgbClr val="095151"/>
    <a:srgbClr val="C5D105"/>
    <a:srgbClr val="0685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8" d="100"/>
          <a:sy n="78" d="100"/>
        </p:scale>
        <p:origin x="350" y="43"/>
      </p:cViewPr>
      <p:guideLst>
        <p:guide orient="horz" pos="2160"/>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EA84D-BE76-4F0E-96AB-48C6259940E7}" type="datetimeFigureOut">
              <a:rPr lang="en-US" smtClean="0"/>
              <a:t>11/30/2018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3DDD4-22A6-4BA1-8119-81972BC491BA}" type="slidenum">
              <a:rPr lang="en-US" smtClean="0"/>
              <a:t>‹#›</a:t>
            </a:fld>
            <a:endParaRPr lang="en-US"/>
          </a:p>
        </p:txBody>
      </p:sp>
    </p:spTree>
    <p:extLst>
      <p:ext uri="{BB962C8B-B14F-4D97-AF65-F5344CB8AC3E}">
        <p14:creationId xmlns:p14="http://schemas.microsoft.com/office/powerpoint/2010/main" val="609856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160B-C6DC-42D5-AC90-C1CEC0D97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1FC20B-CCE8-4760-8822-988BE63CA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1300BB-03B5-4E5E-8CFD-B71960C53A69}"/>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5" name="Footer Placeholder 4">
            <a:extLst>
              <a:ext uri="{FF2B5EF4-FFF2-40B4-BE49-F238E27FC236}">
                <a16:creationId xmlns:a16="http://schemas.microsoft.com/office/drawing/2014/main" id="{C7096B34-C540-4B60-8291-9DC0E796D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9A2C0-869D-452C-9D29-7985CAA79D87}"/>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52559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77F4-4FDE-495F-B249-B2A344EA44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8658A5-B1DB-47BB-9388-A1C08DE855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B4CC9-3183-4740-A293-CDE54F678B59}"/>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5" name="Footer Placeholder 4">
            <a:extLst>
              <a:ext uri="{FF2B5EF4-FFF2-40B4-BE49-F238E27FC236}">
                <a16:creationId xmlns:a16="http://schemas.microsoft.com/office/drawing/2014/main" id="{0D48EE48-C579-4D51-878B-6CE6323A2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556B7-8FA8-4EE8-80AB-3911FD63DF68}"/>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40057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EE25F-47B6-4214-8FD2-05818F053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AA19C5-F1FC-422D-96CF-6FF5FC6F5D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E8E07-886F-4D9D-AC83-18FD3423FDC3}"/>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5" name="Footer Placeholder 4">
            <a:extLst>
              <a:ext uri="{FF2B5EF4-FFF2-40B4-BE49-F238E27FC236}">
                <a16:creationId xmlns:a16="http://schemas.microsoft.com/office/drawing/2014/main" id="{07D05743-C622-428D-BA21-7F7423498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D798C-55B1-4E1E-B8EA-13F7CEF3A053}"/>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306543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6210-473F-4D63-87D1-F4F1563EA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3DE4D-E5B3-44EC-B6B0-72E26C9D3C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FC6C2-6231-4B56-B1E6-B22377FA8FFB}"/>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5" name="Footer Placeholder 4">
            <a:extLst>
              <a:ext uri="{FF2B5EF4-FFF2-40B4-BE49-F238E27FC236}">
                <a16:creationId xmlns:a16="http://schemas.microsoft.com/office/drawing/2014/main" id="{8B6972F2-5687-4C96-823B-9AFD10098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B16FE-C97F-465F-A5D6-E91264F6FD1E}"/>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368775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AE75-596A-4789-A732-AE76D3B5F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B86232-D389-438A-BF17-1FB44BA8E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A22620-F631-4AF6-AF0E-F7EAEE0AEE03}"/>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5" name="Footer Placeholder 4">
            <a:extLst>
              <a:ext uri="{FF2B5EF4-FFF2-40B4-BE49-F238E27FC236}">
                <a16:creationId xmlns:a16="http://schemas.microsoft.com/office/drawing/2014/main" id="{075CE6D7-4FA8-4524-9F6D-0FE777F87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60F65-F09B-4066-B616-9DF79565A6D2}"/>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211371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6A20-83A8-490D-8115-CEA816482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392F1-43E9-42D4-A59A-7886CC8502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CF49B1-35F8-4062-B93C-D23217D41C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625E20-2F37-48F2-B1EA-C1EBFBB9A81D}"/>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6" name="Footer Placeholder 5">
            <a:extLst>
              <a:ext uri="{FF2B5EF4-FFF2-40B4-BE49-F238E27FC236}">
                <a16:creationId xmlns:a16="http://schemas.microsoft.com/office/drawing/2014/main" id="{A78930B9-A545-4EC8-86FD-DEA53A8FB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7C5B09-A2B3-415F-BD99-35C13609A8F0}"/>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1995411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F967-FFE7-486A-9345-A2CD48EC85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4D7AE-822A-4DF8-BD2B-98A691C5A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607A0F-416F-43E4-AC6B-5FE3DE4694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EE02A6-ADB1-4168-A7C0-1D6EEB4C02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3F188F-A9B7-4EE0-98A6-17DF75EF79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91B9DA-E05A-4C5E-88E3-56DA0AFC905F}"/>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8" name="Footer Placeholder 7">
            <a:extLst>
              <a:ext uri="{FF2B5EF4-FFF2-40B4-BE49-F238E27FC236}">
                <a16:creationId xmlns:a16="http://schemas.microsoft.com/office/drawing/2014/main" id="{6C6C4D84-BC09-4176-B0CA-C54847F863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760157-5171-4F8A-A525-99A63F072456}"/>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24031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1618-3CA3-4928-8BFD-6C9A0125D3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EA26F1-4DB6-4AB0-A4E0-FBD9212C75C2}"/>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4" name="Footer Placeholder 3">
            <a:extLst>
              <a:ext uri="{FF2B5EF4-FFF2-40B4-BE49-F238E27FC236}">
                <a16:creationId xmlns:a16="http://schemas.microsoft.com/office/drawing/2014/main" id="{7FCB855D-57D1-458C-B2E9-AF4415F076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92044-717A-4828-92F3-24D62F75D73E}"/>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237076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7E016-9F9C-4E91-9991-E2CA428B0591}"/>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3" name="Footer Placeholder 2">
            <a:extLst>
              <a:ext uri="{FF2B5EF4-FFF2-40B4-BE49-F238E27FC236}">
                <a16:creationId xmlns:a16="http://schemas.microsoft.com/office/drawing/2014/main" id="{0A4276FD-D4A4-4E93-BFCF-2DA472799E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BFF432-25E7-4840-B284-A13076B6C874}"/>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429179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240A-775D-4F43-9328-AF50C8ACB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749DE7-0506-42C4-A9A8-E7F3F3115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0D17CB-61ED-4C28-A121-9F3F640F6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5FABD3-3D3B-49DE-A9D8-497D7C681ADC}"/>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6" name="Footer Placeholder 5">
            <a:extLst>
              <a:ext uri="{FF2B5EF4-FFF2-40B4-BE49-F238E27FC236}">
                <a16:creationId xmlns:a16="http://schemas.microsoft.com/office/drawing/2014/main" id="{20467B8B-6FAE-4A24-A7FB-D2BC73136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AD6FB-A345-4148-BF15-31C37FEE442C}"/>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414980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ED9B-38FB-4302-9DE5-EBF23C068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F740A4-E9FB-4498-AE6A-8B50FFB3FB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25204-95BD-4DD4-B149-4F78B4130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67DFB0-35CC-41E6-8292-70209F4551A9}"/>
              </a:ext>
            </a:extLst>
          </p:cNvPr>
          <p:cNvSpPr>
            <a:spLocks noGrp="1"/>
          </p:cNvSpPr>
          <p:nvPr>
            <p:ph type="dt" sz="half" idx="10"/>
          </p:nvPr>
        </p:nvSpPr>
        <p:spPr/>
        <p:txBody>
          <a:bodyPr/>
          <a:lstStyle/>
          <a:p>
            <a:fld id="{CA64F0A0-AEFD-4EED-ABB4-53B0D4E065B1}" type="datetimeFigureOut">
              <a:rPr lang="en-US" smtClean="0"/>
              <a:t>11/30/2018</a:t>
            </a:fld>
            <a:endParaRPr lang="en-US"/>
          </a:p>
        </p:txBody>
      </p:sp>
      <p:sp>
        <p:nvSpPr>
          <p:cNvPr id="6" name="Footer Placeholder 5">
            <a:extLst>
              <a:ext uri="{FF2B5EF4-FFF2-40B4-BE49-F238E27FC236}">
                <a16:creationId xmlns:a16="http://schemas.microsoft.com/office/drawing/2014/main" id="{54CE166C-F5FA-4E02-AFBE-A27C80676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58F189-152B-43DD-927D-1A377F8C45E5}"/>
              </a:ext>
            </a:extLst>
          </p:cNvPr>
          <p:cNvSpPr>
            <a:spLocks noGrp="1"/>
          </p:cNvSpPr>
          <p:nvPr>
            <p:ph type="sldNum" sz="quarter" idx="12"/>
          </p:nvPr>
        </p:nvSpPr>
        <p:spPr/>
        <p:txBody>
          <a:bodyPr/>
          <a:lstStyle/>
          <a:p>
            <a:fld id="{01407D8C-196B-47E6-8158-CB8B8F9C7D65}" type="slidenum">
              <a:rPr lang="en-US" smtClean="0"/>
              <a:t>‹#›</a:t>
            </a:fld>
            <a:endParaRPr lang="en-US"/>
          </a:p>
        </p:txBody>
      </p:sp>
    </p:spTree>
    <p:extLst>
      <p:ext uri="{BB962C8B-B14F-4D97-AF65-F5344CB8AC3E}">
        <p14:creationId xmlns:p14="http://schemas.microsoft.com/office/powerpoint/2010/main" val="153588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8FEFF-04F5-4DF0-B4C2-0D250C208F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09BC96-466A-4031-8083-88C61E86C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3554-3058-4619-963F-D3246B544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4F0A0-AEFD-4EED-ABB4-53B0D4E065B1}" type="datetimeFigureOut">
              <a:rPr lang="en-US" smtClean="0"/>
              <a:t>11/30/2018</a:t>
            </a:fld>
            <a:endParaRPr lang="en-US"/>
          </a:p>
        </p:txBody>
      </p:sp>
      <p:sp>
        <p:nvSpPr>
          <p:cNvPr id="5" name="Footer Placeholder 4">
            <a:extLst>
              <a:ext uri="{FF2B5EF4-FFF2-40B4-BE49-F238E27FC236}">
                <a16:creationId xmlns:a16="http://schemas.microsoft.com/office/drawing/2014/main" id="{D9D81218-5BF7-45A4-8FC0-C0E9B19BA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56A8C3-B479-42FF-AFD6-1ECFCFD41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07D8C-196B-47E6-8158-CB8B8F9C7D65}" type="slidenum">
              <a:rPr lang="en-US" smtClean="0"/>
              <a:t>‹#›</a:t>
            </a:fld>
            <a:endParaRPr lang="en-US"/>
          </a:p>
        </p:txBody>
      </p:sp>
    </p:spTree>
    <p:extLst>
      <p:ext uri="{BB962C8B-B14F-4D97-AF65-F5344CB8AC3E}">
        <p14:creationId xmlns:p14="http://schemas.microsoft.com/office/powerpoint/2010/main" val="2758762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microsoft.com/office/2007/relationships/hdphoto" Target="../media/hdphoto1.wdp"/><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jpeg"/></Relationships>
</file>

<file path=ppt/slides/_rels/slide1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37.jpg"/></Relationships>
</file>

<file path=ppt/slides/_rels/slide1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18.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amond 13">
            <a:extLst>
              <a:ext uri="{FF2B5EF4-FFF2-40B4-BE49-F238E27FC236}">
                <a16:creationId xmlns:a16="http://schemas.microsoft.com/office/drawing/2014/main" id="{9CBD7C55-A0F9-4253-AE3B-68A06CD6B48D}"/>
              </a:ext>
            </a:extLst>
          </p:cNvPr>
          <p:cNvSpPr/>
          <p:nvPr/>
        </p:nvSpPr>
        <p:spPr>
          <a:xfrm>
            <a:off x="457198" y="5407501"/>
            <a:ext cx="1689723" cy="1689768"/>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a:extLst>
              <a:ext uri="{FF2B5EF4-FFF2-40B4-BE49-F238E27FC236}">
                <a16:creationId xmlns:a16="http://schemas.microsoft.com/office/drawing/2014/main" id="{618542B7-B2CF-444A-9804-356DA2E3B33E}"/>
              </a:ext>
            </a:extLst>
          </p:cNvPr>
          <p:cNvSpPr/>
          <p:nvPr/>
        </p:nvSpPr>
        <p:spPr>
          <a:xfrm rot="16200000">
            <a:off x="9153234" y="3568217"/>
            <a:ext cx="4424222" cy="1653310"/>
          </a:xfrm>
          <a:prstGeom prst="trapezoid">
            <a:avLst>
              <a:gd name="adj" fmla="val 68017"/>
            </a:avLst>
          </a:prstGeom>
          <a:solidFill>
            <a:srgbClr val="C5D10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C45B93B9-73A8-463D-BA90-4789727C5A67}"/>
              </a:ext>
            </a:extLst>
          </p:cNvPr>
          <p:cNvSpPr/>
          <p:nvPr/>
        </p:nvSpPr>
        <p:spPr>
          <a:xfrm rot="16200000">
            <a:off x="8954732" y="3620729"/>
            <a:ext cx="2256502" cy="4218037"/>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3C333DE-9DE6-4FB9-AE9A-E401127EEB4B}"/>
              </a:ext>
            </a:extLst>
          </p:cNvPr>
          <p:cNvSpPr/>
          <p:nvPr/>
        </p:nvSpPr>
        <p:spPr>
          <a:xfrm rot="5400000">
            <a:off x="-15677" y="0"/>
            <a:ext cx="914400" cy="9144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48CEA8-5863-4CC1-A717-330BF0C03CAE}"/>
              </a:ext>
            </a:extLst>
          </p:cNvPr>
          <p:cNvSpPr/>
          <p:nvPr/>
        </p:nvSpPr>
        <p:spPr>
          <a:xfrm rot="2693318">
            <a:off x="454174" y="312845"/>
            <a:ext cx="1186557" cy="1203108"/>
          </a:xfrm>
          <a:prstGeom prst="rect">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2921253D-D023-482F-8301-20EBDDCAE8B4}"/>
              </a:ext>
            </a:extLst>
          </p:cNvPr>
          <p:cNvSpPr/>
          <p:nvPr/>
        </p:nvSpPr>
        <p:spPr>
          <a:xfrm>
            <a:off x="-15677" y="916439"/>
            <a:ext cx="914400" cy="9144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400B64-3E22-4770-92A0-590329A3D3DC}"/>
              </a:ext>
            </a:extLst>
          </p:cNvPr>
          <p:cNvSpPr/>
          <p:nvPr/>
        </p:nvSpPr>
        <p:spPr>
          <a:xfrm>
            <a:off x="-371433" y="5790032"/>
            <a:ext cx="1689723" cy="1689768"/>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C36E21B3-ABB6-41C7-AB09-16956AB6087A}"/>
              </a:ext>
            </a:extLst>
          </p:cNvPr>
          <p:cNvSpPr/>
          <p:nvPr/>
        </p:nvSpPr>
        <p:spPr>
          <a:xfrm>
            <a:off x="1427853" y="6119743"/>
            <a:ext cx="1592826" cy="732503"/>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CE86390-2619-4471-9376-F20D5DD2B9AD}"/>
              </a:ext>
            </a:extLst>
          </p:cNvPr>
          <p:cNvSpPr txBox="1"/>
          <p:nvPr/>
        </p:nvSpPr>
        <p:spPr>
          <a:xfrm>
            <a:off x="703323" y="652790"/>
            <a:ext cx="688258" cy="523220"/>
          </a:xfrm>
          <a:prstGeom prst="rect">
            <a:avLst/>
          </a:prstGeom>
          <a:noFill/>
          <a:ln>
            <a:noFill/>
          </a:ln>
        </p:spPr>
        <p:txBody>
          <a:bodyPr wrap="square" rtlCol="0">
            <a:spAutoFit/>
          </a:bodyPr>
          <a:lstStyle/>
          <a:p>
            <a:pPr algn="ctr"/>
            <a:r>
              <a:rPr lang="en-US" sz="2800" dirty="0">
                <a:ln>
                  <a:solidFill>
                    <a:schemeClr val="tx1"/>
                  </a:solidFill>
                </a:ln>
                <a:solidFill>
                  <a:schemeClr val="bg1"/>
                </a:solidFill>
                <a:latin typeface="Keep Calm Med" pitchFamily="2" charset="0"/>
              </a:rPr>
              <a:t>23</a:t>
            </a:r>
          </a:p>
        </p:txBody>
      </p:sp>
      <p:sp>
        <p:nvSpPr>
          <p:cNvPr id="17" name="TextBox 16">
            <a:extLst>
              <a:ext uri="{FF2B5EF4-FFF2-40B4-BE49-F238E27FC236}">
                <a16:creationId xmlns:a16="http://schemas.microsoft.com/office/drawing/2014/main" id="{A9CC1C29-D906-498F-B25B-560848BBBB57}"/>
              </a:ext>
            </a:extLst>
          </p:cNvPr>
          <p:cNvSpPr txBox="1"/>
          <p:nvPr/>
        </p:nvSpPr>
        <p:spPr>
          <a:xfrm>
            <a:off x="1584380" y="2182760"/>
            <a:ext cx="8225398" cy="1446550"/>
          </a:xfrm>
          <a:prstGeom prst="rect">
            <a:avLst/>
          </a:prstGeom>
          <a:noFill/>
        </p:spPr>
        <p:txBody>
          <a:bodyPr wrap="square" rtlCol="0">
            <a:spAutoFit/>
          </a:bodyPr>
          <a:lstStyle/>
          <a:p>
            <a:r>
              <a:rPr lang="en-US" sz="8800" dirty="0">
                <a:latin typeface="GeosansLight" panose="02000603020000020003" pitchFamily="2" charset="0"/>
              </a:rPr>
              <a:t>Strategy Pattern</a:t>
            </a:r>
          </a:p>
        </p:txBody>
      </p:sp>
      <p:sp>
        <p:nvSpPr>
          <p:cNvPr id="18" name="TextBox 17">
            <a:extLst>
              <a:ext uri="{FF2B5EF4-FFF2-40B4-BE49-F238E27FC236}">
                <a16:creationId xmlns:a16="http://schemas.microsoft.com/office/drawing/2014/main" id="{81D8C91F-2243-4764-A637-3B5628A80E26}"/>
              </a:ext>
            </a:extLst>
          </p:cNvPr>
          <p:cNvSpPr txBox="1"/>
          <p:nvPr/>
        </p:nvSpPr>
        <p:spPr>
          <a:xfrm>
            <a:off x="2338839" y="3760221"/>
            <a:ext cx="4395019" cy="1569660"/>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latin typeface="Hapna Slab Serif  Light" panose="00000400000000000000" pitchFamily="2" charset="0"/>
              </a:rPr>
              <a:t>Trần</a:t>
            </a:r>
            <a:r>
              <a:rPr lang="en-US" sz="2400" b="1" dirty="0">
                <a:latin typeface="Hapna Slab Serif  Light" panose="00000400000000000000" pitchFamily="2" charset="0"/>
              </a:rPr>
              <a:t> </a:t>
            </a:r>
            <a:r>
              <a:rPr lang="en-US" sz="2400" b="1" dirty="0" err="1">
                <a:latin typeface="Hapna Slab Serif  Light" panose="00000400000000000000" pitchFamily="2" charset="0"/>
              </a:rPr>
              <a:t>Thi</a:t>
            </a:r>
            <a:r>
              <a:rPr lang="en-US" sz="2400" b="1" dirty="0">
                <a:latin typeface="Hapna Slab Serif  Light" panose="00000400000000000000" pitchFamily="2" charset="0"/>
              </a:rPr>
              <a:t>̣ Anh Th</a:t>
            </a:r>
            <a:r>
              <a:rPr lang="vi-VN" sz="2400" b="1" dirty="0">
                <a:latin typeface="Hapna Slab Serif  Light" panose="00000400000000000000" pitchFamily="2" charset="0"/>
              </a:rPr>
              <a:t>ư</a:t>
            </a:r>
            <a:endParaRPr lang="en-US" sz="2400" b="1" dirty="0">
              <a:latin typeface="Hapna Slab Serif  Light" panose="00000400000000000000" pitchFamily="2" charset="0"/>
            </a:endParaRPr>
          </a:p>
          <a:p>
            <a:pPr marL="342900" indent="-342900">
              <a:buFont typeface="Arial" panose="020B0604020202020204" pitchFamily="34" charset="0"/>
              <a:buChar char="•"/>
            </a:pPr>
            <a:r>
              <a:rPr lang="en-US" sz="2400" b="1" dirty="0">
                <a:latin typeface="Hapna Slab Serif  Light" panose="00000400000000000000" pitchFamily="2" charset="0"/>
              </a:rPr>
              <a:t>Lê </a:t>
            </a:r>
            <a:r>
              <a:rPr lang="en-US" sz="2400" b="1" dirty="0" err="1">
                <a:latin typeface="Hapna Slab Serif  Light" panose="00000400000000000000" pitchFamily="2" charset="0"/>
              </a:rPr>
              <a:t>Tấn</a:t>
            </a:r>
            <a:r>
              <a:rPr lang="en-US" sz="2400" b="1" dirty="0">
                <a:latin typeface="Hapna Slab Serif  Light" panose="00000400000000000000" pitchFamily="2" charset="0"/>
              </a:rPr>
              <a:t> </a:t>
            </a:r>
            <a:r>
              <a:rPr lang="en-US" sz="2400" b="1" dirty="0" err="1">
                <a:latin typeface="Hapna Slab Serif  Light" panose="00000400000000000000" pitchFamily="2" charset="0"/>
              </a:rPr>
              <a:t>Đăng</a:t>
            </a:r>
            <a:r>
              <a:rPr lang="en-US" sz="2400" b="1" dirty="0">
                <a:latin typeface="Hapna Slab Serif  Light" panose="00000400000000000000" pitchFamily="2" charset="0"/>
              </a:rPr>
              <a:t> </a:t>
            </a:r>
            <a:r>
              <a:rPr lang="en-US" sz="2400" b="1" dirty="0" err="1">
                <a:latin typeface="Hapna Slab Serif  Light" panose="00000400000000000000" pitchFamily="2" charset="0"/>
              </a:rPr>
              <a:t>Tâm</a:t>
            </a:r>
            <a:endParaRPr lang="en-US" sz="2400" b="1" dirty="0">
              <a:latin typeface="Hapna Slab Serif  Light" panose="00000400000000000000" pitchFamily="2" charset="0"/>
            </a:endParaRPr>
          </a:p>
          <a:p>
            <a:pPr marL="342900" indent="-342900">
              <a:buFont typeface="Arial" panose="020B0604020202020204" pitchFamily="34" charset="0"/>
              <a:buChar char="•"/>
            </a:pPr>
            <a:r>
              <a:rPr lang="en-US" sz="2400" b="1" dirty="0" err="1">
                <a:latin typeface="Hapna Slab Serif  Light" panose="00000400000000000000" pitchFamily="2" charset="0"/>
              </a:rPr>
              <a:t>Nguyễn</a:t>
            </a:r>
            <a:r>
              <a:rPr lang="en-US" sz="2400" b="1" dirty="0">
                <a:latin typeface="Hapna Slab Serif  Light" panose="00000400000000000000" pitchFamily="2" charset="0"/>
              </a:rPr>
              <a:t> </a:t>
            </a:r>
            <a:r>
              <a:rPr lang="en-US" sz="2400" b="1" dirty="0" err="1">
                <a:latin typeface="Hapna Slab Serif  Light" panose="00000400000000000000" pitchFamily="2" charset="0"/>
              </a:rPr>
              <a:t>Trọng</a:t>
            </a:r>
            <a:r>
              <a:rPr lang="en-US" sz="2400" b="1" dirty="0">
                <a:latin typeface="Hapna Slab Serif  Light" panose="00000400000000000000" pitchFamily="2" charset="0"/>
              </a:rPr>
              <a:t> </a:t>
            </a:r>
            <a:r>
              <a:rPr lang="en-US" sz="2400" b="1" dirty="0" err="1">
                <a:latin typeface="Hapna Slab Serif  Light" panose="00000400000000000000" pitchFamily="2" charset="0"/>
              </a:rPr>
              <a:t>Tùng</a:t>
            </a:r>
            <a:endParaRPr lang="en-US" sz="2400" b="1" dirty="0">
              <a:latin typeface="Hapna Slab Serif  Light" panose="00000400000000000000" pitchFamily="2" charset="0"/>
            </a:endParaRPr>
          </a:p>
          <a:p>
            <a:pPr marL="342900" indent="-342900">
              <a:buFont typeface="Arial" panose="020B0604020202020204" pitchFamily="34" charset="0"/>
              <a:buChar char="•"/>
            </a:pPr>
            <a:r>
              <a:rPr lang="en-US" sz="2400" b="1" dirty="0">
                <a:latin typeface="Hapna Slab Serif  Light" panose="00000400000000000000" pitchFamily="2" charset="0"/>
              </a:rPr>
              <a:t>L</a:t>
            </a:r>
            <a:r>
              <a:rPr lang="vi-VN" sz="2400" b="1" dirty="0">
                <a:latin typeface="Hapna Slab Serif  Light" panose="00000400000000000000" pitchFamily="2" charset="0"/>
              </a:rPr>
              <a:t>ư</a:t>
            </a:r>
            <a:r>
              <a:rPr lang="en-US" sz="2400" b="1" dirty="0" err="1">
                <a:latin typeface="Hapna Slab Serif  Light" panose="00000400000000000000" pitchFamily="2" charset="0"/>
              </a:rPr>
              <a:t>ơng</a:t>
            </a:r>
            <a:r>
              <a:rPr lang="en-US" sz="2400" b="1" dirty="0">
                <a:latin typeface="Hapna Slab Serif  Light" panose="00000400000000000000" pitchFamily="2" charset="0"/>
              </a:rPr>
              <a:t> </a:t>
            </a:r>
            <a:r>
              <a:rPr lang="en-US" sz="2400" b="1" dirty="0" err="1">
                <a:latin typeface="Hapna Slab Serif  Light" panose="00000400000000000000" pitchFamily="2" charset="0"/>
              </a:rPr>
              <a:t>Thê</a:t>
            </a:r>
            <a:r>
              <a:rPr lang="en-US" sz="2400" b="1" dirty="0">
                <a:latin typeface="Hapna Slab Serif  Light" panose="00000400000000000000" pitchFamily="2" charset="0"/>
              </a:rPr>
              <a:t>́ </a:t>
            </a:r>
            <a:r>
              <a:rPr lang="en-US" sz="2400" b="1" dirty="0" err="1">
                <a:latin typeface="Hapna Slab Serif  Light" panose="00000400000000000000" pitchFamily="2" charset="0"/>
              </a:rPr>
              <a:t>Văn</a:t>
            </a:r>
            <a:endParaRPr lang="en-US" sz="2400" b="1" dirty="0">
              <a:latin typeface="Hapna Slab Serif  Light" panose="00000400000000000000" pitchFamily="2" charset="0"/>
            </a:endParaRPr>
          </a:p>
        </p:txBody>
      </p:sp>
    </p:spTree>
    <p:extLst>
      <p:ext uri="{BB962C8B-B14F-4D97-AF65-F5344CB8AC3E}">
        <p14:creationId xmlns:p14="http://schemas.microsoft.com/office/powerpoint/2010/main" val="1845430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738E9A4-215C-4EDF-9C2F-4F99D0568672}"/>
              </a:ext>
            </a:extLst>
          </p:cNvPr>
          <p:cNvSpPr>
            <a:spLocks noGrp="1"/>
          </p:cNvSpPr>
          <p:nvPr>
            <p:ph type="title"/>
          </p:nvPr>
        </p:nvSpPr>
        <p:spPr>
          <a:xfrm>
            <a:off x="868267" y="1204245"/>
            <a:ext cx="10515600" cy="865158"/>
          </a:xfrm>
        </p:spPr>
        <p:txBody>
          <a:bodyPr>
            <a:normAutofit/>
          </a:bodyPr>
          <a:lstStyle/>
          <a:p>
            <a:r>
              <a:rPr lang="en-US" sz="3200" dirty="0">
                <a:latin typeface="Keep Calm Med" pitchFamily="2" charset="0"/>
              </a:rPr>
              <a:t>Applying Strategy Pattern</a:t>
            </a:r>
          </a:p>
        </p:txBody>
      </p:sp>
      <p:sp>
        <p:nvSpPr>
          <p:cNvPr id="3" name="Chỗ dành sẵn cho Nội dung 2">
            <a:extLst>
              <a:ext uri="{FF2B5EF4-FFF2-40B4-BE49-F238E27FC236}">
                <a16:creationId xmlns:a16="http://schemas.microsoft.com/office/drawing/2014/main" id="{94288CF1-F279-406C-AD1C-DD2BBCE048B5}"/>
              </a:ext>
            </a:extLst>
          </p:cNvPr>
          <p:cNvSpPr>
            <a:spLocks noGrp="1"/>
          </p:cNvSpPr>
          <p:nvPr>
            <p:ph idx="1"/>
          </p:nvPr>
        </p:nvSpPr>
        <p:spPr>
          <a:xfrm>
            <a:off x="7209044" y="3594707"/>
            <a:ext cx="5466302" cy="590844"/>
          </a:xfrm>
        </p:spPr>
        <p:txBody>
          <a:bodyPr>
            <a:noAutofit/>
          </a:bodyPr>
          <a:lstStyle/>
          <a:p>
            <a:pPr marL="0" indent="0" algn="just">
              <a:buNone/>
            </a:pPr>
            <a:r>
              <a:rPr lang="en-US" sz="3200" dirty="0" err="1">
                <a:latin typeface="Keep Calm Med" pitchFamily="2" charset="0"/>
              </a:rPr>
              <a:t>SuperPower</a:t>
            </a:r>
            <a:r>
              <a:rPr lang="en-US" sz="3200" dirty="0">
                <a:latin typeface="Keep Calm Med" pitchFamily="2" charset="0"/>
              </a:rPr>
              <a:t> interface</a:t>
            </a:r>
          </a:p>
        </p:txBody>
      </p:sp>
      <p:pic>
        <p:nvPicPr>
          <p:cNvPr id="4" name="Picture 2" descr="Image result for expanding brain meme">
            <a:extLst>
              <a:ext uri="{FF2B5EF4-FFF2-40B4-BE49-F238E27FC236}">
                <a16:creationId xmlns:a16="http://schemas.microsoft.com/office/drawing/2014/main" id="{208C5B0E-AFA7-42B4-85A2-676FB210D3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506" t="81053" r="-506" b="-382"/>
          <a:stretch/>
        </p:blipFill>
        <p:spPr bwMode="auto">
          <a:xfrm>
            <a:off x="9876243" y="1053485"/>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C7CC7203-17B1-4E59-9D14-70D085C53FA9}"/>
              </a:ext>
            </a:extLst>
          </p:cNvPr>
          <p:cNvSpPr txBox="1"/>
          <p:nvPr/>
        </p:nvSpPr>
        <p:spPr>
          <a:xfrm rot="512969">
            <a:off x="5264730" y="900809"/>
            <a:ext cx="4586269" cy="1446550"/>
          </a:xfrm>
          <a:prstGeom prst="rect">
            <a:avLst/>
          </a:prstGeom>
          <a:noFill/>
        </p:spPr>
        <p:txBody>
          <a:bodyPr wrap="square" rtlCol="0">
            <a:spAutoFit/>
          </a:bodyPr>
          <a:lstStyle/>
          <a:p>
            <a:pPr algn="r"/>
            <a:r>
              <a:rPr lang="en-US" sz="4400" b="1" dirty="0">
                <a:latin typeface="Prestige Elite Std" panose="02060509020206020304" pitchFamily="49" charset="0"/>
              </a:rPr>
              <a:t>I am </a:t>
            </a:r>
          </a:p>
          <a:p>
            <a:pPr algn="r"/>
            <a:r>
              <a:rPr lang="en-US" sz="4400" b="1" dirty="0">
                <a:latin typeface="Prestige Elite Std" panose="02060509020206020304" pitchFamily="49" charset="0"/>
              </a:rPr>
              <a:t>Vision!</a:t>
            </a:r>
          </a:p>
        </p:txBody>
      </p:sp>
      <p:pic>
        <p:nvPicPr>
          <p:cNvPr id="10" name="Hình ảnh 9" descr="Ảnh có chứa ảnh chụp màn hình&#10;&#10;Mô tả được tạo tự động">
            <a:extLst>
              <a:ext uri="{FF2B5EF4-FFF2-40B4-BE49-F238E27FC236}">
                <a16:creationId xmlns:a16="http://schemas.microsoft.com/office/drawing/2014/main" id="{2C338775-4044-457F-A838-ADDDC5461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337" y="2069403"/>
            <a:ext cx="6856401" cy="4678065"/>
          </a:xfrm>
          <a:prstGeom prst="rect">
            <a:avLst/>
          </a:prstGeom>
        </p:spPr>
      </p:pic>
      <p:sp>
        <p:nvSpPr>
          <p:cNvPr id="7" name="TextBox 6">
            <a:extLst>
              <a:ext uri="{FF2B5EF4-FFF2-40B4-BE49-F238E27FC236}">
                <a16:creationId xmlns:a16="http://schemas.microsoft.com/office/drawing/2014/main" id="{F5B7D49E-A914-4DA9-8F00-4219FDF9E26C}"/>
              </a:ext>
            </a:extLst>
          </p:cNvPr>
          <p:cNvSpPr txBox="1"/>
          <p:nvPr/>
        </p:nvSpPr>
        <p:spPr>
          <a:xfrm>
            <a:off x="165293" y="222885"/>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12" name="Diamond 11">
            <a:extLst>
              <a:ext uri="{FF2B5EF4-FFF2-40B4-BE49-F238E27FC236}">
                <a16:creationId xmlns:a16="http://schemas.microsoft.com/office/drawing/2014/main" id="{51D89604-7DF9-4CD2-8966-C7B2FC09EE39}"/>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3845C57-350D-4FC9-B25A-4770F4E5A81F}"/>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1BA3B480-48D0-4E50-BA76-66A898C812BE}"/>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6669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1000"/>
                                        <p:tgtEl>
                                          <p:spTgt spid="5">
                                            <p:txEl>
                                              <p:pRg st="1" end="1"/>
                                            </p:txEl>
                                          </p:spTgt>
                                        </p:tgtEl>
                                      </p:cBhvr>
                                    </p:animEffect>
                                    <p:anim calcmode="lin" valueType="num">
                                      <p:cBhvr>
                                        <p:cTn id="1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1000"/>
                                        <p:tgtEl>
                                          <p:spTgt spid="3">
                                            <p:txEl>
                                              <p:pRg st="0" end="0"/>
                                            </p:txEl>
                                          </p:spTgt>
                                        </p:tgtEl>
                                      </p:cBhvr>
                                    </p:animEffect>
                                    <p:anim calcmode="lin" valueType="num">
                                      <p:cBhvr>
                                        <p:cTn id="3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89BEC50-D8D0-4B1A-AD6A-F39BEAB1975C}"/>
              </a:ext>
            </a:extLst>
          </p:cNvPr>
          <p:cNvSpPr>
            <a:spLocks noGrp="1"/>
          </p:cNvSpPr>
          <p:nvPr>
            <p:ph type="title"/>
          </p:nvPr>
        </p:nvSpPr>
        <p:spPr>
          <a:xfrm>
            <a:off x="468422" y="1674146"/>
            <a:ext cx="4943621" cy="524669"/>
          </a:xfrm>
        </p:spPr>
        <p:txBody>
          <a:bodyPr>
            <a:noAutofit/>
          </a:bodyPr>
          <a:lstStyle/>
          <a:p>
            <a:r>
              <a:rPr lang="en-US" sz="3600" dirty="0">
                <a:latin typeface="Times New Roman" panose="02020603050405020304" pitchFamily="18" charset="0"/>
                <a:cs typeface="Times New Roman" panose="02020603050405020304" pitchFamily="18" charset="0"/>
              </a:rPr>
              <a:t>The whole picture: </a:t>
            </a:r>
          </a:p>
        </p:txBody>
      </p:sp>
      <p:pic>
        <p:nvPicPr>
          <p:cNvPr id="5" name="Chỗ dành sẵn cho Nội dung 4" descr="Ảnh có chứa ảnh chụp màn hình&#10;&#10;Mô tả được tạo tự động">
            <a:extLst>
              <a:ext uri="{FF2B5EF4-FFF2-40B4-BE49-F238E27FC236}">
                <a16:creationId xmlns:a16="http://schemas.microsoft.com/office/drawing/2014/main" id="{6C1B43C9-BAE8-4D28-8CF5-4AB72D1E4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4981" y="1282733"/>
            <a:ext cx="9106019" cy="5364887"/>
          </a:xfrm>
        </p:spPr>
      </p:pic>
      <p:sp>
        <p:nvSpPr>
          <p:cNvPr id="4" name="TextBox 3">
            <a:extLst>
              <a:ext uri="{FF2B5EF4-FFF2-40B4-BE49-F238E27FC236}">
                <a16:creationId xmlns:a16="http://schemas.microsoft.com/office/drawing/2014/main" id="{1EF7281E-EDD9-4161-A08C-9AE408105435}"/>
              </a:ext>
            </a:extLst>
          </p:cNvPr>
          <p:cNvSpPr txBox="1"/>
          <p:nvPr/>
        </p:nvSpPr>
        <p:spPr>
          <a:xfrm>
            <a:off x="165293" y="222885"/>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6" name="Diamond 5">
            <a:extLst>
              <a:ext uri="{FF2B5EF4-FFF2-40B4-BE49-F238E27FC236}">
                <a16:creationId xmlns:a16="http://schemas.microsoft.com/office/drawing/2014/main" id="{DBC467A4-C466-4ED1-9570-759F7A4D9987}"/>
              </a:ext>
            </a:extLst>
          </p:cNvPr>
          <p:cNvSpPr/>
          <p:nvPr/>
        </p:nvSpPr>
        <p:spPr>
          <a:xfrm>
            <a:off x="165293" y="5984747"/>
            <a:ext cx="1132045" cy="1210328"/>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a:extLst>
              <a:ext uri="{FF2B5EF4-FFF2-40B4-BE49-F238E27FC236}">
                <a16:creationId xmlns:a16="http://schemas.microsoft.com/office/drawing/2014/main" id="{32D09DCC-D0CD-4038-9734-0E5823EA3E0A}"/>
              </a:ext>
            </a:extLst>
          </p:cNvPr>
          <p:cNvSpPr/>
          <p:nvPr/>
        </p:nvSpPr>
        <p:spPr>
          <a:xfrm>
            <a:off x="-371433" y="6269472"/>
            <a:ext cx="1132045" cy="1210328"/>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D43DFD7B-2D5B-489A-9C03-8721ABA6F205}"/>
              </a:ext>
            </a:extLst>
          </p:cNvPr>
          <p:cNvSpPr/>
          <p:nvPr/>
        </p:nvSpPr>
        <p:spPr>
          <a:xfrm>
            <a:off x="796573" y="6372780"/>
            <a:ext cx="1067128" cy="524669"/>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751A0AF-61F5-4E5F-A799-1A3587912C44}"/>
              </a:ext>
            </a:extLst>
          </p:cNvPr>
          <p:cNvCxnSpPr>
            <a:cxnSpLocks/>
          </p:cNvCxnSpPr>
          <p:nvPr/>
        </p:nvCxnSpPr>
        <p:spPr>
          <a:xfrm>
            <a:off x="4920343" y="1436914"/>
            <a:ext cx="0" cy="2114132"/>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8000BD5-6B64-4699-9973-AD58CC17DB9A}"/>
              </a:ext>
            </a:extLst>
          </p:cNvPr>
          <p:cNvCxnSpPr>
            <a:cxnSpLocks/>
          </p:cNvCxnSpPr>
          <p:nvPr/>
        </p:nvCxnSpPr>
        <p:spPr>
          <a:xfrm flipH="1">
            <a:off x="2223479" y="3551046"/>
            <a:ext cx="2696864" cy="1108139"/>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871FE11-0141-4E31-B557-BCDC821F8E9F}"/>
              </a:ext>
            </a:extLst>
          </p:cNvPr>
          <p:cNvCxnSpPr>
            <a:cxnSpLocks/>
          </p:cNvCxnSpPr>
          <p:nvPr/>
        </p:nvCxnSpPr>
        <p:spPr>
          <a:xfrm>
            <a:off x="2231571" y="4659186"/>
            <a:ext cx="0" cy="2114131"/>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FE28B9-5225-45F9-BF72-C1F1691472FD}"/>
              </a:ext>
            </a:extLst>
          </p:cNvPr>
          <p:cNvCxnSpPr>
            <a:cxnSpLocks/>
          </p:cNvCxnSpPr>
          <p:nvPr/>
        </p:nvCxnSpPr>
        <p:spPr>
          <a:xfrm>
            <a:off x="2231571" y="6773317"/>
            <a:ext cx="7983240" cy="0"/>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582427-A509-41C7-9D7C-5E40710A81C1}"/>
              </a:ext>
            </a:extLst>
          </p:cNvPr>
          <p:cNvCxnSpPr>
            <a:cxnSpLocks/>
          </p:cNvCxnSpPr>
          <p:nvPr/>
        </p:nvCxnSpPr>
        <p:spPr>
          <a:xfrm>
            <a:off x="10214811" y="4659185"/>
            <a:ext cx="0" cy="2114131"/>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7AB6D3-0125-45B6-A41A-04CD145675A7}"/>
              </a:ext>
            </a:extLst>
          </p:cNvPr>
          <p:cNvCxnSpPr>
            <a:cxnSpLocks/>
          </p:cNvCxnSpPr>
          <p:nvPr/>
        </p:nvCxnSpPr>
        <p:spPr>
          <a:xfrm flipH="1" flipV="1">
            <a:off x="7575311" y="3551046"/>
            <a:ext cx="2639500" cy="1108140"/>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6EEAEC8-CD29-4020-9CE5-EC6926DE1413}"/>
              </a:ext>
            </a:extLst>
          </p:cNvPr>
          <p:cNvCxnSpPr>
            <a:cxnSpLocks/>
          </p:cNvCxnSpPr>
          <p:nvPr/>
        </p:nvCxnSpPr>
        <p:spPr>
          <a:xfrm>
            <a:off x="7575311" y="1436914"/>
            <a:ext cx="7449" cy="2114132"/>
          </a:xfrm>
          <a:prstGeom prst="line">
            <a:avLst/>
          </a:prstGeom>
          <a:ln w="38100">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A58329F-EDD2-4601-AB4B-F3B8377C1E60}"/>
              </a:ext>
            </a:extLst>
          </p:cNvPr>
          <p:cNvCxnSpPr>
            <a:cxnSpLocks/>
          </p:cNvCxnSpPr>
          <p:nvPr/>
        </p:nvCxnSpPr>
        <p:spPr>
          <a:xfrm>
            <a:off x="4920343" y="1436914"/>
            <a:ext cx="2662417" cy="0"/>
          </a:xfrm>
          <a:prstGeom prst="line">
            <a:avLst/>
          </a:prstGeom>
          <a:ln w="38100" cmpd="sng">
            <a:solidFill>
              <a:srgbClr val="09515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80AA26C-2DB5-4B40-A878-E454FE81CE67}"/>
              </a:ext>
            </a:extLst>
          </p:cNvPr>
          <p:cNvCxnSpPr>
            <a:cxnSpLocks/>
            <a:endCxn id="36" idx="3"/>
          </p:cNvCxnSpPr>
          <p:nvPr/>
        </p:nvCxnSpPr>
        <p:spPr>
          <a:xfrm flipH="1" flipV="1">
            <a:off x="2422186" y="3381971"/>
            <a:ext cx="1538366" cy="583206"/>
          </a:xfrm>
          <a:prstGeom prst="straightConnector1">
            <a:avLst/>
          </a:prstGeom>
          <a:ln w="38100">
            <a:solidFill>
              <a:srgbClr val="09515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E2C0058C-6AD1-4E63-90BF-6B82E37856A2}"/>
              </a:ext>
            </a:extLst>
          </p:cNvPr>
          <p:cNvSpPr/>
          <p:nvPr/>
        </p:nvSpPr>
        <p:spPr>
          <a:xfrm>
            <a:off x="598447" y="2776807"/>
            <a:ext cx="1823739" cy="1210327"/>
          </a:xfrm>
          <a:prstGeom prst="roundRect">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n w="0">
                  <a:solidFill>
                    <a:schemeClr val="tx1"/>
                  </a:solidFill>
                </a:ln>
                <a:solidFill>
                  <a:schemeClr val="bg1"/>
                </a:solidFill>
              </a:rPr>
              <a:t>superpower.h</a:t>
            </a:r>
            <a:endParaRPr lang="en-US" sz="2000" dirty="0">
              <a:ln w="0">
                <a:solidFill>
                  <a:schemeClr val="tx1"/>
                </a:solidFill>
              </a:ln>
              <a:solidFill>
                <a:schemeClr val="bg1"/>
              </a:solidFill>
            </a:endParaRPr>
          </a:p>
          <a:p>
            <a:pPr algn="ctr"/>
            <a:r>
              <a:rPr lang="en-US" sz="2000" dirty="0">
                <a:ln w="0">
                  <a:solidFill>
                    <a:schemeClr val="tx1"/>
                  </a:solidFill>
                </a:ln>
                <a:solidFill>
                  <a:schemeClr val="bg1"/>
                </a:solidFill>
              </a:rPr>
              <a:t>SP.cpp</a:t>
            </a:r>
          </a:p>
        </p:txBody>
      </p:sp>
      <p:cxnSp>
        <p:nvCxnSpPr>
          <p:cNvPr id="37" name="Straight Connector 36">
            <a:extLst>
              <a:ext uri="{FF2B5EF4-FFF2-40B4-BE49-F238E27FC236}">
                <a16:creationId xmlns:a16="http://schemas.microsoft.com/office/drawing/2014/main" id="{B53762B4-4423-4A1C-AFC5-0380BEBCBBF0}"/>
              </a:ext>
            </a:extLst>
          </p:cNvPr>
          <p:cNvCxnSpPr>
            <a:cxnSpLocks/>
          </p:cNvCxnSpPr>
          <p:nvPr/>
        </p:nvCxnSpPr>
        <p:spPr>
          <a:xfrm>
            <a:off x="8788709" y="1202772"/>
            <a:ext cx="0" cy="2856732"/>
          </a:xfrm>
          <a:prstGeom prst="line">
            <a:avLst/>
          </a:prstGeom>
          <a:ln w="38100">
            <a:solidFill>
              <a:srgbClr val="0685A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950582-6222-4FC3-B6AF-4D698BA49CAC}"/>
              </a:ext>
            </a:extLst>
          </p:cNvPr>
          <p:cNvCxnSpPr>
            <a:cxnSpLocks/>
          </p:cNvCxnSpPr>
          <p:nvPr/>
        </p:nvCxnSpPr>
        <p:spPr>
          <a:xfrm>
            <a:off x="8788709" y="1202772"/>
            <a:ext cx="2885086" cy="0"/>
          </a:xfrm>
          <a:prstGeom prst="line">
            <a:avLst/>
          </a:prstGeom>
          <a:ln w="38100">
            <a:solidFill>
              <a:srgbClr val="0685A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81D541-CB6F-423E-B59C-A8AB512AF17C}"/>
              </a:ext>
            </a:extLst>
          </p:cNvPr>
          <p:cNvCxnSpPr>
            <a:cxnSpLocks/>
          </p:cNvCxnSpPr>
          <p:nvPr/>
        </p:nvCxnSpPr>
        <p:spPr>
          <a:xfrm>
            <a:off x="8772268" y="4059504"/>
            <a:ext cx="2885086" cy="0"/>
          </a:xfrm>
          <a:prstGeom prst="line">
            <a:avLst/>
          </a:prstGeom>
          <a:ln w="38100">
            <a:solidFill>
              <a:srgbClr val="0685A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859C79-5239-405D-9E7E-1F591CDE8BA9}"/>
              </a:ext>
            </a:extLst>
          </p:cNvPr>
          <p:cNvCxnSpPr>
            <a:cxnSpLocks/>
          </p:cNvCxnSpPr>
          <p:nvPr/>
        </p:nvCxnSpPr>
        <p:spPr>
          <a:xfrm>
            <a:off x="11655730" y="1202772"/>
            <a:ext cx="0" cy="2856732"/>
          </a:xfrm>
          <a:prstGeom prst="line">
            <a:avLst/>
          </a:prstGeom>
          <a:ln w="38100">
            <a:solidFill>
              <a:srgbClr val="0685A9"/>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E448BC2-86F2-4B92-9F81-E0CB67D93DD5}"/>
              </a:ext>
            </a:extLst>
          </p:cNvPr>
          <p:cNvCxnSpPr>
            <a:cxnSpLocks/>
          </p:cNvCxnSpPr>
          <p:nvPr/>
        </p:nvCxnSpPr>
        <p:spPr>
          <a:xfrm flipV="1">
            <a:off x="8994073" y="736901"/>
            <a:ext cx="507687" cy="482984"/>
          </a:xfrm>
          <a:prstGeom prst="straightConnector1">
            <a:avLst/>
          </a:prstGeom>
          <a:ln w="38100">
            <a:solidFill>
              <a:srgbClr val="0685A9"/>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367134BB-9D7F-409D-8C70-C1671417FC35}"/>
              </a:ext>
            </a:extLst>
          </p:cNvPr>
          <p:cNvSpPr/>
          <p:nvPr/>
        </p:nvSpPr>
        <p:spPr>
          <a:xfrm>
            <a:off x="9501760" y="123596"/>
            <a:ext cx="1751582" cy="958990"/>
          </a:xfrm>
          <a:prstGeom prst="roundRect">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n w="0">
                  <a:solidFill>
                    <a:schemeClr val="tx1"/>
                  </a:solidFill>
                </a:ln>
                <a:solidFill>
                  <a:schemeClr val="bg1"/>
                </a:solidFill>
              </a:rPr>
              <a:t>avenger.h</a:t>
            </a:r>
            <a:endParaRPr lang="en-US" sz="2000" dirty="0">
              <a:ln w="0">
                <a:solidFill>
                  <a:schemeClr val="tx1"/>
                </a:solidFill>
              </a:ln>
              <a:solidFill>
                <a:schemeClr val="bg1"/>
              </a:solidFill>
            </a:endParaRPr>
          </a:p>
          <a:p>
            <a:pPr algn="ctr"/>
            <a:r>
              <a:rPr lang="en-US" sz="2000" dirty="0">
                <a:ln w="0">
                  <a:solidFill>
                    <a:schemeClr val="tx1"/>
                  </a:solidFill>
                </a:ln>
                <a:solidFill>
                  <a:schemeClr val="bg1"/>
                </a:solidFill>
              </a:rPr>
              <a:t>A.cpp</a:t>
            </a:r>
          </a:p>
        </p:txBody>
      </p:sp>
      <p:sp>
        <p:nvSpPr>
          <p:cNvPr id="56" name="Hình chữ nhật 18">
            <a:extLst>
              <a:ext uri="{FF2B5EF4-FFF2-40B4-BE49-F238E27FC236}">
                <a16:creationId xmlns:a16="http://schemas.microsoft.com/office/drawing/2014/main" id="{443739C9-ADD3-4355-AF21-F9C6A8BD3CDA}"/>
              </a:ext>
            </a:extLst>
          </p:cNvPr>
          <p:cNvSpPr/>
          <p:nvPr/>
        </p:nvSpPr>
        <p:spPr>
          <a:xfrm>
            <a:off x="5311550" y="2909552"/>
            <a:ext cx="990773" cy="280219"/>
          </a:xfrm>
          <a:prstGeom prst="rect">
            <a:avLst/>
          </a:prstGeom>
          <a:solidFill>
            <a:srgbClr val="EDFF09">
              <a:alpha val="50196"/>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ình chữ nhật 18">
            <a:extLst>
              <a:ext uri="{FF2B5EF4-FFF2-40B4-BE49-F238E27FC236}">
                <a16:creationId xmlns:a16="http://schemas.microsoft.com/office/drawing/2014/main" id="{C34DFB5E-EABD-42A6-A3D1-6C483B9CC921}"/>
              </a:ext>
            </a:extLst>
          </p:cNvPr>
          <p:cNvSpPr/>
          <p:nvPr/>
        </p:nvSpPr>
        <p:spPr>
          <a:xfrm>
            <a:off x="10142206" y="2718708"/>
            <a:ext cx="990773" cy="241166"/>
          </a:xfrm>
          <a:prstGeom prst="rect">
            <a:avLst/>
          </a:prstGeom>
          <a:solidFill>
            <a:srgbClr val="EDFF09">
              <a:alpha val="50196"/>
            </a:srgbClr>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2" descr="Image result for circular dependency">
            <a:extLst>
              <a:ext uri="{FF2B5EF4-FFF2-40B4-BE49-F238E27FC236}">
                <a16:creationId xmlns:a16="http://schemas.microsoft.com/office/drawing/2014/main" id="{1AEA0CCA-B6CB-40C6-BB65-10FB2F755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076" y="1740291"/>
            <a:ext cx="1956998" cy="1901083"/>
          </a:xfrm>
          <a:prstGeom prst="ellipse">
            <a:avLst/>
          </a:prstGeom>
          <a:ln w="76200">
            <a:solidFill>
              <a:schemeClr val="tx1"/>
            </a:solidFill>
          </a:ln>
          <a:effectLst>
            <a:outerShdw blurRad="50800" dist="38100" dir="2700000" algn="tl"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704739"/>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circle(in)">
                                      <p:cBhvr>
                                        <p:cTn id="17" dur="2000"/>
                                        <p:tgtEl>
                                          <p:spTgt spid="25"/>
                                        </p:tgtEl>
                                      </p:cBhvr>
                                    </p:animEffect>
                                  </p:childTnLst>
                                </p:cTn>
                              </p:par>
                              <p:par>
                                <p:cTn id="18" presetID="6"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ircle(in)">
                                      <p:cBhvr>
                                        <p:cTn id="20" dur="2000"/>
                                        <p:tgtEl>
                                          <p:spTgt spid="9"/>
                                        </p:tgtEl>
                                      </p:cBhvr>
                                    </p:animEffect>
                                  </p:childTnLst>
                                </p:cTn>
                              </p:par>
                              <p:par>
                                <p:cTn id="21" presetID="6" presetClass="entr" presetSubtype="16"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circle(in)">
                                      <p:cBhvr>
                                        <p:cTn id="23" dur="2000"/>
                                        <p:tgtEl>
                                          <p:spTgt spid="24"/>
                                        </p:tgtEl>
                                      </p:cBhvr>
                                    </p:animEffect>
                                  </p:childTnLst>
                                </p:cTn>
                              </p:par>
                              <p:par>
                                <p:cTn id="24" presetID="6" presetClass="entr" presetSubtype="16"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ircle(in)">
                                      <p:cBhvr>
                                        <p:cTn id="26" dur="2000"/>
                                        <p:tgtEl>
                                          <p:spTgt spid="21"/>
                                        </p:tgtEl>
                                      </p:cBhvr>
                                    </p:animEffect>
                                  </p:childTnLst>
                                </p:cTn>
                              </p:par>
                              <p:par>
                                <p:cTn id="27" presetID="6" presetClass="entr" presetSubtype="16"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par>
                                <p:cTn id="30" presetID="6" presetClass="entr" presetSubtype="16"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ircle(in)">
                                      <p:cBhvr>
                                        <p:cTn id="32" dur="2000"/>
                                        <p:tgtEl>
                                          <p:spTgt spid="14"/>
                                        </p:tgtEl>
                                      </p:cBhvr>
                                    </p:animEffect>
                                  </p:childTnLst>
                                </p:cTn>
                              </p:par>
                              <p:par>
                                <p:cTn id="33" presetID="6" presetClass="entr" presetSubtype="16"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ircle(in)">
                                      <p:cBhvr>
                                        <p:cTn id="35" dur="2000"/>
                                        <p:tgtEl>
                                          <p:spTgt spid="15"/>
                                        </p:tgtEl>
                                      </p:cBhvr>
                                    </p:animEffect>
                                  </p:childTnLst>
                                </p:cTn>
                              </p:par>
                              <p:par>
                                <p:cTn id="36" presetID="6" presetClass="entr" presetSubtype="16"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circle(in)">
                                      <p:cBhvr>
                                        <p:cTn id="38" dur="20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dissolve">
                                      <p:cBhvr>
                                        <p:cTn id="43" dur="500"/>
                                        <p:tgtEl>
                                          <p:spTgt spid="35"/>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arn(inVertical)">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circle(in)">
                                      <p:cBhvr>
                                        <p:cTn id="51" dur="2000"/>
                                        <p:tgtEl>
                                          <p:spTgt spid="37"/>
                                        </p:tgtEl>
                                      </p:cBhvr>
                                    </p:animEffect>
                                  </p:childTnLst>
                                </p:cTn>
                              </p:par>
                              <p:par>
                                <p:cTn id="52" presetID="6" presetClass="entr" presetSubtype="16"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circle(in)">
                                      <p:cBhvr>
                                        <p:cTn id="54" dur="2000"/>
                                        <p:tgtEl>
                                          <p:spTgt spid="45"/>
                                        </p:tgtEl>
                                      </p:cBhvr>
                                    </p:animEffect>
                                  </p:childTnLst>
                                </p:cTn>
                              </p:par>
                              <p:par>
                                <p:cTn id="55" presetID="6" presetClass="entr" presetSubtype="16"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circle(in)">
                                      <p:cBhvr>
                                        <p:cTn id="57" dur="2000"/>
                                        <p:tgtEl>
                                          <p:spTgt spid="49"/>
                                        </p:tgtEl>
                                      </p:cBhvr>
                                    </p:animEffect>
                                  </p:childTnLst>
                                </p:cTn>
                              </p:par>
                              <p:par>
                                <p:cTn id="58" presetID="6" presetClass="entr" presetSubtype="16" fill="hold"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circle(in)">
                                      <p:cBhvr>
                                        <p:cTn id="60" dur="20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dissolve">
                                      <p:cBhvr>
                                        <p:cTn id="65" dur="500"/>
                                        <p:tgtEl>
                                          <p:spTgt spid="52"/>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barn(inVertical)">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arn(inVertical)">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barn(inVertical)">
                                      <p:cBhvr>
                                        <p:cTn id="78" dur="500"/>
                                        <p:tgtEl>
                                          <p:spTgt spid="5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6" grpId="0" animBg="1"/>
      <p:bldP spid="54"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9DEEEF-62E6-4550-A388-AD3D057932EA}"/>
              </a:ext>
            </a:extLst>
          </p:cNvPr>
          <p:cNvSpPr>
            <a:spLocks noGrp="1"/>
          </p:cNvSpPr>
          <p:nvPr>
            <p:ph type="title"/>
          </p:nvPr>
        </p:nvSpPr>
        <p:spPr>
          <a:xfrm>
            <a:off x="680884" y="1160706"/>
            <a:ext cx="10515600" cy="1325563"/>
          </a:xfrm>
        </p:spPr>
        <p:txBody>
          <a:bodyPr/>
          <a:lstStyle/>
          <a:p>
            <a:r>
              <a:rPr lang="en-US" sz="3200" dirty="0">
                <a:solidFill>
                  <a:srgbClr val="095151"/>
                </a:solidFill>
                <a:latin typeface="Keep Calm Med" pitchFamily="2" charset="0"/>
                <a:cs typeface="Times New Roman" panose="02020603050405020304" pitchFamily="18" charset="0"/>
              </a:rPr>
              <a:t>Forward declaration </a:t>
            </a:r>
            <a:r>
              <a:rPr lang="en-US" sz="2800" dirty="0">
                <a:latin typeface="Times New Roman" panose="02020603050405020304" pitchFamily="18" charset="0"/>
                <a:cs typeface="Times New Roman" panose="02020603050405020304" pitchFamily="18" charset="0"/>
              </a:rPr>
              <a:t>is our friend ;)</a:t>
            </a:r>
            <a:endParaRPr lang="en-US" dirty="0">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10F05F5A-EE27-4D1F-916D-B4B4AB811766}"/>
              </a:ext>
            </a:extLst>
          </p:cNvPr>
          <p:cNvPicPr>
            <a:picLocks noChangeAspect="1"/>
          </p:cNvPicPr>
          <p:nvPr/>
        </p:nvPicPr>
        <p:blipFill>
          <a:blip r:embed="rId2"/>
          <a:stretch>
            <a:fillRect/>
          </a:stretch>
        </p:blipFill>
        <p:spPr>
          <a:xfrm>
            <a:off x="1710813" y="2465318"/>
            <a:ext cx="2968544" cy="2287049"/>
          </a:xfrm>
          <a:prstGeom prst="rect">
            <a:avLst/>
          </a:prstGeom>
        </p:spPr>
      </p:pic>
      <p:pic>
        <p:nvPicPr>
          <p:cNvPr id="5" name="Hình ảnh 4">
            <a:extLst>
              <a:ext uri="{FF2B5EF4-FFF2-40B4-BE49-F238E27FC236}">
                <a16:creationId xmlns:a16="http://schemas.microsoft.com/office/drawing/2014/main" id="{65628DBE-949C-4946-8D51-3D9522786D35}"/>
              </a:ext>
            </a:extLst>
          </p:cNvPr>
          <p:cNvPicPr>
            <a:picLocks noChangeAspect="1"/>
          </p:cNvPicPr>
          <p:nvPr/>
        </p:nvPicPr>
        <p:blipFill>
          <a:blip r:embed="rId3"/>
          <a:stretch>
            <a:fillRect/>
          </a:stretch>
        </p:blipFill>
        <p:spPr>
          <a:xfrm>
            <a:off x="7582868" y="2465317"/>
            <a:ext cx="2757284" cy="2287050"/>
          </a:xfrm>
          <a:prstGeom prst="rect">
            <a:avLst/>
          </a:prstGeom>
        </p:spPr>
      </p:pic>
      <p:pic>
        <p:nvPicPr>
          <p:cNvPr id="6" name="Hình ảnh 5">
            <a:extLst>
              <a:ext uri="{FF2B5EF4-FFF2-40B4-BE49-F238E27FC236}">
                <a16:creationId xmlns:a16="http://schemas.microsoft.com/office/drawing/2014/main" id="{7056A8EF-A8E1-4AE1-A28B-1C119D02F4CC}"/>
              </a:ext>
            </a:extLst>
          </p:cNvPr>
          <p:cNvPicPr>
            <a:picLocks noChangeAspect="1"/>
          </p:cNvPicPr>
          <p:nvPr/>
        </p:nvPicPr>
        <p:blipFill>
          <a:blip r:embed="rId4"/>
          <a:stretch>
            <a:fillRect/>
          </a:stretch>
        </p:blipFill>
        <p:spPr>
          <a:xfrm>
            <a:off x="2230131" y="4344661"/>
            <a:ext cx="2996405" cy="1739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Hình ảnh 6">
            <a:extLst>
              <a:ext uri="{FF2B5EF4-FFF2-40B4-BE49-F238E27FC236}">
                <a16:creationId xmlns:a16="http://schemas.microsoft.com/office/drawing/2014/main" id="{5682173E-83CE-4190-B166-C7217982B18F}"/>
              </a:ext>
            </a:extLst>
          </p:cNvPr>
          <p:cNvPicPr>
            <a:picLocks noChangeAspect="1"/>
          </p:cNvPicPr>
          <p:nvPr/>
        </p:nvPicPr>
        <p:blipFill>
          <a:blip r:embed="rId5"/>
          <a:stretch>
            <a:fillRect/>
          </a:stretch>
        </p:blipFill>
        <p:spPr>
          <a:xfrm>
            <a:off x="7880921" y="4413750"/>
            <a:ext cx="3210433" cy="17398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FF4D127F-8F4F-4F66-A678-FDA7EB109BC2}"/>
              </a:ext>
            </a:extLst>
          </p:cNvPr>
          <p:cNvSpPr txBox="1"/>
          <p:nvPr/>
        </p:nvSpPr>
        <p:spPr>
          <a:xfrm>
            <a:off x="165293" y="222885"/>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9" name="Diamond 8">
            <a:extLst>
              <a:ext uri="{FF2B5EF4-FFF2-40B4-BE49-F238E27FC236}">
                <a16:creationId xmlns:a16="http://schemas.microsoft.com/office/drawing/2014/main" id="{6540D16A-48B7-4CFF-90C9-40223586C792}"/>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EE68CB1C-5884-4A95-B6B5-D62C21C31029}"/>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D895871-B9FA-48BC-AB5F-BFCE7A7B8FF9}"/>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313A0D-C806-45B3-B6C4-2B865BFE32D2}"/>
              </a:ext>
            </a:extLst>
          </p:cNvPr>
          <p:cNvSpPr>
            <a:spLocks noGrp="1"/>
          </p:cNvSpPr>
          <p:nvPr>
            <p:ph type="title"/>
          </p:nvPr>
        </p:nvSpPr>
        <p:spPr>
          <a:xfrm>
            <a:off x="786580" y="1088115"/>
            <a:ext cx="3950110" cy="595390"/>
          </a:xfrm>
        </p:spPr>
        <p:txBody>
          <a:bodyPr>
            <a:normAutofit/>
          </a:bodyPr>
          <a:lstStyle/>
          <a:p>
            <a:r>
              <a:rPr lang="en-US" sz="2800" dirty="0">
                <a:latin typeface="Keep Calm Med" pitchFamily="2" charset="0"/>
              </a:rPr>
              <a:t>Code sample</a:t>
            </a:r>
          </a:p>
        </p:txBody>
      </p:sp>
      <p:graphicFrame>
        <p:nvGraphicFramePr>
          <p:cNvPr id="4" name="Bảng 3">
            <a:extLst>
              <a:ext uri="{FF2B5EF4-FFF2-40B4-BE49-F238E27FC236}">
                <a16:creationId xmlns:a16="http://schemas.microsoft.com/office/drawing/2014/main" id="{16D487B9-87B4-4E1A-A13A-0D4E07BA8DF7}"/>
              </a:ext>
            </a:extLst>
          </p:cNvPr>
          <p:cNvGraphicFramePr>
            <a:graphicFrameLocks noGrp="1"/>
          </p:cNvGraphicFramePr>
          <p:nvPr>
            <p:extLst>
              <p:ext uri="{D42A27DB-BD31-4B8C-83A1-F6EECF244321}">
                <p14:modId xmlns:p14="http://schemas.microsoft.com/office/powerpoint/2010/main" val="998214677"/>
              </p:ext>
            </p:extLst>
          </p:nvPr>
        </p:nvGraphicFramePr>
        <p:xfrm>
          <a:off x="165293" y="1765429"/>
          <a:ext cx="11598813" cy="5174698"/>
        </p:xfrm>
        <a:graphic>
          <a:graphicData uri="http://schemas.openxmlformats.org/drawingml/2006/table">
            <a:tbl>
              <a:tblPr firstRow="1" bandRow="1">
                <a:tableStyleId>{5C22544A-7EE6-4342-B048-85BDC9FD1C3A}</a:tableStyleId>
              </a:tblPr>
              <a:tblGrid>
                <a:gridCol w="6238152">
                  <a:extLst>
                    <a:ext uri="{9D8B030D-6E8A-4147-A177-3AD203B41FA5}">
                      <a16:colId xmlns:a16="http://schemas.microsoft.com/office/drawing/2014/main" val="2445323029"/>
                    </a:ext>
                  </a:extLst>
                </a:gridCol>
                <a:gridCol w="5360661">
                  <a:extLst>
                    <a:ext uri="{9D8B030D-6E8A-4147-A177-3AD203B41FA5}">
                      <a16:colId xmlns:a16="http://schemas.microsoft.com/office/drawing/2014/main" val="765405566"/>
                    </a:ext>
                  </a:extLst>
                </a:gridCol>
              </a:tblGrid>
              <a:tr h="433886">
                <a:tc>
                  <a:txBody>
                    <a:bodyPr/>
                    <a:lstStyle/>
                    <a:p>
                      <a:r>
                        <a:rPr lang="en-US" dirty="0" err="1"/>
                        <a:t>avenger.h</a:t>
                      </a:r>
                      <a:endParaRPr lang="en-US" dirty="0"/>
                    </a:p>
                  </a:txBody>
                  <a:tcPr/>
                </a:tc>
                <a:tc>
                  <a:txBody>
                    <a:bodyPr/>
                    <a:lstStyle/>
                    <a:p>
                      <a:r>
                        <a:rPr lang="en-US" dirty="0"/>
                        <a:t>A.cpp</a:t>
                      </a:r>
                    </a:p>
                  </a:txBody>
                  <a:tcPr/>
                </a:tc>
                <a:extLst>
                  <a:ext uri="{0D108BD9-81ED-4DB2-BD59-A6C34878D82A}">
                    <a16:rowId xmlns:a16="http://schemas.microsoft.com/office/drawing/2014/main" val="95649898"/>
                  </a:ext>
                </a:extLst>
              </a:tr>
              <a:tr h="474081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3109034"/>
                  </a:ext>
                </a:extLst>
              </a:tr>
            </a:tbl>
          </a:graphicData>
        </a:graphic>
      </p:graphicFrame>
      <p:pic>
        <p:nvPicPr>
          <p:cNvPr id="5" name="Hình ảnh 4">
            <a:extLst>
              <a:ext uri="{FF2B5EF4-FFF2-40B4-BE49-F238E27FC236}">
                <a16:creationId xmlns:a16="http://schemas.microsoft.com/office/drawing/2014/main" id="{07F2EEA4-E194-4E21-B47D-4E18B158C50E}"/>
              </a:ext>
            </a:extLst>
          </p:cNvPr>
          <p:cNvPicPr>
            <a:picLocks noChangeAspect="1"/>
          </p:cNvPicPr>
          <p:nvPr/>
        </p:nvPicPr>
        <p:blipFill>
          <a:blip r:embed="rId2"/>
          <a:stretch>
            <a:fillRect/>
          </a:stretch>
        </p:blipFill>
        <p:spPr>
          <a:xfrm>
            <a:off x="237978" y="2196970"/>
            <a:ext cx="6110067" cy="4743157"/>
          </a:xfrm>
          <a:prstGeom prst="rect">
            <a:avLst/>
          </a:prstGeom>
        </p:spPr>
      </p:pic>
      <p:pic>
        <p:nvPicPr>
          <p:cNvPr id="6" name="Hình ảnh 5">
            <a:extLst>
              <a:ext uri="{FF2B5EF4-FFF2-40B4-BE49-F238E27FC236}">
                <a16:creationId xmlns:a16="http://schemas.microsoft.com/office/drawing/2014/main" id="{D6095BE5-BDCE-4589-8E6C-B953FF518C8C}"/>
              </a:ext>
            </a:extLst>
          </p:cNvPr>
          <p:cNvPicPr>
            <a:picLocks noChangeAspect="1"/>
          </p:cNvPicPr>
          <p:nvPr/>
        </p:nvPicPr>
        <p:blipFill>
          <a:blip r:embed="rId3"/>
          <a:stretch>
            <a:fillRect/>
          </a:stretch>
        </p:blipFill>
        <p:spPr>
          <a:xfrm>
            <a:off x="6420729" y="2196970"/>
            <a:ext cx="5376893" cy="4743157"/>
          </a:xfrm>
          <a:prstGeom prst="rect">
            <a:avLst/>
          </a:prstGeom>
        </p:spPr>
      </p:pic>
      <p:sp>
        <p:nvSpPr>
          <p:cNvPr id="7" name="TextBox 6">
            <a:extLst>
              <a:ext uri="{FF2B5EF4-FFF2-40B4-BE49-F238E27FC236}">
                <a16:creationId xmlns:a16="http://schemas.microsoft.com/office/drawing/2014/main" id="{E1D61BF9-7744-48EE-86AF-A7BF46EEB23D}"/>
              </a:ext>
            </a:extLst>
          </p:cNvPr>
          <p:cNvSpPr txBox="1"/>
          <p:nvPr/>
        </p:nvSpPr>
        <p:spPr>
          <a:xfrm>
            <a:off x="133338" y="-2"/>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8" name="Diamond 7">
            <a:extLst>
              <a:ext uri="{FF2B5EF4-FFF2-40B4-BE49-F238E27FC236}">
                <a16:creationId xmlns:a16="http://schemas.microsoft.com/office/drawing/2014/main" id="{88BAFB18-251D-4854-8FE1-37B88B7F7554}"/>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CECD46B-0447-415A-9779-1EB33225282A}"/>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62CD5DE-987A-42C2-9AFA-348C2C4441D1}"/>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Bảng 3">
            <a:extLst>
              <a:ext uri="{FF2B5EF4-FFF2-40B4-BE49-F238E27FC236}">
                <a16:creationId xmlns:a16="http://schemas.microsoft.com/office/drawing/2014/main" id="{5144EEAE-3996-4793-9B80-963FB6E28026}"/>
              </a:ext>
            </a:extLst>
          </p:cNvPr>
          <p:cNvGraphicFramePr>
            <a:graphicFrameLocks noGrp="1"/>
          </p:cNvGraphicFramePr>
          <p:nvPr>
            <p:extLst>
              <p:ext uri="{D42A27DB-BD31-4B8C-83A1-F6EECF244321}">
                <p14:modId xmlns:p14="http://schemas.microsoft.com/office/powerpoint/2010/main" val="447077271"/>
              </p:ext>
            </p:extLst>
          </p:nvPr>
        </p:nvGraphicFramePr>
        <p:xfrm>
          <a:off x="121920" y="1765429"/>
          <a:ext cx="11598813" cy="5174698"/>
        </p:xfrm>
        <a:graphic>
          <a:graphicData uri="http://schemas.openxmlformats.org/drawingml/2006/table">
            <a:tbl>
              <a:tblPr firstRow="1" bandRow="1">
                <a:tableStyleId>{5C22544A-7EE6-4342-B048-85BDC9FD1C3A}</a:tableStyleId>
              </a:tblPr>
              <a:tblGrid>
                <a:gridCol w="7280032">
                  <a:extLst>
                    <a:ext uri="{9D8B030D-6E8A-4147-A177-3AD203B41FA5}">
                      <a16:colId xmlns:a16="http://schemas.microsoft.com/office/drawing/2014/main" val="2445323029"/>
                    </a:ext>
                  </a:extLst>
                </a:gridCol>
                <a:gridCol w="4318781">
                  <a:extLst>
                    <a:ext uri="{9D8B030D-6E8A-4147-A177-3AD203B41FA5}">
                      <a16:colId xmlns:a16="http://schemas.microsoft.com/office/drawing/2014/main" val="765405566"/>
                    </a:ext>
                  </a:extLst>
                </a:gridCol>
              </a:tblGrid>
              <a:tr h="433886">
                <a:tc>
                  <a:txBody>
                    <a:bodyPr/>
                    <a:lstStyle/>
                    <a:p>
                      <a:r>
                        <a:rPr lang="en-US" dirty="0" err="1"/>
                        <a:t>superpower.h</a:t>
                      </a:r>
                      <a:endParaRPr lang="en-US" dirty="0"/>
                    </a:p>
                  </a:txBody>
                  <a:tcPr/>
                </a:tc>
                <a:tc>
                  <a:txBody>
                    <a:bodyPr/>
                    <a:lstStyle/>
                    <a:p>
                      <a:r>
                        <a:rPr lang="en-US" dirty="0"/>
                        <a:t>SP.cpp</a:t>
                      </a:r>
                    </a:p>
                  </a:txBody>
                  <a:tcPr/>
                </a:tc>
                <a:extLst>
                  <a:ext uri="{0D108BD9-81ED-4DB2-BD59-A6C34878D82A}">
                    <a16:rowId xmlns:a16="http://schemas.microsoft.com/office/drawing/2014/main" val="95649898"/>
                  </a:ext>
                </a:extLst>
              </a:tr>
              <a:tr h="474081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3109034"/>
                  </a:ext>
                </a:extLst>
              </a:tr>
            </a:tbl>
          </a:graphicData>
        </a:graphic>
      </p:graphicFrame>
      <p:pic>
        <p:nvPicPr>
          <p:cNvPr id="18" name="Hình ảnh 6">
            <a:extLst>
              <a:ext uri="{FF2B5EF4-FFF2-40B4-BE49-F238E27FC236}">
                <a16:creationId xmlns:a16="http://schemas.microsoft.com/office/drawing/2014/main" id="{0911DCF5-9D46-4FF0-AB7B-5F6DCF9EDF52}"/>
              </a:ext>
            </a:extLst>
          </p:cNvPr>
          <p:cNvPicPr>
            <a:picLocks noChangeAspect="1"/>
          </p:cNvPicPr>
          <p:nvPr/>
        </p:nvPicPr>
        <p:blipFill>
          <a:blip r:embed="rId4"/>
          <a:stretch>
            <a:fillRect/>
          </a:stretch>
        </p:blipFill>
        <p:spPr>
          <a:xfrm>
            <a:off x="165293" y="2196970"/>
            <a:ext cx="7223761" cy="4743157"/>
          </a:xfrm>
          <a:prstGeom prst="rect">
            <a:avLst/>
          </a:prstGeom>
        </p:spPr>
      </p:pic>
      <p:pic>
        <p:nvPicPr>
          <p:cNvPr id="19" name="Hình ảnh 2">
            <a:extLst>
              <a:ext uri="{FF2B5EF4-FFF2-40B4-BE49-F238E27FC236}">
                <a16:creationId xmlns:a16="http://schemas.microsoft.com/office/drawing/2014/main" id="{E8A1B935-2487-4A5F-94EC-C5DCD97B8FEC}"/>
              </a:ext>
            </a:extLst>
          </p:cNvPr>
          <p:cNvPicPr>
            <a:picLocks noChangeAspect="1"/>
          </p:cNvPicPr>
          <p:nvPr/>
        </p:nvPicPr>
        <p:blipFill>
          <a:blip r:embed="rId5"/>
          <a:stretch>
            <a:fillRect/>
          </a:stretch>
        </p:blipFill>
        <p:spPr>
          <a:xfrm>
            <a:off x="7454299" y="2196969"/>
            <a:ext cx="4339118" cy="4743157"/>
          </a:xfrm>
          <a:prstGeom prst="rect">
            <a:avLst/>
          </a:prstGeom>
        </p:spPr>
      </p:pic>
    </p:spTree>
    <p:extLst>
      <p:ext uri="{BB962C8B-B14F-4D97-AF65-F5344CB8AC3E}">
        <p14:creationId xmlns:p14="http://schemas.microsoft.com/office/powerpoint/2010/main" val="28924503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heel(1)">
                                      <p:cBhvr>
                                        <p:cTn id="23" dur="2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heel(1)">
                                      <p:cBhvr>
                                        <p:cTn id="33" dur="20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Image result for iron man palm blaster png">
            <a:extLst>
              <a:ext uri="{FF2B5EF4-FFF2-40B4-BE49-F238E27FC236}">
                <a16:creationId xmlns:a16="http://schemas.microsoft.com/office/drawing/2014/main" id="{A191040D-5312-4FFB-9A75-F07513C86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49878" flipH="1">
            <a:off x="3348781" y="3158084"/>
            <a:ext cx="6282922" cy="33084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Tiêu đề 1">
            <a:extLst>
              <a:ext uri="{FF2B5EF4-FFF2-40B4-BE49-F238E27FC236}">
                <a16:creationId xmlns:a16="http://schemas.microsoft.com/office/drawing/2014/main" id="{64313A0D-C806-45B3-B6C4-2B865BFE32D2}"/>
              </a:ext>
            </a:extLst>
          </p:cNvPr>
          <p:cNvSpPr>
            <a:spLocks noGrp="1"/>
          </p:cNvSpPr>
          <p:nvPr>
            <p:ph type="title"/>
          </p:nvPr>
        </p:nvSpPr>
        <p:spPr>
          <a:xfrm>
            <a:off x="5570254" y="995861"/>
            <a:ext cx="7361903" cy="628804"/>
          </a:xfrm>
        </p:spPr>
        <p:txBody>
          <a:bodyPr>
            <a:normAutofit fontScale="90000"/>
          </a:bodyPr>
          <a:lstStyle/>
          <a:p>
            <a:r>
              <a:rPr lang="en-US" sz="3600" dirty="0">
                <a:latin typeface="Keep Calm Med" pitchFamily="2" charset="0"/>
              </a:rPr>
              <a:t>Code sample – Use it in main()</a:t>
            </a:r>
          </a:p>
        </p:txBody>
      </p:sp>
      <p:pic>
        <p:nvPicPr>
          <p:cNvPr id="3" name="Hình ảnh 2">
            <a:extLst>
              <a:ext uri="{FF2B5EF4-FFF2-40B4-BE49-F238E27FC236}">
                <a16:creationId xmlns:a16="http://schemas.microsoft.com/office/drawing/2014/main" id="{411E1D5B-B48C-47B2-A7D9-6A2E90111756}"/>
              </a:ext>
            </a:extLst>
          </p:cNvPr>
          <p:cNvPicPr>
            <a:picLocks noChangeAspect="1"/>
          </p:cNvPicPr>
          <p:nvPr/>
        </p:nvPicPr>
        <p:blipFill>
          <a:blip r:embed="rId3">
            <a:alphaModFix/>
          </a:blip>
          <a:stretch>
            <a:fillRect/>
          </a:stretch>
        </p:blipFill>
        <p:spPr>
          <a:xfrm>
            <a:off x="502773" y="1521700"/>
            <a:ext cx="5007258" cy="2290902"/>
          </a:xfrm>
          <a:prstGeom prst="rect">
            <a:avLst/>
          </a:prstGeom>
          <a:noFill/>
          <a:ln>
            <a:noFill/>
          </a:ln>
          <a:effectLst>
            <a:outerShdw blurRad="190500" algn="tl" rotWithShape="0">
              <a:srgbClr val="000000">
                <a:alpha val="70000"/>
              </a:srgbClr>
            </a:outerShdw>
          </a:effectLst>
        </p:spPr>
      </p:pic>
      <p:pic>
        <p:nvPicPr>
          <p:cNvPr id="10246" name="Picture 6" descr="Related image">
            <a:extLst>
              <a:ext uri="{FF2B5EF4-FFF2-40B4-BE49-F238E27FC236}">
                <a16:creationId xmlns:a16="http://schemas.microsoft.com/office/drawing/2014/main" id="{E96678D6-262C-44CF-A714-C101D816E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813" y="2100606"/>
            <a:ext cx="3868123" cy="49688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ECD54A-BF46-4C32-9BBB-FE241489CFF9}"/>
              </a:ext>
            </a:extLst>
          </p:cNvPr>
          <p:cNvSpPr txBox="1"/>
          <p:nvPr/>
        </p:nvSpPr>
        <p:spPr>
          <a:xfrm>
            <a:off x="133338" y="-2"/>
            <a:ext cx="696903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7" name="Diamond 6">
            <a:extLst>
              <a:ext uri="{FF2B5EF4-FFF2-40B4-BE49-F238E27FC236}">
                <a16:creationId xmlns:a16="http://schemas.microsoft.com/office/drawing/2014/main" id="{C4C70A14-ECB2-44CD-9F22-EB01761F9509}"/>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1B6EB677-55D5-4F06-BE75-56CF7742A4CA}"/>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9F5A3C82-2315-4529-A47B-31DB02957AAC}"/>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Hình ảnh 2">
            <a:extLst>
              <a:ext uri="{FF2B5EF4-FFF2-40B4-BE49-F238E27FC236}">
                <a16:creationId xmlns:a16="http://schemas.microsoft.com/office/drawing/2014/main" id="{18084CE3-542D-4C0D-9B83-E8A0CEA54FC2}"/>
              </a:ext>
            </a:extLst>
          </p:cNvPr>
          <p:cNvPicPr>
            <a:picLocks noChangeAspect="1"/>
          </p:cNvPicPr>
          <p:nvPr/>
        </p:nvPicPr>
        <p:blipFill>
          <a:blip r:embed="rId3">
            <a:alphaModFix amt="50000"/>
          </a:blip>
          <a:stretch>
            <a:fillRect/>
          </a:stretch>
        </p:blipFill>
        <p:spPr>
          <a:xfrm>
            <a:off x="502773" y="1521700"/>
            <a:ext cx="5007258" cy="2290902"/>
          </a:xfrm>
          <a:prstGeom prst="rect">
            <a:avLst/>
          </a:prstGeom>
          <a:noFill/>
          <a:ln>
            <a:noFill/>
          </a:ln>
          <a:effectLst>
            <a:outerShdw blurRad="190500" algn="tl" rotWithShape="0">
              <a:srgbClr val="000000">
                <a:alpha val="70000"/>
              </a:srgbClr>
            </a:outerShdw>
          </a:effectLst>
        </p:spPr>
      </p:pic>
      <p:pic>
        <p:nvPicPr>
          <p:cNvPr id="11" name="Picture 2" descr="Related image">
            <a:extLst>
              <a:ext uri="{FF2B5EF4-FFF2-40B4-BE49-F238E27FC236}">
                <a16:creationId xmlns:a16="http://schemas.microsoft.com/office/drawing/2014/main" id="{AD4B185A-F47A-4C26-8DBE-70485277C6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33200">
            <a:off x="1222472" y="2070189"/>
            <a:ext cx="4790769" cy="2491200"/>
          </a:xfrm>
          <a:prstGeom prst="rect">
            <a:avLst/>
          </a:prstGeom>
          <a:ln>
            <a:noFill/>
          </a:ln>
          <a:effectLst>
            <a:outerShdw blurRad="190500" dist="419100" dir="7200000" sx="94000" sy="940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2" name="Hình ảnh 9">
            <a:extLst>
              <a:ext uri="{FF2B5EF4-FFF2-40B4-BE49-F238E27FC236}">
                <a16:creationId xmlns:a16="http://schemas.microsoft.com/office/drawing/2014/main" id="{8C73EC38-460C-4DD1-88A5-B10C9ECC1A3B}"/>
              </a:ext>
            </a:extLst>
          </p:cNvPr>
          <p:cNvPicPr>
            <a:picLocks noChangeAspect="1"/>
          </p:cNvPicPr>
          <p:nvPr/>
        </p:nvPicPr>
        <p:blipFill>
          <a:blip r:embed="rId6"/>
          <a:stretch>
            <a:fillRect/>
          </a:stretch>
        </p:blipFill>
        <p:spPr>
          <a:xfrm>
            <a:off x="5724525" y="3812602"/>
            <a:ext cx="6032649" cy="1016025"/>
          </a:xfrm>
          <a:prstGeom prst="rect">
            <a:avLst/>
          </a:prstGeom>
          <a:ln>
            <a:noFill/>
          </a:ln>
          <a:effectLst>
            <a:outerShdw blurRad="190500" dist="203200" dir="5460000" sx="94000" sy="94000" algn="tl" rotWithShape="0">
              <a:srgbClr val="000000">
                <a:alpha val="70000"/>
              </a:srgbClr>
            </a:outerShdw>
          </a:effectLst>
        </p:spPr>
      </p:pic>
      <p:pic>
        <p:nvPicPr>
          <p:cNvPr id="13" name="Picture 4" descr="Related image">
            <a:extLst>
              <a:ext uri="{FF2B5EF4-FFF2-40B4-BE49-F238E27FC236}">
                <a16:creationId xmlns:a16="http://schemas.microsoft.com/office/drawing/2014/main" id="{B6D78179-AC52-47A1-85AA-0787671DAE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529198" y="365125"/>
            <a:ext cx="3413560" cy="3460014"/>
          </a:xfrm>
          <a:prstGeom prst="rect">
            <a:avLst/>
          </a:prstGeom>
          <a:ln>
            <a:noFill/>
          </a:ln>
          <a:effectLst>
            <a:outerShdw blurRad="190500" dist="203200" dir="5460000" sx="94000" sy="940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 name="Hình ảnh 9">
            <a:extLst>
              <a:ext uri="{FF2B5EF4-FFF2-40B4-BE49-F238E27FC236}">
                <a16:creationId xmlns:a16="http://schemas.microsoft.com/office/drawing/2014/main" id="{D2713F95-3D68-42FA-B27A-8C3554235205}"/>
              </a:ext>
            </a:extLst>
          </p:cNvPr>
          <p:cNvPicPr>
            <a:picLocks noChangeAspect="1"/>
          </p:cNvPicPr>
          <p:nvPr/>
        </p:nvPicPr>
        <p:blipFill>
          <a:blip r:embed="rId6">
            <a:alphaModFix amt="17000"/>
          </a:blip>
          <a:stretch>
            <a:fillRect/>
          </a:stretch>
        </p:blipFill>
        <p:spPr>
          <a:xfrm>
            <a:off x="5724525" y="3812602"/>
            <a:ext cx="6032649" cy="1016025"/>
          </a:xfrm>
          <a:prstGeom prst="rect">
            <a:avLst/>
          </a:prstGeom>
          <a:ln>
            <a:noFill/>
          </a:ln>
          <a:effectLst>
            <a:outerShdw blurRad="190500" dist="203200" dir="5460000" sx="94000" sy="94000" algn="tl" rotWithShape="0">
              <a:srgbClr val="000000">
                <a:alpha val="70000"/>
              </a:srgbClr>
            </a:outerShdw>
          </a:effectLst>
        </p:spPr>
      </p:pic>
      <p:pic>
        <p:nvPicPr>
          <p:cNvPr id="15" name="Hình ảnh 10">
            <a:extLst>
              <a:ext uri="{FF2B5EF4-FFF2-40B4-BE49-F238E27FC236}">
                <a16:creationId xmlns:a16="http://schemas.microsoft.com/office/drawing/2014/main" id="{9F9337DC-883C-4D75-84E7-F644319ED717}"/>
              </a:ext>
            </a:extLst>
          </p:cNvPr>
          <p:cNvPicPr>
            <a:picLocks noChangeAspect="1"/>
          </p:cNvPicPr>
          <p:nvPr/>
        </p:nvPicPr>
        <p:blipFill>
          <a:blip r:embed="rId8"/>
          <a:stretch>
            <a:fillRect/>
          </a:stretch>
        </p:blipFill>
        <p:spPr>
          <a:xfrm>
            <a:off x="3158166" y="5187127"/>
            <a:ext cx="8572135" cy="1055032"/>
          </a:xfrm>
          <a:prstGeom prst="rect">
            <a:avLst/>
          </a:prstGeom>
          <a:effectLst>
            <a:outerShdw blurRad="177800" dist="304800" dir="8880000" algn="ctr" rotWithShape="0">
              <a:srgbClr val="000000">
                <a:alpha val="32000"/>
              </a:srgbClr>
            </a:outerShdw>
          </a:effectLst>
        </p:spPr>
      </p:pic>
      <p:grpSp>
        <p:nvGrpSpPr>
          <p:cNvPr id="16" name="Nhóm 3">
            <a:extLst>
              <a:ext uri="{FF2B5EF4-FFF2-40B4-BE49-F238E27FC236}">
                <a16:creationId xmlns:a16="http://schemas.microsoft.com/office/drawing/2014/main" id="{FCA48B36-0FB8-4CEA-A8A4-758084F72071}"/>
              </a:ext>
            </a:extLst>
          </p:cNvPr>
          <p:cNvGrpSpPr/>
          <p:nvPr/>
        </p:nvGrpSpPr>
        <p:grpSpPr>
          <a:xfrm rot="21134124">
            <a:off x="3760837" y="1358085"/>
            <a:ext cx="7048465" cy="3368348"/>
            <a:chOff x="2309317" y="361812"/>
            <a:chExt cx="8603225" cy="4245401"/>
          </a:xfrm>
          <a:effectLst>
            <a:outerShdw blurRad="190500" dist="139700" dir="5100000" sx="106000" sy="106000" algn="ctr" rotWithShape="0">
              <a:srgbClr val="000000">
                <a:alpha val="70000"/>
              </a:srgbClr>
            </a:outerShdw>
          </a:effectLst>
        </p:grpSpPr>
        <p:pic>
          <p:nvPicPr>
            <p:cNvPr id="17" name="Picture 2" descr="Related image">
              <a:extLst>
                <a:ext uri="{FF2B5EF4-FFF2-40B4-BE49-F238E27FC236}">
                  <a16:creationId xmlns:a16="http://schemas.microsoft.com/office/drawing/2014/main" id="{930DCA9F-62AB-43D2-9E30-E2E1E60497E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600"/>
            <a:stretch/>
          </p:blipFill>
          <p:spPr bwMode="auto">
            <a:xfrm>
              <a:off x="4107766" y="896078"/>
              <a:ext cx="6804776" cy="371113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8" name="Picture 6" descr="Related image">
              <a:extLst>
                <a:ext uri="{FF2B5EF4-FFF2-40B4-BE49-F238E27FC236}">
                  <a16:creationId xmlns:a16="http://schemas.microsoft.com/office/drawing/2014/main" id="{2E2A014D-11AF-43E2-BD70-71ED397455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002670">
              <a:off x="2309317" y="361812"/>
              <a:ext cx="2363755" cy="32971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pic>
        <p:nvPicPr>
          <p:cNvPr id="19" name="Picture 10" descr="Related image">
            <a:extLst>
              <a:ext uri="{FF2B5EF4-FFF2-40B4-BE49-F238E27FC236}">
                <a16:creationId xmlns:a16="http://schemas.microsoft.com/office/drawing/2014/main" id="{4716CE00-F4DE-41AE-A07A-E29FD19EE23F}"/>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2632" b="96316" l="10000" r="90000">
                        <a14:foregroundMark x1="52333" y1="10132" x2="52333" y2="10132"/>
                        <a14:foregroundMark x1="47000" y1="6053" x2="47000" y2="6053"/>
                        <a14:foregroundMark x1="47889" y1="2632" x2="47889" y2="2632"/>
                        <a14:foregroundMark x1="40333" y1="92500" x2="40333" y2="92500"/>
                        <a14:foregroundMark x1="39556" y1="96316" x2="39556" y2="96316"/>
                        <a14:foregroundMark x1="59000" y1="95000" x2="59000" y2="95000"/>
                        <a14:foregroundMark x1="37444" y1="95658" x2="37444" y2="95658"/>
                        <a14:foregroundMark x1="32667" y1="59079" x2="32667" y2="59079"/>
                        <a14:foregroundMark x1="28667" y1="76184" x2="28667" y2="76184"/>
                        <a14:foregroundMark x1="26889" y1="77368" x2="26889" y2="77368"/>
                        <a14:foregroundMark x1="26000" y1="79605" x2="26000" y2="79605"/>
                      </a14:backgroundRemoval>
                    </a14:imgEffect>
                  </a14:imgLayer>
                </a14:imgProps>
              </a:ext>
              <a:ext uri="{28A0092B-C50C-407E-A947-70E740481C1C}">
                <a14:useLocalDpi xmlns:a14="http://schemas.microsoft.com/office/drawing/2010/main" val="0"/>
              </a:ext>
            </a:extLst>
          </a:blip>
          <a:srcRect/>
          <a:stretch>
            <a:fillRect/>
          </a:stretch>
        </p:blipFill>
        <p:spPr bwMode="auto">
          <a:xfrm>
            <a:off x="-1585952" y="1317396"/>
            <a:ext cx="6561512" cy="5540604"/>
          </a:xfrm>
          <a:prstGeom prst="rect">
            <a:avLst/>
          </a:prstGeom>
          <a:ln>
            <a:noFill/>
          </a:ln>
          <a:effectLst>
            <a:outerShdw blurRad="241300" dist="114300" dir="9900000" algn="tl" rotWithShape="0">
              <a:srgbClr val="000000">
                <a:alpha val="8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27432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14" presetClass="entr" presetSubtype="10" fill="hold" nodeType="withEffect">
                                  <p:stCondLst>
                                    <p:cond delay="0"/>
                                  </p:stCondLst>
                                  <p:childTnLst>
                                    <p:set>
                                      <p:cBhvr>
                                        <p:cTn id="18" dur="1" fill="hold">
                                          <p:stCondLst>
                                            <p:cond delay="0"/>
                                          </p:stCondLst>
                                        </p:cTn>
                                        <p:tgtEl>
                                          <p:spTgt spid="10242"/>
                                        </p:tgtEl>
                                        <p:attrNameLst>
                                          <p:attrName>style.visibility</p:attrName>
                                        </p:attrNameLst>
                                      </p:cBhvr>
                                      <p:to>
                                        <p:strVal val="visible"/>
                                      </p:to>
                                    </p:set>
                                    <p:animEffect transition="in" filter="randombar(horizontal)">
                                      <p:cBhvr>
                                        <p:cTn id="19" dur="500"/>
                                        <p:tgtEl>
                                          <p:spTgt spid="10242"/>
                                        </p:tgtEl>
                                      </p:cBhvr>
                                    </p:animEffect>
                                  </p:childTnLst>
                                </p:cTn>
                              </p:par>
                              <p:par>
                                <p:cTn id="20" presetID="14" presetClass="entr" presetSubtype="10" fill="hold" nodeType="withEffect">
                                  <p:stCondLst>
                                    <p:cond delay="0"/>
                                  </p:stCondLst>
                                  <p:childTnLst>
                                    <p:set>
                                      <p:cBhvr>
                                        <p:cTn id="21" dur="1" fill="hold">
                                          <p:stCondLst>
                                            <p:cond delay="0"/>
                                          </p:stCondLst>
                                        </p:cTn>
                                        <p:tgtEl>
                                          <p:spTgt spid="10246"/>
                                        </p:tgtEl>
                                        <p:attrNameLst>
                                          <p:attrName>style.visibility</p:attrName>
                                        </p:attrNameLst>
                                      </p:cBhvr>
                                      <p:to>
                                        <p:strVal val="visible"/>
                                      </p:to>
                                    </p:set>
                                    <p:animEffect transition="in" filter="randombar(horizontal)">
                                      <p:cBhvr>
                                        <p:cTn id="22" dur="500"/>
                                        <p:tgtEl>
                                          <p:spTgt spid="1024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10242"/>
                                        </p:tgtEl>
                                      </p:cBhvr>
                                    </p:animEffect>
                                    <p:set>
                                      <p:cBhvr>
                                        <p:cTn id="27" dur="1" fill="hold">
                                          <p:stCondLst>
                                            <p:cond delay="499"/>
                                          </p:stCondLst>
                                        </p:cTn>
                                        <p:tgtEl>
                                          <p:spTgt spid="10242"/>
                                        </p:tgtEl>
                                        <p:attrNameLst>
                                          <p:attrName>style.visibility</p:attrName>
                                        </p:attrNameLst>
                                      </p:cBhvr>
                                      <p:to>
                                        <p:strVal val="hidden"/>
                                      </p:to>
                                    </p:set>
                                  </p:childTnLst>
                                </p:cTn>
                              </p:par>
                              <p:par>
                                <p:cTn id="28" presetID="16" presetClass="exit" presetSubtype="21" fill="hold" nodeType="withEffect">
                                  <p:stCondLst>
                                    <p:cond delay="0"/>
                                  </p:stCondLst>
                                  <p:childTnLst>
                                    <p:animEffect transition="out" filter="barn(inVertical)">
                                      <p:cBhvr>
                                        <p:cTn id="29" dur="500"/>
                                        <p:tgtEl>
                                          <p:spTgt spid="10246"/>
                                        </p:tgtEl>
                                      </p:cBhvr>
                                    </p:animEffect>
                                    <p:set>
                                      <p:cBhvr>
                                        <p:cTn id="30" dur="1" fill="hold">
                                          <p:stCondLst>
                                            <p:cond delay="499"/>
                                          </p:stCondLst>
                                        </p:cTn>
                                        <p:tgtEl>
                                          <p:spTgt spid="1024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4" presetClass="entr" presetSubtype="1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500"/>
                                        <p:tgtEl>
                                          <p:spTgt spid="13"/>
                                        </p:tgtEl>
                                      </p:cBhvr>
                                    </p:animEffect>
                                  </p:childTnLst>
                                </p:cTn>
                              </p:par>
                              <p:par>
                                <p:cTn id="41" presetID="14" presetClass="entr" presetSubtype="1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3"/>
                                        </p:tgtEl>
                                      </p:cBhvr>
                                    </p:animEffect>
                                    <p:set>
                                      <p:cBhvr>
                                        <p:cTn id="48" dur="1" fill="hold">
                                          <p:stCondLst>
                                            <p:cond delay="499"/>
                                          </p:stCondLst>
                                        </p:cTn>
                                        <p:tgtEl>
                                          <p:spTgt spid="1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11"/>
                                        </p:tgtEl>
                                      </p:cBhvr>
                                    </p:animEffect>
                                    <p:set>
                                      <p:cBhvr>
                                        <p:cTn id="51" dur="1" fill="hold">
                                          <p:stCondLst>
                                            <p:cond delay="499"/>
                                          </p:stCondLst>
                                        </p:cTn>
                                        <p:tgtEl>
                                          <p:spTgt spid="1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22" presetClass="entr" presetSubtype="4"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down)">
                                      <p:cBhvr>
                                        <p:cTn id="56" dur="500"/>
                                        <p:tgtEl>
                                          <p:spTgt spid="19"/>
                                        </p:tgtEl>
                                      </p:cBhvr>
                                    </p:animEffect>
                                  </p:childTnLst>
                                </p:cTn>
                              </p:par>
                              <p:par>
                                <p:cTn id="57" presetID="22" presetClass="entr" presetSubtype="4"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down)">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heel(1)">
                                      <p:cBhvr>
                                        <p:cTn id="6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F83159-C13A-4C4E-B300-F9C28D0B7C80}"/>
              </a:ext>
            </a:extLst>
          </p:cNvPr>
          <p:cNvSpPr txBox="1"/>
          <p:nvPr/>
        </p:nvSpPr>
        <p:spPr>
          <a:xfrm>
            <a:off x="399628" y="0"/>
            <a:ext cx="11985412" cy="1325563"/>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Advantages &amp; Disadvantages</a:t>
            </a:r>
            <a:endParaRPr lang="en-US" sz="5400" b="1" kern="1200" dirty="0">
              <a:solidFill>
                <a:srgbClr val="036973"/>
              </a:solidFill>
              <a:latin typeface="GeosansLight" panose="02000603020000020003" pitchFamily="2" charset="0"/>
              <a:ea typeface="+mj-ea"/>
              <a:cs typeface="+mj-cs"/>
            </a:endParaRPr>
          </a:p>
        </p:txBody>
      </p:sp>
      <p:cxnSp>
        <p:nvCxnSpPr>
          <p:cNvPr id="6" name="Straight Connector 5">
            <a:extLst>
              <a:ext uri="{FF2B5EF4-FFF2-40B4-BE49-F238E27FC236}">
                <a16:creationId xmlns:a16="http://schemas.microsoft.com/office/drawing/2014/main" id="{584CF5B3-9E5C-40BD-88E6-6EA930B39D74}"/>
              </a:ext>
            </a:extLst>
          </p:cNvPr>
          <p:cNvCxnSpPr>
            <a:cxnSpLocks/>
          </p:cNvCxnSpPr>
          <p:nvPr/>
        </p:nvCxnSpPr>
        <p:spPr>
          <a:xfrm>
            <a:off x="6096000" y="1739618"/>
            <a:ext cx="0" cy="3434080"/>
          </a:xfrm>
          <a:prstGeom prst="line">
            <a:avLst/>
          </a:prstGeom>
          <a:ln>
            <a:solidFill>
              <a:srgbClr val="09515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66ED6415-12BA-4199-A8DE-2B8A920AC8F3}"/>
              </a:ext>
            </a:extLst>
          </p:cNvPr>
          <p:cNvSpPr/>
          <p:nvPr/>
        </p:nvSpPr>
        <p:spPr>
          <a:xfrm>
            <a:off x="4622799" y="2743200"/>
            <a:ext cx="1371600" cy="1371600"/>
          </a:xfrm>
          <a:prstGeom prst="ellips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7FFFD6-1E8C-452C-AE15-51082EC5F721}"/>
              </a:ext>
            </a:extLst>
          </p:cNvPr>
          <p:cNvSpPr/>
          <p:nvPr/>
        </p:nvSpPr>
        <p:spPr>
          <a:xfrm>
            <a:off x="6197602" y="2743200"/>
            <a:ext cx="1371600" cy="1371600"/>
          </a:xfrm>
          <a:prstGeom prst="ellips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Smiling Face with No Fill">
            <a:extLst>
              <a:ext uri="{FF2B5EF4-FFF2-40B4-BE49-F238E27FC236}">
                <a16:creationId xmlns:a16="http://schemas.microsoft.com/office/drawing/2014/main" id="{1A4B731C-E336-417F-B8E1-1A6846D33F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1399" y="2971800"/>
            <a:ext cx="914400" cy="914400"/>
          </a:xfrm>
          <a:prstGeom prst="rect">
            <a:avLst/>
          </a:prstGeom>
        </p:spPr>
      </p:pic>
      <p:pic>
        <p:nvPicPr>
          <p:cNvPr id="17" name="Graphic 16" descr="Sad Face with No Fill">
            <a:extLst>
              <a:ext uri="{FF2B5EF4-FFF2-40B4-BE49-F238E27FC236}">
                <a16:creationId xmlns:a16="http://schemas.microsoft.com/office/drawing/2014/main" id="{D3D2986F-ED15-4861-AEFD-673BA60F93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26202" y="2971800"/>
            <a:ext cx="914400" cy="914400"/>
          </a:xfrm>
          <a:prstGeom prst="rect">
            <a:avLst/>
          </a:prstGeom>
        </p:spPr>
      </p:pic>
      <p:sp>
        <p:nvSpPr>
          <p:cNvPr id="18" name="Rectangle: Rounded Corners 17">
            <a:extLst>
              <a:ext uri="{FF2B5EF4-FFF2-40B4-BE49-F238E27FC236}">
                <a16:creationId xmlns:a16="http://schemas.microsoft.com/office/drawing/2014/main" id="{AFDA06A2-DAD2-47FF-A483-7FD7FA13CD3A}"/>
              </a:ext>
            </a:extLst>
          </p:cNvPr>
          <p:cNvSpPr/>
          <p:nvPr/>
        </p:nvSpPr>
        <p:spPr>
          <a:xfrm>
            <a:off x="369190" y="1163637"/>
            <a:ext cx="4451728" cy="4653280"/>
          </a:xfrm>
          <a:prstGeom prst="roundRect">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45DEE520-33F9-44A3-BFB2-0547FD3FF55B}"/>
              </a:ext>
            </a:extLst>
          </p:cNvPr>
          <p:cNvSpPr/>
          <p:nvPr/>
        </p:nvSpPr>
        <p:spPr>
          <a:xfrm>
            <a:off x="7371083" y="1244600"/>
            <a:ext cx="4451723" cy="4572317"/>
          </a:xfrm>
          <a:prstGeom prst="roundRect">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D2AAB92-8E61-4993-9102-138F742B2C5C}"/>
              </a:ext>
            </a:extLst>
          </p:cNvPr>
          <p:cNvSpPr txBox="1"/>
          <p:nvPr/>
        </p:nvSpPr>
        <p:spPr>
          <a:xfrm>
            <a:off x="450521" y="1325563"/>
            <a:ext cx="4172278" cy="4524315"/>
          </a:xfrm>
          <a:prstGeom prst="rect">
            <a:avLst/>
          </a:prstGeom>
          <a:noFill/>
        </p:spPr>
        <p:txBody>
          <a:bodyPr wrap="square" rtlCol="0">
            <a:spAutoFit/>
          </a:bodyPr>
          <a:lstStyle/>
          <a:p>
            <a:pPr marL="285750" indent="-285750" fontAlgn="base">
              <a:buFont typeface="Wingdings" panose="05000000000000000000" pitchFamily="2" charset="2"/>
              <a:buChar char="§"/>
            </a:pPr>
            <a:r>
              <a:rPr lang="en-US" sz="1600" dirty="0">
                <a:ln w="0" cmpd="thinThick">
                  <a:solidFill>
                    <a:schemeClr val="tx1">
                      <a:alpha val="6000"/>
                    </a:schemeClr>
                  </a:solidFill>
                </a:ln>
                <a:latin typeface="Times New Roman" panose="02020603050405020304" pitchFamily="18" charset="0"/>
                <a:cs typeface="Times New Roman" panose="02020603050405020304" pitchFamily="18" charset="0"/>
              </a:rPr>
              <a:t>A family of algorithms can be defined as a class hierarchy and can be used interchangeably to alter application behavior without changing its architecture.</a:t>
            </a:r>
          </a:p>
          <a:p>
            <a:pPr marL="285750" indent="-285750" fontAlgn="base">
              <a:buFont typeface="Wingdings" panose="05000000000000000000" pitchFamily="2" charset="2"/>
              <a:buChar char="§"/>
            </a:pPr>
            <a:r>
              <a:rPr lang="en-US" sz="1600" dirty="0">
                <a:ln w="0" cmpd="thinThick">
                  <a:solidFill>
                    <a:schemeClr val="tx1">
                      <a:alpha val="6000"/>
                    </a:schemeClr>
                  </a:solidFill>
                </a:ln>
                <a:latin typeface="Times New Roman" panose="02020603050405020304" pitchFamily="18" charset="0"/>
                <a:cs typeface="Times New Roman" panose="02020603050405020304" pitchFamily="18" charset="0"/>
              </a:rPr>
              <a:t>By encapsulating the algorithm separately, new algorithms complying with the same interface can be easily introduced.</a:t>
            </a:r>
          </a:p>
          <a:p>
            <a:pPr marL="285750" indent="-285750" fontAlgn="base">
              <a:buFont typeface="Wingdings" panose="05000000000000000000" pitchFamily="2" charset="2"/>
              <a:buChar char="§"/>
            </a:pPr>
            <a:r>
              <a:rPr lang="en-US" sz="1600" dirty="0">
                <a:ln w="0" cmpd="thinThick">
                  <a:solidFill>
                    <a:schemeClr val="tx1">
                      <a:alpha val="6000"/>
                    </a:schemeClr>
                  </a:solidFill>
                </a:ln>
                <a:latin typeface="Times New Roman" panose="02020603050405020304" pitchFamily="18" charset="0"/>
                <a:cs typeface="Times New Roman" panose="02020603050405020304" pitchFamily="18" charset="0"/>
              </a:rPr>
              <a:t>The application can switch strategies at run-time.</a:t>
            </a:r>
          </a:p>
          <a:p>
            <a:pPr marL="285750" indent="-285750" fontAlgn="base">
              <a:buFont typeface="Wingdings" panose="05000000000000000000" pitchFamily="2" charset="2"/>
              <a:buChar char="§"/>
            </a:pPr>
            <a:r>
              <a:rPr lang="en-US" sz="1600" dirty="0">
                <a:ln w="0" cmpd="thinThick">
                  <a:solidFill>
                    <a:schemeClr val="tx1">
                      <a:alpha val="6000"/>
                    </a:schemeClr>
                  </a:solidFill>
                </a:ln>
                <a:latin typeface="Times New Roman" panose="02020603050405020304" pitchFamily="18" charset="0"/>
                <a:cs typeface="Times New Roman" panose="02020603050405020304" pitchFamily="18" charset="0"/>
              </a:rPr>
              <a:t>Strategy enables the clients to choose the required algorithm, without using a “switch” statement or a series of “if-else” statements.</a:t>
            </a:r>
          </a:p>
          <a:p>
            <a:pPr marL="285750" indent="-285750" fontAlgn="base">
              <a:buFont typeface="Wingdings" panose="05000000000000000000" pitchFamily="2" charset="2"/>
              <a:buChar char="§"/>
            </a:pPr>
            <a:r>
              <a:rPr lang="en-US" sz="1600" dirty="0">
                <a:ln w="0" cmpd="thinThick">
                  <a:solidFill>
                    <a:schemeClr val="tx1">
                      <a:alpha val="6000"/>
                    </a:schemeClr>
                  </a:solidFill>
                </a:ln>
                <a:latin typeface="Times New Roman" panose="02020603050405020304" pitchFamily="18" charset="0"/>
                <a:cs typeface="Times New Roman" panose="02020603050405020304" pitchFamily="18" charset="0"/>
              </a:rPr>
              <a:t>Data structures used for implementing the algorithm are completely encapsulated in Strategy classes. Therefore, the implementation of an algorithm can be changed without affecting the Context class</a:t>
            </a:r>
            <a:r>
              <a:rPr lang="en-US" sz="1600" dirty="0">
                <a:ln w="0"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a:t>
            </a:r>
          </a:p>
          <a:p>
            <a:endParaRPr lang="en-US" sz="1600" dirty="0">
              <a:ln w="0"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CC9229E7-31F5-44B3-865E-6EAD76E7F2EF}"/>
              </a:ext>
            </a:extLst>
          </p:cNvPr>
          <p:cNvSpPr txBox="1"/>
          <p:nvPr/>
        </p:nvSpPr>
        <p:spPr>
          <a:xfrm>
            <a:off x="7510805" y="1782395"/>
            <a:ext cx="4172278" cy="3293209"/>
          </a:xfrm>
          <a:prstGeom prst="rect">
            <a:avLst/>
          </a:prstGeom>
          <a:noFill/>
        </p:spPr>
        <p:txBody>
          <a:bodyPr wrap="square" rtlCol="0">
            <a:spAutoFit/>
          </a:bodyPr>
          <a:lstStyle/>
          <a:p>
            <a:pPr marL="285750" indent="-285750" fontAlgn="base">
              <a:buFont typeface="Wingdings" panose="05000000000000000000" pitchFamily="2" charset="2"/>
              <a:buChar char="§"/>
            </a:pPr>
            <a:r>
              <a:rPr lang="en-US" sz="1600" dirty="0">
                <a:ln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The application must be aware of all the strategies to select the right one for the right situation.</a:t>
            </a:r>
          </a:p>
          <a:p>
            <a:pPr marL="285750" indent="-285750" fontAlgn="base">
              <a:buFont typeface="Wingdings" panose="05000000000000000000" pitchFamily="2" charset="2"/>
              <a:buChar char="§"/>
            </a:pPr>
            <a:r>
              <a:rPr lang="en-US" sz="1600" dirty="0">
                <a:ln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Context and the Strategy classes normally communicate through the interface specified by the abstract Strategy base class. Strategy base class must expose interface for all the required behaviors, which some concrete Strategy </a:t>
            </a:r>
            <a:r>
              <a:rPr lang="en-US" sz="1600" dirty="0">
                <a:ln w="0"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classes</a:t>
            </a:r>
            <a:r>
              <a:rPr lang="en-US" sz="1600" dirty="0">
                <a:ln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 might not implement.</a:t>
            </a:r>
          </a:p>
          <a:p>
            <a:pPr marL="285750" indent="-285750" fontAlgn="base">
              <a:buFont typeface="Wingdings" panose="05000000000000000000" pitchFamily="2" charset="2"/>
              <a:buChar char="§"/>
            </a:pPr>
            <a:r>
              <a:rPr lang="en-US" sz="1600" dirty="0">
                <a:ln cmpd="thinThick">
                  <a:solidFill>
                    <a:schemeClr val="tx1">
                      <a:alpha val="6000"/>
                    </a:schemeClr>
                  </a:solidFill>
                </a:ln>
                <a:solidFill>
                  <a:schemeClr val="bg1"/>
                </a:solidFill>
                <a:latin typeface="Times New Roman" panose="02020603050405020304" pitchFamily="18" charset="0"/>
                <a:cs typeface="Times New Roman" panose="02020603050405020304" pitchFamily="18" charset="0"/>
              </a:rPr>
              <a:t>In most cases, the application configures the Context with the required Strategy object. Therefore, the application needs to create and maintain two objects in place of one.</a:t>
            </a:r>
          </a:p>
        </p:txBody>
      </p:sp>
      <p:sp>
        <p:nvSpPr>
          <p:cNvPr id="26" name="Isosceles Triangle 25">
            <a:extLst>
              <a:ext uri="{FF2B5EF4-FFF2-40B4-BE49-F238E27FC236}">
                <a16:creationId xmlns:a16="http://schemas.microsoft.com/office/drawing/2014/main" id="{4124EA63-4903-417C-945E-6417805530E4}"/>
              </a:ext>
            </a:extLst>
          </p:cNvPr>
          <p:cNvSpPr/>
          <p:nvPr/>
        </p:nvSpPr>
        <p:spPr>
          <a:xfrm>
            <a:off x="-677239" y="5978843"/>
            <a:ext cx="2255520" cy="1249680"/>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E6DD0CDF-2AC0-4666-B7AD-F96F0B06B081}"/>
              </a:ext>
            </a:extLst>
          </p:cNvPr>
          <p:cNvSpPr/>
          <p:nvPr/>
        </p:nvSpPr>
        <p:spPr>
          <a:xfrm>
            <a:off x="690880" y="6238240"/>
            <a:ext cx="985520" cy="619760"/>
          </a:xfrm>
          <a:prstGeom prs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9970B050-8CD3-4ED0-B873-45734957BA97}"/>
              </a:ext>
            </a:extLst>
          </p:cNvPr>
          <p:cNvSpPr/>
          <p:nvPr/>
        </p:nvSpPr>
        <p:spPr>
          <a:xfrm rot="5400000">
            <a:off x="-16199" y="5995042"/>
            <a:ext cx="482920" cy="450522"/>
          </a:xfrm>
          <a:prstGeom prst="triangle">
            <a:avLst>
              <a:gd name="adj" fmla="val 0"/>
            </a:avLst>
          </a:prstGeom>
          <a:solidFill>
            <a:srgbClr val="0951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479263"/>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xEl>
                                              <p:pRg st="0" end="0"/>
                                            </p:txEl>
                                          </p:spTgt>
                                        </p:tgtEl>
                                        <p:attrNameLst>
                                          <p:attrName>style.visibility</p:attrName>
                                        </p:attrNameLst>
                                      </p:cBhvr>
                                      <p:to>
                                        <p:strVal val="visible"/>
                                      </p:to>
                                    </p:set>
                                    <p:animEffect transition="in" filter="wipe(down)">
                                      <p:cBhvr>
                                        <p:cTn id="32" dur="500"/>
                                        <p:tgtEl>
                                          <p:spTgt spid="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2">
                                            <p:txEl>
                                              <p:pRg st="1" end="1"/>
                                            </p:txEl>
                                          </p:spTgt>
                                        </p:tgtEl>
                                        <p:attrNameLst>
                                          <p:attrName>style.visibility</p:attrName>
                                        </p:attrNameLst>
                                      </p:cBhvr>
                                      <p:to>
                                        <p:strVal val="visible"/>
                                      </p:to>
                                    </p:set>
                                    <p:animEffect transition="in" filter="wipe(down)">
                                      <p:cBhvr>
                                        <p:cTn id="37" dur="500"/>
                                        <p:tgtEl>
                                          <p:spTgt spid="2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xEl>
                                              <p:pRg st="2" end="2"/>
                                            </p:txEl>
                                          </p:spTgt>
                                        </p:tgtEl>
                                        <p:attrNameLst>
                                          <p:attrName>style.visibility</p:attrName>
                                        </p:attrNameLst>
                                      </p:cBhvr>
                                      <p:to>
                                        <p:strVal val="visible"/>
                                      </p:to>
                                    </p:set>
                                    <p:animEffect transition="in" filter="fade">
                                      <p:cBhvr>
                                        <p:cTn id="42" dur="500"/>
                                        <p:tgtEl>
                                          <p:spTgt spid="2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2">
                                            <p:txEl>
                                              <p:pRg st="3" end="3"/>
                                            </p:txEl>
                                          </p:spTgt>
                                        </p:tgtEl>
                                        <p:attrNameLst>
                                          <p:attrName>style.visibility</p:attrName>
                                        </p:attrNameLst>
                                      </p:cBhvr>
                                      <p:to>
                                        <p:strVal val="visible"/>
                                      </p:to>
                                    </p:set>
                                    <p:animEffect transition="in" filter="circle(in)">
                                      <p:cBhvr>
                                        <p:cTn id="47" dur="2000"/>
                                        <p:tgtEl>
                                          <p:spTgt spid="2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22">
                                            <p:txEl>
                                              <p:pRg st="4" end="4"/>
                                            </p:txEl>
                                          </p:spTgt>
                                        </p:tgtEl>
                                        <p:attrNameLst>
                                          <p:attrName>style.visibility</p:attrName>
                                        </p:attrNameLst>
                                      </p:cBhvr>
                                      <p:to>
                                        <p:strVal val="visible"/>
                                      </p:to>
                                    </p:set>
                                    <p:animEffect transition="in" filter="wheel(1)">
                                      <p:cBhvr>
                                        <p:cTn id="52" dur="2000"/>
                                        <p:tgtEl>
                                          <p:spTgt spid="2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barn(inVertical)">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23">
                                            <p:txEl>
                                              <p:pRg st="1" end="1"/>
                                            </p:txEl>
                                          </p:spTgt>
                                        </p:tgtEl>
                                        <p:attrNameLst>
                                          <p:attrName>style.visibility</p:attrName>
                                        </p:attrNameLst>
                                      </p:cBhvr>
                                      <p:to>
                                        <p:strVal val="visible"/>
                                      </p:to>
                                    </p:set>
                                    <p:animEffect transition="in" filter="wheel(1)">
                                      <p:cBhvr>
                                        <p:cTn id="62" dur="2000"/>
                                        <p:tgtEl>
                                          <p:spTgt spid="2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3">
                                            <p:txEl>
                                              <p:pRg st="2" end="2"/>
                                            </p:txEl>
                                          </p:spTgt>
                                        </p:tgtEl>
                                        <p:attrNameLst>
                                          <p:attrName>style.visibility</p:attrName>
                                        </p:attrNameLst>
                                      </p:cBhvr>
                                      <p:to>
                                        <p:strVal val="visible"/>
                                      </p:to>
                                    </p:set>
                                    <p:anim calcmode="lin" valueType="num">
                                      <p:cBhvr additive="base">
                                        <p:cTn id="67"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8" grpId="0" animBg="1"/>
      <p:bldP spid="19" grpId="0" animBg="1"/>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B736E-1AC5-4758-9EA2-2BE86B39332D}"/>
              </a:ext>
            </a:extLst>
          </p:cNvPr>
          <p:cNvSpPr txBox="1"/>
          <p:nvPr/>
        </p:nvSpPr>
        <p:spPr>
          <a:xfrm>
            <a:off x="165292" y="222885"/>
            <a:ext cx="111123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another</a:t>
            </a:r>
            <a:r>
              <a:rPr lang="en-US" sz="5400" b="1" kern="1200" dirty="0">
                <a:solidFill>
                  <a:srgbClr val="036973"/>
                </a:solidFill>
                <a:latin typeface="GeosansLight" panose="02000603020000020003" pitchFamily="2" charset="0"/>
                <a:ea typeface="+mj-ea"/>
                <a:cs typeface="+mj-cs"/>
              </a:rPr>
              <a:t> example</a:t>
            </a:r>
          </a:p>
        </p:txBody>
      </p:sp>
      <p:sp>
        <p:nvSpPr>
          <p:cNvPr id="2" name="TextBox 1">
            <a:extLst>
              <a:ext uri="{FF2B5EF4-FFF2-40B4-BE49-F238E27FC236}">
                <a16:creationId xmlns:a16="http://schemas.microsoft.com/office/drawing/2014/main" id="{485EB5FE-A42F-4B37-A711-EFC705AE401A}"/>
              </a:ext>
            </a:extLst>
          </p:cNvPr>
          <p:cNvSpPr txBox="1"/>
          <p:nvPr/>
        </p:nvSpPr>
        <p:spPr>
          <a:xfrm>
            <a:off x="609599" y="1307690"/>
            <a:ext cx="9851923" cy="646331"/>
          </a:xfrm>
          <a:prstGeom prst="rect">
            <a:avLst/>
          </a:prstGeom>
          <a:noFill/>
        </p:spPr>
        <p:txBody>
          <a:bodyPr wrap="square" rtlCol="0">
            <a:spAutoFit/>
          </a:bodyPr>
          <a:lstStyle/>
          <a:p>
            <a:r>
              <a:rPr lang="en-US" dirty="0"/>
              <a:t>Suppose you are working for a vehicle design company. You have a contract to design a car. Therefore you think about using OOP for your project. First you build a </a:t>
            </a:r>
            <a:r>
              <a:rPr lang="en-US" dirty="0">
                <a:solidFill>
                  <a:srgbClr val="095151"/>
                </a:solidFill>
                <a:latin typeface="Keep Calm Med" pitchFamily="2" charset="0"/>
              </a:rPr>
              <a:t>Vehicle</a:t>
            </a:r>
            <a:r>
              <a:rPr lang="en-US" dirty="0"/>
              <a:t> class.</a:t>
            </a:r>
          </a:p>
        </p:txBody>
      </p:sp>
      <p:pic>
        <p:nvPicPr>
          <p:cNvPr id="5" name="Picture 4">
            <a:extLst>
              <a:ext uri="{FF2B5EF4-FFF2-40B4-BE49-F238E27FC236}">
                <a16:creationId xmlns:a16="http://schemas.microsoft.com/office/drawing/2014/main" id="{D098DAAC-E13F-4E96-8FF9-460453923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8" y="2057400"/>
            <a:ext cx="3313017" cy="1669026"/>
          </a:xfrm>
          <a:prstGeom prst="rect">
            <a:avLst/>
          </a:prstGeom>
        </p:spPr>
      </p:pic>
      <p:sp>
        <p:nvSpPr>
          <p:cNvPr id="6" name="TextBox 5">
            <a:extLst>
              <a:ext uri="{FF2B5EF4-FFF2-40B4-BE49-F238E27FC236}">
                <a16:creationId xmlns:a16="http://schemas.microsoft.com/office/drawing/2014/main" id="{6F1DE75D-4A21-4A5A-86C6-11D4BC4F506D}"/>
              </a:ext>
            </a:extLst>
          </p:cNvPr>
          <p:cNvSpPr txBox="1"/>
          <p:nvPr/>
        </p:nvSpPr>
        <p:spPr>
          <a:xfrm>
            <a:off x="3922615" y="2526059"/>
            <a:ext cx="2762865" cy="646331"/>
          </a:xfrm>
          <a:prstGeom prst="rect">
            <a:avLst/>
          </a:prstGeom>
          <a:noFill/>
        </p:spPr>
        <p:txBody>
          <a:bodyPr wrap="square" rtlCol="0">
            <a:spAutoFit/>
          </a:bodyPr>
          <a:lstStyle/>
          <a:p>
            <a:r>
              <a:rPr lang="en-US" dirty="0"/>
              <a:t>Then you build </a:t>
            </a:r>
            <a:r>
              <a:rPr lang="en-US" dirty="0">
                <a:solidFill>
                  <a:srgbClr val="095151"/>
                </a:solidFill>
                <a:latin typeface="Keep Calm Med" pitchFamily="2" charset="0"/>
              </a:rPr>
              <a:t>Audi</a:t>
            </a:r>
            <a:r>
              <a:rPr lang="en-US" dirty="0"/>
              <a:t> class inherit from </a:t>
            </a:r>
            <a:r>
              <a:rPr lang="en-US" dirty="0">
                <a:solidFill>
                  <a:srgbClr val="095151"/>
                </a:solidFill>
                <a:latin typeface="Keep Calm Med" pitchFamily="2" charset="0"/>
              </a:rPr>
              <a:t>Vehicle</a:t>
            </a:r>
            <a:r>
              <a:rPr lang="en-US" dirty="0"/>
              <a:t> class</a:t>
            </a:r>
          </a:p>
        </p:txBody>
      </p:sp>
      <p:pic>
        <p:nvPicPr>
          <p:cNvPr id="8" name="Picture 7">
            <a:extLst>
              <a:ext uri="{FF2B5EF4-FFF2-40B4-BE49-F238E27FC236}">
                <a16:creationId xmlns:a16="http://schemas.microsoft.com/office/drawing/2014/main" id="{C9B52C17-4BA7-4181-A942-FDFCC9DCE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001" y="1972026"/>
            <a:ext cx="3309412" cy="1754400"/>
          </a:xfrm>
          <a:prstGeom prst="rect">
            <a:avLst/>
          </a:prstGeom>
        </p:spPr>
      </p:pic>
      <p:sp>
        <p:nvSpPr>
          <p:cNvPr id="9" name="Arrow: Right 8">
            <a:extLst>
              <a:ext uri="{FF2B5EF4-FFF2-40B4-BE49-F238E27FC236}">
                <a16:creationId xmlns:a16="http://schemas.microsoft.com/office/drawing/2014/main" id="{7246B0CD-77F2-4DFA-9112-9057978E10E3}"/>
              </a:ext>
            </a:extLst>
          </p:cNvPr>
          <p:cNvSpPr/>
          <p:nvPr/>
        </p:nvSpPr>
        <p:spPr>
          <a:xfrm>
            <a:off x="6597445" y="2646439"/>
            <a:ext cx="432620" cy="405573"/>
          </a:xfrm>
          <a:prstGeom prst="rightArrow">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503AFD7-1555-408C-A4DA-D9063D4668BB}"/>
              </a:ext>
            </a:extLst>
          </p:cNvPr>
          <p:cNvSpPr txBox="1"/>
          <p:nvPr/>
        </p:nvSpPr>
        <p:spPr>
          <a:xfrm>
            <a:off x="609598" y="3805989"/>
            <a:ext cx="8475409" cy="369332"/>
          </a:xfrm>
          <a:prstGeom prst="rect">
            <a:avLst/>
          </a:prstGeom>
          <a:noFill/>
        </p:spPr>
        <p:txBody>
          <a:bodyPr wrap="square" rtlCol="0">
            <a:spAutoFit/>
          </a:bodyPr>
          <a:lstStyle/>
          <a:p>
            <a:r>
              <a:rPr lang="en-US" dirty="0"/>
              <a:t>So now you can create a </a:t>
            </a:r>
            <a:r>
              <a:rPr lang="en-US" dirty="0">
                <a:solidFill>
                  <a:srgbClr val="095151"/>
                </a:solidFill>
                <a:latin typeface="Keep Calm Med" pitchFamily="2" charset="0"/>
              </a:rPr>
              <a:t>Audi</a:t>
            </a:r>
            <a:r>
              <a:rPr lang="en-US" dirty="0"/>
              <a:t> vehicle in main function and call the go function easily </a:t>
            </a:r>
          </a:p>
        </p:txBody>
      </p:sp>
      <p:pic>
        <p:nvPicPr>
          <p:cNvPr id="12" name="Picture 11">
            <a:extLst>
              <a:ext uri="{FF2B5EF4-FFF2-40B4-BE49-F238E27FC236}">
                <a16:creationId xmlns:a16="http://schemas.microsoft.com/office/drawing/2014/main" id="{A3789D3E-CA1D-41D3-8164-64326BC1D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245" y="4175321"/>
            <a:ext cx="2851355" cy="1676400"/>
          </a:xfrm>
          <a:prstGeom prst="rect">
            <a:avLst/>
          </a:prstGeom>
        </p:spPr>
      </p:pic>
      <p:sp>
        <p:nvSpPr>
          <p:cNvPr id="13" name="Arrow: Right 12">
            <a:extLst>
              <a:ext uri="{FF2B5EF4-FFF2-40B4-BE49-F238E27FC236}">
                <a16:creationId xmlns:a16="http://schemas.microsoft.com/office/drawing/2014/main" id="{D7D9DE8A-E394-408A-8AC1-6D539760098F}"/>
              </a:ext>
            </a:extLst>
          </p:cNvPr>
          <p:cNvSpPr/>
          <p:nvPr/>
        </p:nvSpPr>
        <p:spPr>
          <a:xfrm>
            <a:off x="3922615" y="4630994"/>
            <a:ext cx="1170495" cy="707922"/>
          </a:xfrm>
          <a:prstGeom prst="rightArrow">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p:txBody>
      </p:sp>
      <p:pic>
        <p:nvPicPr>
          <p:cNvPr id="15" name="Picture 14">
            <a:extLst>
              <a:ext uri="{FF2B5EF4-FFF2-40B4-BE49-F238E27FC236}">
                <a16:creationId xmlns:a16="http://schemas.microsoft.com/office/drawing/2014/main" id="{5837D476-E81C-4D59-9F90-B8D9D824F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9446" y="4630994"/>
            <a:ext cx="3334620" cy="707922"/>
          </a:xfrm>
          <a:prstGeom prst="rect">
            <a:avLst/>
          </a:prstGeom>
        </p:spPr>
      </p:pic>
      <p:sp>
        <p:nvSpPr>
          <p:cNvPr id="21" name="Isosceles Triangle 20">
            <a:extLst>
              <a:ext uri="{FF2B5EF4-FFF2-40B4-BE49-F238E27FC236}">
                <a16:creationId xmlns:a16="http://schemas.microsoft.com/office/drawing/2014/main" id="{3E7C3F64-05F0-4A58-A085-DCE2A7201CEF}"/>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DDBCD1BB-336B-46A4-B697-D80324DA8C5E}"/>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4C21A153-C65F-44B4-A594-ABEC11009F20}"/>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4E40115C-44E4-46E1-89E7-3026332E6B3B}"/>
              </a:ext>
            </a:extLst>
          </p:cNvPr>
          <p:cNvSpPr/>
          <p:nvPr/>
        </p:nvSpPr>
        <p:spPr>
          <a:xfrm rot="13500000">
            <a:off x="8691277"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6A82DBE2-973D-4BF6-BAD3-0A8B1888B213}"/>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1F547259-00EB-4C79-B31F-3D0035684EA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61114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14" presetClass="entr" presetSubtype="1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randombar(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heel(1)">
                                      <p:cBhvr>
                                        <p:cTn id="41" dur="2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animBg="1"/>
      <p:bldP spid="10"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B736E-1AC5-4758-9EA2-2BE86B39332D}"/>
              </a:ext>
            </a:extLst>
          </p:cNvPr>
          <p:cNvSpPr txBox="1"/>
          <p:nvPr/>
        </p:nvSpPr>
        <p:spPr>
          <a:xfrm>
            <a:off x="165292" y="222885"/>
            <a:ext cx="111123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another</a:t>
            </a:r>
            <a:r>
              <a:rPr lang="en-US" sz="5400" b="1" kern="1200" dirty="0">
                <a:solidFill>
                  <a:srgbClr val="036973"/>
                </a:solidFill>
                <a:latin typeface="GeosansLight" panose="02000603020000020003" pitchFamily="2" charset="0"/>
                <a:ea typeface="+mj-ea"/>
                <a:cs typeface="+mj-cs"/>
              </a:rPr>
              <a:t> example</a:t>
            </a:r>
          </a:p>
        </p:txBody>
      </p:sp>
      <p:sp>
        <p:nvSpPr>
          <p:cNvPr id="21" name="Isosceles Triangle 20">
            <a:extLst>
              <a:ext uri="{FF2B5EF4-FFF2-40B4-BE49-F238E27FC236}">
                <a16:creationId xmlns:a16="http://schemas.microsoft.com/office/drawing/2014/main" id="{3E7C3F64-05F0-4A58-A085-DCE2A7201CEF}"/>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DDBCD1BB-336B-46A4-B697-D80324DA8C5E}"/>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4C21A153-C65F-44B4-A594-ABEC11009F20}"/>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4E40115C-44E4-46E1-89E7-3026332E6B3B}"/>
              </a:ext>
            </a:extLst>
          </p:cNvPr>
          <p:cNvSpPr/>
          <p:nvPr/>
        </p:nvSpPr>
        <p:spPr>
          <a:xfrm rot="13500000">
            <a:off x="8691277"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6A82DBE2-973D-4BF6-BAD3-0A8B1888B213}"/>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1F547259-00EB-4C79-B31F-3D0035684EA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D336EAD-E56B-4475-8134-D121BD044983}"/>
              </a:ext>
            </a:extLst>
          </p:cNvPr>
          <p:cNvSpPr txBox="1"/>
          <p:nvPr/>
        </p:nvSpPr>
        <p:spPr>
          <a:xfrm>
            <a:off x="563020" y="1248797"/>
            <a:ext cx="1100229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Then your client want you to design for him a plane. You build another </a:t>
            </a:r>
            <a:r>
              <a:rPr lang="en-US" dirty="0">
                <a:solidFill>
                  <a:srgbClr val="095151"/>
                </a:solidFill>
                <a:latin typeface="Keep Calm Med" pitchFamily="2" charset="0"/>
              </a:rPr>
              <a:t>Plane</a:t>
            </a:r>
            <a:r>
              <a:rPr lang="en-US" dirty="0"/>
              <a:t> class inherit from </a:t>
            </a:r>
            <a:r>
              <a:rPr lang="en-US" dirty="0">
                <a:solidFill>
                  <a:srgbClr val="095151"/>
                </a:solidFill>
                <a:latin typeface="Keep Calm Med" pitchFamily="2" charset="0"/>
              </a:rPr>
              <a:t>Vehicle</a:t>
            </a:r>
            <a:r>
              <a:rPr lang="en-US" dirty="0"/>
              <a:t> class, since plane is also a vehicle. Then the problem is, how can a plane would be “driving”? </a:t>
            </a:r>
          </a:p>
          <a:p>
            <a:pPr marL="285750" indent="-285750">
              <a:buFont typeface="Arial" panose="020B0604020202020204" pitchFamily="34" charset="0"/>
              <a:buChar char="•"/>
            </a:pPr>
            <a:r>
              <a:rPr lang="en-US" dirty="0"/>
              <a:t>So you want to overwrite the Go function. But what if the client want to build many more vehicle?</a:t>
            </a:r>
          </a:p>
          <a:p>
            <a:pPr marL="285750" indent="-285750">
              <a:buFont typeface="Arial" panose="020B0604020202020204" pitchFamily="34" charset="0"/>
              <a:buChar char="•"/>
            </a:pPr>
            <a:r>
              <a:rPr lang="en-US" dirty="0"/>
              <a:t>It will be time-consuming to overwrite all that Go function.</a:t>
            </a:r>
          </a:p>
        </p:txBody>
      </p:sp>
      <p:sp>
        <p:nvSpPr>
          <p:cNvPr id="14" name="TextBox 13">
            <a:extLst>
              <a:ext uri="{FF2B5EF4-FFF2-40B4-BE49-F238E27FC236}">
                <a16:creationId xmlns:a16="http://schemas.microsoft.com/office/drawing/2014/main" id="{8196054C-A8E6-473F-AD89-409BFD929587}"/>
              </a:ext>
            </a:extLst>
          </p:cNvPr>
          <p:cNvSpPr txBox="1"/>
          <p:nvPr/>
        </p:nvSpPr>
        <p:spPr>
          <a:xfrm>
            <a:off x="563019" y="2615527"/>
            <a:ext cx="8915277" cy="923330"/>
          </a:xfrm>
          <a:prstGeom prst="rect">
            <a:avLst/>
          </a:prstGeom>
          <a:noFill/>
        </p:spPr>
        <p:txBody>
          <a:bodyPr wrap="square" rtlCol="0">
            <a:spAutoFit/>
          </a:bodyPr>
          <a:lstStyle/>
          <a:p>
            <a:r>
              <a:rPr lang="en-US" dirty="0">
                <a:solidFill>
                  <a:srgbClr val="036973"/>
                </a:solidFill>
                <a:latin typeface="Keep Calm Med" pitchFamily="2" charset="0"/>
              </a:rPr>
              <a:t>The solution is to you strategy pattern. </a:t>
            </a:r>
          </a:p>
          <a:p>
            <a:pPr marL="285750" indent="-285750">
              <a:buFont typeface="Arial" panose="020B0604020202020204" pitchFamily="34" charset="0"/>
              <a:buChar char="•"/>
            </a:pPr>
            <a:r>
              <a:rPr lang="en-US" dirty="0"/>
              <a:t>First, you build a </a:t>
            </a:r>
            <a:r>
              <a:rPr lang="en-US" dirty="0">
                <a:solidFill>
                  <a:srgbClr val="095151"/>
                </a:solidFill>
                <a:latin typeface="Keep Calm Med" pitchFamily="2" charset="0"/>
              </a:rPr>
              <a:t>Go</a:t>
            </a:r>
            <a:r>
              <a:rPr lang="en-US" dirty="0"/>
              <a:t> class.</a:t>
            </a:r>
          </a:p>
          <a:p>
            <a:pPr marL="285750" indent="-285750">
              <a:buFont typeface="Arial" panose="020B0604020202020204" pitchFamily="34" charset="0"/>
              <a:buChar char="•"/>
            </a:pPr>
            <a:r>
              <a:rPr lang="en-US" dirty="0"/>
              <a:t>Then, build </a:t>
            </a:r>
            <a:r>
              <a:rPr lang="en-US" dirty="0" err="1">
                <a:solidFill>
                  <a:srgbClr val="095151"/>
                </a:solidFill>
                <a:latin typeface="Keep Calm Med" pitchFamily="2" charset="0"/>
              </a:rPr>
              <a:t>GobyDriving</a:t>
            </a:r>
            <a:r>
              <a:rPr lang="en-US" dirty="0"/>
              <a:t> class inherit from </a:t>
            </a:r>
            <a:r>
              <a:rPr lang="en-US" dirty="0">
                <a:solidFill>
                  <a:srgbClr val="095151"/>
                </a:solidFill>
                <a:latin typeface="Keep Calm Med" pitchFamily="2" charset="0"/>
              </a:rPr>
              <a:t>Go</a:t>
            </a:r>
            <a:r>
              <a:rPr lang="en-US" dirty="0"/>
              <a:t> class. Same with </a:t>
            </a:r>
            <a:r>
              <a:rPr lang="en-US" dirty="0" err="1">
                <a:solidFill>
                  <a:srgbClr val="095151"/>
                </a:solidFill>
                <a:latin typeface="Keep Calm Med" pitchFamily="2" charset="0"/>
              </a:rPr>
              <a:t>GobyFlying</a:t>
            </a:r>
            <a:r>
              <a:rPr lang="en-US" dirty="0"/>
              <a:t>.</a:t>
            </a:r>
          </a:p>
        </p:txBody>
      </p:sp>
      <p:pic>
        <p:nvPicPr>
          <p:cNvPr id="17" name="Picture 16">
            <a:extLst>
              <a:ext uri="{FF2B5EF4-FFF2-40B4-BE49-F238E27FC236}">
                <a16:creationId xmlns:a16="http://schemas.microsoft.com/office/drawing/2014/main" id="{E521316A-337D-4EC2-907D-949C13902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797" y="3705258"/>
            <a:ext cx="2308860" cy="1013460"/>
          </a:xfrm>
          <a:prstGeom prst="rect">
            <a:avLst/>
          </a:prstGeom>
        </p:spPr>
      </p:pic>
      <p:pic>
        <p:nvPicPr>
          <p:cNvPr id="19" name="Picture 18">
            <a:extLst>
              <a:ext uri="{FF2B5EF4-FFF2-40B4-BE49-F238E27FC236}">
                <a16:creationId xmlns:a16="http://schemas.microsoft.com/office/drawing/2014/main" id="{32894865-E351-43EE-B167-962F5665B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70" y="5084760"/>
            <a:ext cx="2799052" cy="1373131"/>
          </a:xfrm>
          <a:prstGeom prst="rect">
            <a:avLst/>
          </a:prstGeom>
        </p:spPr>
      </p:pic>
      <p:pic>
        <p:nvPicPr>
          <p:cNvPr id="27" name="Picture 26">
            <a:extLst>
              <a:ext uri="{FF2B5EF4-FFF2-40B4-BE49-F238E27FC236}">
                <a16:creationId xmlns:a16="http://schemas.microsoft.com/office/drawing/2014/main" id="{E4B5BB54-8231-4166-8724-65E766E92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919" y="5084760"/>
            <a:ext cx="2799052" cy="1373130"/>
          </a:xfrm>
          <a:prstGeom prst="rect">
            <a:avLst/>
          </a:prstGeom>
        </p:spPr>
      </p:pic>
      <p:cxnSp>
        <p:nvCxnSpPr>
          <p:cNvPr id="29" name="Straight Arrow Connector 28">
            <a:extLst>
              <a:ext uri="{FF2B5EF4-FFF2-40B4-BE49-F238E27FC236}">
                <a16:creationId xmlns:a16="http://schemas.microsoft.com/office/drawing/2014/main" id="{9ACDD9CC-E845-46CA-A30E-2F9230F3AF8B}"/>
              </a:ext>
            </a:extLst>
          </p:cNvPr>
          <p:cNvCxnSpPr>
            <a:endCxn id="17" idx="2"/>
          </p:cNvCxnSpPr>
          <p:nvPr/>
        </p:nvCxnSpPr>
        <p:spPr>
          <a:xfrm flipV="1">
            <a:off x="2615381" y="4718718"/>
            <a:ext cx="1250846" cy="366042"/>
          </a:xfrm>
          <a:prstGeom prst="straightConnector1">
            <a:avLst/>
          </a:prstGeom>
          <a:ln w="38100">
            <a:solidFill>
              <a:srgbClr val="03697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4AAC106-976B-480D-B683-C7906D39F206}"/>
              </a:ext>
            </a:extLst>
          </p:cNvPr>
          <p:cNvCxnSpPr>
            <a:cxnSpLocks/>
            <a:endCxn id="17" idx="2"/>
          </p:cNvCxnSpPr>
          <p:nvPr/>
        </p:nvCxnSpPr>
        <p:spPr>
          <a:xfrm flipH="1" flipV="1">
            <a:off x="3866227" y="4718718"/>
            <a:ext cx="1154430" cy="366042"/>
          </a:xfrm>
          <a:prstGeom prst="straightConnector1">
            <a:avLst/>
          </a:prstGeom>
          <a:ln w="38100">
            <a:solidFill>
              <a:srgbClr val="03697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2897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down)">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fade">
                                      <p:cBhvr>
                                        <p:cTn id="27" dur="1000"/>
                                        <p:tgtEl>
                                          <p:spTgt spid="14">
                                            <p:txEl>
                                              <p:pRg st="1" end="1"/>
                                            </p:txEl>
                                          </p:spTgt>
                                        </p:tgtEl>
                                      </p:cBhvr>
                                    </p:animEffect>
                                    <p:anim calcmode="lin" valueType="num">
                                      <p:cBhvr>
                                        <p:cTn id="28"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4">
                                            <p:txEl>
                                              <p:pRg st="2" end="2"/>
                                            </p:txEl>
                                          </p:spTgt>
                                        </p:tgtEl>
                                        <p:attrNameLst>
                                          <p:attrName>style.visibility</p:attrName>
                                        </p:attrNameLst>
                                      </p:cBhvr>
                                      <p:to>
                                        <p:strVal val="visible"/>
                                      </p:to>
                                    </p:set>
                                    <p:animEffect transition="in" filter="barn(inVertical)">
                                      <p:cBhvr>
                                        <p:cTn id="34" dur="500"/>
                                        <p:tgtEl>
                                          <p:spTgt spid="1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1000"/>
                                        <p:tgtEl>
                                          <p:spTgt spid="29"/>
                                        </p:tgtEl>
                                      </p:cBhvr>
                                    </p:animEffect>
                                    <p:anim calcmode="lin" valueType="num">
                                      <p:cBhvr>
                                        <p:cTn id="61" dur="1000" fill="hold"/>
                                        <p:tgtEl>
                                          <p:spTgt spid="29"/>
                                        </p:tgtEl>
                                        <p:attrNameLst>
                                          <p:attrName>ppt_x</p:attrName>
                                        </p:attrNameLst>
                                      </p:cBhvr>
                                      <p:tavLst>
                                        <p:tav tm="0">
                                          <p:val>
                                            <p:strVal val="#ppt_x"/>
                                          </p:val>
                                        </p:tav>
                                        <p:tav tm="100000">
                                          <p:val>
                                            <p:strVal val="#ppt_x"/>
                                          </p:val>
                                        </p:tav>
                                      </p:tavLst>
                                    </p:anim>
                                    <p:anim calcmode="lin" valueType="num">
                                      <p:cBhvr>
                                        <p:cTn id="6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AB736E-1AC5-4758-9EA2-2BE86B39332D}"/>
              </a:ext>
            </a:extLst>
          </p:cNvPr>
          <p:cNvSpPr txBox="1"/>
          <p:nvPr/>
        </p:nvSpPr>
        <p:spPr>
          <a:xfrm>
            <a:off x="165292" y="222885"/>
            <a:ext cx="1111230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another</a:t>
            </a:r>
            <a:r>
              <a:rPr lang="en-US" sz="5400" b="1" kern="1200" dirty="0">
                <a:solidFill>
                  <a:srgbClr val="036973"/>
                </a:solidFill>
                <a:latin typeface="GeosansLight" panose="02000603020000020003" pitchFamily="2" charset="0"/>
                <a:ea typeface="+mj-ea"/>
                <a:cs typeface="+mj-cs"/>
              </a:rPr>
              <a:t> example</a:t>
            </a:r>
          </a:p>
        </p:txBody>
      </p:sp>
      <p:sp>
        <p:nvSpPr>
          <p:cNvPr id="21" name="Isosceles Triangle 20">
            <a:extLst>
              <a:ext uri="{FF2B5EF4-FFF2-40B4-BE49-F238E27FC236}">
                <a16:creationId xmlns:a16="http://schemas.microsoft.com/office/drawing/2014/main" id="{3E7C3F64-05F0-4A58-A085-DCE2A7201CEF}"/>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DDBCD1BB-336B-46A4-B697-D80324DA8C5E}"/>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4C21A153-C65F-44B4-A594-ABEC11009F20}"/>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4E40115C-44E4-46E1-89E7-3026332E6B3B}"/>
              </a:ext>
            </a:extLst>
          </p:cNvPr>
          <p:cNvSpPr/>
          <p:nvPr/>
        </p:nvSpPr>
        <p:spPr>
          <a:xfrm rot="13500000">
            <a:off x="8691277"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6A82DBE2-973D-4BF6-BAD3-0A8B1888B213}"/>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1F547259-00EB-4C79-B31F-3D0035684EA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43B2B4-7506-4591-8C68-ABD2F9E23341}"/>
              </a:ext>
            </a:extLst>
          </p:cNvPr>
          <p:cNvSpPr txBox="1"/>
          <p:nvPr/>
        </p:nvSpPr>
        <p:spPr>
          <a:xfrm>
            <a:off x="599767" y="1293992"/>
            <a:ext cx="9448800" cy="646331"/>
          </a:xfrm>
          <a:prstGeom prst="rect">
            <a:avLst/>
          </a:prstGeom>
          <a:noFill/>
        </p:spPr>
        <p:txBody>
          <a:bodyPr wrap="square" rtlCol="0">
            <a:spAutoFit/>
          </a:bodyPr>
          <a:lstStyle/>
          <a:p>
            <a:r>
              <a:rPr lang="en-US" dirty="0"/>
              <a:t>Now you can add </a:t>
            </a:r>
            <a:r>
              <a:rPr lang="en-US" dirty="0">
                <a:solidFill>
                  <a:srgbClr val="095151"/>
                </a:solidFill>
                <a:latin typeface="Keep Calm Med" pitchFamily="2" charset="0"/>
              </a:rPr>
              <a:t>Go</a:t>
            </a:r>
            <a:r>
              <a:rPr lang="en-US" dirty="0"/>
              <a:t> class in </a:t>
            </a:r>
            <a:r>
              <a:rPr lang="en-US" dirty="0">
                <a:solidFill>
                  <a:srgbClr val="095151"/>
                </a:solidFill>
                <a:latin typeface="Keep Calm Med" pitchFamily="2" charset="0"/>
              </a:rPr>
              <a:t>Vehicle</a:t>
            </a:r>
            <a:r>
              <a:rPr lang="en-US" dirty="0"/>
              <a:t> class and set up function </a:t>
            </a:r>
            <a:r>
              <a:rPr lang="en-US" dirty="0" err="1"/>
              <a:t>SetGo</a:t>
            </a:r>
            <a:r>
              <a:rPr lang="en-US" dirty="0"/>
              <a:t> . This function will decide which Go algorithm you want to use.</a:t>
            </a:r>
          </a:p>
        </p:txBody>
      </p:sp>
      <p:pic>
        <p:nvPicPr>
          <p:cNvPr id="5" name="Picture 4">
            <a:extLst>
              <a:ext uri="{FF2B5EF4-FFF2-40B4-BE49-F238E27FC236}">
                <a16:creationId xmlns:a16="http://schemas.microsoft.com/office/drawing/2014/main" id="{E22C771D-8D7C-4FF2-992F-6B4DA2543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07" y="2046257"/>
            <a:ext cx="3761453" cy="3655497"/>
          </a:xfrm>
          <a:prstGeom prst="rect">
            <a:avLst/>
          </a:prstGeom>
        </p:spPr>
      </p:pic>
      <p:sp>
        <p:nvSpPr>
          <p:cNvPr id="6" name="TextBox 5">
            <a:extLst>
              <a:ext uri="{FF2B5EF4-FFF2-40B4-BE49-F238E27FC236}">
                <a16:creationId xmlns:a16="http://schemas.microsoft.com/office/drawing/2014/main" id="{5FDA0EFC-0A16-46DD-85A3-A529854981D6}"/>
              </a:ext>
            </a:extLst>
          </p:cNvPr>
          <p:cNvSpPr txBox="1"/>
          <p:nvPr/>
        </p:nvSpPr>
        <p:spPr>
          <a:xfrm>
            <a:off x="481781" y="5997677"/>
            <a:ext cx="6037006" cy="646331"/>
          </a:xfrm>
          <a:prstGeom prst="rect">
            <a:avLst/>
          </a:prstGeom>
          <a:noFill/>
        </p:spPr>
        <p:txBody>
          <a:bodyPr wrap="square" rtlCol="0">
            <a:spAutoFit/>
          </a:bodyPr>
          <a:lstStyle/>
          <a:p>
            <a:r>
              <a:rPr lang="en-US" dirty="0"/>
              <a:t>From here, you just need to call the suitable Go algorithm for any vehicle you want!</a:t>
            </a:r>
          </a:p>
        </p:txBody>
      </p:sp>
    </p:spTree>
    <p:extLst>
      <p:ext uri="{BB962C8B-B14F-4D97-AF65-F5344CB8AC3E}">
        <p14:creationId xmlns:p14="http://schemas.microsoft.com/office/powerpoint/2010/main" val="18053022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iamond 13">
            <a:extLst>
              <a:ext uri="{FF2B5EF4-FFF2-40B4-BE49-F238E27FC236}">
                <a16:creationId xmlns:a16="http://schemas.microsoft.com/office/drawing/2014/main" id="{9CBD7C55-A0F9-4253-AE3B-68A06CD6B48D}"/>
              </a:ext>
            </a:extLst>
          </p:cNvPr>
          <p:cNvSpPr/>
          <p:nvPr/>
        </p:nvSpPr>
        <p:spPr>
          <a:xfrm>
            <a:off x="457198" y="5407501"/>
            <a:ext cx="1689723" cy="1689768"/>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3">
            <a:extLst>
              <a:ext uri="{FF2B5EF4-FFF2-40B4-BE49-F238E27FC236}">
                <a16:creationId xmlns:a16="http://schemas.microsoft.com/office/drawing/2014/main" id="{618542B7-B2CF-444A-9804-356DA2E3B33E}"/>
              </a:ext>
            </a:extLst>
          </p:cNvPr>
          <p:cNvSpPr/>
          <p:nvPr/>
        </p:nvSpPr>
        <p:spPr>
          <a:xfrm rot="16200000">
            <a:off x="9153234" y="3568217"/>
            <a:ext cx="4424222" cy="1653310"/>
          </a:xfrm>
          <a:prstGeom prst="trapezoid">
            <a:avLst>
              <a:gd name="adj" fmla="val 68017"/>
            </a:avLst>
          </a:prstGeom>
          <a:solidFill>
            <a:srgbClr val="C5D105"/>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C45B93B9-73A8-463D-BA90-4789727C5A67}"/>
              </a:ext>
            </a:extLst>
          </p:cNvPr>
          <p:cNvSpPr/>
          <p:nvPr/>
        </p:nvSpPr>
        <p:spPr>
          <a:xfrm rot="16200000">
            <a:off x="8954732" y="3620729"/>
            <a:ext cx="2256502" cy="4218037"/>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3C333DE-9DE6-4FB9-AE9A-E401127EEB4B}"/>
              </a:ext>
            </a:extLst>
          </p:cNvPr>
          <p:cNvSpPr/>
          <p:nvPr/>
        </p:nvSpPr>
        <p:spPr>
          <a:xfrm rot="5400000">
            <a:off x="-15677" y="0"/>
            <a:ext cx="914400" cy="9144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48CEA8-5863-4CC1-A717-330BF0C03CAE}"/>
              </a:ext>
            </a:extLst>
          </p:cNvPr>
          <p:cNvSpPr/>
          <p:nvPr/>
        </p:nvSpPr>
        <p:spPr>
          <a:xfrm rot="2693318">
            <a:off x="454174" y="312845"/>
            <a:ext cx="1186557" cy="1203108"/>
          </a:xfrm>
          <a:prstGeom prst="rect">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Triangle 11">
            <a:extLst>
              <a:ext uri="{FF2B5EF4-FFF2-40B4-BE49-F238E27FC236}">
                <a16:creationId xmlns:a16="http://schemas.microsoft.com/office/drawing/2014/main" id="{2921253D-D023-482F-8301-20EBDDCAE8B4}"/>
              </a:ext>
            </a:extLst>
          </p:cNvPr>
          <p:cNvSpPr/>
          <p:nvPr/>
        </p:nvSpPr>
        <p:spPr>
          <a:xfrm>
            <a:off x="-15677" y="916439"/>
            <a:ext cx="914400" cy="9144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400B64-3E22-4770-92A0-590329A3D3DC}"/>
              </a:ext>
            </a:extLst>
          </p:cNvPr>
          <p:cNvSpPr/>
          <p:nvPr/>
        </p:nvSpPr>
        <p:spPr>
          <a:xfrm>
            <a:off x="-371433" y="5790032"/>
            <a:ext cx="1689723" cy="1689768"/>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C36E21B3-ABB6-41C7-AB09-16956AB6087A}"/>
              </a:ext>
            </a:extLst>
          </p:cNvPr>
          <p:cNvSpPr/>
          <p:nvPr/>
        </p:nvSpPr>
        <p:spPr>
          <a:xfrm>
            <a:off x="1427853" y="6119743"/>
            <a:ext cx="1592826" cy="732503"/>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CE86390-2619-4471-9376-F20D5DD2B9AD}"/>
              </a:ext>
            </a:extLst>
          </p:cNvPr>
          <p:cNvSpPr txBox="1"/>
          <p:nvPr/>
        </p:nvSpPr>
        <p:spPr>
          <a:xfrm>
            <a:off x="703323" y="652790"/>
            <a:ext cx="688258" cy="523220"/>
          </a:xfrm>
          <a:prstGeom prst="rect">
            <a:avLst/>
          </a:prstGeom>
          <a:noFill/>
          <a:ln>
            <a:noFill/>
          </a:ln>
        </p:spPr>
        <p:txBody>
          <a:bodyPr wrap="square" rtlCol="0">
            <a:spAutoFit/>
          </a:bodyPr>
          <a:lstStyle/>
          <a:p>
            <a:pPr algn="ctr"/>
            <a:r>
              <a:rPr lang="en-US" sz="2800" dirty="0">
                <a:ln>
                  <a:solidFill>
                    <a:schemeClr val="tx1"/>
                  </a:solidFill>
                </a:ln>
                <a:solidFill>
                  <a:schemeClr val="bg1"/>
                </a:solidFill>
                <a:latin typeface="Keep Calm Med" pitchFamily="2" charset="0"/>
              </a:rPr>
              <a:t>23</a:t>
            </a:r>
          </a:p>
        </p:txBody>
      </p:sp>
      <p:sp>
        <p:nvSpPr>
          <p:cNvPr id="19" name="TextBox 18">
            <a:extLst>
              <a:ext uri="{FF2B5EF4-FFF2-40B4-BE49-F238E27FC236}">
                <a16:creationId xmlns:a16="http://schemas.microsoft.com/office/drawing/2014/main" id="{E3138C02-5FC0-4D8F-B6A9-8541122D8B45}"/>
              </a:ext>
            </a:extLst>
          </p:cNvPr>
          <p:cNvSpPr txBox="1"/>
          <p:nvPr/>
        </p:nvSpPr>
        <p:spPr>
          <a:xfrm>
            <a:off x="1427853" y="1905506"/>
            <a:ext cx="8799871" cy="3046988"/>
          </a:xfrm>
          <a:prstGeom prst="rect">
            <a:avLst/>
          </a:prstGeom>
          <a:noFill/>
        </p:spPr>
        <p:txBody>
          <a:bodyPr wrap="square" rtlCol="0">
            <a:spAutoFit/>
          </a:bodyPr>
          <a:lstStyle/>
          <a:p>
            <a:r>
              <a:rPr lang="en-US" sz="9600" dirty="0">
                <a:solidFill>
                  <a:srgbClr val="036973"/>
                </a:solidFill>
                <a:latin typeface="GeosansLight" panose="02000603020000020003" pitchFamily="2" charset="0"/>
              </a:rPr>
              <a:t>Thank you for</a:t>
            </a:r>
          </a:p>
          <a:p>
            <a:r>
              <a:rPr lang="en-US" sz="9600" dirty="0">
                <a:solidFill>
                  <a:srgbClr val="036973"/>
                </a:solidFill>
                <a:latin typeface="GeosansLight" panose="02000603020000020003" pitchFamily="2" charset="0"/>
              </a:rPr>
              <a:t>listening!</a:t>
            </a:r>
          </a:p>
        </p:txBody>
      </p:sp>
    </p:spTree>
    <p:extLst>
      <p:ext uri="{BB962C8B-B14F-4D97-AF65-F5344CB8AC3E}">
        <p14:creationId xmlns:p14="http://schemas.microsoft.com/office/powerpoint/2010/main" val="186223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iamond 27">
            <a:extLst>
              <a:ext uri="{FF2B5EF4-FFF2-40B4-BE49-F238E27FC236}">
                <a16:creationId xmlns:a16="http://schemas.microsoft.com/office/drawing/2014/main" id="{C409880D-DA29-44FB-9160-D90D61CB9697}"/>
              </a:ext>
            </a:extLst>
          </p:cNvPr>
          <p:cNvSpPr/>
          <p:nvPr/>
        </p:nvSpPr>
        <p:spPr>
          <a:xfrm>
            <a:off x="10975444" y="-620614"/>
            <a:ext cx="1826684" cy="1810317"/>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DF6B55-B038-4FF0-BC98-572C3063D9DA}"/>
              </a:ext>
            </a:extLst>
          </p:cNvPr>
          <p:cNvSpPr txBox="1"/>
          <p:nvPr/>
        </p:nvSpPr>
        <p:spPr>
          <a:xfrm>
            <a:off x="137652" y="137651"/>
            <a:ext cx="8868697" cy="923330"/>
          </a:xfrm>
          <a:prstGeom prst="rect">
            <a:avLst/>
          </a:prstGeom>
          <a:noFill/>
        </p:spPr>
        <p:txBody>
          <a:bodyPr wrap="square" rtlCol="0">
            <a:spAutoFit/>
          </a:bodyPr>
          <a:lstStyle/>
          <a:p>
            <a:r>
              <a:rPr lang="en-US" sz="5400" b="1" dirty="0">
                <a:solidFill>
                  <a:srgbClr val="036973"/>
                </a:solidFill>
                <a:latin typeface="GeosansLight" panose="02000603020000020003" pitchFamily="2" charset="0"/>
              </a:rPr>
              <a:t>Design pattern summary</a:t>
            </a:r>
          </a:p>
        </p:txBody>
      </p:sp>
      <p:sp>
        <p:nvSpPr>
          <p:cNvPr id="5" name="Rectangle: Rounded Corners 4">
            <a:extLst>
              <a:ext uri="{FF2B5EF4-FFF2-40B4-BE49-F238E27FC236}">
                <a16:creationId xmlns:a16="http://schemas.microsoft.com/office/drawing/2014/main" id="{49947F4A-48E7-47CE-84D1-3770CC681157}"/>
              </a:ext>
            </a:extLst>
          </p:cNvPr>
          <p:cNvSpPr/>
          <p:nvPr/>
        </p:nvSpPr>
        <p:spPr>
          <a:xfrm>
            <a:off x="4468761" y="1336460"/>
            <a:ext cx="3254477" cy="1337187"/>
          </a:xfrm>
          <a:prstGeom prst="roundRect">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a:solidFill>
                    <a:schemeClr val="tx1"/>
                  </a:solidFill>
                </a:ln>
                <a:latin typeface="Keep Calm Med" pitchFamily="2" charset="0"/>
              </a:rPr>
              <a:t>Design pattern</a:t>
            </a:r>
          </a:p>
        </p:txBody>
      </p:sp>
      <p:cxnSp>
        <p:nvCxnSpPr>
          <p:cNvPr id="7" name="Straight Arrow Connector 6">
            <a:extLst>
              <a:ext uri="{FF2B5EF4-FFF2-40B4-BE49-F238E27FC236}">
                <a16:creationId xmlns:a16="http://schemas.microsoft.com/office/drawing/2014/main" id="{E3D0D1C3-164B-408E-A578-CB6D16929A52}"/>
              </a:ext>
            </a:extLst>
          </p:cNvPr>
          <p:cNvCxnSpPr>
            <a:cxnSpLocks/>
          </p:cNvCxnSpPr>
          <p:nvPr/>
        </p:nvCxnSpPr>
        <p:spPr>
          <a:xfrm flipH="1">
            <a:off x="6095999" y="2673647"/>
            <a:ext cx="1" cy="1189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7D9C03-2E0B-4D0C-ACB4-BC80219900E0}"/>
              </a:ext>
            </a:extLst>
          </p:cNvPr>
          <p:cNvCxnSpPr>
            <a:cxnSpLocks/>
            <a:stCxn id="5" idx="2"/>
          </p:cNvCxnSpPr>
          <p:nvPr/>
        </p:nvCxnSpPr>
        <p:spPr>
          <a:xfrm flipH="1">
            <a:off x="3628104" y="2673647"/>
            <a:ext cx="2467896" cy="1189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F3F8E5-F371-4FCC-8006-053C75878B9E}"/>
              </a:ext>
            </a:extLst>
          </p:cNvPr>
          <p:cNvCxnSpPr>
            <a:cxnSpLocks/>
            <a:stCxn id="5" idx="2"/>
          </p:cNvCxnSpPr>
          <p:nvPr/>
        </p:nvCxnSpPr>
        <p:spPr>
          <a:xfrm>
            <a:off x="6096000" y="2673647"/>
            <a:ext cx="2467895" cy="11897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DD46D1A-90D2-44C6-865A-6D6F79DD4B8A}"/>
              </a:ext>
            </a:extLst>
          </p:cNvPr>
          <p:cNvSpPr/>
          <p:nvPr/>
        </p:nvSpPr>
        <p:spPr>
          <a:xfrm>
            <a:off x="2694039" y="3863351"/>
            <a:ext cx="1612485" cy="1081548"/>
          </a:xfrm>
          <a:prstGeom prst="roundRect">
            <a:avLst/>
          </a:prstGeom>
          <a:solidFill>
            <a:srgbClr val="0369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latin typeface="Keep Calm Med" pitchFamily="2" charset="0"/>
              </a:rPr>
              <a:t>Creational pattern</a:t>
            </a:r>
          </a:p>
        </p:txBody>
      </p:sp>
      <p:sp>
        <p:nvSpPr>
          <p:cNvPr id="21" name="Rectangle: Rounded Corners 20">
            <a:extLst>
              <a:ext uri="{FF2B5EF4-FFF2-40B4-BE49-F238E27FC236}">
                <a16:creationId xmlns:a16="http://schemas.microsoft.com/office/drawing/2014/main" id="{7830F888-36E3-4821-8F67-C3560438A02D}"/>
              </a:ext>
            </a:extLst>
          </p:cNvPr>
          <p:cNvSpPr/>
          <p:nvPr/>
        </p:nvSpPr>
        <p:spPr>
          <a:xfrm>
            <a:off x="7905140" y="3863351"/>
            <a:ext cx="1612485" cy="1081548"/>
          </a:xfrm>
          <a:prstGeom prst="roundRect">
            <a:avLst/>
          </a:prstGeom>
          <a:solidFill>
            <a:srgbClr val="0369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latin typeface="Keep Calm Med" pitchFamily="2" charset="0"/>
              </a:rPr>
              <a:t>Behavioral</a:t>
            </a:r>
            <a:r>
              <a:rPr lang="en-US" dirty="0">
                <a:latin typeface="Keep Calm Med" pitchFamily="2" charset="0"/>
              </a:rPr>
              <a:t> </a:t>
            </a:r>
            <a:r>
              <a:rPr lang="en-US" dirty="0">
                <a:ln>
                  <a:solidFill>
                    <a:schemeClr val="tx1"/>
                  </a:solidFill>
                </a:ln>
                <a:latin typeface="Keep Calm Med" pitchFamily="2" charset="0"/>
              </a:rPr>
              <a:t>pattern</a:t>
            </a:r>
          </a:p>
        </p:txBody>
      </p:sp>
      <p:sp>
        <p:nvSpPr>
          <p:cNvPr id="22" name="Rectangle: Rounded Corners 21">
            <a:extLst>
              <a:ext uri="{FF2B5EF4-FFF2-40B4-BE49-F238E27FC236}">
                <a16:creationId xmlns:a16="http://schemas.microsoft.com/office/drawing/2014/main" id="{9D6AEB6D-2417-4D9D-B510-C53167DCFF97}"/>
              </a:ext>
            </a:extLst>
          </p:cNvPr>
          <p:cNvSpPr/>
          <p:nvPr/>
        </p:nvSpPr>
        <p:spPr>
          <a:xfrm>
            <a:off x="5297133" y="3863351"/>
            <a:ext cx="1612485" cy="1081548"/>
          </a:xfrm>
          <a:prstGeom prst="roundRect">
            <a:avLst/>
          </a:prstGeom>
          <a:solidFill>
            <a:srgbClr val="03697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latin typeface="Keep Calm Med" pitchFamily="2" charset="0"/>
              </a:rPr>
              <a:t>Structural pattern</a:t>
            </a:r>
          </a:p>
        </p:txBody>
      </p:sp>
      <p:sp>
        <p:nvSpPr>
          <p:cNvPr id="23" name="TextBox 22">
            <a:extLst>
              <a:ext uri="{FF2B5EF4-FFF2-40B4-BE49-F238E27FC236}">
                <a16:creationId xmlns:a16="http://schemas.microsoft.com/office/drawing/2014/main" id="{838E7F9D-F90C-4590-91C5-4E7E1742AC5F}"/>
              </a:ext>
            </a:extLst>
          </p:cNvPr>
          <p:cNvSpPr txBox="1"/>
          <p:nvPr/>
        </p:nvSpPr>
        <p:spPr>
          <a:xfrm>
            <a:off x="2576055" y="5043223"/>
            <a:ext cx="2104098" cy="738664"/>
          </a:xfrm>
          <a:prstGeom prst="rect">
            <a:avLst/>
          </a:prstGeom>
          <a:noFill/>
        </p:spPr>
        <p:txBody>
          <a:bodyPr wrap="square" rtlCol="0">
            <a:spAutoFit/>
          </a:bodyPr>
          <a:lstStyle/>
          <a:p>
            <a:r>
              <a:rPr lang="en-US" sz="1400" b="1" dirty="0" err="1"/>
              <a:t>E.g</a:t>
            </a:r>
            <a:r>
              <a:rPr lang="en-US" sz="1400" b="1" dirty="0"/>
              <a:t>: Abstract Factory, Factory Method, Singleton,.. </a:t>
            </a:r>
          </a:p>
        </p:txBody>
      </p:sp>
      <p:sp>
        <p:nvSpPr>
          <p:cNvPr id="24" name="TextBox 23">
            <a:extLst>
              <a:ext uri="{FF2B5EF4-FFF2-40B4-BE49-F238E27FC236}">
                <a16:creationId xmlns:a16="http://schemas.microsoft.com/office/drawing/2014/main" id="{60E08951-C8DD-42F0-B311-21A3CBEA736A}"/>
              </a:ext>
            </a:extLst>
          </p:cNvPr>
          <p:cNvSpPr txBox="1"/>
          <p:nvPr/>
        </p:nvSpPr>
        <p:spPr>
          <a:xfrm>
            <a:off x="5397910" y="5043223"/>
            <a:ext cx="1415845" cy="738664"/>
          </a:xfrm>
          <a:prstGeom prst="rect">
            <a:avLst/>
          </a:prstGeom>
          <a:noFill/>
        </p:spPr>
        <p:txBody>
          <a:bodyPr wrap="square" rtlCol="0">
            <a:spAutoFit/>
          </a:bodyPr>
          <a:lstStyle/>
          <a:p>
            <a:r>
              <a:rPr lang="en-US" sz="1400" b="1" dirty="0" err="1"/>
              <a:t>E.g</a:t>
            </a:r>
            <a:r>
              <a:rPr lang="en-US" sz="1400" b="1" dirty="0"/>
              <a:t>: Adapter, Bridge, Composite,..</a:t>
            </a:r>
          </a:p>
        </p:txBody>
      </p:sp>
      <p:sp>
        <p:nvSpPr>
          <p:cNvPr id="25" name="TextBox 24">
            <a:extLst>
              <a:ext uri="{FF2B5EF4-FFF2-40B4-BE49-F238E27FC236}">
                <a16:creationId xmlns:a16="http://schemas.microsoft.com/office/drawing/2014/main" id="{202BC200-791B-43F7-85E9-CE7DE8BCDAAE}"/>
              </a:ext>
            </a:extLst>
          </p:cNvPr>
          <p:cNvSpPr txBox="1"/>
          <p:nvPr/>
        </p:nvSpPr>
        <p:spPr>
          <a:xfrm>
            <a:off x="8042787" y="5043223"/>
            <a:ext cx="1415845" cy="738664"/>
          </a:xfrm>
          <a:prstGeom prst="rect">
            <a:avLst/>
          </a:prstGeom>
          <a:noFill/>
        </p:spPr>
        <p:txBody>
          <a:bodyPr wrap="square" rtlCol="0">
            <a:spAutoFit/>
          </a:bodyPr>
          <a:lstStyle/>
          <a:p>
            <a:r>
              <a:rPr lang="en-US" sz="1400" b="1" dirty="0" err="1"/>
              <a:t>E.g</a:t>
            </a:r>
            <a:r>
              <a:rPr lang="en-US" sz="1400" b="1" dirty="0"/>
              <a:t>: Interpreter, Template Method,...</a:t>
            </a:r>
          </a:p>
        </p:txBody>
      </p:sp>
      <p:sp>
        <p:nvSpPr>
          <p:cNvPr id="26" name="TextBox 25">
            <a:extLst>
              <a:ext uri="{FF2B5EF4-FFF2-40B4-BE49-F238E27FC236}">
                <a16:creationId xmlns:a16="http://schemas.microsoft.com/office/drawing/2014/main" id="{9C25CEAE-D2D9-46AD-B6B2-A964F68C1813}"/>
              </a:ext>
            </a:extLst>
          </p:cNvPr>
          <p:cNvSpPr txBox="1"/>
          <p:nvPr/>
        </p:nvSpPr>
        <p:spPr>
          <a:xfrm>
            <a:off x="1447801" y="5978014"/>
            <a:ext cx="9311148" cy="584775"/>
          </a:xfrm>
          <a:prstGeom prst="rect">
            <a:avLst/>
          </a:prstGeom>
          <a:noFill/>
        </p:spPr>
        <p:txBody>
          <a:bodyPr wrap="square" rtlCol="0">
            <a:spAutoFit/>
          </a:bodyPr>
          <a:lstStyle/>
          <a:p>
            <a:pPr algn="ctr"/>
            <a:r>
              <a:rPr lang="en-US" sz="3200" dirty="0">
                <a:latin typeface="Keep Calm Med" pitchFamily="2" charset="0"/>
              </a:rPr>
              <a:t>Strategy pattern is a behavioral pattern!</a:t>
            </a:r>
          </a:p>
        </p:txBody>
      </p:sp>
      <p:sp>
        <p:nvSpPr>
          <p:cNvPr id="27" name="Isosceles Triangle 26">
            <a:extLst>
              <a:ext uri="{FF2B5EF4-FFF2-40B4-BE49-F238E27FC236}">
                <a16:creationId xmlns:a16="http://schemas.microsoft.com/office/drawing/2014/main" id="{08EA38B7-AB82-4678-A45E-99E914780EAE}"/>
              </a:ext>
            </a:extLst>
          </p:cNvPr>
          <p:cNvSpPr/>
          <p:nvPr/>
        </p:nvSpPr>
        <p:spPr>
          <a:xfrm rot="10800000">
            <a:off x="10262746" y="0"/>
            <a:ext cx="1499202" cy="736890"/>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7087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20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1000" fill="hold"/>
                                        <p:tgtEl>
                                          <p:spTgt spid="7"/>
                                        </p:tgtEl>
                                        <p:attrNameLst>
                                          <p:attrName>ppt_w</p:attrName>
                                        </p:attrNameLst>
                                      </p:cBhvr>
                                      <p:tavLst>
                                        <p:tav tm="0">
                                          <p:val>
                                            <p:fltVal val="0"/>
                                          </p:val>
                                        </p:tav>
                                        <p:tav tm="100000">
                                          <p:val>
                                            <p:strVal val="#ppt_w"/>
                                          </p:val>
                                        </p:tav>
                                      </p:tavLst>
                                    </p:anim>
                                    <p:anim calcmode="lin" valueType="num">
                                      <p:cBhvr>
                                        <p:cTn id="32" dur="1000" fill="hold"/>
                                        <p:tgtEl>
                                          <p:spTgt spid="7"/>
                                        </p:tgtEl>
                                        <p:attrNameLst>
                                          <p:attrName>ppt_h</p:attrName>
                                        </p:attrNameLst>
                                      </p:cBhvr>
                                      <p:tavLst>
                                        <p:tav tm="0">
                                          <p:val>
                                            <p:fltVal val="0"/>
                                          </p:val>
                                        </p:tav>
                                        <p:tav tm="100000">
                                          <p:val>
                                            <p:strVal val="#ppt_h"/>
                                          </p:val>
                                        </p:tav>
                                      </p:tavLst>
                                    </p:anim>
                                    <p:anim calcmode="lin" valueType="num">
                                      <p:cBhvr>
                                        <p:cTn id="33" dur="1000" fill="hold"/>
                                        <p:tgtEl>
                                          <p:spTgt spid="7"/>
                                        </p:tgtEl>
                                        <p:attrNameLst>
                                          <p:attrName>style.rotation</p:attrName>
                                        </p:attrNameLst>
                                      </p:cBhvr>
                                      <p:tavLst>
                                        <p:tav tm="0">
                                          <p:val>
                                            <p:fltVal val="90"/>
                                          </p:val>
                                        </p:tav>
                                        <p:tav tm="100000">
                                          <p:val>
                                            <p:fltVal val="0"/>
                                          </p:val>
                                        </p:tav>
                                      </p:tavLst>
                                    </p:anim>
                                    <p:animEffect transition="in" filter="fade">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randombar(horizontal)">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1000" fill="hold"/>
                                        <p:tgtEl>
                                          <p:spTgt spid="13"/>
                                        </p:tgtEl>
                                        <p:attrNameLst>
                                          <p:attrName>ppt_w</p:attrName>
                                        </p:attrNameLst>
                                      </p:cBhvr>
                                      <p:tavLst>
                                        <p:tav tm="0">
                                          <p:val>
                                            <p:fltVal val="0"/>
                                          </p:val>
                                        </p:tav>
                                        <p:tav tm="100000">
                                          <p:val>
                                            <p:strVal val="#ppt_w"/>
                                          </p:val>
                                        </p:tav>
                                      </p:tavLst>
                                    </p:anim>
                                    <p:anim calcmode="lin" valueType="num">
                                      <p:cBhvr>
                                        <p:cTn id="52" dur="1000" fill="hold"/>
                                        <p:tgtEl>
                                          <p:spTgt spid="13"/>
                                        </p:tgtEl>
                                        <p:attrNameLst>
                                          <p:attrName>ppt_h</p:attrName>
                                        </p:attrNameLst>
                                      </p:cBhvr>
                                      <p:tavLst>
                                        <p:tav tm="0">
                                          <p:val>
                                            <p:fltVal val="0"/>
                                          </p:val>
                                        </p:tav>
                                        <p:tav tm="100000">
                                          <p:val>
                                            <p:strVal val="#ppt_h"/>
                                          </p:val>
                                        </p:tav>
                                      </p:tavLst>
                                    </p:anim>
                                    <p:anim calcmode="lin" valueType="num">
                                      <p:cBhvr>
                                        <p:cTn id="53" dur="1000" fill="hold"/>
                                        <p:tgtEl>
                                          <p:spTgt spid="13"/>
                                        </p:tgtEl>
                                        <p:attrNameLst>
                                          <p:attrName>style.rotation</p:attrName>
                                        </p:attrNameLst>
                                      </p:cBhvr>
                                      <p:tavLst>
                                        <p:tav tm="0">
                                          <p:val>
                                            <p:fltVal val="90"/>
                                          </p:val>
                                        </p:tav>
                                        <p:tav tm="100000">
                                          <p:val>
                                            <p:fltVal val="0"/>
                                          </p:val>
                                        </p:tav>
                                      </p:tavLst>
                                    </p:anim>
                                    <p:animEffect transition="in" filter="fade">
                                      <p:cBhvr>
                                        <p:cTn id="54" dur="10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1000"/>
                                        <p:tgtEl>
                                          <p:spTgt spid="25"/>
                                        </p:tgtEl>
                                      </p:cBhvr>
                                    </p:animEffect>
                                    <p:anim calcmode="lin" valueType="num">
                                      <p:cBhvr>
                                        <p:cTn id="67" dur="1000" fill="hold"/>
                                        <p:tgtEl>
                                          <p:spTgt spid="25"/>
                                        </p:tgtEl>
                                        <p:attrNameLst>
                                          <p:attrName>ppt_x</p:attrName>
                                        </p:attrNameLst>
                                      </p:cBhvr>
                                      <p:tavLst>
                                        <p:tav tm="0">
                                          <p:val>
                                            <p:strVal val="#ppt_x"/>
                                          </p:val>
                                        </p:tav>
                                        <p:tav tm="100000">
                                          <p:val>
                                            <p:strVal val="#ppt_x"/>
                                          </p:val>
                                        </p:tav>
                                      </p:tavLst>
                                    </p:anim>
                                    <p:anim calcmode="lin" valueType="num">
                                      <p:cBhvr>
                                        <p:cTn id="6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5"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1000" fill="hold"/>
                                        <p:tgtEl>
                                          <p:spTgt spid="26"/>
                                        </p:tgtEl>
                                        <p:attrNameLst>
                                          <p:attrName>ppt_w</p:attrName>
                                        </p:attrNameLst>
                                      </p:cBhvr>
                                      <p:tavLst>
                                        <p:tav tm="0">
                                          <p:val>
                                            <p:strVal val="#ppt_w*0.70"/>
                                          </p:val>
                                        </p:tav>
                                        <p:tav tm="100000">
                                          <p:val>
                                            <p:strVal val="#ppt_w"/>
                                          </p:val>
                                        </p:tav>
                                      </p:tavLst>
                                    </p:anim>
                                    <p:anim calcmode="lin" valueType="num">
                                      <p:cBhvr>
                                        <p:cTn id="74" dur="1000" fill="hold"/>
                                        <p:tgtEl>
                                          <p:spTgt spid="26"/>
                                        </p:tgtEl>
                                        <p:attrNameLst>
                                          <p:attrName>ppt_h</p:attrName>
                                        </p:attrNameLst>
                                      </p:cBhvr>
                                      <p:tavLst>
                                        <p:tav tm="0">
                                          <p:val>
                                            <p:strVal val="#ppt_h"/>
                                          </p:val>
                                        </p:tav>
                                        <p:tav tm="100000">
                                          <p:val>
                                            <p:strVal val="#ppt_h"/>
                                          </p:val>
                                        </p:tav>
                                      </p:tavLst>
                                    </p:anim>
                                    <p:animEffect transition="in" filter="fade">
                                      <p:cBhvr>
                                        <p:cTn id="7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D13941-FDCD-44F0-94E8-FCAD4795DE29}"/>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Overview</a:t>
            </a:r>
          </a:p>
        </p:txBody>
      </p:sp>
      <p:sp>
        <p:nvSpPr>
          <p:cNvPr id="6" name="TextBox 5">
            <a:extLst>
              <a:ext uri="{FF2B5EF4-FFF2-40B4-BE49-F238E27FC236}">
                <a16:creationId xmlns:a16="http://schemas.microsoft.com/office/drawing/2014/main" id="{5FABD311-AD66-4CC4-BE4A-EC558D8B08C3}"/>
              </a:ext>
            </a:extLst>
          </p:cNvPr>
          <p:cNvSpPr txBox="1"/>
          <p:nvPr/>
        </p:nvSpPr>
        <p:spPr>
          <a:xfrm>
            <a:off x="401507" y="1793716"/>
            <a:ext cx="7853218" cy="4351338"/>
          </a:xfrm>
          <a:prstGeom prst="rect">
            <a:avLst/>
          </a:prstGeom>
        </p:spPr>
        <p:txBody>
          <a:bodyPr vert="horz" lIns="91440" tIns="45720" rIns="91440" bIns="45720" rtlCol="0">
            <a:normAutofit lnSpcReduction="10000"/>
          </a:bodyPr>
          <a:lstStyle/>
          <a:p>
            <a:pPr>
              <a:lnSpc>
                <a:spcPct val="90000"/>
              </a:lnSpc>
              <a:spcAft>
                <a:spcPts val="600"/>
              </a:spcAft>
            </a:pPr>
            <a:r>
              <a:rPr lang="en-US" b="1" dirty="0">
                <a:solidFill>
                  <a:srgbClr val="036973"/>
                </a:solidFill>
                <a:latin typeface="Keep Calm Med" pitchFamily="2" charset="0"/>
                <a:cs typeface="Times New Roman" panose="02020603050405020304" pitchFamily="18" charset="0"/>
              </a:rPr>
              <a:t>Strategy pattern</a:t>
            </a:r>
            <a:r>
              <a:rPr lang="en-US" dirty="0">
                <a:latin typeface="Times New Roman" panose="02020603050405020304" pitchFamily="18" charset="0"/>
                <a:cs typeface="Times New Roman" panose="02020603050405020304" pitchFamily="18" charset="0"/>
              </a:rPr>
              <a:t> (aka the policy pattern) is a behavioral software design pattern that enables selecting an algorithm at runtime.</a:t>
            </a:r>
          </a:p>
          <a:p>
            <a:pPr>
              <a:lnSpc>
                <a:spcPct val="90000"/>
              </a:lnSpc>
              <a:spcAft>
                <a:spcPts val="600"/>
              </a:spcAft>
            </a:pPr>
            <a:endParaRPr lang="en-US" dirty="0">
              <a:latin typeface="Times New Roman" panose="02020603050405020304" pitchFamily="18" charset="0"/>
              <a:cs typeface="Times New Roman" panose="02020603050405020304" pitchFamily="18" charset="0"/>
            </a:endParaRPr>
          </a:p>
          <a:p>
            <a:pPr fontAlgn="base">
              <a:lnSpc>
                <a:spcPct val="90000"/>
              </a:lnSpc>
              <a:spcAft>
                <a:spcPts val="600"/>
              </a:spcAft>
            </a:pPr>
            <a:r>
              <a:rPr lang="en-US" b="1" dirty="0">
                <a:solidFill>
                  <a:srgbClr val="036973"/>
                </a:solidFill>
                <a:latin typeface="Keep Calm Med" pitchFamily="2" charset="0"/>
                <a:cs typeface="Times New Roman" panose="02020603050405020304" pitchFamily="18" charset="0"/>
              </a:rPr>
              <a:t>The strategy pattern:</a:t>
            </a:r>
          </a:p>
          <a:p>
            <a:pPr marL="400050" indent="-285750" fontAlgn="base">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Defines a family of algorithms </a:t>
            </a:r>
          </a:p>
          <a:p>
            <a:pPr marL="400050" indent="-285750" fontAlgn="base">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Encapsulates each algorithm</a:t>
            </a:r>
          </a:p>
          <a:p>
            <a:pPr marL="400050" indent="-285750" fontAlgn="base">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Makes the algorithms interchangeable within that family</a:t>
            </a:r>
          </a:p>
          <a:p>
            <a:pPr>
              <a:lnSpc>
                <a:spcPct val="90000"/>
              </a:lnSpc>
              <a:spcAft>
                <a:spcPts val="600"/>
              </a:spcAft>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b="1" dirty="0">
                <a:solidFill>
                  <a:srgbClr val="036973"/>
                </a:solidFill>
                <a:latin typeface="Keep Calm Med" pitchFamily="2" charset="0"/>
                <a:cs typeface="Times New Roman" panose="02020603050405020304" pitchFamily="18" charset="0"/>
              </a:rPr>
              <a:t>Strategy pattern should be used in these following situations:</a:t>
            </a:r>
          </a:p>
          <a:p>
            <a:pPr marL="400050" indent="-285750">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have an easy-to-change code, and you separate them from the main program for easy maintenance</a:t>
            </a:r>
          </a:p>
          <a:p>
            <a:pPr marL="400050" indent="-285750">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want to avoid the hassle of having to implement a function over too many subclasses.</a:t>
            </a:r>
          </a:p>
          <a:p>
            <a:pPr marL="400050" indent="-285750">
              <a:lnSpc>
                <a:spcPct val="90000"/>
              </a:lnSpc>
              <a:spcAft>
                <a:spcPts val="6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You want to change the algorithm used when running the program</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Isosceles Triangle 7">
            <a:extLst>
              <a:ext uri="{FF2B5EF4-FFF2-40B4-BE49-F238E27FC236}">
                <a16:creationId xmlns:a16="http://schemas.microsoft.com/office/drawing/2014/main" id="{2812287B-7F53-455B-9367-0A9A1E8F67BD}"/>
              </a:ext>
            </a:extLst>
          </p:cNvPr>
          <p:cNvSpPr/>
          <p:nvPr/>
        </p:nvSpPr>
        <p:spPr>
          <a:xfrm rot="16200000">
            <a:off x="11173147" y="3257290"/>
            <a:ext cx="1406566" cy="622226"/>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68BD948-A83A-4345-A7C9-683D2967E03D}"/>
              </a:ext>
            </a:extLst>
          </p:cNvPr>
          <p:cNvSpPr/>
          <p:nvPr/>
        </p:nvSpPr>
        <p:spPr>
          <a:xfrm rot="2697446">
            <a:off x="11277592" y="4650443"/>
            <a:ext cx="1828800" cy="1828800"/>
          </a:xfrm>
          <a:prstGeom prst="r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3A858B62-5D00-483D-86C0-2ED38C85695F}"/>
              </a:ext>
            </a:extLst>
          </p:cNvPr>
          <p:cNvSpPr/>
          <p:nvPr/>
        </p:nvSpPr>
        <p:spPr>
          <a:xfrm rot="8100000">
            <a:off x="9984446" y="5943600"/>
            <a:ext cx="1828800" cy="1828800"/>
          </a:xfrm>
          <a:prstGeom prst="r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A17B6B0E-7EE6-435B-9720-A1E2AB1612DB}"/>
              </a:ext>
            </a:extLst>
          </p:cNvPr>
          <p:cNvSpPr/>
          <p:nvPr/>
        </p:nvSpPr>
        <p:spPr>
          <a:xfrm rot="13500000">
            <a:off x="8691277" y="4650443"/>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7791075E-A775-444D-B812-136E4D47EFAE}"/>
              </a:ext>
            </a:extLst>
          </p:cNvPr>
          <p:cNvSpPr/>
          <p:nvPr/>
        </p:nvSpPr>
        <p:spPr>
          <a:xfrm rot="2700000">
            <a:off x="8691225" y="4650492"/>
            <a:ext cx="1828800" cy="1828800"/>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CF139122-0273-4841-842E-5BCB03DD2AFD}"/>
              </a:ext>
            </a:extLst>
          </p:cNvPr>
          <p:cNvSpPr/>
          <p:nvPr/>
        </p:nvSpPr>
        <p:spPr>
          <a:xfrm rot="8100000">
            <a:off x="7402464" y="5943600"/>
            <a:ext cx="1828800" cy="1828800"/>
          </a:xfrm>
          <a:prstGeom prst="r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8361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wipe(down)">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p:tgtEl>
                                          <p:spTgt spid="6">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1000"/>
                                        <p:tgtEl>
                                          <p:spTgt spid="6">
                                            <p:txEl>
                                              <p:pRg st="5" end="5"/>
                                            </p:txEl>
                                          </p:spTgt>
                                        </p:tgtEl>
                                      </p:cBhvr>
                                    </p:animEffect>
                                    <p:anim calcmode="lin" valueType="num">
                                      <p:cBhvr>
                                        <p:cTn id="3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1" presetClass="entr" presetSubtype="0" fill="hold" nodeType="clickEffect">
                                  <p:stCondLst>
                                    <p:cond delay="0"/>
                                  </p:stCondLst>
                                  <p:iterate type="lt">
                                    <p:tmPct val="10000"/>
                                  </p:iterate>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p:cTn id="37" dur="500" fill="hold"/>
                                        <p:tgtEl>
                                          <p:spTgt spid="6">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6">
                                            <p:txEl>
                                              <p:pRg st="7" end="7"/>
                                            </p:txEl>
                                          </p:spTgt>
                                        </p:tgtEl>
                                        <p:attrNameLst>
                                          <p:attrName>ppt_y</p:attrName>
                                        </p:attrNameLst>
                                      </p:cBhvr>
                                      <p:tavLst>
                                        <p:tav tm="0">
                                          <p:val>
                                            <p:strVal val="#ppt_y"/>
                                          </p:val>
                                        </p:tav>
                                        <p:tav tm="100000">
                                          <p:val>
                                            <p:strVal val="#ppt_y"/>
                                          </p:val>
                                        </p:tav>
                                      </p:tavLst>
                                    </p:anim>
                                    <p:anim calcmode="lin" valueType="num">
                                      <p:cBhvr>
                                        <p:cTn id="39" dur="500" fill="hold"/>
                                        <p:tgtEl>
                                          <p:spTgt spid="6">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6">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6">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7" presetClass="entr" presetSubtype="0" fill="hold" nodeType="click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fade">
                                      <p:cBhvr>
                                        <p:cTn id="46" dur="1000"/>
                                        <p:tgtEl>
                                          <p:spTgt spid="6">
                                            <p:txEl>
                                              <p:pRg st="8" end="8"/>
                                            </p:txEl>
                                          </p:spTgt>
                                        </p:tgtEl>
                                      </p:cBhvr>
                                    </p:animEffect>
                                    <p:anim calcmode="lin" valueType="num">
                                      <p:cBhvr>
                                        <p:cTn id="47"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8" dur="900" decel="100000" fill="hold"/>
                                        <p:tgtEl>
                                          <p:spTgt spid="6">
                                            <p:txEl>
                                              <p:pRg st="8" end="8"/>
                                            </p:txEl>
                                          </p:spTgt>
                                        </p:tgtEl>
                                        <p:attrNameLst>
                                          <p:attrName>ppt_y</p:attrName>
                                        </p:attrNameLst>
                                      </p:cBhvr>
                                      <p:tavLst>
                                        <p:tav tm="0">
                                          <p:val>
                                            <p:strVal val="#ppt_y+1"/>
                                          </p:val>
                                        </p:tav>
                                        <p:tav tm="100000">
                                          <p:val>
                                            <p:strVal val="#ppt_y-.03"/>
                                          </p:val>
                                        </p:tav>
                                      </p:tavLst>
                                    </p:anim>
                                    <p:anim calcmode="lin" valueType="num">
                                      <p:cBhvr>
                                        <p:cTn id="49" dur="100" accel="100000" fill="hold">
                                          <p:stCondLst>
                                            <p:cond delay="900"/>
                                          </p:stCondLst>
                                        </p:cTn>
                                        <p:tgtEl>
                                          <p:spTgt spid="6">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6">
                                            <p:txEl>
                                              <p:pRg st="9" end="9"/>
                                            </p:txEl>
                                          </p:spTgt>
                                        </p:tgtEl>
                                        <p:attrNameLst>
                                          <p:attrName>style.visibility</p:attrName>
                                        </p:attrNameLst>
                                      </p:cBhvr>
                                      <p:to>
                                        <p:strVal val="visible"/>
                                      </p:to>
                                    </p:set>
                                    <p:animEffect transition="in" filter="randombar(horizontal)">
                                      <p:cBhvr>
                                        <p:cTn id="54" dur="500"/>
                                        <p:tgtEl>
                                          <p:spTgt spid="6">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anim calcmode="lin" valueType="num">
                                      <p:cBhvr>
                                        <p:cTn id="59" dur="10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60" dur="1000" fill="hold"/>
                                        <p:tgtEl>
                                          <p:spTgt spid="6">
                                            <p:txEl>
                                              <p:pRg st="10" end="10"/>
                                            </p:txEl>
                                          </p:spTgt>
                                        </p:tgtEl>
                                        <p:attrNameLst>
                                          <p:attrName>ppt_h</p:attrName>
                                        </p:attrNameLst>
                                      </p:cBhvr>
                                      <p:tavLst>
                                        <p:tav tm="0">
                                          <p:val>
                                            <p:fltVal val="0"/>
                                          </p:val>
                                        </p:tav>
                                        <p:tav tm="100000">
                                          <p:val>
                                            <p:strVal val="#ppt_h"/>
                                          </p:val>
                                        </p:tav>
                                      </p:tavLst>
                                    </p:anim>
                                    <p:anim calcmode="lin" valueType="num">
                                      <p:cBhvr>
                                        <p:cTn id="61" dur="1000" fill="hold"/>
                                        <p:tgtEl>
                                          <p:spTgt spid="6">
                                            <p:txEl>
                                              <p:pRg st="10" end="10"/>
                                            </p:txEl>
                                          </p:spTgt>
                                        </p:tgtEl>
                                        <p:attrNameLst>
                                          <p:attrName>style.rotation</p:attrName>
                                        </p:attrNameLst>
                                      </p:cBhvr>
                                      <p:tavLst>
                                        <p:tav tm="0">
                                          <p:val>
                                            <p:fltVal val="90"/>
                                          </p:val>
                                        </p:tav>
                                        <p:tav tm="100000">
                                          <p:val>
                                            <p:fltVal val="0"/>
                                          </p:val>
                                        </p:tav>
                                      </p:tavLst>
                                    </p:anim>
                                    <p:animEffect transition="in" filter="fade">
                                      <p:cBhvr>
                                        <p:cTn id="62" dur="1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4FFE52-C04B-4768-9334-E5C1144AF1CC}"/>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rgbClr val="036973"/>
                </a:solidFill>
                <a:latin typeface="GeosansLight" panose="02000603020000020003" pitchFamily="2" charset="0"/>
                <a:ea typeface="+mj-ea"/>
                <a:cs typeface="+mj-cs"/>
              </a:rPr>
              <a:t>Strategy pattern: </a:t>
            </a:r>
            <a:r>
              <a:rPr lang="en-US" sz="5400" b="1">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7" name="Chỗ dành sẵn cho Nội dung 2">
            <a:extLst>
              <a:ext uri="{FF2B5EF4-FFF2-40B4-BE49-F238E27FC236}">
                <a16:creationId xmlns:a16="http://schemas.microsoft.com/office/drawing/2014/main" id="{E8D94474-EA49-49D1-859C-4486997C9C99}"/>
              </a:ext>
            </a:extLst>
          </p:cNvPr>
          <p:cNvSpPr>
            <a:spLocks noGrp="1"/>
          </p:cNvSpPr>
          <p:nvPr>
            <p:ph idx="1"/>
          </p:nvPr>
        </p:nvSpPr>
        <p:spPr>
          <a:xfrm>
            <a:off x="544689" y="1548448"/>
            <a:ext cx="6872110" cy="4502396"/>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Before leaving us for a new universe, our beloved Stan Lee asked us to help him create another part of The Avenger: Civil War.</a:t>
            </a:r>
          </a:p>
          <a:p>
            <a:pPr algn="just"/>
            <a:r>
              <a:rPr lang="en-US" dirty="0">
                <a:latin typeface="Times New Roman" panose="02020603050405020304" pitchFamily="18" charset="0"/>
                <a:cs typeface="Times New Roman" panose="02020603050405020304" pitchFamily="18" charset="0"/>
              </a:rPr>
              <a:t>The part that we had to work on is to determine some main events in which we must tell which hero will fight against which hero and calculate remained health points to see who wins or loses.</a:t>
            </a:r>
          </a:p>
          <a:p>
            <a:pPr algn="just"/>
            <a:r>
              <a:rPr lang="en-US" dirty="0">
                <a:latin typeface="Times New Roman" panose="02020603050405020304" pitchFamily="18" charset="0"/>
                <a:cs typeface="Times New Roman" panose="02020603050405020304" pitchFamily="18" charset="0"/>
              </a:rPr>
              <a:t>Remember, each hero has their own abilities! (Iron Man can’t cast a spell like Wanda!)</a:t>
            </a:r>
          </a:p>
          <a:p>
            <a:pPr algn="just"/>
            <a:r>
              <a:rPr lang="en-US" dirty="0">
                <a:latin typeface="Times New Roman" panose="02020603050405020304" pitchFamily="18" charset="0"/>
                <a:cs typeface="Times New Roman" panose="02020603050405020304" pitchFamily="18" charset="0"/>
              </a:rPr>
              <a:t>As computer science students, we don’t merely present our ideas on paper. We prefer writing a C++ program for this, don’t we?</a:t>
            </a:r>
          </a:p>
        </p:txBody>
      </p:sp>
      <p:pic>
        <p:nvPicPr>
          <p:cNvPr id="8" name="Picture 2" descr="Image result for stan lee memoir">
            <a:extLst>
              <a:ext uri="{FF2B5EF4-FFF2-40B4-BE49-F238E27FC236}">
                <a16:creationId xmlns:a16="http://schemas.microsoft.com/office/drawing/2014/main" id="{92891F50-342C-4B5A-81F1-340356617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937483">
            <a:off x="7956003" y="1627789"/>
            <a:ext cx="3602420" cy="3602420"/>
          </a:xfrm>
          <a:prstGeom prst="rect">
            <a:avLst/>
          </a:prstGeom>
          <a:noFill/>
          <a:extLst>
            <a:ext uri="{909E8E84-426E-40DD-AFC4-6F175D3DCCD1}">
              <a14:hiddenFill xmlns:a14="http://schemas.microsoft.com/office/drawing/2010/main">
                <a:solidFill>
                  <a:srgbClr val="FFFFFF"/>
                </a:solidFill>
              </a14:hiddenFill>
            </a:ext>
          </a:extLst>
        </p:spPr>
      </p:pic>
      <p:sp>
        <p:nvSpPr>
          <p:cNvPr id="9" name="Diamond 8">
            <a:extLst>
              <a:ext uri="{FF2B5EF4-FFF2-40B4-BE49-F238E27FC236}">
                <a16:creationId xmlns:a16="http://schemas.microsoft.com/office/drawing/2014/main" id="{A324E4EF-7785-4ED6-9A8E-1B7F854FAF9B}"/>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73C5B6E-467F-4279-8F63-2ACE4EFE1986}"/>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D4A9B91-54CF-4F31-995E-6D65CF61E4A0}"/>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iamond 11">
            <a:extLst>
              <a:ext uri="{FF2B5EF4-FFF2-40B4-BE49-F238E27FC236}">
                <a16:creationId xmlns:a16="http://schemas.microsoft.com/office/drawing/2014/main" id="{8147AE67-FD4D-4280-8CA1-EA13501A2438}"/>
              </a:ext>
            </a:extLst>
          </p:cNvPr>
          <p:cNvSpPr/>
          <p:nvPr/>
        </p:nvSpPr>
        <p:spPr>
          <a:xfrm>
            <a:off x="-444485" y="5899355"/>
            <a:ext cx="1523214" cy="1325563"/>
          </a:xfrm>
          <a:prstGeom prst="diamon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6026E38-2153-400F-8F3A-2BEE76AE9DC0}"/>
              </a:ext>
            </a:extLst>
          </p:cNvPr>
          <p:cNvSpPr/>
          <p:nvPr/>
        </p:nvSpPr>
        <p:spPr>
          <a:xfrm>
            <a:off x="544689" y="6302477"/>
            <a:ext cx="835742" cy="555523"/>
          </a:xfrm>
          <a:prstGeom prst="triangle">
            <a:avLst/>
          </a:prstGeom>
          <a:solidFill>
            <a:srgbClr val="068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28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 calcmode="lin" valueType="num">
                                      <p:cBhvr additive="base">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down)">
                                      <p:cBhvr>
                                        <p:cTn id="21" dur="580">
                                          <p:stCondLst>
                                            <p:cond delay="0"/>
                                          </p:stCondLst>
                                        </p:cTn>
                                        <p:tgtEl>
                                          <p:spTgt spid="7">
                                            <p:txEl>
                                              <p:pRg st="2" end="2"/>
                                            </p:txEl>
                                          </p:spTgt>
                                        </p:tgtEl>
                                      </p:cBhvr>
                                    </p:animEffect>
                                    <p:anim calcmode="lin" valueType="num">
                                      <p:cBhvr>
                                        <p:cTn id="22"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xEl>
                                              <p:pRg st="2" end="2"/>
                                            </p:txEl>
                                          </p:spTgt>
                                        </p:tgtEl>
                                      </p:cBhvr>
                                      <p:to x="100000" y="60000"/>
                                    </p:animScale>
                                    <p:animScale>
                                      <p:cBhvr>
                                        <p:cTn id="28" dur="166" decel="50000">
                                          <p:stCondLst>
                                            <p:cond delay="676"/>
                                          </p:stCondLst>
                                        </p:cTn>
                                        <p:tgtEl>
                                          <p:spTgt spid="7">
                                            <p:txEl>
                                              <p:pRg st="2" end="2"/>
                                            </p:txEl>
                                          </p:spTgt>
                                        </p:tgtEl>
                                      </p:cBhvr>
                                      <p:to x="100000" y="100000"/>
                                    </p:animScale>
                                    <p:animScale>
                                      <p:cBhvr>
                                        <p:cTn id="29" dur="26">
                                          <p:stCondLst>
                                            <p:cond delay="1312"/>
                                          </p:stCondLst>
                                        </p:cTn>
                                        <p:tgtEl>
                                          <p:spTgt spid="7">
                                            <p:txEl>
                                              <p:pRg st="2" end="2"/>
                                            </p:txEl>
                                          </p:spTgt>
                                        </p:tgtEl>
                                      </p:cBhvr>
                                      <p:to x="100000" y="80000"/>
                                    </p:animScale>
                                    <p:animScale>
                                      <p:cBhvr>
                                        <p:cTn id="30" dur="166" decel="50000">
                                          <p:stCondLst>
                                            <p:cond delay="1338"/>
                                          </p:stCondLst>
                                        </p:cTn>
                                        <p:tgtEl>
                                          <p:spTgt spid="7">
                                            <p:txEl>
                                              <p:pRg st="2" end="2"/>
                                            </p:txEl>
                                          </p:spTgt>
                                        </p:tgtEl>
                                      </p:cBhvr>
                                      <p:to x="100000" y="100000"/>
                                    </p:animScale>
                                    <p:animScale>
                                      <p:cBhvr>
                                        <p:cTn id="31" dur="26">
                                          <p:stCondLst>
                                            <p:cond delay="1642"/>
                                          </p:stCondLst>
                                        </p:cTn>
                                        <p:tgtEl>
                                          <p:spTgt spid="7">
                                            <p:txEl>
                                              <p:pRg st="2" end="2"/>
                                            </p:txEl>
                                          </p:spTgt>
                                        </p:tgtEl>
                                      </p:cBhvr>
                                      <p:to x="100000" y="90000"/>
                                    </p:animScale>
                                    <p:animScale>
                                      <p:cBhvr>
                                        <p:cTn id="32" dur="166" decel="50000">
                                          <p:stCondLst>
                                            <p:cond delay="1668"/>
                                          </p:stCondLst>
                                        </p:cTn>
                                        <p:tgtEl>
                                          <p:spTgt spid="7">
                                            <p:txEl>
                                              <p:pRg st="2" end="2"/>
                                            </p:txEl>
                                          </p:spTgt>
                                        </p:tgtEl>
                                      </p:cBhvr>
                                      <p:to x="100000" y="100000"/>
                                    </p:animScale>
                                    <p:animScale>
                                      <p:cBhvr>
                                        <p:cTn id="33" dur="26">
                                          <p:stCondLst>
                                            <p:cond delay="1808"/>
                                          </p:stCondLst>
                                        </p:cTn>
                                        <p:tgtEl>
                                          <p:spTgt spid="7">
                                            <p:txEl>
                                              <p:pRg st="2" end="2"/>
                                            </p:txEl>
                                          </p:spTgt>
                                        </p:tgtEl>
                                      </p:cBhvr>
                                      <p:to x="100000" y="95000"/>
                                    </p:animScale>
                                    <p:animScale>
                                      <p:cBhvr>
                                        <p:cTn id="34" dur="166" decel="50000">
                                          <p:stCondLst>
                                            <p:cond delay="1834"/>
                                          </p:stCondLst>
                                        </p:cTn>
                                        <p:tgtEl>
                                          <p:spTgt spid="7">
                                            <p:txEl>
                                              <p:pRg st="2" end="2"/>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wipe(down)">
                                      <p:cBhvr>
                                        <p:cTn id="39"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rapezoid 8">
            <a:extLst>
              <a:ext uri="{FF2B5EF4-FFF2-40B4-BE49-F238E27FC236}">
                <a16:creationId xmlns:a16="http://schemas.microsoft.com/office/drawing/2014/main" id="{8E086A94-2825-4271-B063-4A5A01BBC2E4}"/>
              </a:ext>
            </a:extLst>
          </p:cNvPr>
          <p:cNvSpPr/>
          <p:nvPr/>
        </p:nvSpPr>
        <p:spPr>
          <a:xfrm rot="16200000">
            <a:off x="10694831" y="308495"/>
            <a:ext cx="1839997" cy="1154342"/>
          </a:xfrm>
          <a:prstGeom prst="trapezoid">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74FFE52-C04B-4768-9334-E5C1144AF1CC}"/>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2" name="TextBox 1">
            <a:extLst>
              <a:ext uri="{FF2B5EF4-FFF2-40B4-BE49-F238E27FC236}">
                <a16:creationId xmlns:a16="http://schemas.microsoft.com/office/drawing/2014/main" id="{442E32D7-50E7-43A4-A802-8133784AF6DF}"/>
              </a:ext>
            </a:extLst>
          </p:cNvPr>
          <p:cNvSpPr txBox="1"/>
          <p:nvPr/>
        </p:nvSpPr>
        <p:spPr>
          <a:xfrm>
            <a:off x="471949" y="1459586"/>
            <a:ext cx="932098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This is what we want to be printed out to the screen</a:t>
            </a:r>
          </a:p>
        </p:txBody>
      </p:sp>
      <p:pic>
        <p:nvPicPr>
          <p:cNvPr id="5" name="Hình ảnh 3">
            <a:extLst>
              <a:ext uri="{FF2B5EF4-FFF2-40B4-BE49-F238E27FC236}">
                <a16:creationId xmlns:a16="http://schemas.microsoft.com/office/drawing/2014/main" id="{CA85D640-7E0F-4764-B8C6-BEFE66849D70}"/>
              </a:ext>
            </a:extLst>
          </p:cNvPr>
          <p:cNvPicPr>
            <a:picLocks noChangeAspect="1"/>
          </p:cNvPicPr>
          <p:nvPr/>
        </p:nvPicPr>
        <p:blipFill>
          <a:blip r:embed="rId2"/>
          <a:stretch>
            <a:fillRect/>
          </a:stretch>
        </p:blipFill>
        <p:spPr>
          <a:xfrm>
            <a:off x="1119778" y="2417165"/>
            <a:ext cx="9876244" cy="3580511"/>
          </a:xfrm>
          <a:prstGeom prst="rect">
            <a:avLst/>
          </a:prstGeom>
        </p:spPr>
      </p:pic>
      <p:sp>
        <p:nvSpPr>
          <p:cNvPr id="7" name="Right Triangle 6">
            <a:extLst>
              <a:ext uri="{FF2B5EF4-FFF2-40B4-BE49-F238E27FC236}">
                <a16:creationId xmlns:a16="http://schemas.microsoft.com/office/drawing/2014/main" id="{F7D3B936-9F80-47C5-875E-0D1A1CD8A523}"/>
              </a:ext>
            </a:extLst>
          </p:cNvPr>
          <p:cNvSpPr/>
          <p:nvPr/>
        </p:nvSpPr>
        <p:spPr>
          <a:xfrm rot="10800000">
            <a:off x="10245213" y="0"/>
            <a:ext cx="1946787" cy="1325563"/>
          </a:xfrm>
          <a:prstGeom prst="r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DBA5971-022E-4214-B722-B459B371AB22}"/>
              </a:ext>
            </a:extLst>
          </p:cNvPr>
          <p:cNvSpPr/>
          <p:nvPr/>
        </p:nvSpPr>
        <p:spPr>
          <a:xfrm rot="10800000">
            <a:off x="9168335" y="0"/>
            <a:ext cx="1061884" cy="661433"/>
          </a:xfrm>
          <a:prstGeom prst="triangle">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17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38B46E-643B-40CA-B882-B9684DABEF61}"/>
              </a:ext>
            </a:extLst>
          </p:cNvPr>
          <p:cNvSpPr>
            <a:spLocks noGrp="1"/>
          </p:cNvSpPr>
          <p:nvPr>
            <p:ph type="title"/>
          </p:nvPr>
        </p:nvSpPr>
        <p:spPr>
          <a:xfrm>
            <a:off x="680884" y="1668311"/>
            <a:ext cx="4687529" cy="1325563"/>
          </a:xfrm>
        </p:spPr>
        <p:txBody>
          <a:bodyPr>
            <a:normAutofit/>
          </a:bodyPr>
          <a:lstStyle/>
          <a:p>
            <a:r>
              <a:rPr lang="en-US" sz="3200" dirty="0">
                <a:latin typeface="Keep Calm Med" pitchFamily="2" charset="0"/>
              </a:rPr>
              <a:t>What we would do:</a:t>
            </a:r>
          </a:p>
        </p:txBody>
      </p:sp>
      <p:pic>
        <p:nvPicPr>
          <p:cNvPr id="4" name="Hình ảnh 3">
            <a:extLst>
              <a:ext uri="{FF2B5EF4-FFF2-40B4-BE49-F238E27FC236}">
                <a16:creationId xmlns:a16="http://schemas.microsoft.com/office/drawing/2014/main" id="{8342B4C1-116F-4FD9-9635-0E5FE105FB07}"/>
              </a:ext>
            </a:extLst>
          </p:cNvPr>
          <p:cNvPicPr>
            <a:picLocks noChangeAspect="1"/>
          </p:cNvPicPr>
          <p:nvPr/>
        </p:nvPicPr>
        <p:blipFill>
          <a:blip r:embed="rId2"/>
          <a:stretch>
            <a:fillRect/>
          </a:stretch>
        </p:blipFill>
        <p:spPr>
          <a:xfrm>
            <a:off x="1800225" y="3880595"/>
            <a:ext cx="8515350" cy="2133600"/>
          </a:xfrm>
          <a:prstGeom prst="rect">
            <a:avLst/>
          </a:prstGeom>
        </p:spPr>
      </p:pic>
      <p:pic>
        <p:nvPicPr>
          <p:cNvPr id="2050" name="Picture 2" descr="Image result for expanding brain meme">
            <a:extLst>
              <a:ext uri="{FF2B5EF4-FFF2-40B4-BE49-F238E27FC236}">
                <a16:creationId xmlns:a16="http://schemas.microsoft.com/office/drawing/2014/main" id="{85EBA8E7-5EE4-4370-B4C1-A301B1FDB5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b="80671"/>
          <a:stretch/>
        </p:blipFill>
        <p:spPr bwMode="auto">
          <a:xfrm>
            <a:off x="9826343" y="1471508"/>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13" name="Hộp Văn bản 12">
            <a:extLst>
              <a:ext uri="{FF2B5EF4-FFF2-40B4-BE49-F238E27FC236}">
                <a16:creationId xmlns:a16="http://schemas.microsoft.com/office/drawing/2014/main" id="{82EC672C-0CA8-4069-BA4E-0F2B148AEA4E}"/>
              </a:ext>
            </a:extLst>
          </p:cNvPr>
          <p:cNvSpPr txBox="1"/>
          <p:nvPr/>
        </p:nvSpPr>
        <p:spPr>
          <a:xfrm rot="512969">
            <a:off x="5290715" y="1314791"/>
            <a:ext cx="4221691" cy="1569660"/>
          </a:xfrm>
          <a:prstGeom prst="rect">
            <a:avLst/>
          </a:prstGeom>
          <a:noFill/>
        </p:spPr>
        <p:txBody>
          <a:bodyPr wrap="square" rtlCol="0">
            <a:spAutoFit/>
          </a:bodyPr>
          <a:lstStyle/>
          <a:p>
            <a:pPr algn="r"/>
            <a:r>
              <a:rPr lang="en-US" sz="4800" b="1" dirty="0">
                <a:latin typeface="Prestige Elite Std" panose="02060509020206020304" pitchFamily="49" charset="0"/>
              </a:rPr>
              <a:t>I’m </a:t>
            </a:r>
          </a:p>
          <a:p>
            <a:pPr algn="r"/>
            <a:r>
              <a:rPr lang="en-US" sz="4800" b="1" dirty="0">
                <a:latin typeface="Prestige Elite Std" panose="02060509020206020304" pitchFamily="49" charset="0"/>
              </a:rPr>
              <a:t>Classic </a:t>
            </a:r>
          </a:p>
        </p:txBody>
      </p:sp>
      <p:sp>
        <p:nvSpPr>
          <p:cNvPr id="6" name="TextBox 5">
            <a:extLst>
              <a:ext uri="{FF2B5EF4-FFF2-40B4-BE49-F238E27FC236}">
                <a16:creationId xmlns:a16="http://schemas.microsoft.com/office/drawing/2014/main" id="{25A5B184-FE42-4D6A-91B9-83C2D04719A8}"/>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7" name="Diamond 6">
            <a:extLst>
              <a:ext uri="{FF2B5EF4-FFF2-40B4-BE49-F238E27FC236}">
                <a16:creationId xmlns:a16="http://schemas.microsoft.com/office/drawing/2014/main" id="{3C6E9787-433C-45BE-9A55-D6E9603DD305}"/>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4A812070-9019-4A19-9683-54EC67D51A73}"/>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082E9C4-0E43-43E2-8BDE-FAE766D19E6E}"/>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2858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barn(inVertical)">
                                      <p:cBhvr>
                                        <p:cTn id="13" dur="500"/>
                                        <p:tgtEl>
                                          <p:spTgt spid="13">
                                            <p:txEl>
                                              <p:pRg st="0" end="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barn(inVertical)">
                                      <p:cBhvr>
                                        <p:cTn id="16" dur="500"/>
                                        <p:tgtEl>
                                          <p:spTgt spid="13">
                                            <p:txEl>
                                              <p:pRg st="1" end="1"/>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wheel(1)">
                                      <p:cBhvr>
                                        <p:cTn id="19" dur="20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38B46E-643B-40CA-B882-B9684DABEF61}"/>
              </a:ext>
            </a:extLst>
          </p:cNvPr>
          <p:cNvSpPr>
            <a:spLocks noGrp="1"/>
          </p:cNvSpPr>
          <p:nvPr>
            <p:ph type="title"/>
          </p:nvPr>
        </p:nvSpPr>
        <p:spPr>
          <a:xfrm>
            <a:off x="563940" y="1609349"/>
            <a:ext cx="4842073" cy="1325563"/>
          </a:xfrm>
        </p:spPr>
        <p:txBody>
          <a:bodyPr>
            <a:normAutofit/>
          </a:bodyPr>
          <a:lstStyle/>
          <a:p>
            <a:r>
              <a:rPr lang="en-US" sz="3200" dirty="0">
                <a:latin typeface="Keep Calm Med" pitchFamily="2" charset="0"/>
              </a:rPr>
              <a:t>What we would do:</a:t>
            </a:r>
          </a:p>
        </p:txBody>
      </p:sp>
      <p:pic>
        <p:nvPicPr>
          <p:cNvPr id="2050" name="Picture 2" descr="Image result for expanding brain meme">
            <a:extLst>
              <a:ext uri="{FF2B5EF4-FFF2-40B4-BE49-F238E27FC236}">
                <a16:creationId xmlns:a16="http://schemas.microsoft.com/office/drawing/2014/main" id="{85EBA8E7-5EE4-4370-B4C1-A301B1FDB5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891" t="21009" r="109" b="59662"/>
          <a:stretch/>
        </p:blipFill>
        <p:spPr bwMode="auto">
          <a:xfrm>
            <a:off x="9826343" y="1412546"/>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7">
            <a:extLst>
              <a:ext uri="{FF2B5EF4-FFF2-40B4-BE49-F238E27FC236}">
                <a16:creationId xmlns:a16="http://schemas.microsoft.com/office/drawing/2014/main" id="{F0E3C141-945D-4144-997F-3E5E1C2E638D}"/>
              </a:ext>
            </a:extLst>
          </p:cNvPr>
          <p:cNvSpPr txBox="1"/>
          <p:nvPr/>
        </p:nvSpPr>
        <p:spPr>
          <a:xfrm rot="512969">
            <a:off x="5416268" y="1285642"/>
            <a:ext cx="4221691" cy="1446550"/>
          </a:xfrm>
          <a:prstGeom prst="rect">
            <a:avLst/>
          </a:prstGeom>
          <a:noFill/>
        </p:spPr>
        <p:txBody>
          <a:bodyPr wrap="square" rtlCol="0">
            <a:spAutoFit/>
          </a:bodyPr>
          <a:lstStyle/>
          <a:p>
            <a:pPr algn="r"/>
            <a:r>
              <a:rPr lang="en-US" sz="4400" b="1" dirty="0">
                <a:latin typeface="Prestige Elite Std" panose="02060509020206020304" pitchFamily="49" charset="0"/>
              </a:rPr>
              <a:t>I’m</a:t>
            </a:r>
          </a:p>
          <a:p>
            <a:pPr algn="r"/>
            <a:r>
              <a:rPr lang="en-US" sz="4400" b="1" dirty="0">
                <a:latin typeface="Prestige Elite Std" panose="02060509020206020304" pitchFamily="49" charset="0"/>
              </a:rPr>
              <a:t>Upgraded</a:t>
            </a:r>
          </a:p>
        </p:txBody>
      </p:sp>
      <p:pic>
        <p:nvPicPr>
          <p:cNvPr id="3" name="Hình ảnh 2">
            <a:extLst>
              <a:ext uri="{FF2B5EF4-FFF2-40B4-BE49-F238E27FC236}">
                <a16:creationId xmlns:a16="http://schemas.microsoft.com/office/drawing/2014/main" id="{7C93488A-275F-4745-BFC7-33AF59A26A42}"/>
              </a:ext>
            </a:extLst>
          </p:cNvPr>
          <p:cNvPicPr>
            <a:picLocks noChangeAspect="1"/>
          </p:cNvPicPr>
          <p:nvPr/>
        </p:nvPicPr>
        <p:blipFill>
          <a:blip r:embed="rId3"/>
          <a:stretch>
            <a:fillRect/>
          </a:stretch>
        </p:blipFill>
        <p:spPr>
          <a:xfrm>
            <a:off x="2152650" y="3759168"/>
            <a:ext cx="7886700" cy="2628900"/>
          </a:xfrm>
          <a:prstGeom prst="rect">
            <a:avLst/>
          </a:prstGeom>
        </p:spPr>
      </p:pic>
      <p:sp>
        <p:nvSpPr>
          <p:cNvPr id="6" name="Diamond 5">
            <a:extLst>
              <a:ext uri="{FF2B5EF4-FFF2-40B4-BE49-F238E27FC236}">
                <a16:creationId xmlns:a16="http://schemas.microsoft.com/office/drawing/2014/main" id="{7E6D0958-4057-40E4-B428-F25A7EC4BC7E}"/>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52AE931A-4C56-4E0E-8971-52829273B687}"/>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2653E9C6-95EF-4F0B-AFD1-A05290971943}"/>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300B2E6-1A81-46D8-AC38-F09598601C09}"/>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Tree>
    <p:extLst>
      <p:ext uri="{BB962C8B-B14F-4D97-AF65-F5344CB8AC3E}">
        <p14:creationId xmlns:p14="http://schemas.microsoft.com/office/powerpoint/2010/main" val="432642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38B46E-643B-40CA-B882-B9684DABEF61}"/>
              </a:ext>
            </a:extLst>
          </p:cNvPr>
          <p:cNvSpPr>
            <a:spLocks noGrp="1"/>
          </p:cNvSpPr>
          <p:nvPr>
            <p:ph type="title"/>
          </p:nvPr>
        </p:nvSpPr>
        <p:spPr>
          <a:xfrm>
            <a:off x="679793" y="978584"/>
            <a:ext cx="9262403" cy="1325563"/>
          </a:xfrm>
        </p:spPr>
        <p:txBody>
          <a:bodyPr>
            <a:normAutofit/>
          </a:bodyPr>
          <a:lstStyle/>
          <a:p>
            <a:r>
              <a:rPr lang="en-US" sz="3200" dirty="0">
                <a:latin typeface="Keep Calm Med" pitchFamily="2" charset="0"/>
              </a:rPr>
              <a:t>What we would do:</a:t>
            </a:r>
          </a:p>
        </p:txBody>
      </p:sp>
      <p:pic>
        <p:nvPicPr>
          <p:cNvPr id="2050" name="Picture 2" descr="Image result for expanding brain meme">
            <a:extLst>
              <a:ext uri="{FF2B5EF4-FFF2-40B4-BE49-F238E27FC236}">
                <a16:creationId xmlns:a16="http://schemas.microsoft.com/office/drawing/2014/main" id="{85EBA8E7-5EE4-4370-B4C1-A301B1FDB5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189" t="61915" r="-189" b="18756"/>
          <a:stretch/>
        </p:blipFill>
        <p:spPr bwMode="auto">
          <a:xfrm>
            <a:off x="9968404" y="1027906"/>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8" name="Hộp Văn bản 7">
            <a:extLst>
              <a:ext uri="{FF2B5EF4-FFF2-40B4-BE49-F238E27FC236}">
                <a16:creationId xmlns:a16="http://schemas.microsoft.com/office/drawing/2014/main" id="{F0E3C141-945D-4144-997F-3E5E1C2E638D}"/>
              </a:ext>
            </a:extLst>
          </p:cNvPr>
          <p:cNvSpPr txBox="1"/>
          <p:nvPr/>
        </p:nvSpPr>
        <p:spPr>
          <a:xfrm rot="512969">
            <a:off x="6432895" y="611361"/>
            <a:ext cx="3420782" cy="1446550"/>
          </a:xfrm>
          <a:prstGeom prst="rect">
            <a:avLst/>
          </a:prstGeom>
          <a:noFill/>
        </p:spPr>
        <p:txBody>
          <a:bodyPr wrap="square" rtlCol="0">
            <a:spAutoFit/>
          </a:bodyPr>
          <a:lstStyle/>
          <a:p>
            <a:pPr algn="r"/>
            <a:r>
              <a:rPr lang="en-US" sz="4400" b="1" dirty="0">
                <a:latin typeface="Prestige Elite Std" panose="02060509020206020304" pitchFamily="49" charset="0"/>
              </a:rPr>
              <a:t>I’m Advanced</a:t>
            </a:r>
          </a:p>
        </p:txBody>
      </p:sp>
      <p:pic>
        <p:nvPicPr>
          <p:cNvPr id="5" name="Hình ảnh 4" descr="Ảnh có chứa ảnh chụp màn hình&#10;&#10;Mô tả được tạo tự động">
            <a:extLst>
              <a:ext uri="{FF2B5EF4-FFF2-40B4-BE49-F238E27FC236}">
                <a16:creationId xmlns:a16="http://schemas.microsoft.com/office/drawing/2014/main" id="{76A81B95-EDD7-4E45-826A-4BE895FA5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712" y="2161907"/>
            <a:ext cx="7842090" cy="4582489"/>
          </a:xfrm>
          <a:prstGeom prst="rect">
            <a:avLst/>
          </a:prstGeom>
        </p:spPr>
      </p:pic>
      <p:pic>
        <p:nvPicPr>
          <p:cNvPr id="5122" name="Picture 2" descr="Image result for oop png">
            <a:extLst>
              <a:ext uri="{FF2B5EF4-FFF2-40B4-BE49-F238E27FC236}">
                <a16:creationId xmlns:a16="http://schemas.microsoft.com/office/drawing/2014/main" id="{1FADCDB9-1AD5-4AC3-8143-0335020EC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944653">
            <a:off x="8453224" y="3233886"/>
            <a:ext cx="2655378" cy="2212815"/>
          </a:xfrm>
          <a:prstGeom prst="rect">
            <a:avLst/>
          </a:prstGeom>
          <a:noFill/>
          <a:extLst>
            <a:ext uri="{909E8E84-426E-40DD-AFC4-6F175D3DCCD1}">
              <a14:hiddenFill xmlns:a14="http://schemas.microsoft.com/office/drawing/2010/main">
                <a:solidFill>
                  <a:srgbClr val="FFFFFF"/>
                </a:solidFill>
              </a14:hiddenFill>
            </a:ext>
          </a:extLst>
        </p:spPr>
      </p:pic>
      <p:sp>
        <p:nvSpPr>
          <p:cNvPr id="7" name="Diamond 6">
            <a:extLst>
              <a:ext uri="{FF2B5EF4-FFF2-40B4-BE49-F238E27FC236}">
                <a16:creationId xmlns:a16="http://schemas.microsoft.com/office/drawing/2014/main" id="{0B8F696C-FA98-4ABF-8664-417BB4F327E9}"/>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D471218F-6933-4FC9-AE06-AB13A4851C3D}"/>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FDA2C4D5-6F4A-4A42-ACA2-08EDD8E79826}"/>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5FF9B37-2358-495F-A6E4-BD0225B0DE7C}"/>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12" name="Hộp Văn bản 5">
            <a:extLst>
              <a:ext uri="{FF2B5EF4-FFF2-40B4-BE49-F238E27FC236}">
                <a16:creationId xmlns:a16="http://schemas.microsoft.com/office/drawing/2014/main" id="{2EA866E1-63D2-4393-BC1B-35629B750982}"/>
              </a:ext>
            </a:extLst>
          </p:cNvPr>
          <p:cNvSpPr txBox="1"/>
          <p:nvPr/>
        </p:nvSpPr>
        <p:spPr>
          <a:xfrm>
            <a:off x="832932" y="5045606"/>
            <a:ext cx="2533268" cy="1815882"/>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Not virtual?</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Virtual, not pure?</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Pure virtual?</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What if Tony Stark</a:t>
            </a:r>
          </a:p>
          <a:p>
            <a:r>
              <a:rPr lang="en-US" sz="1600" dirty="0">
                <a:latin typeface="Times New Roman" panose="02020603050405020304" pitchFamily="18" charset="0"/>
                <a:cs typeface="Times New Roman" panose="02020603050405020304" pitchFamily="18" charset="0"/>
              </a:rPr>
              <a:t>could synthesize Wanda’s</a:t>
            </a:r>
          </a:p>
          <a:p>
            <a:r>
              <a:rPr lang="en-US" sz="1600" dirty="0">
                <a:latin typeface="Times New Roman" panose="02020603050405020304" pitchFamily="18" charset="0"/>
                <a:cs typeface="Times New Roman" panose="02020603050405020304" pitchFamily="18" charset="0"/>
              </a:rPr>
              <a:t>power in mid-fight?</a:t>
            </a:r>
          </a:p>
          <a:p>
            <a:pPr marL="285750"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grpSp>
        <p:nvGrpSpPr>
          <p:cNvPr id="13" name="Nhóm 8">
            <a:extLst>
              <a:ext uri="{FF2B5EF4-FFF2-40B4-BE49-F238E27FC236}">
                <a16:creationId xmlns:a16="http://schemas.microsoft.com/office/drawing/2014/main" id="{1718F220-B9BE-4BBD-9DAD-B869B51B6717}"/>
              </a:ext>
            </a:extLst>
          </p:cNvPr>
          <p:cNvGrpSpPr/>
          <p:nvPr/>
        </p:nvGrpSpPr>
        <p:grpSpPr>
          <a:xfrm>
            <a:off x="6631912" y="4463033"/>
            <a:ext cx="4013538" cy="1551201"/>
            <a:chOff x="5772088" y="3891347"/>
            <a:chExt cx="4679852" cy="2155951"/>
          </a:xfrm>
        </p:grpSpPr>
        <p:pic>
          <p:nvPicPr>
            <p:cNvPr id="14" name="Picture 2" descr="Image result for disadvantages">
              <a:extLst>
                <a:ext uri="{FF2B5EF4-FFF2-40B4-BE49-F238E27FC236}">
                  <a16:creationId xmlns:a16="http://schemas.microsoft.com/office/drawing/2014/main" id="{CEC00681-4535-485D-943D-33FE53C8D2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954856">
              <a:off x="5772088" y="3965130"/>
              <a:ext cx="4679852" cy="2082168"/>
            </a:xfrm>
            <a:prstGeom prst="rect">
              <a:avLst/>
            </a:prstGeom>
            <a:ln w="38100">
              <a:solidFill>
                <a:schemeClr val="tx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5" name="Hộp Văn bản 6">
              <a:extLst>
                <a:ext uri="{FF2B5EF4-FFF2-40B4-BE49-F238E27FC236}">
                  <a16:creationId xmlns:a16="http://schemas.microsoft.com/office/drawing/2014/main" id="{D78B794D-07B1-4170-A3BD-F8DB15BFA9FF}"/>
                </a:ext>
              </a:extLst>
            </p:cNvPr>
            <p:cNvSpPr txBox="1"/>
            <p:nvPr/>
          </p:nvSpPr>
          <p:spPr>
            <a:xfrm rot="20470898">
              <a:off x="7528067" y="3891347"/>
              <a:ext cx="798616" cy="1569661"/>
            </a:xfrm>
            <a:prstGeom prst="rect">
              <a:avLst/>
            </a:prstGeom>
            <a:noFill/>
            <a:ln w="38100">
              <a:noFill/>
            </a:ln>
          </p:spPr>
          <p:txBody>
            <a:bodyPr wrap="none" rtlCol="0">
              <a:spAutoFit/>
            </a:bodyPr>
            <a:lstStyle/>
            <a:p>
              <a:r>
                <a:rPr lang="en-US" sz="9600" dirty="0"/>
                <a:t>&lt;</a:t>
              </a:r>
            </a:p>
          </p:txBody>
        </p:sp>
      </p:grpSp>
    </p:spTree>
    <p:extLst>
      <p:ext uri="{BB962C8B-B14F-4D97-AF65-F5344CB8AC3E}">
        <p14:creationId xmlns:p14="http://schemas.microsoft.com/office/powerpoint/2010/main" val="1181046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barn(inVertical)">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5122"/>
                                        </p:tgtEl>
                                        <p:attrNameLst>
                                          <p:attrName>style.visibility</p:attrName>
                                        </p:attrNameLst>
                                      </p:cBhvr>
                                      <p:to>
                                        <p:strVal val="visible"/>
                                      </p:to>
                                    </p:set>
                                    <p:anim calcmode="lin" valueType="num">
                                      <p:cBhvr>
                                        <p:cTn id="26" dur="1000" fill="hold"/>
                                        <p:tgtEl>
                                          <p:spTgt spid="5122"/>
                                        </p:tgtEl>
                                        <p:attrNameLst>
                                          <p:attrName>ppt_w</p:attrName>
                                        </p:attrNameLst>
                                      </p:cBhvr>
                                      <p:tavLst>
                                        <p:tav tm="0">
                                          <p:val>
                                            <p:fltVal val="0"/>
                                          </p:val>
                                        </p:tav>
                                        <p:tav tm="100000">
                                          <p:val>
                                            <p:strVal val="#ppt_w"/>
                                          </p:val>
                                        </p:tav>
                                      </p:tavLst>
                                    </p:anim>
                                    <p:anim calcmode="lin" valueType="num">
                                      <p:cBhvr>
                                        <p:cTn id="27" dur="1000" fill="hold"/>
                                        <p:tgtEl>
                                          <p:spTgt spid="5122"/>
                                        </p:tgtEl>
                                        <p:attrNameLst>
                                          <p:attrName>ppt_h</p:attrName>
                                        </p:attrNameLst>
                                      </p:cBhvr>
                                      <p:tavLst>
                                        <p:tav tm="0">
                                          <p:val>
                                            <p:fltVal val="0"/>
                                          </p:val>
                                        </p:tav>
                                        <p:tav tm="100000">
                                          <p:val>
                                            <p:strVal val="#ppt_h"/>
                                          </p:val>
                                        </p:tav>
                                      </p:tavLst>
                                    </p:anim>
                                    <p:anim calcmode="lin" valueType="num">
                                      <p:cBhvr>
                                        <p:cTn id="28" dur="1000" fill="hold"/>
                                        <p:tgtEl>
                                          <p:spTgt spid="5122"/>
                                        </p:tgtEl>
                                        <p:attrNameLst>
                                          <p:attrName>style.rotation</p:attrName>
                                        </p:attrNameLst>
                                      </p:cBhvr>
                                      <p:tavLst>
                                        <p:tav tm="0">
                                          <p:val>
                                            <p:fltVal val="90"/>
                                          </p:val>
                                        </p:tav>
                                        <p:tav tm="100000">
                                          <p:val>
                                            <p:fltVal val="0"/>
                                          </p:val>
                                        </p:tav>
                                      </p:tavLst>
                                    </p:anim>
                                    <p:animEffect transition="in" filter="fade">
                                      <p:cBhvr>
                                        <p:cTn id="29" dur="1000"/>
                                        <p:tgtEl>
                                          <p:spTgt spid="512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1000"/>
                                        <p:tgtEl>
                                          <p:spTgt spid="12">
                                            <p:txEl>
                                              <p:pRg st="0" end="0"/>
                                            </p:txEl>
                                          </p:spTgt>
                                        </p:tgtEl>
                                      </p:cBhvr>
                                    </p:animEffect>
                                    <p:anim calcmode="lin" valueType="num">
                                      <p:cBhvr>
                                        <p:cTn id="3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900"/>
                                  </p:stCondLst>
                                  <p:childTnLst>
                                    <p:set>
                                      <p:cBhvr>
                                        <p:cTn id="38" dur="1" fill="hold">
                                          <p:stCondLst>
                                            <p:cond delay="0"/>
                                          </p:stCondLst>
                                        </p:cTn>
                                        <p:tgtEl>
                                          <p:spTgt spid="12">
                                            <p:txEl>
                                              <p:pRg st="1" end="1"/>
                                            </p:txEl>
                                          </p:spTgt>
                                        </p:tgtEl>
                                        <p:attrNameLst>
                                          <p:attrName>style.visibility</p:attrName>
                                        </p:attrNameLst>
                                      </p:cBhvr>
                                      <p:to>
                                        <p:strVal val="visible"/>
                                      </p:to>
                                    </p:set>
                                    <p:animEffect transition="in" filter="fade">
                                      <p:cBhvr>
                                        <p:cTn id="39" dur="1000"/>
                                        <p:tgtEl>
                                          <p:spTgt spid="12">
                                            <p:txEl>
                                              <p:pRg st="1" end="1"/>
                                            </p:txEl>
                                          </p:spTgt>
                                        </p:tgtEl>
                                      </p:cBhvr>
                                    </p:animEffect>
                                    <p:anim calcmode="lin" valueType="num">
                                      <p:cBhvr>
                                        <p:cTn id="4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900"/>
                                  </p:stCondLst>
                                  <p:childTnLst>
                                    <p:set>
                                      <p:cBhvr>
                                        <p:cTn id="43" dur="1" fill="hold">
                                          <p:stCondLst>
                                            <p:cond delay="0"/>
                                          </p:stCondLst>
                                        </p:cTn>
                                        <p:tgtEl>
                                          <p:spTgt spid="12">
                                            <p:txEl>
                                              <p:pRg st="2" end="2"/>
                                            </p:txEl>
                                          </p:spTgt>
                                        </p:tgtEl>
                                        <p:attrNameLst>
                                          <p:attrName>style.visibility</p:attrName>
                                        </p:attrNameLst>
                                      </p:cBhvr>
                                      <p:to>
                                        <p:strVal val="visible"/>
                                      </p:to>
                                    </p:set>
                                    <p:animEffect transition="in" filter="fade">
                                      <p:cBhvr>
                                        <p:cTn id="44" dur="1000"/>
                                        <p:tgtEl>
                                          <p:spTgt spid="12">
                                            <p:txEl>
                                              <p:pRg st="2" end="2"/>
                                            </p:txEl>
                                          </p:spTgt>
                                        </p:tgtEl>
                                      </p:cBhvr>
                                    </p:animEffect>
                                    <p:anim calcmode="lin" valueType="num">
                                      <p:cBhvr>
                                        <p:cTn id="4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2800"/>
                                  </p:stCondLst>
                                  <p:childTnLst>
                                    <p:set>
                                      <p:cBhvr>
                                        <p:cTn id="48" dur="1" fill="hold">
                                          <p:stCondLst>
                                            <p:cond delay="0"/>
                                          </p:stCondLst>
                                        </p:cTn>
                                        <p:tgtEl>
                                          <p:spTgt spid="12">
                                            <p:txEl>
                                              <p:pRg st="3" end="3"/>
                                            </p:txEl>
                                          </p:spTgt>
                                        </p:tgtEl>
                                        <p:attrNameLst>
                                          <p:attrName>style.visibility</p:attrName>
                                        </p:attrNameLst>
                                      </p:cBhvr>
                                      <p:to>
                                        <p:strVal val="visible"/>
                                      </p:to>
                                    </p:set>
                                    <p:animEffect transition="in" filter="fade">
                                      <p:cBhvr>
                                        <p:cTn id="49" dur="1000"/>
                                        <p:tgtEl>
                                          <p:spTgt spid="12">
                                            <p:txEl>
                                              <p:pRg st="3" end="3"/>
                                            </p:txEl>
                                          </p:spTgt>
                                        </p:tgtEl>
                                      </p:cBhvr>
                                    </p:animEffect>
                                    <p:anim calcmode="lin" valueType="num">
                                      <p:cBhvr>
                                        <p:cTn id="5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800"/>
                                  </p:stCondLst>
                                  <p:childTnLst>
                                    <p:set>
                                      <p:cBhvr>
                                        <p:cTn id="53" dur="1" fill="hold">
                                          <p:stCondLst>
                                            <p:cond delay="0"/>
                                          </p:stCondLst>
                                        </p:cTn>
                                        <p:tgtEl>
                                          <p:spTgt spid="12">
                                            <p:txEl>
                                              <p:pRg st="4" end="4"/>
                                            </p:txEl>
                                          </p:spTgt>
                                        </p:tgtEl>
                                        <p:attrNameLst>
                                          <p:attrName>style.visibility</p:attrName>
                                        </p:attrNameLst>
                                      </p:cBhvr>
                                      <p:to>
                                        <p:strVal val="visible"/>
                                      </p:to>
                                    </p:set>
                                    <p:animEffect transition="in" filter="fade">
                                      <p:cBhvr>
                                        <p:cTn id="54" dur="1000"/>
                                        <p:tgtEl>
                                          <p:spTgt spid="12">
                                            <p:txEl>
                                              <p:pRg st="4" end="4"/>
                                            </p:txEl>
                                          </p:spTgt>
                                        </p:tgtEl>
                                      </p:cBhvr>
                                    </p:animEffect>
                                    <p:anim calcmode="lin" valueType="num">
                                      <p:cBhvr>
                                        <p:cTn id="55"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2800"/>
                                  </p:stCondLst>
                                  <p:childTnLst>
                                    <p:set>
                                      <p:cBhvr>
                                        <p:cTn id="58" dur="1" fill="hold">
                                          <p:stCondLst>
                                            <p:cond delay="0"/>
                                          </p:stCondLst>
                                        </p:cTn>
                                        <p:tgtEl>
                                          <p:spTgt spid="12">
                                            <p:txEl>
                                              <p:pRg st="5" end="5"/>
                                            </p:txEl>
                                          </p:spTgt>
                                        </p:tgtEl>
                                        <p:attrNameLst>
                                          <p:attrName>style.visibility</p:attrName>
                                        </p:attrNameLst>
                                      </p:cBhvr>
                                      <p:to>
                                        <p:strVal val="visible"/>
                                      </p:to>
                                    </p:set>
                                    <p:animEffect transition="in" filter="fade">
                                      <p:cBhvr>
                                        <p:cTn id="59" dur="1000"/>
                                        <p:tgtEl>
                                          <p:spTgt spid="12">
                                            <p:txEl>
                                              <p:pRg st="5" end="5"/>
                                            </p:txEl>
                                          </p:spTgt>
                                        </p:tgtEl>
                                      </p:cBhvr>
                                    </p:animEffect>
                                    <p:anim calcmode="lin" valueType="num">
                                      <p:cBhvr>
                                        <p:cTn id="60"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ppt_x"/>
                                          </p:val>
                                        </p:tav>
                                        <p:tav tm="100000">
                                          <p:val>
                                            <p:strVal val="#ppt_x"/>
                                          </p:val>
                                        </p:tav>
                                      </p:tavLst>
                                    </p:anim>
                                    <p:anim calcmode="lin" valueType="num">
                                      <p:cBhvr additive="base">
                                        <p:cTn id="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738E9A4-215C-4EDF-9C2F-4F99D0568672}"/>
              </a:ext>
            </a:extLst>
          </p:cNvPr>
          <p:cNvSpPr>
            <a:spLocks noGrp="1"/>
          </p:cNvSpPr>
          <p:nvPr>
            <p:ph type="title"/>
          </p:nvPr>
        </p:nvSpPr>
        <p:spPr>
          <a:xfrm>
            <a:off x="564602" y="2039529"/>
            <a:ext cx="10515600" cy="1123278"/>
          </a:xfrm>
        </p:spPr>
        <p:txBody>
          <a:bodyPr>
            <a:normAutofit/>
          </a:bodyPr>
          <a:lstStyle/>
          <a:p>
            <a:r>
              <a:rPr lang="en-US" sz="3200" dirty="0">
                <a:latin typeface="Keep Calm Med" pitchFamily="2" charset="0"/>
              </a:rPr>
              <a:t>Apply Strategy Pattern</a:t>
            </a:r>
          </a:p>
        </p:txBody>
      </p:sp>
      <p:sp>
        <p:nvSpPr>
          <p:cNvPr id="3" name="Chỗ dành sẵn cho Nội dung 2">
            <a:extLst>
              <a:ext uri="{FF2B5EF4-FFF2-40B4-BE49-F238E27FC236}">
                <a16:creationId xmlns:a16="http://schemas.microsoft.com/office/drawing/2014/main" id="{94288CF1-F279-406C-AD1C-DD2BBCE048B5}"/>
              </a:ext>
            </a:extLst>
          </p:cNvPr>
          <p:cNvSpPr>
            <a:spLocks noGrp="1"/>
          </p:cNvSpPr>
          <p:nvPr>
            <p:ph idx="1"/>
          </p:nvPr>
        </p:nvSpPr>
        <p:spPr>
          <a:xfrm>
            <a:off x="800100" y="3029188"/>
            <a:ext cx="5914292" cy="3828812"/>
          </a:xfrm>
        </p:spPr>
        <p:txBody>
          <a:bodyPr/>
          <a:lstStyle/>
          <a:p>
            <a:pPr algn="just"/>
            <a:r>
              <a:rPr lang="en-US" b="1" dirty="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Avenger HAS-A </a:t>
            </a:r>
            <a:r>
              <a:rPr lang="en-US" dirty="0" err="1">
                <a:latin typeface="Times New Roman" panose="02020603050405020304" pitchFamily="18" charset="0"/>
                <a:cs typeface="Times New Roman" panose="02020603050405020304" pitchFamily="18" charset="0"/>
              </a:rPr>
              <a:t>superPower</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superPower</a:t>
            </a:r>
            <a:r>
              <a:rPr lang="en-US" dirty="0">
                <a:latin typeface="Times New Roman" panose="02020603050405020304" pitchFamily="18" charset="0"/>
                <a:cs typeface="Times New Roman" panose="02020603050405020304" pitchFamily="18" charset="0"/>
              </a:rPr>
              <a:t> can be of many abilities</a:t>
            </a:r>
          </a:p>
          <a:p>
            <a:pPr algn="just"/>
            <a:r>
              <a:rPr lang="en-US" b="1" dirty="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Avenger fights with </a:t>
            </a:r>
            <a:r>
              <a:rPr lang="en-US" b="1" dirty="0">
                <a:latin typeface="Times New Roman" panose="02020603050405020304" pitchFamily="18" charset="0"/>
                <a:cs typeface="Times New Roman" panose="02020603050405020304" pitchFamily="18" charset="0"/>
              </a:rPr>
              <a:t>one</a:t>
            </a:r>
            <a:r>
              <a:rPr lang="en-US" dirty="0">
                <a:latin typeface="Times New Roman" panose="02020603050405020304" pitchFamily="18" charset="0"/>
                <a:cs typeface="Times New Roman" panose="02020603050405020304" pitchFamily="18" charset="0"/>
              </a:rPr>
              <a:t> ability </a:t>
            </a:r>
            <a:r>
              <a:rPr lang="en-US" b="1" dirty="0">
                <a:latin typeface="Times New Roman" panose="02020603050405020304" pitchFamily="18" charset="0"/>
                <a:cs typeface="Times New Roman" panose="02020603050405020304" pitchFamily="18" charset="0"/>
              </a:rPr>
              <a:t>at a time</a:t>
            </a:r>
          </a:p>
          <a:p>
            <a:pPr algn="just"/>
            <a:r>
              <a:rPr lang="en-US" dirty="0">
                <a:latin typeface="Times New Roman" panose="02020603050405020304" pitchFamily="18" charset="0"/>
                <a:cs typeface="Times New Roman" panose="02020603050405020304" pitchFamily="18" charset="0"/>
              </a:rPr>
              <a:t>And could </a:t>
            </a:r>
            <a:r>
              <a:rPr lang="en-US" b="1" dirty="0">
                <a:latin typeface="Times New Roman" panose="02020603050405020304" pitchFamily="18" charset="0"/>
                <a:cs typeface="Times New Roman" panose="02020603050405020304" pitchFamily="18" charset="0"/>
              </a:rPr>
              <a:t>change</a:t>
            </a:r>
            <a:r>
              <a:rPr lang="en-US" dirty="0">
                <a:latin typeface="Times New Roman" panose="02020603050405020304" pitchFamily="18" charset="0"/>
                <a:cs typeface="Times New Roman" panose="02020603050405020304" pitchFamily="18" charset="0"/>
              </a:rPr>
              <a:t> to other abilities on run-time.</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US" dirty="0"/>
          </a:p>
        </p:txBody>
      </p:sp>
      <p:pic>
        <p:nvPicPr>
          <p:cNvPr id="4" name="Picture 2" descr="Image result for expanding brain meme">
            <a:extLst>
              <a:ext uri="{FF2B5EF4-FFF2-40B4-BE49-F238E27FC236}">
                <a16:creationId xmlns:a16="http://schemas.microsoft.com/office/drawing/2014/main" id="{208C5B0E-AFA7-42B4-85A2-676FB210D3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506" t="81053" r="-506" b="-382"/>
          <a:stretch/>
        </p:blipFill>
        <p:spPr bwMode="auto">
          <a:xfrm>
            <a:off x="9968404" y="1029480"/>
            <a:ext cx="2223596" cy="1719170"/>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C7CC7203-17B1-4E59-9D14-70D085C53FA9}"/>
              </a:ext>
            </a:extLst>
          </p:cNvPr>
          <p:cNvSpPr txBox="1"/>
          <p:nvPr/>
        </p:nvSpPr>
        <p:spPr>
          <a:xfrm rot="512969">
            <a:off x="5273508" y="912697"/>
            <a:ext cx="4586269" cy="1446550"/>
          </a:xfrm>
          <a:prstGeom prst="rect">
            <a:avLst/>
          </a:prstGeom>
          <a:noFill/>
        </p:spPr>
        <p:txBody>
          <a:bodyPr wrap="square" rtlCol="0">
            <a:spAutoFit/>
          </a:bodyPr>
          <a:lstStyle/>
          <a:p>
            <a:pPr algn="r"/>
            <a:r>
              <a:rPr lang="en-US" sz="4400" b="1" dirty="0">
                <a:latin typeface="Prestige Elite Std" panose="02060509020206020304" pitchFamily="49" charset="0"/>
              </a:rPr>
              <a:t>I am </a:t>
            </a:r>
          </a:p>
          <a:p>
            <a:pPr algn="r"/>
            <a:r>
              <a:rPr lang="en-US" sz="4400" b="1" dirty="0">
                <a:latin typeface="Prestige Elite Std" panose="02060509020206020304" pitchFamily="49" charset="0"/>
              </a:rPr>
              <a:t>Vision!</a:t>
            </a:r>
          </a:p>
        </p:txBody>
      </p:sp>
      <p:pic>
        <p:nvPicPr>
          <p:cNvPr id="7" name="Hình ảnh 6">
            <a:extLst>
              <a:ext uri="{FF2B5EF4-FFF2-40B4-BE49-F238E27FC236}">
                <a16:creationId xmlns:a16="http://schemas.microsoft.com/office/drawing/2014/main" id="{43BE95BB-9B56-47E0-8714-4194E7F7B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073" y="2825734"/>
            <a:ext cx="3644925" cy="3593101"/>
          </a:xfrm>
          <a:prstGeom prst="rect">
            <a:avLst/>
          </a:prstGeom>
        </p:spPr>
      </p:pic>
      <p:sp>
        <p:nvSpPr>
          <p:cNvPr id="8" name="Diamond 7">
            <a:extLst>
              <a:ext uri="{FF2B5EF4-FFF2-40B4-BE49-F238E27FC236}">
                <a16:creationId xmlns:a16="http://schemas.microsoft.com/office/drawing/2014/main" id="{757AADE2-9EB2-4247-9274-A130F2EAE69E}"/>
              </a:ext>
            </a:extLst>
          </p:cNvPr>
          <p:cNvSpPr/>
          <p:nvPr/>
        </p:nvSpPr>
        <p:spPr>
          <a:xfrm>
            <a:off x="11023393" y="-853758"/>
            <a:ext cx="1693333" cy="1707515"/>
          </a:xfrm>
          <a:prstGeom prst="diamond">
            <a:avLst/>
          </a:prstGeom>
          <a:solidFill>
            <a:srgbClr val="09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B54D713D-199F-41B7-8A5A-0F92AA3D849A}"/>
              </a:ext>
            </a:extLst>
          </p:cNvPr>
          <p:cNvSpPr/>
          <p:nvPr/>
        </p:nvSpPr>
        <p:spPr>
          <a:xfrm rot="10800000">
            <a:off x="10451199" y="0"/>
            <a:ext cx="973885" cy="558789"/>
          </a:xfrm>
          <a:prstGeom prst="triangle">
            <a:avLst/>
          </a:prstGeom>
          <a:solidFill>
            <a:srgbClr val="C5D1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D257F9-BBCB-442A-8D2E-5FEDCA773D7B}"/>
              </a:ext>
            </a:extLst>
          </p:cNvPr>
          <p:cNvSpPr/>
          <p:nvPr/>
        </p:nvSpPr>
        <p:spPr>
          <a:xfrm rot="10800000">
            <a:off x="11023393" y="-1"/>
            <a:ext cx="572194" cy="421138"/>
          </a:xfrm>
          <a:prstGeom prst="triangle">
            <a:avLst/>
          </a:prstGeom>
          <a:solidFill>
            <a:srgbClr val="036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BF3102B-FF6D-41D4-9780-823D590F1F1D}"/>
              </a:ext>
            </a:extLst>
          </p:cNvPr>
          <p:cNvSpPr txBox="1"/>
          <p:nvPr/>
        </p:nvSpPr>
        <p:spPr>
          <a:xfrm>
            <a:off x="165293" y="222885"/>
            <a:ext cx="9440332"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dirty="0">
                <a:solidFill>
                  <a:srgbClr val="036973"/>
                </a:solidFill>
                <a:latin typeface="GeosansLight" panose="02000603020000020003" pitchFamily="2" charset="0"/>
                <a:ea typeface="+mj-ea"/>
                <a:cs typeface="+mj-cs"/>
              </a:rPr>
              <a:t>Strategy pattern: </a:t>
            </a:r>
            <a:r>
              <a:rPr lang="en-US" sz="5400" b="1" dirty="0">
                <a:solidFill>
                  <a:srgbClr val="036973"/>
                </a:solidFill>
                <a:latin typeface="GeosansLight" panose="02000603020000020003" pitchFamily="2" charset="0"/>
                <a:ea typeface="+mj-ea"/>
                <a:cs typeface="+mj-cs"/>
              </a:rPr>
              <a:t>Example</a:t>
            </a:r>
            <a:endParaRPr lang="en-US" sz="5400" b="1" kern="1200" dirty="0">
              <a:solidFill>
                <a:srgbClr val="036973"/>
              </a:solidFill>
              <a:latin typeface="GeosansLight" panose="02000603020000020003" pitchFamily="2" charset="0"/>
              <a:ea typeface="+mj-ea"/>
              <a:cs typeface="+mj-cs"/>
            </a:endParaRPr>
          </a:p>
        </p:txBody>
      </p:sp>
      <p:sp>
        <p:nvSpPr>
          <p:cNvPr id="6" name="TextBox 5">
            <a:extLst>
              <a:ext uri="{FF2B5EF4-FFF2-40B4-BE49-F238E27FC236}">
                <a16:creationId xmlns:a16="http://schemas.microsoft.com/office/drawing/2014/main" id="{F08B4ADF-E1F1-43DF-A5AA-A1EA3EAAA587}"/>
              </a:ext>
            </a:extLst>
          </p:cNvPr>
          <p:cNvSpPr txBox="1"/>
          <p:nvPr/>
        </p:nvSpPr>
        <p:spPr>
          <a:xfrm>
            <a:off x="643094" y="1625532"/>
            <a:ext cx="5174901" cy="523220"/>
          </a:xfrm>
          <a:prstGeom prst="rect">
            <a:avLst/>
          </a:prstGeom>
          <a:noFill/>
        </p:spPr>
        <p:txBody>
          <a:bodyPr wrap="square" rtlCol="0">
            <a:spAutoFit/>
          </a:bodyPr>
          <a:lstStyle/>
          <a:p>
            <a:r>
              <a:rPr lang="en-US" sz="2800" dirty="0"/>
              <a:t>What we actually SHOULD do: </a:t>
            </a:r>
          </a:p>
        </p:txBody>
      </p:sp>
    </p:spTree>
    <p:extLst>
      <p:ext uri="{BB962C8B-B14F-4D97-AF65-F5344CB8AC3E}">
        <p14:creationId xmlns:p14="http://schemas.microsoft.com/office/powerpoint/2010/main" val="9419385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barn(inVertical)">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wipe(down)">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fade">
                                      <p:cBhvr>
                                        <p:cTn id="3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816</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GeosansLight</vt:lpstr>
      <vt:lpstr>Hapna Slab Serif  Light</vt:lpstr>
      <vt:lpstr>Keep Calm Med</vt:lpstr>
      <vt:lpstr>Prestige Elite Std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What we would do:</vt:lpstr>
      <vt:lpstr>What we would do:</vt:lpstr>
      <vt:lpstr>What we would do:</vt:lpstr>
      <vt:lpstr>Apply Strategy Pattern</vt:lpstr>
      <vt:lpstr>Applying Strategy Pattern</vt:lpstr>
      <vt:lpstr>The whole picture: </vt:lpstr>
      <vt:lpstr>Forward declaration is our friend ;)</vt:lpstr>
      <vt:lpstr>Code sample</vt:lpstr>
      <vt:lpstr>Code sample – Use it in main()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LƯƠNG THẾ VĂN</dc:creator>
  <cp:lastModifiedBy>VĂN LƯƠNG THẾ</cp:lastModifiedBy>
  <cp:revision>45</cp:revision>
  <dcterms:created xsi:type="dcterms:W3CDTF">2018-11-29T16:41:02Z</dcterms:created>
  <dcterms:modified xsi:type="dcterms:W3CDTF">2018-11-30T09:41:39Z</dcterms:modified>
</cp:coreProperties>
</file>