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ACE8-B2A7-4E52-BD9D-EDF2CC41A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8AF61-C45F-4D05-86C0-7F7DD172F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76D00-C7E1-4E5C-94D5-3BA9BAA4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1874-79A8-460D-AA43-1D04C27A1022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0C595-5BAC-4D7B-A1B2-1D90E2600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3C15C-E15E-44ED-A10C-B2AD38A0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938D-C38A-42BB-87E9-ED66226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4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7ADE-F9AA-431C-BCAC-9842483E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707F0-085C-473F-ADE9-FF33BB877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FC867-755A-42C6-AA26-420C5483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1874-79A8-460D-AA43-1D04C27A1022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606F3-0013-46D3-8B11-EA2EB0F2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EAE9C-1DF6-4CED-A98E-323D355E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938D-C38A-42BB-87E9-ED66226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6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C5BA4-B2C5-4870-A454-C3AA9E4D8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66883-C24E-49BB-AFC3-E71843923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06709-2054-4879-9E7C-84DF6726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1874-79A8-460D-AA43-1D04C27A1022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FCFDC-7CB7-447F-9A68-CF8C7D3E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142D-401A-4370-AF29-91BB0A15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938D-C38A-42BB-87E9-ED66226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9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9467-2149-43F5-BDD2-AC60D099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FDE8-C2E6-4DCA-A8F9-C377AFC19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98DF-F9B8-48D4-A8E0-2F433FDE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1874-79A8-460D-AA43-1D04C27A1022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525A6-BA64-4D0D-AA61-C5F1BF67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8DF42-CAC8-4B55-9268-75E81234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938D-C38A-42BB-87E9-ED66226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5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DFD9-5354-41BA-B346-4C167539D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7D79A-F654-40D8-894B-E1FD6187A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D8614-E9A5-4E28-B6F8-8E7D6F9AD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1874-79A8-460D-AA43-1D04C27A1022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ED2B3-F8C8-4E99-BF29-C1EF8DBF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2334A-CB3A-4DCF-96D5-9AC15CE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938D-C38A-42BB-87E9-ED66226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9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6839-7E33-4697-8853-928A6B5B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E3E7-3A7E-4BCF-A609-893F0826F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19928-B61B-4DE8-A5A9-541723C5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1130C-AC95-49BB-A24C-BAA830FC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1874-79A8-460D-AA43-1D04C27A1022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7B37F-D7F4-46D0-BBC2-824F1823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4DB32-61BF-416D-B9CE-224949DF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938D-C38A-42BB-87E9-ED66226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4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2B8F-D673-4B97-884A-592D4E14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55C47-70A3-40C6-8029-0A404707D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36E99-CFC1-432A-8BAE-3F77BF1EC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FB839-B3C4-4AAC-8EFA-06166CD04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11BD9-B310-4846-9CD1-A25BDB49E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13ED8-E7D7-4956-B7C7-726F523D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1874-79A8-460D-AA43-1D04C27A1022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E0D3D-2715-4025-8342-57DA0E0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92616-D94D-4E42-8759-5F9A7499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938D-C38A-42BB-87E9-ED66226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0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C987-0765-4F88-A0D2-A31532BA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FAC9A-0110-438C-9A5A-AEF35CF6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1874-79A8-460D-AA43-1D04C27A1022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7A66B-A3C7-4B93-9C5E-93D46364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24897-23C2-4D85-A35A-45A4E7A3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938D-C38A-42BB-87E9-ED66226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6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98586-A09A-4C80-A9DC-20229BF9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1874-79A8-460D-AA43-1D04C27A1022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EBB18-523D-42A2-8596-4F55791D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3305E-7F95-44E8-A1B4-42D508AE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938D-C38A-42BB-87E9-ED66226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3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D4EA-AEE0-4F5C-BEF9-4F8358EB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1C228-BB4F-4279-B42D-A746A6E3E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F3962-4E06-451B-AB1C-55972FDF1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C67F4-911B-448F-A973-DDBC18D1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1874-79A8-460D-AA43-1D04C27A1022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4D918-3B71-448A-A3EB-092F9FCA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2566C-C41D-46B9-9D64-A7889E55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938D-C38A-42BB-87E9-ED66226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EC8D-B134-4C6D-AA50-106F0229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5AA9D-7C43-4B9C-AFA3-0095BF1FD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37DF0-BBA8-4B2E-95E0-3136B5512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EF11-441C-43E2-9FE1-4B8BC487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1874-79A8-460D-AA43-1D04C27A1022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EA5FF-F740-480A-A9CC-3DF0BFDA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3B90F-9B73-4129-83F3-35743F3A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938D-C38A-42BB-87E9-ED66226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3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B9B40-6460-460F-9AF1-258507C6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59606-A0F5-4B55-8A01-318D84912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E4D15-B865-4AC7-853A-818504781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C1874-79A8-460D-AA43-1D04C27A1022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D0E7-B204-46D8-95E4-9109BFF99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E553-18EC-48C5-838C-A81F3F1F3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0938D-C38A-42BB-87E9-ED66226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3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C7C2-3D75-4A03-9E76-31B676951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Griewank</a:t>
            </a:r>
            <a:r>
              <a:rPr lang="en-US" dirty="0"/>
              <a:t>: Chapter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9E1FC-3797-4686-B5F1-8B47745B8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Fundamentals of Forward and Reverse</a:t>
            </a:r>
          </a:p>
        </p:txBody>
      </p:sp>
    </p:spTree>
    <p:extLst>
      <p:ext uri="{BB962C8B-B14F-4D97-AF65-F5344CB8AC3E}">
        <p14:creationId xmlns:p14="http://schemas.microsoft.com/office/powerpoint/2010/main" val="146234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0270-72A9-4561-8BF3-4566905B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1B3F0-A706-49D3-BE76-8CBF516D8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4" y="1253331"/>
            <a:ext cx="10515600" cy="4351338"/>
          </a:xfrm>
        </p:spPr>
        <p:txBody>
          <a:bodyPr/>
          <a:lstStyle/>
          <a:p>
            <a:r>
              <a:rPr lang="en-US" dirty="0"/>
              <a:t>Each pair [F(x), F’(x, x’)] must be evaluated once for each elementary operation</a:t>
            </a:r>
          </a:p>
          <a:p>
            <a:r>
              <a:rPr lang="en-US" dirty="0"/>
              <a:t>For  p directions, multiply derivative operations by p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C6A290-FC00-47DE-A6FA-43EF5559B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286611"/>
              </p:ext>
            </p:extLst>
          </p:nvPr>
        </p:nvGraphicFramePr>
        <p:xfrm>
          <a:off x="475861" y="2687003"/>
          <a:ext cx="10291665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333">
                  <a:extLst>
                    <a:ext uri="{9D8B030D-6E8A-4147-A177-3AD203B41FA5}">
                      <a16:colId xmlns:a16="http://schemas.microsoft.com/office/drawing/2014/main" val="3051413482"/>
                    </a:ext>
                  </a:extLst>
                </a:gridCol>
                <a:gridCol w="2058333">
                  <a:extLst>
                    <a:ext uri="{9D8B030D-6E8A-4147-A177-3AD203B41FA5}">
                      <a16:colId xmlns:a16="http://schemas.microsoft.com/office/drawing/2014/main" val="440291226"/>
                    </a:ext>
                  </a:extLst>
                </a:gridCol>
                <a:gridCol w="2058333">
                  <a:extLst>
                    <a:ext uri="{9D8B030D-6E8A-4147-A177-3AD203B41FA5}">
                      <a16:colId xmlns:a16="http://schemas.microsoft.com/office/drawing/2014/main" val="1469765898"/>
                    </a:ext>
                  </a:extLst>
                </a:gridCol>
                <a:gridCol w="2058333">
                  <a:extLst>
                    <a:ext uri="{9D8B030D-6E8A-4147-A177-3AD203B41FA5}">
                      <a16:colId xmlns:a16="http://schemas.microsoft.com/office/drawing/2014/main" val="382695571"/>
                    </a:ext>
                  </a:extLst>
                </a:gridCol>
                <a:gridCol w="2058333">
                  <a:extLst>
                    <a:ext uri="{9D8B030D-6E8A-4147-A177-3AD203B41FA5}">
                      <a16:colId xmlns:a16="http://schemas.microsoft.com/office/drawing/2014/main" val="108943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7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Moves (fetches or stores)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store for eval</a:t>
                      </a:r>
                    </a:p>
                    <a:p>
                      <a:r>
                        <a:rPr lang="en-US" dirty="0"/>
                        <a:t>1 store for derivative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for eval (access a, b, store)</a:t>
                      </a:r>
                    </a:p>
                    <a:p>
                      <a:r>
                        <a:rPr lang="en-US" dirty="0"/>
                        <a:t>3 for derivative (access </a:t>
                      </a:r>
                      <a:r>
                        <a:rPr lang="en-US" dirty="0" err="1"/>
                        <a:t>a’</a:t>
                      </a:r>
                      <a:r>
                        <a:rPr lang="en-US" dirty="0"/>
                        <a:t> and b’, store)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for eval (access a, b, store)</a:t>
                      </a:r>
                    </a:p>
                    <a:p>
                      <a:r>
                        <a:rPr lang="en-US" dirty="0"/>
                        <a:t>3 for derivative (already assume a, b accessed, access a’, b’, store)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 for eval (access argument, store),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 for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deriv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(store, access argument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deriv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266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for eval,</a:t>
                      </a:r>
                    </a:p>
                    <a:p>
                      <a:r>
                        <a:rPr lang="en-US" dirty="0"/>
                        <a:t>1 for </a:t>
                      </a:r>
                      <a:r>
                        <a:rPr lang="en-US" dirty="0" err="1"/>
                        <a:t>deriv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for </a:t>
                      </a:r>
                      <a:r>
                        <a:rPr lang="en-US" dirty="0" err="1"/>
                        <a:t>deriv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3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for eval,</a:t>
                      </a:r>
                    </a:p>
                    <a:p>
                      <a:r>
                        <a:rPr lang="en-US" dirty="0"/>
                        <a:t>2 for </a:t>
                      </a:r>
                      <a:r>
                        <a:rPr lang="en-US" dirty="0" err="1"/>
                        <a:t>deriv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for </a:t>
                      </a:r>
                      <a:r>
                        <a:rPr lang="en-US" dirty="0" err="1"/>
                        <a:t>deriv</a:t>
                      </a:r>
                      <a:r>
                        <a:rPr lang="en-US" dirty="0"/>
                        <a:t> (chain rule multiplication)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9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Nonlinear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for eval,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 for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deriv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35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31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0CDC-F466-4D5C-8434-D7AB9D97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Reverse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C9E06-6F5F-4C57-8D8A-ABB16FADF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8548"/>
            <a:ext cx="10515600" cy="4351338"/>
          </a:xfrm>
        </p:spPr>
        <p:txBody>
          <a:bodyPr/>
          <a:lstStyle/>
          <a:p>
            <a:r>
              <a:rPr lang="en-US" dirty="0"/>
              <a:t>Forward mode cost increases linearly with p</a:t>
            </a:r>
          </a:p>
          <a:p>
            <a:r>
              <a:rPr lang="en-US" dirty="0"/>
              <a:t>Gradient of a dependent variable obtained at fix multiple of cost of function evaluation</a:t>
            </a:r>
          </a:p>
          <a:p>
            <a:r>
              <a:rPr lang="en-US" dirty="0"/>
              <a:t>Reverse mode: forward mode elementary operations evaluated and intermediates stored, derivatives of elementary operations evaluated and added to gradient, intermediates restored</a:t>
            </a:r>
          </a:p>
        </p:txBody>
      </p:sp>
    </p:spTree>
    <p:extLst>
      <p:ext uri="{BB962C8B-B14F-4D97-AF65-F5344CB8AC3E}">
        <p14:creationId xmlns:p14="http://schemas.microsoft.com/office/powerpoint/2010/main" val="144129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0CDC-F466-4D5C-8434-D7AB9D97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8498"/>
          </a:xfrm>
        </p:spPr>
        <p:txBody>
          <a:bodyPr>
            <a:normAutofit fontScale="90000"/>
          </a:bodyPr>
          <a:lstStyle/>
          <a:p>
            <a:r>
              <a:rPr lang="en-US" dirty="0"/>
              <a:t>Reverse Mode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D7C7B0-79F9-4C67-8583-4B8D1BA56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68128"/>
              </p:ext>
            </p:extLst>
          </p:nvPr>
        </p:nvGraphicFramePr>
        <p:xfrm>
          <a:off x="838200" y="578499"/>
          <a:ext cx="10291665" cy="622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333">
                  <a:extLst>
                    <a:ext uri="{9D8B030D-6E8A-4147-A177-3AD203B41FA5}">
                      <a16:colId xmlns:a16="http://schemas.microsoft.com/office/drawing/2014/main" val="3051413482"/>
                    </a:ext>
                  </a:extLst>
                </a:gridCol>
                <a:gridCol w="2058333">
                  <a:extLst>
                    <a:ext uri="{9D8B030D-6E8A-4147-A177-3AD203B41FA5}">
                      <a16:colId xmlns:a16="http://schemas.microsoft.com/office/drawing/2014/main" val="440291226"/>
                    </a:ext>
                  </a:extLst>
                </a:gridCol>
                <a:gridCol w="2058333">
                  <a:extLst>
                    <a:ext uri="{9D8B030D-6E8A-4147-A177-3AD203B41FA5}">
                      <a16:colId xmlns:a16="http://schemas.microsoft.com/office/drawing/2014/main" val="1469765898"/>
                    </a:ext>
                  </a:extLst>
                </a:gridCol>
                <a:gridCol w="2058333">
                  <a:extLst>
                    <a:ext uri="{9D8B030D-6E8A-4147-A177-3AD203B41FA5}">
                      <a16:colId xmlns:a16="http://schemas.microsoft.com/office/drawing/2014/main" val="382695571"/>
                    </a:ext>
                  </a:extLst>
                </a:gridCol>
                <a:gridCol w="2058333">
                  <a:extLst>
                    <a:ext uri="{9D8B030D-6E8A-4147-A177-3AD203B41FA5}">
                      <a16:colId xmlns:a16="http://schemas.microsoft.com/office/drawing/2014/main" val="108943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7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Moves (fetches or stores)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store for eval</a:t>
                      </a:r>
                    </a:p>
                    <a:p>
                      <a:r>
                        <a:rPr lang="en-US" dirty="0"/>
                        <a:t>1 store for derivative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for eval (access a, b, store)</a:t>
                      </a:r>
                    </a:p>
                    <a:p>
                      <a:r>
                        <a:rPr lang="en-US" dirty="0"/>
                        <a:t>6 for adjoint (access current node adjoint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and update to 0</a:t>
                      </a:r>
                      <a:r>
                        <a:rPr lang="en-US" dirty="0"/>
                        <a:t>, access a adjoint and b adjoint, store updated a adjoint and b adjoint)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for eval (access a, b, store)</a:t>
                      </a:r>
                    </a:p>
                    <a:p>
                      <a:r>
                        <a:rPr lang="en-US" dirty="0"/>
                        <a:t>8 for adjoint (access current node adjoint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and update to 0</a:t>
                      </a:r>
                      <a:r>
                        <a:rPr lang="en-US" dirty="0"/>
                        <a:t>, access a and a adjoint and b and b adjoint, store updated a adjoint and b adjoint)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 for eval (access argument, store),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for adjoint (access current node and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update to 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access argument and adjoint of argument and update)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266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for eval,</a:t>
                      </a:r>
                    </a:p>
                    <a:p>
                      <a:r>
                        <a:rPr lang="en-US" dirty="0"/>
                        <a:t>2 for adjoint (increment a adjoint and b adjoint)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for adjoint (multiply by current node adjoint for a adjoint and for b adjoint)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for adjoint (increment adjoint)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3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for eval,</a:t>
                      </a:r>
                    </a:p>
                    <a:p>
                      <a:r>
                        <a:rPr lang="en-US" dirty="0"/>
                        <a:t>2 for </a:t>
                      </a:r>
                      <a:r>
                        <a:rPr lang="en-US" dirty="0" err="1"/>
                        <a:t>deriv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for adjoint (multiply by adjoint)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9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Nonlinear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for eval,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 for adjoint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35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7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23E2-C9A9-4AD3-878D-5A20E151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vs. Reverse (</a:t>
            </a:r>
            <a:r>
              <a:rPr lang="en-US" dirty="0" err="1"/>
              <a:t>Margossian</a:t>
            </a:r>
            <a:r>
              <a:rPr lang="en-US" dirty="0"/>
              <a:t> </a:t>
            </a:r>
            <a:r>
              <a:rPr lang="en-US" dirty="0" err="1"/>
              <a:t>arvix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71B7A-6FBA-4CD0-A2E3-50A11668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F: </a:t>
            </a:r>
            <a:r>
              <a:rPr lang="en-US" dirty="0" err="1"/>
              <a:t>R^n</a:t>
            </a:r>
            <a:r>
              <a:rPr lang="en-US" dirty="0"/>
              <a:t> -&gt; </a:t>
            </a:r>
            <a:r>
              <a:rPr lang="en-US" dirty="0" err="1"/>
              <a:t>R^m</a:t>
            </a:r>
            <a:endParaRPr lang="en-US" dirty="0"/>
          </a:p>
          <a:p>
            <a:r>
              <a:rPr lang="en-US" dirty="0"/>
              <a:t>Reverse mode will out perform when n&gt;&gt;m because just requires m backward sweeps</a:t>
            </a:r>
          </a:p>
          <a:p>
            <a:r>
              <a:rPr lang="en-US" dirty="0"/>
              <a:t>Otherwise forward more efficient because don’t need to store computational graph</a:t>
            </a:r>
          </a:p>
        </p:txBody>
      </p:sp>
    </p:spTree>
    <p:extLst>
      <p:ext uri="{BB962C8B-B14F-4D97-AF65-F5344CB8AC3E}">
        <p14:creationId xmlns:p14="http://schemas.microsoft.com/office/powerpoint/2010/main" val="14662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466</Words>
  <Application>Microsoft Office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Griewank: Chapter 3</vt:lpstr>
      <vt:lpstr>Forward Mode</vt:lpstr>
      <vt:lpstr>Reverse Mode</vt:lpstr>
      <vt:lpstr>Reverse Mode</vt:lpstr>
      <vt:lpstr>Forward vs. Reverse (Margossian arvix)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Griewank: Chapter 3</dc:title>
  <dc:creator>Lindsey</dc:creator>
  <cp:lastModifiedBy>Lindsey</cp:lastModifiedBy>
  <cp:revision>8</cp:revision>
  <dcterms:created xsi:type="dcterms:W3CDTF">2019-04-08T01:11:11Z</dcterms:created>
  <dcterms:modified xsi:type="dcterms:W3CDTF">2019-04-29T05:13:43Z</dcterms:modified>
</cp:coreProperties>
</file>