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12" algn="ctr">
              <a:buSzTx/>
              <a:buFontTx/>
              <a:buNone/>
              <a:defRPr sz="2400"/>
            </a:lvl2pPr>
            <a:lvl3pPr marL="0" indent="914422" algn="ctr">
              <a:buSzTx/>
              <a:buFontTx/>
              <a:buNone/>
              <a:defRPr sz="2400"/>
            </a:lvl3pPr>
            <a:lvl4pPr marL="0" indent="1371634" algn="ctr">
              <a:buSzTx/>
              <a:buFontTx/>
              <a:buNone/>
              <a:defRPr sz="2400"/>
            </a:lvl4pPr>
            <a:lvl5pPr marL="0" indent="1828845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3" y="1709738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3" y="4589464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12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22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34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45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8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90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12">
              <a:buSzTx/>
              <a:buFontTx/>
              <a:buNone/>
              <a:defRPr b="1" sz="2400"/>
            </a:lvl2pPr>
            <a:lvl3pPr marL="0" indent="914422">
              <a:buSzTx/>
              <a:buFontTx/>
              <a:buNone/>
              <a:defRPr b="1" sz="2400"/>
            </a:lvl3pPr>
            <a:lvl4pPr marL="0" indent="1371634">
              <a:buSzTx/>
              <a:buFontTx/>
              <a:buNone/>
              <a:defRPr b="1" sz="2400"/>
            </a:lvl4pPr>
            <a:lvl5pPr marL="0" indent="1828845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3" y="1681163"/>
            <a:ext cx="518318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9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75" indent="-261265">
              <a:defRPr sz="3200"/>
            </a:lvl2pPr>
            <a:lvl3pPr marL="1219231" indent="-304809">
              <a:defRPr sz="3200"/>
            </a:lvl3pPr>
            <a:lvl4pPr marL="1737405" indent="-365771">
              <a:defRPr sz="3200"/>
            </a:lvl4pPr>
            <a:lvl5pPr marL="2194617" indent="-365771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91" y="2057400"/>
            <a:ext cx="3932236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9" y="987425"/>
            <a:ext cx="6172202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12">
              <a:buSzTx/>
              <a:buFontTx/>
              <a:buNone/>
              <a:defRPr sz="1600"/>
            </a:lvl2pPr>
            <a:lvl3pPr marL="0" indent="914422">
              <a:buSzTx/>
              <a:buFontTx/>
              <a:buNone/>
              <a:defRPr sz="1600"/>
            </a:lvl3pPr>
            <a:lvl4pPr marL="0" indent="1371634">
              <a:buSzTx/>
              <a:buFontTx/>
              <a:buNone/>
              <a:defRPr sz="1600"/>
            </a:lvl4pPr>
            <a:lvl5pPr marL="0" indent="1828845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3" y="365125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3" y="1825625"/>
            <a:ext cx="1051560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9" y="6404294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7" marR="0" indent="-228607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18" marR="0" indent="-266708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71" marR="0" indent="-320049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44" marR="0" indent="-355610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56" marR="0" indent="-355610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67" marR="0" indent="-355610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78" marR="0" indent="-355610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90" marR="0" indent="-355610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300" marR="0" indent="-355610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3"/>
          <p:cNvSpPr/>
          <p:nvPr/>
        </p:nvSpPr>
        <p:spPr>
          <a:xfrm>
            <a:off x="468632" y="3279010"/>
            <a:ext cx="235671" cy="235671"/>
          </a:xfrm>
          <a:prstGeom prst="ellipse">
            <a:avLst/>
          </a:prstGeom>
          <a:gradFill>
            <a:gsLst>
              <a:gs pos="0">
                <a:schemeClr val="accent1">
                  <a:hueOff val="276587"/>
                  <a:satOff val="-4887"/>
                  <a:lumOff val="24576"/>
                </a:schemeClr>
              </a:gs>
              <a:gs pos="50000">
                <a:srgbClr val="98AAD9"/>
              </a:gs>
              <a:gs pos="100000">
                <a:schemeClr val="accent1">
                  <a:hueOff val="258141"/>
                  <a:satOff val="-1314"/>
                  <a:lumOff val="16637"/>
                </a:schemeClr>
              </a:gs>
            </a:gsLst>
            <a:lin ang="5400000"/>
          </a:gradFill>
          <a:ln w="63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27" name="Straight Arrow Connector 5"/>
          <p:cNvSpPr/>
          <p:nvPr/>
        </p:nvSpPr>
        <p:spPr>
          <a:xfrm>
            <a:off x="707499" y="3400287"/>
            <a:ext cx="221233" cy="6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98" name="Rectangle: Rounded Corners 7"/>
          <p:cNvGrpSpPr/>
          <p:nvPr/>
        </p:nvGrpSpPr>
        <p:grpSpPr>
          <a:xfrm>
            <a:off x="931906" y="2983229"/>
            <a:ext cx="1570356" cy="891542"/>
            <a:chOff x="0" y="0"/>
            <a:chExt cx="1570355" cy="891541"/>
          </a:xfrm>
        </p:grpSpPr>
        <p:sp>
          <p:nvSpPr>
            <p:cNvPr id="96" name="Rounded Rectangle"/>
            <p:cNvSpPr/>
            <p:nvPr/>
          </p:nvSpPr>
          <p:spPr>
            <a:xfrm>
              <a:off x="0" y="87552"/>
              <a:ext cx="1570356" cy="71643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5">
                    <a:hueOff val="198858"/>
                    <a:satOff val="-2084"/>
                    <a:lumOff val="20614"/>
                  </a:schemeClr>
                </a:gs>
                <a:gs pos="50000">
                  <a:srgbClr val="A1C1E5"/>
                </a:gs>
                <a:gs pos="100000">
                  <a:schemeClr val="accent5">
                    <a:hueOff val="173799"/>
                    <a:satOff val="1446"/>
                    <a:lumOff val="13545"/>
                  </a:schemeClr>
                </a:gs>
              </a:gsLst>
              <a:lin ang="5400000" scaled="0"/>
            </a:gradFill>
            <a:ln w="635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97" name="User enters SetCategories Command"/>
            <p:cNvSpPr txBox="1"/>
            <p:nvPr/>
          </p:nvSpPr>
          <p:spPr>
            <a:xfrm>
              <a:off x="34973" y="0"/>
              <a:ext cx="1500409" cy="891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21" tIns="45721" rIns="45721" bIns="45721" numCol="1" anchor="ctr">
              <a:spAutoFit/>
            </a:bodyPr>
            <a:lstStyle>
              <a:lvl1pPr algn="ctr"/>
            </a:lstStyle>
            <a:p>
              <a:pPr/>
              <a:r>
                <a:t>User enters SetCategories Command</a:t>
              </a:r>
            </a:p>
          </p:txBody>
        </p:sp>
      </p:grpSp>
      <p:sp>
        <p:nvSpPr>
          <p:cNvPr id="128" name="Straight Arrow Connector 8"/>
          <p:cNvSpPr/>
          <p:nvPr/>
        </p:nvSpPr>
        <p:spPr>
          <a:xfrm>
            <a:off x="2505515" y="3400592"/>
            <a:ext cx="1039336" cy="16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0" name="Diamond 45"/>
          <p:cNvSpPr/>
          <p:nvPr/>
        </p:nvSpPr>
        <p:spPr>
          <a:xfrm>
            <a:off x="10504820" y="4724962"/>
            <a:ext cx="480767" cy="480767"/>
          </a:xfrm>
          <a:prstGeom prst="diamond">
            <a:avLst/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1" name="TextBox 46"/>
          <p:cNvSpPr txBox="1"/>
          <p:nvPr/>
        </p:nvSpPr>
        <p:spPr>
          <a:xfrm>
            <a:off x="2818545" y="3676589"/>
            <a:ext cx="85312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[else]</a:t>
            </a:r>
          </a:p>
        </p:txBody>
      </p:sp>
      <p:sp>
        <p:nvSpPr>
          <p:cNvPr id="102" name="TextBox 47"/>
          <p:cNvSpPr txBox="1"/>
          <p:nvPr/>
        </p:nvSpPr>
        <p:spPr>
          <a:xfrm>
            <a:off x="2366833" y="2560050"/>
            <a:ext cx="143581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[Valid Index]</a:t>
            </a:r>
          </a:p>
        </p:txBody>
      </p:sp>
      <p:grpSp>
        <p:nvGrpSpPr>
          <p:cNvPr id="105" name="Rectangle: Rounded Corners 50"/>
          <p:cNvGrpSpPr/>
          <p:nvPr/>
        </p:nvGrpSpPr>
        <p:grpSpPr>
          <a:xfrm>
            <a:off x="2309359" y="1511610"/>
            <a:ext cx="2953233" cy="814660"/>
            <a:chOff x="0" y="171791"/>
            <a:chExt cx="2953231" cy="814658"/>
          </a:xfrm>
        </p:grpSpPr>
        <p:sp>
          <p:nvSpPr>
            <p:cNvPr id="103" name="Rounded Rectangle"/>
            <p:cNvSpPr/>
            <p:nvPr/>
          </p:nvSpPr>
          <p:spPr>
            <a:xfrm>
              <a:off x="0" y="171791"/>
              <a:ext cx="2953232" cy="81466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6">
                    <a:hueOff val="286552"/>
                    <a:satOff val="-5983"/>
                    <a:lumOff val="26183"/>
                  </a:schemeClr>
                </a:gs>
                <a:gs pos="50000">
                  <a:srgbClr val="A9CD97"/>
                </a:gs>
                <a:gs pos="100000">
                  <a:schemeClr val="accent6">
                    <a:hueOff val="266558"/>
                    <a:satOff val="-2836"/>
                    <a:lumOff val="17637"/>
                  </a:schemeClr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04" name="Parse categories entered into new Categories object"/>
            <p:cNvSpPr txBox="1"/>
            <p:nvPr/>
          </p:nvSpPr>
          <p:spPr>
            <a:xfrm>
              <a:off x="39767" y="266700"/>
              <a:ext cx="2873698" cy="624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21" tIns="45721" rIns="45721" bIns="45721" numCol="1" anchor="ctr">
              <a:spAutoFit/>
            </a:bodyPr>
            <a:lstStyle>
              <a:lvl1pPr algn="ctr"/>
            </a:lstStyle>
            <a:p>
              <a:pPr/>
              <a:r>
                <a:t>Parse categories entered into new Categories object</a:t>
              </a:r>
            </a:p>
          </p:txBody>
        </p:sp>
      </p:grpSp>
      <p:sp>
        <p:nvSpPr>
          <p:cNvPr id="106" name="Diamond 55"/>
          <p:cNvSpPr/>
          <p:nvPr/>
        </p:nvSpPr>
        <p:spPr>
          <a:xfrm>
            <a:off x="3545592" y="3156462"/>
            <a:ext cx="480767" cy="480767"/>
          </a:xfrm>
          <a:prstGeom prst="diamond">
            <a:avLst/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29" name="Straight Arrow Connector 68"/>
          <p:cNvSpPr/>
          <p:nvPr/>
        </p:nvSpPr>
        <p:spPr>
          <a:xfrm>
            <a:off x="10990075" y="4965345"/>
            <a:ext cx="52871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10" name="Group 74"/>
          <p:cNvGrpSpPr/>
          <p:nvPr/>
        </p:nvGrpSpPr>
        <p:grpSpPr>
          <a:xfrm>
            <a:off x="11521968" y="4847510"/>
            <a:ext cx="235671" cy="235671"/>
            <a:chOff x="0" y="0"/>
            <a:chExt cx="235670" cy="235670"/>
          </a:xfrm>
        </p:grpSpPr>
        <p:sp>
          <p:nvSpPr>
            <p:cNvPr id="108" name="Oval 67"/>
            <p:cNvSpPr/>
            <p:nvPr/>
          </p:nvSpPr>
          <p:spPr>
            <a:xfrm>
              <a:off x="-1" y="-1"/>
              <a:ext cx="235672" cy="235672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09" name="Oval 70"/>
            <p:cNvSpPr/>
            <p:nvPr/>
          </p:nvSpPr>
          <p:spPr>
            <a:xfrm>
              <a:off x="47617" y="52446"/>
              <a:ext cx="136204" cy="13620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276587"/>
                    <a:satOff val="-4887"/>
                    <a:lumOff val="24576"/>
                  </a:schemeClr>
                </a:gs>
                <a:gs pos="50000">
                  <a:srgbClr val="98AAD9"/>
                </a:gs>
                <a:gs pos="100000">
                  <a:schemeClr val="accent1">
                    <a:hueOff val="258141"/>
                    <a:satOff val="-1314"/>
                    <a:lumOff val="16637"/>
                  </a:schemeClr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11" name="Display error message: Invalid Index"/>
          <p:cNvSpPr/>
          <p:nvPr/>
        </p:nvSpPr>
        <p:spPr>
          <a:xfrm>
            <a:off x="2794578" y="4473770"/>
            <a:ext cx="1982794" cy="983152"/>
          </a:xfrm>
          <a:prstGeom prst="roundRect">
            <a:avLst>
              <a:gd name="adj" fmla="val 19376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Display error message: Invalid Index</a:t>
            </a:r>
          </a:p>
        </p:txBody>
      </p:sp>
      <p:sp>
        <p:nvSpPr>
          <p:cNvPr id="112" name="Merge targeted restaurant’s existing categories with new categories"/>
          <p:cNvSpPr/>
          <p:nvPr/>
        </p:nvSpPr>
        <p:spPr>
          <a:xfrm>
            <a:off x="7778902" y="1283940"/>
            <a:ext cx="2229357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Merge targeted restaurant’s existing categories with new categories</a:t>
            </a:r>
          </a:p>
        </p:txBody>
      </p:sp>
      <p:sp>
        <p:nvSpPr>
          <p:cNvPr id="130" name="Connection Line"/>
          <p:cNvSpPr/>
          <p:nvPr/>
        </p:nvSpPr>
        <p:spPr>
          <a:xfrm>
            <a:off x="3785975" y="2329625"/>
            <a:ext cx="1" cy="822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114" name="Connection Line"/>
          <p:cNvCxnSpPr>
            <a:stCxn id="106" idx="0"/>
            <a:endCxn id="111" idx="0"/>
          </p:cNvCxnSpPr>
          <p:nvPr/>
        </p:nvCxnSpPr>
        <p:spPr>
          <a:xfrm flipH="1">
            <a:off x="3785975" y="3396845"/>
            <a:ext cx="1" cy="1568501"/>
          </a:xfrm>
          <a:prstGeom prst="straightConnector1">
            <a:avLst/>
          </a:prstGeom>
          <a:ln w="12700">
            <a:solidFill>
              <a:schemeClr val="accent1"/>
            </a:solidFill>
            <a:miter/>
            <a:tailEnd type="triangle"/>
          </a:ln>
        </p:spPr>
      </p:cxnSp>
      <p:sp>
        <p:nvSpPr>
          <p:cNvPr id="131" name="Connection Line"/>
          <p:cNvSpPr/>
          <p:nvPr/>
        </p:nvSpPr>
        <p:spPr>
          <a:xfrm>
            <a:off x="5265680" y="1918940"/>
            <a:ext cx="45933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6" name="Diamond 45"/>
          <p:cNvSpPr/>
          <p:nvPr/>
        </p:nvSpPr>
        <p:spPr>
          <a:xfrm>
            <a:off x="5729279" y="1678557"/>
            <a:ext cx="480767" cy="480767"/>
          </a:xfrm>
          <a:prstGeom prst="diamond">
            <a:avLst/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7" name="TextBox 47"/>
          <p:cNvSpPr txBox="1"/>
          <p:nvPr/>
        </p:nvSpPr>
        <p:spPr>
          <a:xfrm>
            <a:off x="6161564" y="1493592"/>
            <a:ext cx="157035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[Valid Format]</a:t>
            </a:r>
          </a:p>
        </p:txBody>
      </p:sp>
      <p:cxnSp>
        <p:nvCxnSpPr>
          <p:cNvPr id="118" name="Connection Line"/>
          <p:cNvCxnSpPr>
            <a:stCxn id="116" idx="0"/>
            <a:endCxn id="112" idx="0"/>
          </p:cNvCxnSpPr>
          <p:nvPr/>
        </p:nvCxnSpPr>
        <p:spPr>
          <a:xfrm>
            <a:off x="5969662" y="1918940"/>
            <a:ext cx="2923919" cy="1"/>
          </a:xfrm>
          <a:prstGeom prst="straightConnector1">
            <a:avLst/>
          </a:prstGeom>
          <a:ln w="12700">
            <a:solidFill>
              <a:schemeClr val="accent1"/>
            </a:solidFill>
            <a:miter/>
            <a:tailEnd type="triangle"/>
          </a:ln>
        </p:spPr>
      </p:cxnSp>
      <p:sp>
        <p:nvSpPr>
          <p:cNvPr id="119" name="Display error: Invalid Format"/>
          <p:cNvSpPr/>
          <p:nvPr/>
        </p:nvSpPr>
        <p:spPr>
          <a:xfrm>
            <a:off x="5076039" y="3028020"/>
            <a:ext cx="1768829" cy="801960"/>
          </a:xfrm>
          <a:prstGeom prst="roundRect">
            <a:avLst>
              <a:gd name="adj" fmla="val 23754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Display error: Invalid Format</a:t>
            </a:r>
          </a:p>
        </p:txBody>
      </p:sp>
      <p:cxnSp>
        <p:nvCxnSpPr>
          <p:cNvPr id="120" name="Connection Line"/>
          <p:cNvCxnSpPr>
            <a:stCxn id="116" idx="0"/>
            <a:endCxn id="119" idx="0"/>
          </p:cNvCxnSpPr>
          <p:nvPr/>
        </p:nvCxnSpPr>
        <p:spPr>
          <a:xfrm flipH="1">
            <a:off x="5960453" y="1918940"/>
            <a:ext cx="9210" cy="1510060"/>
          </a:xfrm>
          <a:prstGeom prst="straightConnector1">
            <a:avLst/>
          </a:prstGeom>
          <a:ln w="12700">
            <a:solidFill>
              <a:schemeClr val="accent1"/>
            </a:solidFill>
            <a:miter/>
            <a:tailEnd type="triangle"/>
          </a:ln>
        </p:spPr>
      </p:cxnSp>
      <p:sp>
        <p:nvSpPr>
          <p:cNvPr id="121" name="TextBox 47"/>
          <p:cNvSpPr txBox="1"/>
          <p:nvPr/>
        </p:nvSpPr>
        <p:spPr>
          <a:xfrm>
            <a:off x="5184484" y="2560050"/>
            <a:ext cx="157035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[else]</a:t>
            </a:r>
          </a:p>
        </p:txBody>
      </p:sp>
      <p:sp>
        <p:nvSpPr>
          <p:cNvPr id="122" name="Create new Restaurant with merged categories"/>
          <p:cNvSpPr/>
          <p:nvPr/>
        </p:nvSpPr>
        <p:spPr>
          <a:xfrm>
            <a:off x="7825224" y="2937424"/>
            <a:ext cx="2136712" cy="983152"/>
          </a:xfrm>
          <a:prstGeom prst="roundRect">
            <a:avLst>
              <a:gd name="adj" fmla="val 19376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Create new Restaurant with merged categories</a:t>
            </a:r>
          </a:p>
        </p:txBody>
      </p:sp>
      <p:cxnSp>
        <p:nvCxnSpPr>
          <p:cNvPr id="123" name="Connection Line"/>
          <p:cNvCxnSpPr>
            <a:stCxn id="122" idx="0"/>
            <a:endCxn id="112" idx="0"/>
          </p:cNvCxnSpPr>
          <p:nvPr/>
        </p:nvCxnSpPr>
        <p:spPr>
          <a:xfrm flipH="1" flipV="1">
            <a:off x="8893580" y="1918940"/>
            <a:ext cx="1" cy="1510060"/>
          </a:xfrm>
          <a:prstGeom prst="straightConnector1">
            <a:avLst/>
          </a:prstGeom>
          <a:ln w="12700">
            <a:solidFill>
              <a:schemeClr val="accent1"/>
            </a:solidFill>
            <a:miter/>
            <a:headEnd type="triangle"/>
          </a:ln>
        </p:spPr>
      </p:cxnSp>
      <p:sp>
        <p:nvSpPr>
          <p:cNvPr id="124" name="Update Food Diary with new restaurant"/>
          <p:cNvSpPr/>
          <p:nvPr/>
        </p:nvSpPr>
        <p:spPr>
          <a:xfrm>
            <a:off x="7910716" y="4376148"/>
            <a:ext cx="1965728" cy="1178396"/>
          </a:xfrm>
          <a:prstGeom prst="roundRect">
            <a:avLst>
              <a:gd name="adj" fmla="val 21676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Update Food Diary with new restaurant</a:t>
            </a:r>
          </a:p>
        </p:txBody>
      </p:sp>
      <p:cxnSp>
        <p:nvCxnSpPr>
          <p:cNvPr id="125" name="Connection Line"/>
          <p:cNvCxnSpPr>
            <a:stCxn id="124" idx="0"/>
            <a:endCxn id="122" idx="0"/>
          </p:cNvCxnSpPr>
          <p:nvPr/>
        </p:nvCxnSpPr>
        <p:spPr>
          <a:xfrm flipV="1">
            <a:off x="8893580" y="3428999"/>
            <a:ext cx="1" cy="1536347"/>
          </a:xfrm>
          <a:prstGeom prst="straightConnector1">
            <a:avLst/>
          </a:prstGeom>
          <a:ln w="12700">
            <a:solidFill>
              <a:schemeClr val="accent1"/>
            </a:solidFill>
            <a:miter/>
            <a:headEnd type="triangle"/>
          </a:ln>
        </p:spPr>
      </p:cxnSp>
      <p:cxnSp>
        <p:nvCxnSpPr>
          <p:cNvPr id="126" name="Connection Line"/>
          <p:cNvCxnSpPr>
            <a:stCxn id="124" idx="0"/>
            <a:endCxn id="100" idx="0"/>
          </p:cNvCxnSpPr>
          <p:nvPr/>
        </p:nvCxnSpPr>
        <p:spPr>
          <a:xfrm>
            <a:off x="8893580" y="4965345"/>
            <a:ext cx="1851624" cy="1"/>
          </a:xfrm>
          <a:prstGeom prst="straightConnector1">
            <a:avLst/>
          </a:prstGeom>
          <a:ln w="12700">
            <a:solidFill>
              <a:schemeClr val="accent1"/>
            </a:solidFill>
            <a:miter/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