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5" d="100"/>
          <a:sy n="105" d="100"/>
        </p:scale>
        <p:origin x="1722" y="5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Level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1714500"/>
            <a:ext cx="5700181" cy="30099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rbel" panose="020B0503020204020204" pitchFamily="34" charset="0"/>
              </a:rPr>
              <a:t>UI</a:t>
            </a:r>
            <a:endParaRPr lang="en-SG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rbel" panose="020B0503020204020204" pitchFamily="34" charset="0"/>
              </a:rPr>
              <a:t>Logic</a:t>
            </a:r>
            <a:endParaRPr lang="en-SG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rbel" panose="020B0503020204020204" pitchFamily="34" charset="0"/>
              </a:rPr>
              <a:t>Storage</a:t>
            </a:r>
            <a:endParaRPr lang="en-SG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rbel" panose="020B0503020204020204" pitchFamily="34" charset="0"/>
              </a:rPr>
              <a:t>Model</a:t>
            </a:r>
            <a:endParaRPr lang="en-SG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rbel" panose="020B0503020204020204" pitchFamily="34" charset="0"/>
              </a:rPr>
              <a:t>Commons</a:t>
            </a:r>
            <a:endParaRPr lang="en-SG" sz="1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Pentagon 28"/>
          <p:cNvSpPr/>
          <p:nvPr/>
        </p:nvSpPr>
        <p:spPr>
          <a:xfrm>
            <a:off x="609600" y="2743200"/>
            <a:ext cx="973669" cy="38100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Corbel" panose="020B0503020204020204" pitchFamily="34" charset="0"/>
              </a:rPr>
              <a:t>User sees: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51" name="Flowchart: Predefined Process 50"/>
          <p:cNvSpPr/>
          <p:nvPr/>
        </p:nvSpPr>
        <p:spPr>
          <a:xfrm>
            <a:off x="2650068" y="1447800"/>
            <a:ext cx="931331" cy="53340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rbel" panose="020B0503020204020204" pitchFamily="34" charset="0"/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</p:cNvCxnSpPr>
          <p:nvPr/>
        </p:nvCxnSpPr>
        <p:spPr>
          <a:xfrm rot="5400000" flipH="1" flipV="1">
            <a:off x="2222674" y="1760896"/>
            <a:ext cx="476678" cy="383887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rbel" panose="020B0503020204020204" pitchFamily="34" charset="0"/>
              </a:rPr>
              <a:t>Main</a:t>
            </a:r>
            <a:endParaRPr lang="en-SG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rbel" panose="020B0503020204020204" pitchFamily="34" charset="0"/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rbel" panose="020B0503020204020204" pitchFamily="34" charset="0"/>
              </a:rPr>
              <a:t>Logs</a:t>
            </a:r>
            <a:br>
              <a:rPr lang="en-US" sz="1600" dirty="0">
                <a:solidFill>
                  <a:schemeClr val="bg1"/>
                </a:solidFill>
                <a:latin typeface="Corbel" panose="020B0503020204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Corbel" panose="020B0503020204020204" pitchFamily="34" charset="0"/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98169" y="1712133"/>
            <a:ext cx="95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 err="1"/>
              <a:t>Tary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rbel" panose="020B0503020204020204" pitchFamily="34" charset="0"/>
              </a:rPr>
              <a:t>:UI</a:t>
            </a:r>
            <a:endParaRPr lang="en-SG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  <a:latin typeface="Corbel" panose="020B0503020204020204" pitchFamily="34" charset="0"/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rbel" panose="020B0503020204020204" pitchFamily="34" charset="0"/>
              </a:rPr>
              <a:t>:Logic</a:t>
            </a:r>
            <a:endParaRPr lang="en-SG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  <a:latin typeface="Corbel" panose="020B0503020204020204" pitchFamily="34" charset="0"/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rbel" panose="020B0503020204020204" pitchFamily="34" charset="0"/>
              </a:rPr>
              <a:t>:Model</a:t>
            </a:r>
            <a:endParaRPr lang="en-SG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  <a:latin typeface="Corbel" panose="020B050302020402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90600" y="1325979"/>
            <a:ext cx="59606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456" y="1158699"/>
            <a:ext cx="109505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User enters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“delete 1”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rbel" panose="020B0503020204020204" pitchFamily="34" charset="0"/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  <a:latin typeface="Corbel" panose="020B0503020204020204" pitchFamily="34" charset="0"/>
              </a:rPr>
              <a:t>deletePerson</a:t>
            </a:r>
            <a:r>
              <a:rPr lang="en-US" sz="1400" dirty="0">
                <a:solidFill>
                  <a:srgbClr val="7030A0"/>
                </a:solidFill>
                <a:latin typeface="Corbel" panose="020B0503020204020204" pitchFamily="34" charset="0"/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88643" y="2342202"/>
            <a:ext cx="598026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rbel" panose="020B0503020204020204" pitchFamily="34" charset="0"/>
              </a:rPr>
              <a:t>:</a:t>
            </a:r>
            <a:r>
              <a:rPr lang="en-US" sz="1400" dirty="0" err="1">
                <a:solidFill>
                  <a:schemeClr val="bg1"/>
                </a:solidFill>
                <a:latin typeface="Corbel" panose="020B0503020204020204" pitchFamily="34" charset="0"/>
              </a:rPr>
              <a:t>EventsCenter</a:t>
            </a:r>
            <a:endParaRPr lang="en-SG" sz="1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  <a:latin typeface="Corbel" panose="020B0503020204020204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rbel" panose="020B0503020204020204" pitchFamily="34" charset="0"/>
              </a:rPr>
              <a:t>:Storage</a:t>
            </a:r>
            <a:endParaRPr lang="en-SG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  <a:latin typeface="Corbel" panose="020B0503020204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</a:rPr>
              <a:t>TaskListChangedEvent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rbel" panose="020B0503020204020204" pitchFamily="34" charset="0"/>
              </a:rPr>
              <a:t>:</a:t>
            </a:r>
            <a:r>
              <a:rPr lang="en-US" sz="1400" dirty="0" err="1">
                <a:solidFill>
                  <a:schemeClr val="bg1"/>
                </a:solidFill>
                <a:latin typeface="Corbel" panose="020B0503020204020204" pitchFamily="34" charset="0"/>
              </a:rPr>
              <a:t>EventsCenter</a:t>
            </a:r>
            <a:endParaRPr lang="en-SG" sz="1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  <a:latin typeface="Corbel" panose="020B0503020204020204" pitchFamily="34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handleTaskListChangedEvent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1222004" y="1103764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rbel" panose="020B0503020204020204" pitchFamily="34" charset="0"/>
              </a:rPr>
              <a:t>:UI</a:t>
            </a:r>
            <a:endParaRPr lang="en-SG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  <a:latin typeface="Corbel" panose="020B0503020204020204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  <a:latin typeface="Corbel" panose="020B0503020204020204" pitchFamily="34" charset="0"/>
              </a:rPr>
              <a:t>handleTaskListChangedEvent</a:t>
            </a:r>
            <a:r>
              <a:rPr lang="en-US" sz="1400" dirty="0">
                <a:solidFill>
                  <a:srgbClr val="00B050"/>
                </a:solidFill>
                <a:latin typeface="Corbel" panose="020B0503020204020204" pitchFamily="34" charset="0"/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latin typeface="Corbel" panose="020B0503020204020204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  <a:latin typeface="Corbel" panose="020B0503020204020204" pitchFamily="34" charset="0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  <a:latin typeface="Corbel" panose="020B0503020204020204" pitchFamily="34" charset="0"/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latin typeface="Corbel" panose="020B0503020204020204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  <a:latin typeface="Corbel" panose="020B0503020204020204" pitchFamily="34" charset="0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  <a:latin typeface="Corbel" panose="020B0503020204020204" pitchFamily="34" charset="0"/>
              </a:rPr>
              <a:t>Logic</a:t>
            </a:r>
            <a:endParaRPr lang="en-SG" sz="12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Corbel" panose="020B0503020204020204" pitchFamily="34" charset="0"/>
              </a:rPr>
              <a:t>CommandResult</a:t>
            </a:r>
            <a:endParaRPr lang="en-SG" sz="1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271429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  <a:latin typeface="Corbel" panose="020B0503020204020204" pitchFamily="34" charset="0"/>
              </a:rPr>
              <a:t>AddCommand</a:t>
            </a:r>
            <a:endParaRPr lang="en-SG" sz="105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Corbel" panose="020B0503020204020204" pitchFamily="34" charset="0"/>
              </a:rPr>
              <a:t>LogicManager</a:t>
            </a:r>
            <a:endParaRPr lang="en-SG" sz="105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  <a:latin typeface="Corbel" panose="020B0503020204020204" pitchFamily="34" charset="0"/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Corbel" panose="020B0503020204020204" pitchFamily="34" charset="0"/>
              </a:rPr>
              <a:t>Model</a:t>
            </a:r>
            <a:endParaRPr lang="en-SG" sz="11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  <a:latin typeface="Corbel" panose="020B0503020204020204" pitchFamily="34" charset="0"/>
              </a:rPr>
              <a:t>ListCommand</a:t>
            </a:r>
            <a:endParaRPr lang="en-SG" sz="105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  <a:latin typeface="Corbel" panose="020B0503020204020204" pitchFamily="34" charset="0"/>
              </a:rPr>
              <a:t>…</a:t>
            </a:r>
            <a:endParaRPr lang="en-SG" sz="105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  <a:latin typeface="Corbel" panose="020B0503020204020204" pitchFamily="34" charset="0"/>
              </a:rPr>
              <a:t>{abstract}</a:t>
            </a:r>
            <a:br>
              <a:rPr lang="en-US" sz="1000" b="1" dirty="0">
                <a:solidFill>
                  <a:srgbClr val="0070C0"/>
                </a:solidFill>
                <a:latin typeface="Corbel" panose="020B0503020204020204" pitchFamily="34" charset="0"/>
              </a:rPr>
            </a:br>
            <a:r>
              <a:rPr lang="en-US" sz="1000" b="1" dirty="0">
                <a:solidFill>
                  <a:srgbClr val="0070C0"/>
                </a:solidFill>
                <a:latin typeface="Corbel" panose="020B0503020204020204" pitchFamily="34" charset="0"/>
              </a:rPr>
              <a:t>Command</a:t>
            </a:r>
            <a:endParaRPr lang="en-SG" sz="10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444808"/>
            <a:ext cx="394190" cy="145616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orbel" panose="020B0503020204020204" pitchFamily="34" charset="0"/>
              </a:rPr>
              <a:t>Parser</a:t>
            </a:r>
            <a:endParaRPr lang="en-SG" sz="105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orbel" panose="020B0503020204020204" pitchFamily="34" charset="0"/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  <a:latin typeface="Corbel" panose="020B0503020204020204" pitchFamily="34" charset="0"/>
              </a:rPr>
              <a:t>Logic</a:t>
            </a:r>
            <a:endParaRPr lang="en-SG" sz="105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  <a:latin typeface="Corbel" panose="020B0503020204020204" pitchFamily="34" charset="0"/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  <a:latin typeface="Corbel" panose="020B0503020204020204" pitchFamily="34" charset="0"/>
                </a:rPr>
                <a:t>executes</a:t>
              </a:r>
              <a:endParaRPr lang="en-SG" sz="1100" dirty="0">
                <a:solidFill>
                  <a:srgbClr val="0070C0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Corbel" panose="020B0503020204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  <a:latin typeface="Corbel" panose="020B0503020204020204" pitchFamily="34" charset="0"/>
                </a:rPr>
                <a:t>produces</a:t>
              </a:r>
              <a:endParaRPr lang="en-SG" sz="1100" dirty="0">
                <a:solidFill>
                  <a:srgbClr val="0070C0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Corbel" panose="020B0503020204020204" pitchFamily="34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  <a:latin typeface="Corbel" panose="020B0503020204020204" pitchFamily="34" charset="0"/>
              </a:rPr>
              <a:t>1</a:t>
            </a:r>
            <a:endParaRPr lang="en-SG" sz="1100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  <a:latin typeface="Corbel" panose="020B0503020204020204" pitchFamily="34" charset="0"/>
              </a:rPr>
              <a:t>1</a:t>
            </a:r>
            <a:endParaRPr lang="en-SG" sz="1100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  <a:latin typeface="Corbel" panose="020B0503020204020204" pitchFamily="34" charset="0"/>
                </a:rPr>
                <a:t>creates</a:t>
              </a:r>
              <a:endParaRPr lang="en-SG" sz="1100" dirty="0">
                <a:solidFill>
                  <a:srgbClr val="0070C0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atin typeface="Corbel" panose="020B0503020204020204" pitchFamily="34" charset="0"/>
              </a:endParaRPr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  <a:latin typeface="Corbel" panose="020B0503020204020204" pitchFamily="34" charset="0"/>
              </a:rPr>
              <a:t>Incorrect</a:t>
            </a:r>
            <a:br>
              <a:rPr lang="en-US" sz="1050" b="1" dirty="0">
                <a:solidFill>
                  <a:srgbClr val="0070C0"/>
                </a:solidFill>
                <a:latin typeface="Corbel" panose="020B0503020204020204" pitchFamily="34" charset="0"/>
              </a:rPr>
            </a:br>
            <a:r>
              <a:rPr lang="en-US" sz="1050" b="1" dirty="0">
                <a:solidFill>
                  <a:srgbClr val="0070C0"/>
                </a:solidFill>
                <a:latin typeface="Corbel" panose="020B0503020204020204" pitchFamily="34" charset="0"/>
              </a:rPr>
              <a:t>Command</a:t>
            </a:r>
            <a:endParaRPr lang="en-SG" sz="105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63"/>
          <p:cNvCxnSpPr/>
          <p:nvPr/>
        </p:nvCxnSpPr>
        <p:spPr>
          <a:xfrm flipV="1">
            <a:off x="5983496" y="2837378"/>
            <a:ext cx="218254" cy="8595"/>
          </a:xfrm>
          <a:prstGeom prst="bentConnector3">
            <a:avLst>
              <a:gd name="adj1" fmla="val 95824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Rectangle 11"/>
          <p:cNvSpPr/>
          <p:nvPr/>
        </p:nvSpPr>
        <p:spPr>
          <a:xfrm flipH="1">
            <a:off x="6175856" y="2660756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  <a:latin typeface="Corbel" panose="020B0503020204020204" pitchFamily="34" charset="0"/>
              </a:rPr>
              <a:t>EditCommand</a:t>
            </a:r>
            <a:endParaRPr lang="en-SG" sz="105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  <a:latin typeface="Corbel" panose="020B0503020204020204" pitchFamily="34" charset="0"/>
              </a:rPr>
              <a:t>Logic</a:t>
            </a:r>
            <a:endParaRPr lang="en-SG" sz="12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rbel" panose="020B0503020204020204" pitchFamily="34" charset="0"/>
              </a:rPr>
              <a:t>:</a:t>
            </a:r>
            <a:r>
              <a:rPr lang="en-US" sz="1600" dirty="0" err="1">
                <a:solidFill>
                  <a:schemeClr val="bg1"/>
                </a:solidFill>
                <a:latin typeface="Corbel" panose="020B0503020204020204" pitchFamily="34" charset="0"/>
              </a:rPr>
              <a:t>LogicManager</a:t>
            </a:r>
            <a:endParaRPr lang="en-SG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atin typeface="Corbel" panose="020B0503020204020204" pitchFamily="34" charset="0"/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rbel" panose="020B0503020204020204" pitchFamily="34" charset="0"/>
              </a:rPr>
              <a:t>:Parser</a:t>
            </a:r>
            <a:endParaRPr lang="en-SG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  <a:latin typeface="Corbel" panose="020B0503020204020204" pitchFamily="34" charset="0"/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rbel" panose="020B0503020204020204" pitchFamily="34" charset="0"/>
              </a:rPr>
              <a:t>d:Delete</a:t>
            </a:r>
            <a:br>
              <a:rPr lang="en-US" sz="1600" dirty="0">
                <a:solidFill>
                  <a:schemeClr val="bg1"/>
                </a:solidFill>
                <a:latin typeface="Corbel" panose="020B0503020204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Corbel" panose="020B0503020204020204" pitchFamily="34" charset="0"/>
              </a:rPr>
              <a:t>Command</a:t>
            </a:r>
            <a:endParaRPr lang="en-SG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atin typeface="Corbel" panose="020B050302020402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  <a:latin typeface="Corbel" panose="020B0503020204020204" pitchFamily="34" charset="0"/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orbel" panose="020B0503020204020204" pitchFamily="34" charset="0"/>
              </a:rPr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rbel" panose="020B0503020204020204" pitchFamily="34" charset="0"/>
              </a:rPr>
              <a:t>:Model</a:t>
            </a:r>
            <a:endParaRPr lang="en-SG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atin typeface="Corbel" panose="020B0503020204020204" pitchFamily="34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  <a:latin typeface="Corbel" panose="020B0503020204020204" pitchFamily="34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  <a:latin typeface="Corbel" panose="020B0503020204020204" pitchFamily="34" charset="0"/>
              </a:rPr>
              <a:t>deleteTask</a:t>
            </a:r>
            <a:r>
              <a:rPr lang="en-US" dirty="0">
                <a:solidFill>
                  <a:srgbClr val="7030A0"/>
                </a:solidFill>
                <a:latin typeface="Corbel" panose="020B0503020204020204" pitchFamily="34" charset="0"/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orbel" panose="020B0503020204020204" pitchFamily="34" charset="0"/>
              </a:rPr>
              <a:t>create()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orbel" panose="020B0503020204020204" pitchFamily="34" charset="0"/>
              </a:rPr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orbel" panose="020B0503020204020204" pitchFamily="34" charset="0"/>
              </a:rPr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orbel" panose="020B0503020204020204" pitchFamily="34" charset="0"/>
              </a:rPr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rbel" panose="020B0503020204020204" pitchFamily="34" charset="0"/>
              </a:rPr>
              <a:t>result:</a:t>
            </a:r>
            <a:br>
              <a:rPr lang="en-US" sz="1600" dirty="0">
                <a:solidFill>
                  <a:schemeClr val="bg1"/>
                </a:solidFill>
                <a:latin typeface="Corbel" panose="020B0503020204020204" pitchFamily="34" charset="0"/>
              </a:rPr>
            </a:br>
            <a:r>
              <a:rPr lang="en-US" sz="1600" dirty="0" err="1">
                <a:solidFill>
                  <a:schemeClr val="bg1"/>
                </a:solidFill>
                <a:latin typeface="Corbel" panose="020B0503020204020204" pitchFamily="34" charset="0"/>
              </a:rPr>
              <a:t>CommandResult</a:t>
            </a:r>
            <a:endParaRPr lang="en-SG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atin typeface="Corbel" panose="020B0503020204020204" pitchFamily="34" charset="0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orbel" panose="020B0503020204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43000" y="1741246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StartDate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EndDate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7696200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2" name="Elbow Connector 78"/>
          <p:cNvCxnSpPr>
            <a:endCxn id="50" idx="1"/>
          </p:cNvCxnSpPr>
          <p:nvPr/>
        </p:nvCxnSpPr>
        <p:spPr>
          <a:xfrm rot="5400000" flipH="1" flipV="1">
            <a:off x="7262785" y="2604121"/>
            <a:ext cx="665827" cy="20100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Rectangle 8"/>
          <p:cNvSpPr/>
          <p:nvPr/>
        </p:nvSpPr>
        <p:spPr>
          <a:xfrm>
            <a:off x="7716861" y="385614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isDone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6" name="Elbow Connector 85"/>
          <p:cNvCxnSpPr>
            <a:endCxn id="54" idx="1"/>
          </p:cNvCxnSpPr>
          <p:nvPr/>
        </p:nvCxnSpPr>
        <p:spPr>
          <a:xfrm rot="16200000" flipH="1">
            <a:off x="7222246" y="3504424"/>
            <a:ext cx="771617" cy="2176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XmlTaskList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6800"/>
            <a:ext cx="7279307" cy="430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175</Words>
  <Application>Microsoft Office PowerPoint</Application>
  <PresentationFormat>On-screen Show (4:3)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Corbel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Shao Yun</dc:creator>
  <cp:lastModifiedBy>Shao Yun Tan</cp:lastModifiedBy>
  <cp:revision>60</cp:revision>
  <dcterms:created xsi:type="dcterms:W3CDTF">2016-07-22T14:33:02Z</dcterms:created>
  <dcterms:modified xsi:type="dcterms:W3CDTF">2016-11-07T14:56:28Z</dcterms:modified>
</cp:coreProperties>
</file>