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EE36-8E2D-3346-96F0-5A9726056045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9689-4522-0443-8533-E518A92A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9689-4522-0443-8533-E518A92AA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0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E8CE-91EF-AA49-A107-10E2E1297D0F}" type="datetimeFigureOut">
              <a:rPr lang="en-US" smtClean="0"/>
              <a:t>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B764-2A7B-1A41-A9E8-292D64BE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836486" y="852742"/>
            <a:ext cx="10515181" cy="5774301"/>
            <a:chOff x="-836486" y="852742"/>
            <a:chExt cx="10515181" cy="5774301"/>
          </a:xfrm>
        </p:grpSpPr>
        <p:pic>
          <p:nvPicPr>
            <p:cNvPr id="5" name="Picture 4" descr="Screen Shot 2016-11-06 at 6.32.01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478" y="852742"/>
              <a:ext cx="6529195" cy="515251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710009" y="8890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438841" y="2435181"/>
              <a:ext cx="1915319" cy="369332"/>
              <a:chOff x="-163132" y="1652692"/>
              <a:chExt cx="1915319" cy="36933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-163132" y="2007068"/>
                <a:ext cx="1915319" cy="14956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-163132" y="1652692"/>
                <a:ext cx="1570337" cy="369332"/>
              </a:xfrm>
              <a:prstGeom prst="rect">
                <a:avLst/>
              </a:prstGeom>
              <a:solidFill>
                <a:srgbClr val="4BACC6"/>
              </a:solidFill>
              <a:ln>
                <a:solidFill>
                  <a:schemeClr val="accent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/>
                    <a:cs typeface="Helvetica"/>
                  </a:rPr>
                  <a:t>3</a:t>
                </a:r>
                <a:r>
                  <a:rPr lang="en-US" dirty="0" smtClean="0">
                    <a:latin typeface="Helvetica"/>
                    <a:cs typeface="Helvetica"/>
                  </a:rPr>
                  <a:t>. Events </a:t>
                </a:r>
                <a:r>
                  <a:rPr lang="en-US" dirty="0" smtClean="0">
                    <a:latin typeface="Helvetica"/>
                    <a:cs typeface="Helvetica"/>
                  </a:rPr>
                  <a:t>List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-759729" y="4500686"/>
              <a:ext cx="2236207" cy="369332"/>
              <a:chOff x="-441687" y="3102468"/>
              <a:chExt cx="2236207" cy="36933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-441687" y="3457689"/>
                <a:ext cx="2236207" cy="10389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441687" y="3102468"/>
                <a:ext cx="1891225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/>
                    <a:cs typeface="Helvetica"/>
                  </a:rPr>
                  <a:t>4</a:t>
                </a:r>
                <a:r>
                  <a:rPr lang="en-US" dirty="0" smtClean="0">
                    <a:latin typeface="Helvetica"/>
                    <a:cs typeface="Helvetica"/>
                  </a:rPr>
                  <a:t>. Deadlines </a:t>
                </a:r>
                <a:r>
                  <a:rPr lang="en-US" dirty="0" smtClean="0">
                    <a:latin typeface="Helvetica"/>
                    <a:cs typeface="Helvetica"/>
                  </a:rPr>
                  <a:t>List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850948" y="4511074"/>
              <a:ext cx="1827747" cy="369332"/>
              <a:chOff x="7337781" y="3117802"/>
              <a:chExt cx="1827747" cy="36933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7337781" y="3473024"/>
                <a:ext cx="1806220" cy="14110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688967" y="3117802"/>
                <a:ext cx="1476561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/>
                    <a:cs typeface="Helvetica"/>
                  </a:rPr>
                  <a:t>5</a:t>
                </a:r>
                <a:r>
                  <a:rPr lang="en-US" dirty="0" smtClean="0">
                    <a:latin typeface="Helvetica"/>
                    <a:cs typeface="Helvetica"/>
                  </a:rPr>
                  <a:t>. </a:t>
                </a:r>
                <a:r>
                  <a:rPr lang="en-US" dirty="0" err="1" smtClean="0">
                    <a:latin typeface="Helvetica"/>
                    <a:cs typeface="Helvetica"/>
                  </a:rPr>
                  <a:t>Todos</a:t>
                </a:r>
                <a:r>
                  <a:rPr lang="en-US" dirty="0" smtClean="0">
                    <a:latin typeface="Helvetica"/>
                    <a:cs typeface="Helvetica"/>
                  </a:rPr>
                  <a:t> </a:t>
                </a:r>
                <a:r>
                  <a:rPr lang="en-US" dirty="0" smtClean="0">
                    <a:latin typeface="Helvetica"/>
                    <a:cs typeface="Helvetica"/>
                  </a:rPr>
                  <a:t>List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850947" y="1467886"/>
              <a:ext cx="1806221" cy="369612"/>
              <a:chOff x="7337779" y="4511700"/>
              <a:chExt cx="1806221" cy="369612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7337779" y="4881312"/>
                <a:ext cx="1806221" cy="0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688967" y="4511700"/>
                <a:ext cx="1455033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/>
                    <a:cs typeface="Helvetica"/>
                  </a:rPr>
                  <a:t>2</a:t>
                </a:r>
                <a:r>
                  <a:rPr lang="en-US" dirty="0" smtClean="0">
                    <a:latin typeface="Helvetica"/>
                    <a:cs typeface="Helvetica"/>
                  </a:rPr>
                  <a:t>. Feedback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-836486" y="935238"/>
              <a:ext cx="2312964" cy="369332"/>
              <a:chOff x="-504333" y="4851958"/>
              <a:chExt cx="2312964" cy="369332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-504333" y="5194201"/>
                <a:ext cx="2312964" cy="27089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-504333" y="4851958"/>
                <a:ext cx="1967982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/>
                    <a:cs typeface="Helvetica"/>
                  </a:rPr>
                  <a:t>1</a:t>
                </a:r>
                <a:r>
                  <a:rPr lang="en-US" dirty="0" smtClean="0">
                    <a:latin typeface="Helvetica"/>
                    <a:cs typeface="Helvetica"/>
                  </a:rPr>
                  <a:t>. Command Box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770144" y="5989737"/>
              <a:ext cx="1800493" cy="637306"/>
              <a:chOff x="2144889" y="5498671"/>
              <a:chExt cx="1800493" cy="63730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2159000" y="5498671"/>
                <a:ext cx="0" cy="580862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44889" y="5766645"/>
                <a:ext cx="1800493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6. Current View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69013" y="5976909"/>
              <a:ext cx="1749998" cy="637306"/>
              <a:chOff x="5779656" y="5498671"/>
              <a:chExt cx="1749998" cy="63730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5793767" y="5498671"/>
                <a:ext cx="0" cy="580862"/>
              </a:xfrm>
              <a:prstGeom prst="straightConnector1">
                <a:avLst/>
              </a:prstGeom>
              <a:solidFill>
                <a:srgbClr val="4BACC6"/>
              </a:solidFill>
              <a:ln w="38100" cmpd="sng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779656" y="5766645"/>
                <a:ext cx="1749998" cy="36933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7. Current Path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2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93411" y="2237856"/>
            <a:ext cx="1959172" cy="1538817"/>
            <a:chOff x="3611664" y="3457222"/>
            <a:chExt cx="1959172" cy="1538817"/>
          </a:xfrm>
        </p:grpSpPr>
        <p:sp>
          <p:nvSpPr>
            <p:cNvPr id="9" name="Oval 8"/>
            <p:cNvSpPr/>
            <p:nvPr/>
          </p:nvSpPr>
          <p:spPr>
            <a:xfrm>
              <a:off x="3809435" y="3738739"/>
              <a:ext cx="1564640" cy="1257300"/>
            </a:xfrm>
            <a:prstGeom prst="ellipse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20246383">
              <a:off x="3877917" y="3457222"/>
              <a:ext cx="552704" cy="592667"/>
            </a:xfrm>
            <a:prstGeom prst="triangle">
              <a:avLst/>
            </a:prstGeom>
            <a:solidFill>
              <a:srgbClr val="FAC090"/>
            </a:solidFill>
            <a:ln w="165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473118">
              <a:off x="4733783" y="3468513"/>
              <a:ext cx="552704" cy="592667"/>
            </a:xfrm>
            <a:prstGeom prst="triangle">
              <a:avLst/>
            </a:prstGeom>
            <a:solidFill>
              <a:srgbClr val="FAC090"/>
            </a:solidFill>
            <a:ln w="165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611664" y="4257039"/>
              <a:ext cx="390133" cy="456073"/>
              <a:chOff x="3611664" y="4257039"/>
              <a:chExt cx="390133" cy="456073"/>
            </a:xfrm>
            <a:solidFill>
              <a:srgbClr val="404040"/>
            </a:solidFill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639886" y="4257039"/>
                <a:ext cx="291356" cy="73822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11664" y="4483261"/>
                <a:ext cx="291356" cy="0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710441" y="4587906"/>
                <a:ext cx="291356" cy="125206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flipH="1">
              <a:off x="5177313" y="4242326"/>
              <a:ext cx="393523" cy="456073"/>
              <a:chOff x="3764064" y="4409439"/>
              <a:chExt cx="390133" cy="45607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792286" y="4409439"/>
                <a:ext cx="291356" cy="73822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64064" y="4635661"/>
                <a:ext cx="291356" cy="0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62841" y="4740306"/>
                <a:ext cx="291356" cy="125206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179212" y="4217141"/>
              <a:ext cx="164463" cy="164463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25497" y="4214320"/>
              <a:ext cx="164463" cy="164463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8839421">
              <a:off x="4137146" y="4151339"/>
              <a:ext cx="469232" cy="567771"/>
            </a:xfrm>
            <a:prstGeom prst="arc">
              <a:avLst>
                <a:gd name="adj1" fmla="val 14997036"/>
                <a:gd name="adj2" fmla="val 0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12935476" flipH="1">
              <a:off x="4586974" y="4198917"/>
              <a:ext cx="419615" cy="511041"/>
            </a:xfrm>
            <a:prstGeom prst="arc">
              <a:avLst>
                <a:gd name="adj1" fmla="val 14997036"/>
                <a:gd name="adj2" fmla="val 883151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865774" y="2228366"/>
            <a:ext cx="1959172" cy="1538817"/>
            <a:chOff x="2865774" y="2228366"/>
            <a:chExt cx="1959172" cy="1538817"/>
          </a:xfrm>
        </p:grpSpPr>
        <p:sp>
          <p:nvSpPr>
            <p:cNvPr id="33" name="Oval 32"/>
            <p:cNvSpPr/>
            <p:nvPr/>
          </p:nvSpPr>
          <p:spPr>
            <a:xfrm>
              <a:off x="3063545" y="2509883"/>
              <a:ext cx="1564640" cy="1257300"/>
            </a:xfrm>
            <a:prstGeom prst="ellipse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0246383">
              <a:off x="3132027" y="2228366"/>
              <a:ext cx="552704" cy="592667"/>
            </a:xfrm>
            <a:prstGeom prst="triangle">
              <a:avLst/>
            </a:prstGeom>
            <a:solidFill>
              <a:srgbClr val="FAC090"/>
            </a:solidFill>
            <a:ln w="165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473118">
              <a:off x="3987893" y="2239657"/>
              <a:ext cx="552704" cy="592667"/>
            </a:xfrm>
            <a:prstGeom prst="triangle">
              <a:avLst/>
            </a:prstGeom>
            <a:solidFill>
              <a:srgbClr val="FAC090"/>
            </a:solidFill>
            <a:ln w="165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865774" y="3028183"/>
              <a:ext cx="390133" cy="456073"/>
              <a:chOff x="3611664" y="4257039"/>
              <a:chExt cx="390133" cy="456073"/>
            </a:xfrm>
            <a:solidFill>
              <a:srgbClr val="404040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639886" y="4257039"/>
                <a:ext cx="291356" cy="73822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11664" y="4483261"/>
                <a:ext cx="291356" cy="0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3710441" y="4587906"/>
                <a:ext cx="291356" cy="125206"/>
              </a:xfrm>
              <a:prstGeom prst="line">
                <a:avLst/>
              </a:prstGeom>
              <a:grpFill/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H="1">
              <a:off x="4431423" y="3013470"/>
              <a:ext cx="393523" cy="456073"/>
              <a:chOff x="3764064" y="4409439"/>
              <a:chExt cx="390133" cy="45607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792286" y="4409439"/>
                <a:ext cx="291356" cy="73822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64064" y="4635661"/>
                <a:ext cx="291356" cy="0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862841" y="4740306"/>
                <a:ext cx="291356" cy="125206"/>
              </a:xfrm>
              <a:prstGeom prst="line">
                <a:avLst/>
              </a:prstGeom>
              <a:ln w="76200" cmpd="sng">
                <a:solidFill>
                  <a:srgbClr val="FAC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/>
            <p:cNvSpPr/>
            <p:nvPr/>
          </p:nvSpPr>
          <p:spPr>
            <a:xfrm rot="9220443">
              <a:off x="3312618" y="2873269"/>
              <a:ext cx="677575" cy="490246"/>
            </a:xfrm>
            <a:prstGeom prst="arc">
              <a:avLst>
                <a:gd name="adj1" fmla="val 15212340"/>
                <a:gd name="adj2" fmla="val 21440378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2011994" flipH="1">
              <a:off x="3573654" y="2898284"/>
              <a:ext cx="776665" cy="458207"/>
            </a:xfrm>
            <a:prstGeom prst="arc">
              <a:avLst>
                <a:gd name="adj1" fmla="val 14774534"/>
                <a:gd name="adj2" fmla="val 21326571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 rot="19488661">
              <a:off x="3910494" y="2944560"/>
              <a:ext cx="387795" cy="426575"/>
            </a:xfrm>
            <a:prstGeom prst="arc">
              <a:avLst>
                <a:gd name="adj1" fmla="val 13780758"/>
                <a:gd name="adj2" fmla="val 1079894"/>
              </a:avLst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564525" flipH="1">
              <a:off x="3331630" y="2924204"/>
              <a:ext cx="403475" cy="515301"/>
            </a:xfrm>
            <a:prstGeom prst="arc">
              <a:avLst>
                <a:gd name="adj1" fmla="val 13935457"/>
                <a:gd name="adj2" fmla="val 39283"/>
              </a:avLst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10580672">
              <a:off x="3359225" y="2873287"/>
              <a:ext cx="957955" cy="764058"/>
            </a:xfrm>
            <a:prstGeom prst="arc">
              <a:avLst>
                <a:gd name="adj1" fmla="val 11157120"/>
                <a:gd name="adj2" fmla="val 0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464455" y="3362225"/>
              <a:ext cx="0" cy="1429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565034" y="3375944"/>
              <a:ext cx="0" cy="20702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76159" y="3368292"/>
              <a:ext cx="0" cy="2556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09906" y="3316065"/>
              <a:ext cx="0" cy="3078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936906" y="3352630"/>
              <a:ext cx="0" cy="26208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62118" y="3398090"/>
              <a:ext cx="1645" cy="18487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82768" y="3375944"/>
              <a:ext cx="0" cy="1291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5056479" y="2221831"/>
            <a:ext cx="1959172" cy="1538817"/>
            <a:chOff x="5056479" y="2221831"/>
            <a:chExt cx="1959172" cy="1538817"/>
          </a:xfrm>
        </p:grpSpPr>
        <p:grpSp>
          <p:nvGrpSpPr>
            <p:cNvPr id="83" name="Group 82"/>
            <p:cNvGrpSpPr/>
            <p:nvPr/>
          </p:nvGrpSpPr>
          <p:grpSpPr>
            <a:xfrm>
              <a:off x="5056479" y="2221831"/>
              <a:ext cx="1959172" cy="1538817"/>
              <a:chOff x="3611664" y="3457222"/>
              <a:chExt cx="1959172" cy="153881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Oval 88"/>
              <p:cNvSpPr/>
              <p:nvPr/>
            </p:nvSpPr>
            <p:spPr>
              <a:xfrm>
                <a:off x="4179212" y="4326674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825497" y="4325333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Arc 98"/>
            <p:cNvSpPr/>
            <p:nvPr/>
          </p:nvSpPr>
          <p:spPr>
            <a:xfrm rot="11342653" flipH="1">
              <a:off x="5357511" y="2722360"/>
              <a:ext cx="424700" cy="307039"/>
            </a:xfrm>
            <a:prstGeom prst="arc">
              <a:avLst>
                <a:gd name="adj1" fmla="val 13935457"/>
                <a:gd name="adj2" fmla="val 39283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 rot="10417690">
              <a:off x="6286569" y="2722348"/>
              <a:ext cx="407776" cy="315667"/>
            </a:xfrm>
            <a:prstGeom prst="arc">
              <a:avLst>
                <a:gd name="adj1" fmla="val 13935457"/>
                <a:gd name="adj2" fmla="val 39283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/>
            <p:cNvSpPr/>
            <p:nvPr/>
          </p:nvSpPr>
          <p:spPr>
            <a:xfrm rot="12797618" flipH="1">
              <a:off x="5685811" y="3104815"/>
              <a:ext cx="563331" cy="458207"/>
            </a:xfrm>
            <a:prstGeom prst="arc">
              <a:avLst>
                <a:gd name="adj1" fmla="val 16659634"/>
                <a:gd name="adj2" fmla="val 21326571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/>
            <p:cNvSpPr/>
            <p:nvPr/>
          </p:nvSpPr>
          <p:spPr>
            <a:xfrm rot="14842104" flipH="1">
              <a:off x="6135032" y="3342391"/>
              <a:ext cx="239732" cy="209712"/>
            </a:xfrm>
            <a:prstGeom prst="arc">
              <a:avLst>
                <a:gd name="adj1" fmla="val 14616383"/>
                <a:gd name="adj2" fmla="val 12920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96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98943" y="3390409"/>
            <a:ext cx="6140577" cy="1080000"/>
            <a:chOff x="1476309" y="3393509"/>
            <a:chExt cx="6140577" cy="10800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476309" y="3393509"/>
              <a:ext cx="1368000" cy="1080000"/>
              <a:chOff x="3611664" y="3457222"/>
              <a:chExt cx="1959172" cy="153881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Oval 155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c 158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ounded Rectangular Callout 1"/>
            <p:cNvSpPr/>
            <p:nvPr/>
          </p:nvSpPr>
          <p:spPr>
            <a:xfrm>
              <a:off x="3131018" y="3477979"/>
              <a:ext cx="4485868" cy="995530"/>
            </a:xfrm>
            <a:prstGeom prst="wedgeRoundRectCallout">
              <a:avLst>
                <a:gd name="adj1" fmla="val -57028"/>
                <a:gd name="adj2" fmla="val -21112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Before we move on, do take note that:</a:t>
              </a:r>
            </a:p>
            <a:p>
              <a:r>
                <a:rPr lang="en-US" sz="1400" dirty="0" smtClean="0">
                  <a:latin typeface="Helvetica"/>
                  <a:cs typeface="Helvetica"/>
                </a:rPr>
                <a:t>  Items in </a:t>
              </a:r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&lt;angle brackets&gt; </a:t>
              </a:r>
              <a:r>
                <a:rPr lang="en-US" sz="1400" dirty="0" smtClean="0">
                  <a:latin typeface="Helvetica"/>
                  <a:cs typeface="Helvetica"/>
                </a:rPr>
                <a:t>are parameters</a:t>
              </a:r>
            </a:p>
            <a:p>
              <a:r>
                <a:rPr lang="en-US" sz="1400" dirty="0" smtClean="0">
                  <a:latin typeface="Helvetica"/>
                  <a:cs typeface="Helvetica"/>
                </a:rPr>
                <a:t>  Items in </a:t>
              </a:r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[square brackets] </a:t>
              </a:r>
              <a:r>
                <a:rPr lang="en-US" sz="1400" dirty="0" smtClean="0">
                  <a:latin typeface="Helvetica"/>
                  <a:cs typeface="Helvetica"/>
                </a:rPr>
                <a:t>are optional</a:t>
              </a:r>
            </a:p>
            <a:p>
              <a:r>
                <a:rPr lang="en-US" sz="1400" dirty="0" smtClean="0">
                  <a:latin typeface="Helvetica"/>
                  <a:cs typeface="Helvetica"/>
                </a:rPr>
                <a:t>  Items with </a:t>
              </a:r>
              <a:r>
                <a:rPr lang="is-I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…</a:t>
              </a:r>
              <a:r>
                <a:rPr lang="is-IS" sz="1400" dirty="0" smtClean="0">
                  <a:latin typeface="Helvetica"/>
                  <a:cs typeface="Helvetica"/>
                </a:rPr>
                <a:t> after them can have multiple instances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9237" y="2019626"/>
            <a:ext cx="6116763" cy="1080000"/>
            <a:chOff x="1379237" y="2019626"/>
            <a:chExt cx="6116763" cy="1080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1379237" y="2019626"/>
              <a:ext cx="1368000" cy="1080000"/>
              <a:chOff x="2865774" y="2228366"/>
              <a:chExt cx="1959172" cy="153881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063545" y="2509883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rot="20246383">
                <a:off x="3132027" y="2228366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 rot="1473118">
                <a:off x="3987893" y="2239657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865774" y="3028183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 flipH="1">
                <a:off x="4431423" y="3013470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Arc 108"/>
              <p:cNvSpPr/>
              <p:nvPr/>
            </p:nvSpPr>
            <p:spPr>
              <a:xfrm rot="9220443">
                <a:off x="3312618" y="2873269"/>
                <a:ext cx="677575" cy="490246"/>
              </a:xfrm>
              <a:prstGeom prst="arc">
                <a:avLst>
                  <a:gd name="adj1" fmla="val 15212340"/>
                  <a:gd name="adj2" fmla="val 21440378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/>
              <p:cNvSpPr/>
              <p:nvPr/>
            </p:nvSpPr>
            <p:spPr>
              <a:xfrm rot="12011994" flipH="1">
                <a:off x="3573654" y="2898284"/>
                <a:ext cx="776665" cy="458207"/>
              </a:xfrm>
              <a:prstGeom prst="arc">
                <a:avLst>
                  <a:gd name="adj1" fmla="val 14774534"/>
                  <a:gd name="adj2" fmla="val 2132657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/>
              <p:cNvSpPr/>
              <p:nvPr/>
            </p:nvSpPr>
            <p:spPr>
              <a:xfrm rot="19488661">
                <a:off x="3910494" y="2944560"/>
                <a:ext cx="387795" cy="426575"/>
              </a:xfrm>
              <a:prstGeom prst="arc">
                <a:avLst>
                  <a:gd name="adj1" fmla="val 13780758"/>
                  <a:gd name="adj2" fmla="val 1079894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/>
              <p:cNvSpPr/>
              <p:nvPr/>
            </p:nvSpPr>
            <p:spPr>
              <a:xfrm rot="1564525" flipH="1">
                <a:off x="3331630" y="2924204"/>
                <a:ext cx="403475" cy="515301"/>
              </a:xfrm>
              <a:prstGeom prst="arc">
                <a:avLst>
                  <a:gd name="adj1" fmla="val 13935457"/>
                  <a:gd name="adj2" fmla="val 39283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/>
              <p:cNvSpPr/>
              <p:nvPr/>
            </p:nvSpPr>
            <p:spPr>
              <a:xfrm rot="10580672">
                <a:off x="3359225" y="2873287"/>
                <a:ext cx="957955" cy="764058"/>
              </a:xfrm>
              <a:prstGeom prst="arc">
                <a:avLst>
                  <a:gd name="adj1" fmla="val 11157120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464455" y="3362225"/>
                <a:ext cx="0" cy="1429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565034" y="3375944"/>
                <a:ext cx="0" cy="2070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676159" y="3368292"/>
                <a:ext cx="0" cy="25566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809906" y="3316065"/>
                <a:ext cx="0" cy="30789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936906" y="3352630"/>
                <a:ext cx="0" cy="26208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062118" y="3398090"/>
                <a:ext cx="1645" cy="18487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182768" y="3375944"/>
                <a:ext cx="0" cy="12918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Rounded Rectangular Callout 130"/>
            <p:cNvSpPr/>
            <p:nvPr/>
          </p:nvSpPr>
          <p:spPr>
            <a:xfrm>
              <a:off x="3010132" y="2091029"/>
              <a:ext cx="4485868" cy="771546"/>
            </a:xfrm>
            <a:prstGeom prst="wedgeRoundRectCallout">
              <a:avLst>
                <a:gd name="adj1" fmla="val -57028"/>
                <a:gd name="adj2" fmla="val -7541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While typing commands, I will be there to guide you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412991" y="807491"/>
            <a:ext cx="6116763" cy="1051033"/>
            <a:chOff x="1260591" y="2343838"/>
            <a:chExt cx="6116763" cy="1051033"/>
          </a:xfrm>
        </p:grpSpPr>
        <p:grpSp>
          <p:nvGrpSpPr>
            <p:cNvPr id="167" name="Group 166"/>
            <p:cNvGrpSpPr/>
            <p:nvPr/>
          </p:nvGrpSpPr>
          <p:grpSpPr>
            <a:xfrm>
              <a:off x="1260591" y="2343838"/>
              <a:ext cx="1338141" cy="1051033"/>
              <a:chOff x="5056479" y="2221831"/>
              <a:chExt cx="1959172" cy="153881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5056479" y="2221831"/>
                <a:ext cx="1959172" cy="1538817"/>
                <a:chOff x="3611664" y="3457222"/>
                <a:chExt cx="1959172" cy="1538817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3809435" y="3738739"/>
                  <a:ext cx="1564640" cy="1257300"/>
                </a:xfrm>
                <a:prstGeom prst="ellipse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Isosceles Triangle 174"/>
                <p:cNvSpPr/>
                <p:nvPr/>
              </p:nvSpPr>
              <p:spPr>
                <a:xfrm rot="20246383">
                  <a:off x="3877917" y="3457222"/>
                  <a:ext cx="552704" cy="592667"/>
                </a:xfrm>
                <a:prstGeom prst="triangle">
                  <a:avLst/>
                </a:prstGeom>
                <a:solidFill>
                  <a:srgbClr val="FAC090"/>
                </a:solidFill>
                <a:ln w="165100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Isosceles Triangle 175"/>
                <p:cNvSpPr/>
                <p:nvPr/>
              </p:nvSpPr>
              <p:spPr>
                <a:xfrm rot="1473118">
                  <a:off x="4733783" y="3468513"/>
                  <a:ext cx="552704" cy="592667"/>
                </a:xfrm>
                <a:prstGeom prst="triangle">
                  <a:avLst/>
                </a:prstGeom>
                <a:solidFill>
                  <a:srgbClr val="FAC090"/>
                </a:solidFill>
                <a:ln w="165100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" name="Group 176"/>
                <p:cNvGrpSpPr/>
                <p:nvPr/>
              </p:nvGrpSpPr>
              <p:grpSpPr>
                <a:xfrm>
                  <a:off x="3611664" y="4257039"/>
                  <a:ext cx="390133" cy="456073"/>
                  <a:chOff x="3611664" y="4257039"/>
                  <a:chExt cx="390133" cy="456073"/>
                </a:xfrm>
                <a:solidFill>
                  <a:srgbClr val="404040"/>
                </a:solidFill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3639886" y="4257039"/>
                    <a:ext cx="291356" cy="73822"/>
                  </a:xfrm>
                  <a:prstGeom prst="line">
                    <a:avLst/>
                  </a:prstGeom>
                  <a:grpFill/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3611664" y="4483261"/>
                    <a:ext cx="291356" cy="0"/>
                  </a:xfrm>
                  <a:prstGeom prst="line">
                    <a:avLst/>
                  </a:prstGeom>
                  <a:grpFill/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3710441" y="4587906"/>
                    <a:ext cx="291356" cy="125206"/>
                  </a:xfrm>
                  <a:prstGeom prst="line">
                    <a:avLst/>
                  </a:prstGeom>
                  <a:grpFill/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 flipH="1">
                  <a:off x="5177313" y="4242326"/>
                  <a:ext cx="393523" cy="456073"/>
                  <a:chOff x="3764064" y="4409439"/>
                  <a:chExt cx="390133" cy="456073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3792286" y="4409439"/>
                    <a:ext cx="291356" cy="73822"/>
                  </a:xfrm>
                  <a:prstGeom prst="line">
                    <a:avLst/>
                  </a:prstGeom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3764064" y="4635661"/>
                    <a:ext cx="291356" cy="0"/>
                  </a:xfrm>
                  <a:prstGeom prst="line">
                    <a:avLst/>
                  </a:prstGeom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3862841" y="4740306"/>
                    <a:ext cx="291356" cy="125206"/>
                  </a:xfrm>
                  <a:prstGeom prst="line">
                    <a:avLst/>
                  </a:prstGeom>
                  <a:ln w="76200" cmpd="sng">
                    <a:solidFill>
                      <a:srgbClr val="FAC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Oval 178"/>
                <p:cNvSpPr/>
                <p:nvPr/>
              </p:nvSpPr>
              <p:spPr>
                <a:xfrm>
                  <a:off x="4179212" y="4326674"/>
                  <a:ext cx="164463" cy="164463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4825497" y="4325333"/>
                  <a:ext cx="164463" cy="164463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Arc 169"/>
              <p:cNvSpPr/>
              <p:nvPr/>
            </p:nvSpPr>
            <p:spPr>
              <a:xfrm rot="11342653" flipH="1">
                <a:off x="5357511" y="2722360"/>
                <a:ext cx="424700" cy="307039"/>
              </a:xfrm>
              <a:prstGeom prst="arc">
                <a:avLst>
                  <a:gd name="adj1" fmla="val 13935457"/>
                  <a:gd name="adj2" fmla="val 39283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c 170"/>
              <p:cNvSpPr/>
              <p:nvPr/>
            </p:nvSpPr>
            <p:spPr>
              <a:xfrm rot="10417690">
                <a:off x="6286569" y="2722348"/>
                <a:ext cx="407776" cy="315667"/>
              </a:xfrm>
              <a:prstGeom prst="arc">
                <a:avLst>
                  <a:gd name="adj1" fmla="val 13935457"/>
                  <a:gd name="adj2" fmla="val 39283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/>
              <p:cNvSpPr/>
              <p:nvPr/>
            </p:nvSpPr>
            <p:spPr>
              <a:xfrm rot="12797618" flipH="1">
                <a:off x="5685811" y="3104815"/>
                <a:ext cx="563331" cy="458207"/>
              </a:xfrm>
              <a:prstGeom prst="arc">
                <a:avLst>
                  <a:gd name="adj1" fmla="val 16659634"/>
                  <a:gd name="adj2" fmla="val 2132657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72"/>
              <p:cNvSpPr/>
              <p:nvPr/>
            </p:nvSpPr>
            <p:spPr>
              <a:xfrm rot="14842104" flipH="1">
                <a:off x="6135032" y="3342391"/>
                <a:ext cx="239732" cy="209712"/>
              </a:xfrm>
              <a:prstGeom prst="arc">
                <a:avLst>
                  <a:gd name="adj1" fmla="val 14616383"/>
                  <a:gd name="adj2" fmla="val 1292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Rounded Rectangular Callout 167"/>
            <p:cNvSpPr/>
            <p:nvPr/>
          </p:nvSpPr>
          <p:spPr>
            <a:xfrm>
              <a:off x="2891486" y="2411478"/>
              <a:ext cx="4485868" cy="771546"/>
            </a:xfrm>
            <a:prstGeom prst="wedgeRoundRectCallout">
              <a:avLst>
                <a:gd name="adj1" fmla="val -57028"/>
                <a:gd name="adj2" fmla="val -7541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Having any Java 8 version is not enough</a:t>
              </a:r>
            </a:p>
            <a:p>
              <a:r>
                <a:rPr lang="en-US" sz="1400" dirty="0" err="1" smtClean="0">
                  <a:latin typeface="Helvetica"/>
                  <a:cs typeface="Helvetica"/>
                </a:rPr>
                <a:t>TasKitty</a:t>
              </a:r>
              <a:r>
                <a:rPr lang="en-US" sz="1400" dirty="0" smtClean="0">
                  <a:latin typeface="Helvetica"/>
                  <a:cs typeface="Helvetica"/>
                </a:rPr>
                <a:t> will not work with earlier versions of Java 8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1354240" y="4758707"/>
            <a:ext cx="6140577" cy="1080000"/>
            <a:chOff x="1476309" y="3393509"/>
            <a:chExt cx="6140577" cy="1080000"/>
          </a:xfrm>
        </p:grpSpPr>
        <p:grpSp>
          <p:nvGrpSpPr>
            <p:cNvPr id="258" name="Group 257"/>
            <p:cNvGrpSpPr/>
            <p:nvPr/>
          </p:nvGrpSpPr>
          <p:grpSpPr>
            <a:xfrm>
              <a:off x="1476309" y="3393509"/>
              <a:ext cx="1368000" cy="1080000"/>
              <a:chOff x="3611664" y="3457222"/>
              <a:chExt cx="1959172" cy="1538817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Isosceles Triangle 260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5" name="Oval 264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Arc 266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Arc 267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9" name="Rounded Rectangular Callout 258"/>
            <p:cNvSpPr/>
            <p:nvPr/>
          </p:nvSpPr>
          <p:spPr>
            <a:xfrm>
              <a:off x="3131018" y="3477979"/>
              <a:ext cx="4485868" cy="995530"/>
            </a:xfrm>
            <a:prstGeom prst="wedgeRoundRectCallout">
              <a:avLst>
                <a:gd name="adj1" fmla="val -57028"/>
                <a:gd name="adj2" fmla="val -21112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Tasks are split into 3 categories:</a:t>
              </a:r>
            </a:p>
            <a:p>
              <a:r>
                <a:rPr lang="en-US" sz="1400" dirty="0" err="1" smtClean="0">
                  <a:latin typeface="Helvetica"/>
                  <a:cs typeface="Helvetica"/>
                </a:rPr>
                <a:t>Todo</a:t>
              </a:r>
              <a:r>
                <a:rPr lang="en-US" sz="1400" dirty="0" smtClean="0">
                  <a:latin typeface="Helvetica"/>
                  <a:cs typeface="Helvetica"/>
                </a:rPr>
                <a:t>: tasks without specific date and time</a:t>
              </a:r>
            </a:p>
            <a:p>
              <a:r>
                <a:rPr lang="en-US" sz="1400" dirty="0" smtClean="0">
                  <a:latin typeface="Helvetica"/>
                  <a:cs typeface="Helvetica"/>
                </a:rPr>
                <a:t>Deadline: task with specific end date and time</a:t>
              </a:r>
            </a:p>
            <a:p>
              <a:r>
                <a:rPr lang="en-US" sz="1400" dirty="0" smtClean="0">
                  <a:latin typeface="Helvetica"/>
                  <a:cs typeface="Helvetica"/>
                </a:rPr>
                <a:t>Event: task with specific start and end date and time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59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6346" y="3465540"/>
            <a:ext cx="6140577" cy="1080000"/>
            <a:chOff x="1476309" y="3393509"/>
            <a:chExt cx="6140577" cy="1080000"/>
          </a:xfrm>
        </p:grpSpPr>
        <p:grpSp>
          <p:nvGrpSpPr>
            <p:cNvPr id="5" name="Group 4"/>
            <p:cNvGrpSpPr/>
            <p:nvPr/>
          </p:nvGrpSpPr>
          <p:grpSpPr>
            <a:xfrm>
              <a:off x="1476309" y="3393509"/>
              <a:ext cx="1368000" cy="1080000"/>
              <a:chOff x="3611664" y="3457222"/>
              <a:chExt cx="1959172" cy="153881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Oval 11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ounded Rectangular Callout 5"/>
            <p:cNvSpPr/>
            <p:nvPr/>
          </p:nvSpPr>
          <p:spPr>
            <a:xfrm>
              <a:off x="3131018" y="3477979"/>
              <a:ext cx="4485868" cy="846509"/>
            </a:xfrm>
            <a:prstGeom prst="wedgeRoundRectCallout">
              <a:avLst>
                <a:gd name="adj1" fmla="val -57028"/>
                <a:gd name="adj2" fmla="val -21112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&lt;index&gt; is the index of the task shown in the most recent listing, including the prefix </a:t>
              </a:r>
              <a:r>
                <a:rPr lang="en-US" sz="1400" b="1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t</a:t>
              </a:r>
              <a:r>
                <a:rPr lang="en-US" sz="1400" dirty="0" smtClean="0">
                  <a:latin typeface="Helvetica"/>
                  <a:cs typeface="Helvetica"/>
                </a:rPr>
                <a:t> for </a:t>
              </a:r>
              <a:r>
                <a:rPr lang="en-US" sz="1400" dirty="0" err="1" smtClean="0">
                  <a:latin typeface="Helvetica"/>
                  <a:cs typeface="Helvetica"/>
                </a:rPr>
                <a:t>todo</a:t>
              </a:r>
              <a:r>
                <a:rPr lang="en-US" sz="1400" dirty="0" smtClean="0">
                  <a:latin typeface="Helvetica"/>
                  <a:cs typeface="Helvetica"/>
                </a:rPr>
                <a:t>, </a:t>
              </a:r>
              <a:r>
                <a:rPr lang="en-US" sz="1400" b="1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d</a:t>
              </a:r>
              <a:r>
                <a:rPr lang="en-US" sz="1400" dirty="0" smtClean="0">
                  <a:latin typeface="Helvetica"/>
                  <a:cs typeface="Helvetica"/>
                </a:rPr>
                <a:t> for deadline or </a:t>
              </a:r>
              <a:r>
                <a:rPr lang="en-US" sz="1400" b="1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e</a:t>
              </a:r>
              <a:r>
                <a:rPr lang="en-US" sz="1400" dirty="0" smtClean="0">
                  <a:latin typeface="Helvetica"/>
                  <a:cs typeface="Helvetica"/>
                </a:rPr>
                <a:t> for event. </a:t>
              </a:r>
              <a:r>
                <a:rPr lang="en-US" sz="1400" dirty="0" err="1" smtClean="0">
                  <a:latin typeface="Helvetica"/>
                  <a:cs typeface="Helvetica"/>
                </a:rPr>
                <a:t>Eg</a:t>
              </a:r>
              <a:r>
                <a:rPr lang="en-US" sz="1400" dirty="0" smtClean="0">
                  <a:latin typeface="Helvetica"/>
                  <a:cs typeface="Helvetica"/>
                </a:rPr>
                <a:t>. t2, d1, e4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59040" y="5063507"/>
            <a:ext cx="6140577" cy="1080000"/>
            <a:chOff x="1476309" y="3393509"/>
            <a:chExt cx="6140577" cy="1080000"/>
          </a:xfrm>
        </p:grpSpPr>
        <p:grpSp>
          <p:nvGrpSpPr>
            <p:cNvPr id="23" name="Group 22"/>
            <p:cNvGrpSpPr/>
            <p:nvPr/>
          </p:nvGrpSpPr>
          <p:grpSpPr>
            <a:xfrm>
              <a:off x="1476309" y="3393509"/>
              <a:ext cx="1368000" cy="1080000"/>
              <a:chOff x="3611664" y="3457222"/>
              <a:chExt cx="1959172" cy="153881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Oval 29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ular Callout 23"/>
            <p:cNvSpPr/>
            <p:nvPr/>
          </p:nvSpPr>
          <p:spPr>
            <a:xfrm>
              <a:off x="3131018" y="3477979"/>
              <a:ext cx="4485868" cy="846509"/>
            </a:xfrm>
            <a:prstGeom prst="wedgeRoundRectCallout">
              <a:avLst>
                <a:gd name="adj1" fmla="val -57028"/>
                <a:gd name="adj2" fmla="val -21112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Tasks that partly or completely match the keywords entered will be displayed. You can also find tags using #!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60140" y="995027"/>
            <a:ext cx="6116763" cy="1080000"/>
            <a:chOff x="1379237" y="2019626"/>
            <a:chExt cx="6116763" cy="1080000"/>
          </a:xfrm>
        </p:grpSpPr>
        <p:grpSp>
          <p:nvGrpSpPr>
            <p:cNvPr id="42" name="Group 41"/>
            <p:cNvGrpSpPr/>
            <p:nvPr/>
          </p:nvGrpSpPr>
          <p:grpSpPr>
            <a:xfrm>
              <a:off x="1379237" y="2019626"/>
              <a:ext cx="1368000" cy="1080000"/>
              <a:chOff x="2865774" y="2228366"/>
              <a:chExt cx="1959172" cy="153881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63545" y="2509883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20246383">
                <a:off x="3132027" y="2228366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473118">
                <a:off x="3987893" y="2239657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65774" y="3028183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flipH="1">
                <a:off x="4431423" y="3013470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Arc 48"/>
              <p:cNvSpPr/>
              <p:nvPr/>
            </p:nvSpPr>
            <p:spPr>
              <a:xfrm rot="9220443">
                <a:off x="3312618" y="2873269"/>
                <a:ext cx="677575" cy="490246"/>
              </a:xfrm>
              <a:prstGeom prst="arc">
                <a:avLst>
                  <a:gd name="adj1" fmla="val 15212340"/>
                  <a:gd name="adj2" fmla="val 21440378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/>
              <p:cNvSpPr/>
              <p:nvPr/>
            </p:nvSpPr>
            <p:spPr>
              <a:xfrm rot="12011994" flipH="1">
                <a:off x="3573654" y="2898284"/>
                <a:ext cx="776665" cy="458207"/>
              </a:xfrm>
              <a:prstGeom prst="arc">
                <a:avLst>
                  <a:gd name="adj1" fmla="val 14774534"/>
                  <a:gd name="adj2" fmla="val 2132657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 rot="19488661">
                <a:off x="3910494" y="2944560"/>
                <a:ext cx="387795" cy="426575"/>
              </a:xfrm>
              <a:prstGeom prst="arc">
                <a:avLst>
                  <a:gd name="adj1" fmla="val 13780758"/>
                  <a:gd name="adj2" fmla="val 1079894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 rot="1564525" flipH="1">
                <a:off x="3331630" y="2924204"/>
                <a:ext cx="403475" cy="515301"/>
              </a:xfrm>
              <a:prstGeom prst="arc">
                <a:avLst>
                  <a:gd name="adj1" fmla="val 13935457"/>
                  <a:gd name="adj2" fmla="val 39283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0580672">
                <a:off x="3359225" y="2873287"/>
                <a:ext cx="957955" cy="764058"/>
              </a:xfrm>
              <a:prstGeom prst="arc">
                <a:avLst>
                  <a:gd name="adj1" fmla="val 11157120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464455" y="3362225"/>
                <a:ext cx="0" cy="1429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65034" y="3375944"/>
                <a:ext cx="0" cy="2070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676159" y="3368292"/>
                <a:ext cx="0" cy="25566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809906" y="3316065"/>
                <a:ext cx="0" cy="30789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936906" y="3352630"/>
                <a:ext cx="0" cy="26208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062118" y="3398090"/>
                <a:ext cx="1645" cy="18487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182768" y="3375944"/>
                <a:ext cx="0" cy="12918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ular Callout 42"/>
            <p:cNvSpPr/>
            <p:nvPr/>
          </p:nvSpPr>
          <p:spPr>
            <a:xfrm>
              <a:off x="3010132" y="2091029"/>
              <a:ext cx="4485868" cy="771546"/>
            </a:xfrm>
            <a:prstGeom prst="wedgeRoundRectCallout">
              <a:avLst>
                <a:gd name="adj1" fmla="val -57028"/>
                <a:gd name="adj2" fmla="val -7541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Tip! You can enter tasks in a range too!</a:t>
              </a:r>
            </a:p>
            <a:p>
              <a:r>
                <a:rPr lang="en-US" sz="1400" dirty="0" err="1" smtClean="0">
                  <a:latin typeface="Helvetica"/>
                  <a:cs typeface="Helvetica"/>
                </a:rPr>
                <a:t>Eg</a:t>
              </a:r>
              <a:r>
                <a:rPr lang="en-US" sz="1400" dirty="0" smtClean="0">
                  <a:latin typeface="Helvetica"/>
                  <a:cs typeface="Helvetica"/>
                </a:rPr>
                <a:t>. t1-3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60140" y="2098221"/>
            <a:ext cx="6116763" cy="1080000"/>
            <a:chOff x="1460140" y="2098221"/>
            <a:chExt cx="6116763" cy="1080000"/>
          </a:xfrm>
        </p:grpSpPr>
        <p:grpSp>
          <p:nvGrpSpPr>
            <p:cNvPr id="68" name="Group 67"/>
            <p:cNvGrpSpPr/>
            <p:nvPr/>
          </p:nvGrpSpPr>
          <p:grpSpPr>
            <a:xfrm>
              <a:off x="6208903" y="2098221"/>
              <a:ext cx="1368000" cy="1080000"/>
              <a:chOff x="2865774" y="2228366"/>
              <a:chExt cx="1959172" cy="153881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063545" y="2509883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20246383">
                <a:off x="3132027" y="2228366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1473118">
                <a:off x="3987893" y="2239657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2865774" y="3028183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 flipH="1">
                <a:off x="4431423" y="3013470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Arc 74"/>
              <p:cNvSpPr/>
              <p:nvPr/>
            </p:nvSpPr>
            <p:spPr>
              <a:xfrm rot="9220443">
                <a:off x="3312618" y="2873269"/>
                <a:ext cx="677575" cy="490246"/>
              </a:xfrm>
              <a:prstGeom prst="arc">
                <a:avLst>
                  <a:gd name="adj1" fmla="val 15212340"/>
                  <a:gd name="adj2" fmla="val 21440378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12011994" flipH="1">
                <a:off x="3573654" y="2898284"/>
                <a:ext cx="776665" cy="458207"/>
              </a:xfrm>
              <a:prstGeom prst="arc">
                <a:avLst>
                  <a:gd name="adj1" fmla="val 14774534"/>
                  <a:gd name="adj2" fmla="val 2132657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c 76"/>
              <p:cNvSpPr/>
              <p:nvPr/>
            </p:nvSpPr>
            <p:spPr>
              <a:xfrm rot="19488661">
                <a:off x="3910494" y="2944560"/>
                <a:ext cx="387795" cy="426575"/>
              </a:xfrm>
              <a:prstGeom prst="arc">
                <a:avLst>
                  <a:gd name="adj1" fmla="val 13780758"/>
                  <a:gd name="adj2" fmla="val 1079894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c 77"/>
              <p:cNvSpPr/>
              <p:nvPr/>
            </p:nvSpPr>
            <p:spPr>
              <a:xfrm rot="1564525" flipH="1">
                <a:off x="3331630" y="2924204"/>
                <a:ext cx="403475" cy="515301"/>
              </a:xfrm>
              <a:prstGeom prst="arc">
                <a:avLst>
                  <a:gd name="adj1" fmla="val 13935457"/>
                  <a:gd name="adj2" fmla="val 39283"/>
                </a:avLst>
              </a:prstGeom>
              <a:ln w="5715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10580672">
                <a:off x="3359225" y="2873287"/>
                <a:ext cx="957955" cy="764058"/>
              </a:xfrm>
              <a:prstGeom prst="arc">
                <a:avLst>
                  <a:gd name="adj1" fmla="val 11157120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3464455" y="3362225"/>
                <a:ext cx="0" cy="14290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65034" y="3375944"/>
                <a:ext cx="0" cy="20702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76159" y="3368292"/>
                <a:ext cx="0" cy="25566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09906" y="3316065"/>
                <a:ext cx="0" cy="30789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36906" y="3352630"/>
                <a:ext cx="0" cy="26208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062118" y="3398090"/>
                <a:ext cx="1645" cy="18487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82768" y="3375944"/>
                <a:ext cx="0" cy="12918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ular Callout 68"/>
            <p:cNvSpPr/>
            <p:nvPr/>
          </p:nvSpPr>
          <p:spPr>
            <a:xfrm>
              <a:off x="1460140" y="2236444"/>
              <a:ext cx="4485868" cy="771546"/>
            </a:xfrm>
            <a:prstGeom prst="wedgeRoundRectCallout">
              <a:avLst>
                <a:gd name="adj1" fmla="val 56225"/>
                <a:gd name="adj2" fmla="val -7541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Tip! You can enter </a:t>
              </a:r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view</a:t>
              </a:r>
              <a:r>
                <a:rPr lang="en-US" sz="1400" dirty="0" smtClean="0">
                  <a:latin typeface="Helvetica"/>
                  <a:cs typeface="Helvetica"/>
                </a:rPr>
                <a:t> or </a:t>
              </a:r>
              <a:r>
                <a:rPr lang="en-US" sz="14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find</a:t>
              </a:r>
              <a:r>
                <a:rPr lang="en-US" sz="1400" dirty="0" smtClean="0">
                  <a:latin typeface="Helvetica"/>
                  <a:cs typeface="Helvetica"/>
                </a:rPr>
                <a:t> command before edit command to narrow down the displayed list!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3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386396" y="2030642"/>
            <a:ext cx="6109604" cy="1080000"/>
            <a:chOff x="1386396" y="2030642"/>
            <a:chExt cx="6109604" cy="1080000"/>
          </a:xfrm>
        </p:grpSpPr>
        <p:grpSp>
          <p:nvGrpSpPr>
            <p:cNvPr id="34" name="Group 33"/>
            <p:cNvGrpSpPr/>
            <p:nvPr/>
          </p:nvGrpSpPr>
          <p:grpSpPr>
            <a:xfrm>
              <a:off x="1386396" y="2030642"/>
              <a:ext cx="1368000" cy="1080000"/>
              <a:chOff x="3611664" y="3457222"/>
              <a:chExt cx="1959172" cy="153881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ular Callout 8"/>
            <p:cNvSpPr/>
            <p:nvPr/>
          </p:nvSpPr>
          <p:spPr>
            <a:xfrm>
              <a:off x="3010132" y="2091029"/>
              <a:ext cx="4485868" cy="771546"/>
            </a:xfrm>
            <a:prstGeom prst="wedgeRoundRectCallout">
              <a:avLst>
                <a:gd name="adj1" fmla="val -57028"/>
                <a:gd name="adj2" fmla="val -7541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Tasks that are marked as done will be shown in reversed order base on their &lt;</a:t>
              </a:r>
              <a:r>
                <a:rPr lang="en-US" sz="1400" dirty="0" err="1" smtClean="0">
                  <a:latin typeface="Helvetica"/>
                  <a:cs typeface="Helvetica"/>
                </a:rPr>
                <a:t>datetime</a:t>
              </a:r>
              <a:r>
                <a:rPr lang="en-US" sz="1400" dirty="0" smtClean="0">
                  <a:latin typeface="Helvetica"/>
                  <a:cs typeface="Helvetica"/>
                </a:rPr>
                <a:t>&gt;!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86396" y="3432129"/>
            <a:ext cx="6140577" cy="1237148"/>
            <a:chOff x="1476309" y="3388183"/>
            <a:chExt cx="6140577" cy="1237148"/>
          </a:xfrm>
        </p:grpSpPr>
        <p:grpSp>
          <p:nvGrpSpPr>
            <p:cNvPr id="53" name="Group 52"/>
            <p:cNvGrpSpPr/>
            <p:nvPr/>
          </p:nvGrpSpPr>
          <p:grpSpPr>
            <a:xfrm>
              <a:off x="1476309" y="3393509"/>
              <a:ext cx="1368000" cy="1080000"/>
              <a:chOff x="3611664" y="3457222"/>
              <a:chExt cx="1959172" cy="153881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809435" y="3738739"/>
                <a:ext cx="1564640" cy="1257300"/>
              </a:xfrm>
              <a:prstGeom prst="ellipse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20246383">
                <a:off x="3877917" y="3457222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473118">
                <a:off x="4733783" y="3468513"/>
                <a:ext cx="552704" cy="592667"/>
              </a:xfrm>
              <a:prstGeom prst="triangle">
                <a:avLst/>
              </a:prstGeom>
              <a:solidFill>
                <a:srgbClr val="FAC090"/>
              </a:solidFill>
              <a:ln w="165100" cmpd="sng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611664" y="4257039"/>
                <a:ext cx="390133" cy="456073"/>
                <a:chOff x="3611664" y="4257039"/>
                <a:chExt cx="390133" cy="456073"/>
              </a:xfrm>
              <a:solidFill>
                <a:srgbClr val="404040"/>
              </a:solidFill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639886" y="4257039"/>
                  <a:ext cx="291356" cy="73822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611664" y="4483261"/>
                  <a:ext cx="291356" cy="0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710441" y="4587906"/>
                  <a:ext cx="291356" cy="125206"/>
                </a:xfrm>
                <a:prstGeom prst="line">
                  <a:avLst/>
                </a:prstGeom>
                <a:grpFill/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 flipH="1">
                <a:off x="5177313" y="4242326"/>
                <a:ext cx="393523" cy="456073"/>
                <a:chOff x="3764064" y="4409439"/>
                <a:chExt cx="390133" cy="456073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792286" y="4409439"/>
                  <a:ext cx="291356" cy="73822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764064" y="4635661"/>
                  <a:ext cx="291356" cy="0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3862841" y="4740306"/>
                  <a:ext cx="291356" cy="125206"/>
                </a:xfrm>
                <a:prstGeom prst="line">
                  <a:avLst/>
                </a:prstGeom>
                <a:ln w="76200" cmpd="sng">
                  <a:solidFill>
                    <a:srgbClr val="FAC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/>
              <p:cNvSpPr/>
              <p:nvPr/>
            </p:nvSpPr>
            <p:spPr>
              <a:xfrm>
                <a:off x="4179212" y="4217141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825497" y="4214320"/>
                <a:ext cx="164463" cy="16446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8839421">
                <a:off x="4137146" y="4151339"/>
                <a:ext cx="469232" cy="567771"/>
              </a:xfrm>
              <a:prstGeom prst="arc">
                <a:avLst>
                  <a:gd name="adj1" fmla="val 14997036"/>
                  <a:gd name="adj2" fmla="val 0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 rot="12935476" flipH="1">
                <a:off x="4586974" y="4198917"/>
                <a:ext cx="419615" cy="511041"/>
              </a:xfrm>
              <a:prstGeom prst="arc">
                <a:avLst>
                  <a:gd name="adj1" fmla="val 14997036"/>
                  <a:gd name="adj2" fmla="val 883151"/>
                </a:avLst>
              </a:prstGeom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ounded Rectangular Callout 53"/>
            <p:cNvSpPr/>
            <p:nvPr/>
          </p:nvSpPr>
          <p:spPr>
            <a:xfrm>
              <a:off x="3131018" y="3388183"/>
              <a:ext cx="4485868" cy="1237148"/>
            </a:xfrm>
            <a:prstGeom prst="wedgeRoundRectCallout">
              <a:avLst>
                <a:gd name="adj1" fmla="val -57028"/>
                <a:gd name="adj2" fmla="val -21112"/>
                <a:gd name="adj3" fmla="val 16667"/>
              </a:avLst>
            </a:prstGeom>
            <a:ln>
              <a:solidFill>
                <a:srgbClr val="4BACC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Helvetica"/>
                  <a:cs typeface="Helvetica"/>
                </a:rPr>
                <a:t>You are only able to undo/redo commands that change data in </a:t>
              </a:r>
              <a:r>
                <a:rPr lang="en-US" sz="1400" dirty="0" err="1" smtClean="0">
                  <a:latin typeface="Helvetica"/>
                  <a:cs typeface="Helvetica"/>
                </a:rPr>
                <a:t>TasKitty</a:t>
              </a:r>
              <a:r>
                <a:rPr lang="en-US" sz="1400" dirty="0" smtClean="0">
                  <a:latin typeface="Helvetica"/>
                  <a:cs typeface="Helvetica"/>
                </a:rPr>
                <a:t>. </a:t>
              </a:r>
              <a:r>
                <a:rPr lang="en-US" sz="1400" dirty="0" err="1" smtClean="0">
                  <a:latin typeface="Helvetica"/>
                  <a:cs typeface="Helvetica"/>
                </a:rPr>
                <a:t>Eg</a:t>
              </a:r>
              <a:r>
                <a:rPr lang="en-US" sz="1400" dirty="0" smtClean="0">
                  <a:latin typeface="Helvetica"/>
                  <a:cs typeface="Helvetica"/>
                </a:rPr>
                <a:t>. add, delete, done, etc.</a:t>
              </a:r>
            </a:p>
            <a:p>
              <a:endParaRPr lang="en-US" sz="1400" dirty="0">
                <a:latin typeface="Helvetica"/>
                <a:cs typeface="Helvetica"/>
              </a:endParaRPr>
            </a:p>
            <a:p>
              <a:r>
                <a:rPr lang="en-US" sz="1400" dirty="0" smtClean="0">
                  <a:latin typeface="Helvetica"/>
                  <a:cs typeface="Helvetica"/>
                </a:rPr>
                <a:t>If you undo and enter a valid undoable command, you can no longer redo. Please </a:t>
              </a:r>
              <a:r>
                <a:rPr lang="en-US" sz="1400" dirty="0" err="1" smtClean="0">
                  <a:latin typeface="Helvetica"/>
                  <a:cs typeface="Helvetica"/>
                </a:rPr>
                <a:t>becareful</a:t>
              </a:r>
              <a:r>
                <a:rPr lang="en-US" sz="1400" dirty="0" smtClean="0">
                  <a:latin typeface="Helvetica"/>
                  <a:cs typeface="Helvetica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88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287</Words>
  <Application>Microsoft Macintosh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28</cp:revision>
  <dcterms:created xsi:type="dcterms:W3CDTF">2016-11-05T19:10:50Z</dcterms:created>
  <dcterms:modified xsi:type="dcterms:W3CDTF">2016-11-06T17:54:38Z</dcterms:modified>
</cp:coreProperties>
</file>