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  <a:srgbClr val="335A89"/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279" autoAdjust="0"/>
  </p:normalViewPr>
  <p:slideViewPr>
    <p:cSldViewPr showGuides="1">
      <p:cViewPr>
        <p:scale>
          <a:sx n="25" d="100"/>
          <a:sy n="25" d="100"/>
        </p:scale>
        <p:origin x="2275" y="1282"/>
      </p:cViewPr>
      <p:guideLst>
        <p:guide orient="horz" pos="148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011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Rectangle 65">
            <a:extLst>
              <a:ext uri="{FF2B5EF4-FFF2-40B4-BE49-F238E27FC236}">
                <a16:creationId xmlns:a16="http://schemas.microsoft.com/office/drawing/2014/main" id="{95060E44-8934-442E-9CAE-10F2F39A4242}"/>
              </a:ext>
            </a:extLst>
          </p:cNvPr>
          <p:cNvSpPr/>
          <p:nvPr/>
        </p:nvSpPr>
        <p:spPr>
          <a:xfrm>
            <a:off x="10422766" y="-1562017"/>
            <a:ext cx="4817234" cy="9870482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04" name="Rectangle 65">
            <a:extLst>
              <a:ext uri="{FF2B5EF4-FFF2-40B4-BE49-F238E27FC236}">
                <a16:creationId xmlns:a16="http://schemas.microsoft.com/office/drawing/2014/main" id="{1F50FDCE-8C44-40DB-A8C0-ACDCF40BA189}"/>
              </a:ext>
            </a:extLst>
          </p:cNvPr>
          <p:cNvSpPr/>
          <p:nvPr/>
        </p:nvSpPr>
        <p:spPr>
          <a:xfrm>
            <a:off x="-2346448" y="-1562017"/>
            <a:ext cx="12792491" cy="9870482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A4CA890-9AF6-4C82-B649-74E8EFA539B3}"/>
              </a:ext>
            </a:extLst>
          </p:cNvPr>
          <p:cNvGrpSpPr/>
          <p:nvPr/>
        </p:nvGrpSpPr>
        <p:grpSpPr>
          <a:xfrm>
            <a:off x="-2209800" y="-1245165"/>
            <a:ext cx="17006769" cy="9348330"/>
            <a:chOff x="-2057400" y="-1245165"/>
            <a:chExt cx="17006769" cy="9348330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BF73B729-AE77-41A6-AB05-9AEF5FFF2C93}"/>
                </a:ext>
              </a:extLst>
            </p:cNvPr>
            <p:cNvGrpSpPr/>
            <p:nvPr/>
          </p:nvGrpSpPr>
          <p:grpSpPr>
            <a:xfrm>
              <a:off x="-2057400" y="-1245165"/>
              <a:ext cx="17006769" cy="9348330"/>
              <a:chOff x="-4205169" y="-2185530"/>
              <a:chExt cx="17006769" cy="9348330"/>
            </a:xfrm>
          </p:grpSpPr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DDA5B3EC-A059-4213-B803-2F86381D1A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60320" y="5308889"/>
                <a:ext cx="1" cy="1232492"/>
              </a:xfrm>
              <a:prstGeom prst="line">
                <a:avLst/>
              </a:prstGeom>
              <a:ln w="19050">
                <a:solidFill>
                  <a:srgbClr val="7030A0"/>
                </a:solidFill>
                <a:prstDash val="sysDash"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</p:cxnSp>
          <p:cxnSp>
            <p:nvCxnSpPr>
              <p:cNvPr id="151" name="Straight Connector 150">
                <a:extLst>
                  <a:ext uri="{FF2B5EF4-FFF2-40B4-BE49-F238E27FC236}">
                    <a16:creationId xmlns:a16="http://schemas.microsoft.com/office/drawing/2014/main" id="{8A3FFE6B-9FB2-4A55-8596-2DE5787F0E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96200" y="2743200"/>
                <a:ext cx="0" cy="534281"/>
              </a:xfrm>
              <a:prstGeom prst="line">
                <a:avLst/>
              </a:prstGeom>
              <a:ln w="19050">
                <a:solidFill>
                  <a:srgbClr val="0070C0"/>
                </a:solidFill>
                <a:prstDash val="sysDash"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</p:cxnSp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8F7372B6-023F-41D2-9413-320378951A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67400" y="1536861"/>
                <a:ext cx="0" cy="665496"/>
              </a:xfrm>
              <a:prstGeom prst="line">
                <a:avLst/>
              </a:prstGeom>
              <a:ln w="19050">
                <a:solidFill>
                  <a:srgbClr val="0070C0"/>
                </a:solidFill>
                <a:prstDash val="sysDash"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</p:cxnSp>
          <p:cxnSp>
            <p:nvCxnSpPr>
              <p:cNvPr id="147" name="Straight Connector 146">
                <a:extLst>
                  <a:ext uri="{FF2B5EF4-FFF2-40B4-BE49-F238E27FC236}">
                    <a16:creationId xmlns:a16="http://schemas.microsoft.com/office/drawing/2014/main" id="{2E5A45E1-ECE4-4D8A-846A-0D48F5CB2A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67200" y="223924"/>
                <a:ext cx="0" cy="6634076"/>
              </a:xfrm>
              <a:prstGeom prst="line">
                <a:avLst/>
              </a:prstGeom>
              <a:ln w="19050">
                <a:solidFill>
                  <a:srgbClr val="0070C0"/>
                </a:solidFill>
                <a:prstDash val="sysDash"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</p:cxnSp>
          <p:cxnSp>
            <p:nvCxnSpPr>
              <p:cNvPr id="144" name="Straight Connector 143">
                <a:extLst>
                  <a:ext uri="{FF2B5EF4-FFF2-40B4-BE49-F238E27FC236}">
                    <a16:creationId xmlns:a16="http://schemas.microsoft.com/office/drawing/2014/main" id="{B11C587E-2CBA-4BF9-AD25-05DD869E5A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529733" y="-1490874"/>
                <a:ext cx="0" cy="5453274"/>
              </a:xfrm>
              <a:prstGeom prst="line">
                <a:avLst/>
              </a:prstGeom>
              <a:ln w="19050">
                <a:solidFill>
                  <a:srgbClr val="0070C0"/>
                </a:solidFill>
                <a:prstDash val="sysDash"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</p:cxnSp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01CE30D2-19DB-4697-8217-AD60EF34BF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81200" y="-1407559"/>
                <a:ext cx="0" cy="5178934"/>
              </a:xfrm>
              <a:prstGeom prst="line">
                <a:avLst/>
              </a:prstGeom>
              <a:ln w="19050">
                <a:solidFill>
                  <a:srgbClr val="0070C0"/>
                </a:solidFill>
                <a:prstDash val="sysDash"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</p:cxn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D8FD5BDD-0FDA-401D-96FD-8BFC4D936A12}"/>
                  </a:ext>
                </a:extLst>
              </p:cNvPr>
              <p:cNvSpPr/>
              <p:nvPr/>
            </p:nvSpPr>
            <p:spPr>
              <a:xfrm>
                <a:off x="4191000" y="335367"/>
                <a:ext cx="152400" cy="541527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 sz="1400"/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DF174F84-FFBB-440F-9B5F-149542656A7E}"/>
                  </a:ext>
                </a:extLst>
              </p:cNvPr>
              <p:cNvSpPr/>
              <p:nvPr/>
            </p:nvSpPr>
            <p:spPr>
              <a:xfrm>
                <a:off x="1904109" y="-1541808"/>
                <a:ext cx="159347" cy="5086513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 sz="1400"/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BEB7A197-125B-42AA-8EC8-11B06F3A4895}"/>
                  </a:ext>
                </a:extLst>
              </p:cNvPr>
              <p:cNvSpPr/>
              <p:nvPr/>
            </p:nvSpPr>
            <p:spPr>
              <a:xfrm>
                <a:off x="-608417" y="-1547366"/>
                <a:ext cx="152400" cy="5231146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 sz="1400"/>
              </a:p>
            </p:txBody>
          </p:sp>
          <p:sp>
            <p:nvSpPr>
              <p:cNvPr id="77" name="Rectangle 62">
                <a:extLst>
                  <a:ext uri="{FF2B5EF4-FFF2-40B4-BE49-F238E27FC236}">
                    <a16:creationId xmlns:a16="http://schemas.microsoft.com/office/drawing/2014/main" id="{E8797B5B-480E-4E71-BD77-DE2A83D03F18}"/>
                  </a:ext>
                </a:extLst>
              </p:cNvPr>
              <p:cNvSpPr/>
              <p:nvPr/>
            </p:nvSpPr>
            <p:spPr>
              <a:xfrm>
                <a:off x="-2904944" y="-2185530"/>
                <a:ext cx="1455629" cy="346760"/>
              </a:xfrm>
              <a:prstGeom prst="rect">
                <a:avLst/>
              </a:prstGeom>
              <a:solidFill>
                <a:srgbClr val="0070C0"/>
              </a:solidFill>
              <a:ln w="19050">
                <a:solidFill>
                  <a:srgbClr val="0070C0"/>
                </a:solidFill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bg1"/>
                    </a:solidFill>
                  </a:rPr>
                  <a:t>:</a:t>
                </a:r>
                <a:r>
                  <a:rPr lang="en-US" sz="1600" dirty="0" err="1">
                    <a:solidFill>
                      <a:schemeClr val="bg1"/>
                    </a:solidFill>
                  </a:rPr>
                  <a:t>LogicManager</a:t>
                </a:r>
                <a:endParaRPr lang="en-SG" sz="1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C59C0BD2-C93C-41BC-B096-A1322BA01C97}"/>
                  </a:ext>
                </a:extLst>
              </p:cNvPr>
              <p:cNvSpPr txBox="1"/>
              <p:nvPr/>
            </p:nvSpPr>
            <p:spPr>
              <a:xfrm>
                <a:off x="-3749989" y="-1738876"/>
                <a:ext cx="1424846" cy="6463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r"/>
                <a:r>
                  <a:rPr lang="en-US" sz="1400" dirty="0">
                    <a:solidFill>
                      <a:srgbClr val="0070C0"/>
                    </a:solidFill>
                  </a:rPr>
                  <a:t>execute(summary date d/1-1-2018 12-12-2018”)</a:t>
                </a:r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48457E8A-1DC2-4A5E-A878-602D75D0B119}"/>
                  </a:ext>
                </a:extLst>
              </p:cNvPr>
              <p:cNvSpPr/>
              <p:nvPr/>
            </p:nvSpPr>
            <p:spPr>
              <a:xfrm>
                <a:off x="-2249138" y="-1471166"/>
                <a:ext cx="152397" cy="8329166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 sz="1400"/>
              </a:p>
            </p:txBody>
          </p:sp>
          <p:cxnSp>
            <p:nvCxnSpPr>
              <p:cNvPr id="85" name="Straight Arrow Connector 84">
                <a:extLst>
                  <a:ext uri="{FF2B5EF4-FFF2-40B4-BE49-F238E27FC236}">
                    <a16:creationId xmlns:a16="http://schemas.microsoft.com/office/drawing/2014/main" id="{D0D7DDAF-0BA8-4D01-BF9E-96D1869889E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2096738" y="-1166365"/>
                <a:ext cx="1488321" cy="0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Arrow Connector 85">
                <a:extLst>
                  <a:ext uri="{FF2B5EF4-FFF2-40B4-BE49-F238E27FC236}">
                    <a16:creationId xmlns:a16="http://schemas.microsoft.com/office/drawing/2014/main" id="{48771A46-AAF0-47CD-B745-E44BCC50C4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6510" y="876894"/>
                <a:ext cx="2090977" cy="0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prstDash val="sysDash"/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76057F6E-EE15-4A79-83E5-544E76A4FC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2177130" y="-1821859"/>
                <a:ext cx="0" cy="8984659"/>
              </a:xfrm>
              <a:prstGeom prst="line">
                <a:avLst/>
              </a:prstGeom>
              <a:ln w="19050">
                <a:solidFill>
                  <a:srgbClr val="0070C0"/>
                </a:solidFill>
                <a:prstDash val="sysDash"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</p:cxnSp>
          <p:sp>
            <p:nvSpPr>
              <p:cNvPr id="89" name="Rectangle 62">
                <a:extLst>
                  <a:ext uri="{FF2B5EF4-FFF2-40B4-BE49-F238E27FC236}">
                    <a16:creationId xmlns:a16="http://schemas.microsoft.com/office/drawing/2014/main" id="{4B42AFBB-4590-48D8-AA83-696F65D9A9B9}"/>
                  </a:ext>
                </a:extLst>
              </p:cNvPr>
              <p:cNvSpPr/>
              <p:nvPr/>
            </p:nvSpPr>
            <p:spPr>
              <a:xfrm>
                <a:off x="-1212850" y="-2133600"/>
                <a:ext cx="1455629" cy="789447"/>
              </a:xfrm>
              <a:prstGeom prst="rect">
                <a:avLst/>
              </a:prstGeom>
              <a:solidFill>
                <a:srgbClr val="0070C0"/>
              </a:solidFill>
              <a:ln w="19050">
                <a:solidFill>
                  <a:srgbClr val="0070C0"/>
                </a:solidFill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bg1"/>
                    </a:solidFill>
                  </a:rPr>
                  <a:t>:Financial</a:t>
                </a:r>
              </a:p>
              <a:p>
                <a:pPr algn="ctr"/>
                <a:r>
                  <a:rPr lang="en-US" sz="1600" dirty="0" err="1">
                    <a:solidFill>
                      <a:schemeClr val="bg1"/>
                    </a:solidFill>
                  </a:rPr>
                  <a:t>PlannerParser</a:t>
                </a:r>
                <a:endParaRPr lang="en-US" sz="1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CBF7153A-A0E7-48DA-AC34-E28DFED5AB28}"/>
                  </a:ext>
                </a:extLst>
              </p:cNvPr>
              <p:cNvSpPr txBox="1"/>
              <p:nvPr/>
            </p:nvSpPr>
            <p:spPr>
              <a:xfrm>
                <a:off x="-2105121" y="-1092545"/>
                <a:ext cx="1424846" cy="86177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r"/>
                <a:r>
                  <a:rPr lang="en-US" sz="1400" dirty="0" err="1">
                    <a:solidFill>
                      <a:srgbClr val="0070C0"/>
                    </a:solidFill>
                  </a:rPr>
                  <a:t>parseCommand</a:t>
                </a:r>
                <a:endParaRPr lang="en-US" sz="1400" dirty="0">
                  <a:solidFill>
                    <a:srgbClr val="0070C0"/>
                  </a:solidFill>
                </a:endParaRPr>
              </a:p>
              <a:p>
                <a:pPr algn="r"/>
                <a:r>
                  <a:rPr lang="en-US" sz="1400" dirty="0">
                    <a:solidFill>
                      <a:srgbClr val="0070C0"/>
                    </a:solidFill>
                  </a:rPr>
                  <a:t>(summary date d/1-1-2018 </a:t>
                </a:r>
              </a:p>
              <a:p>
                <a:pPr algn="r"/>
                <a:r>
                  <a:rPr lang="en-US" sz="1400" dirty="0">
                    <a:solidFill>
                      <a:srgbClr val="0070C0"/>
                    </a:solidFill>
                  </a:rPr>
                  <a:t>12-12-2018”)</a:t>
                </a:r>
              </a:p>
            </p:txBody>
          </p:sp>
          <p:sp>
            <p:nvSpPr>
              <p:cNvPr id="92" name="Rectangle 62">
                <a:extLst>
                  <a:ext uri="{FF2B5EF4-FFF2-40B4-BE49-F238E27FC236}">
                    <a16:creationId xmlns:a16="http://schemas.microsoft.com/office/drawing/2014/main" id="{94AC0116-F12F-419E-8DA6-9D7C16EDD601}"/>
                  </a:ext>
                </a:extLst>
              </p:cNvPr>
              <p:cNvSpPr/>
              <p:nvPr/>
            </p:nvSpPr>
            <p:spPr>
              <a:xfrm>
                <a:off x="1295400" y="-2133600"/>
                <a:ext cx="1455629" cy="1092985"/>
              </a:xfrm>
              <a:prstGeom prst="rect">
                <a:avLst/>
              </a:prstGeom>
              <a:solidFill>
                <a:srgbClr val="0070C0"/>
              </a:solidFill>
              <a:ln w="19050">
                <a:solidFill>
                  <a:srgbClr val="0070C0"/>
                </a:solidFill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bg1"/>
                    </a:solidFill>
                  </a:rPr>
                  <a:t>:Summary</a:t>
                </a:r>
              </a:p>
              <a:p>
                <a:pPr algn="ctr"/>
                <a:r>
                  <a:rPr lang="en-US" sz="1600" dirty="0">
                    <a:solidFill>
                      <a:schemeClr val="bg1"/>
                    </a:solidFill>
                  </a:rPr>
                  <a:t>Command</a:t>
                </a:r>
              </a:p>
              <a:p>
                <a:pPr algn="ctr"/>
                <a:r>
                  <a:rPr lang="en-US" sz="1600" dirty="0">
                    <a:solidFill>
                      <a:schemeClr val="bg1"/>
                    </a:solidFill>
                  </a:rPr>
                  <a:t>Parser</a:t>
                </a:r>
              </a:p>
            </p:txBody>
          </p:sp>
          <p:cxnSp>
            <p:nvCxnSpPr>
              <p:cNvPr id="94" name="Straight Arrow Connector 93">
                <a:extLst>
                  <a:ext uri="{FF2B5EF4-FFF2-40B4-BE49-F238E27FC236}">
                    <a16:creationId xmlns:a16="http://schemas.microsoft.com/office/drawing/2014/main" id="{DBB85130-8EB0-45D5-B0C1-9D38A94C5F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456017" y="-937765"/>
                <a:ext cx="2360127" cy="0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859CF06E-FA2B-4E98-BF43-5FDB7B8399A9}"/>
                  </a:ext>
                </a:extLst>
              </p:cNvPr>
              <p:cNvSpPr txBox="1"/>
              <p:nvPr/>
            </p:nvSpPr>
            <p:spPr>
              <a:xfrm>
                <a:off x="-571310" y="-807511"/>
                <a:ext cx="1603614" cy="6463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r"/>
                <a:r>
                  <a:rPr lang="en-US" sz="1400" dirty="0">
                    <a:solidFill>
                      <a:srgbClr val="0070C0"/>
                    </a:solidFill>
                  </a:rPr>
                  <a:t>parse(“ date d/1-1-2018 </a:t>
                </a:r>
              </a:p>
              <a:p>
                <a:pPr algn="r"/>
                <a:r>
                  <a:rPr lang="en-US" sz="1400" dirty="0">
                    <a:solidFill>
                      <a:srgbClr val="0070C0"/>
                    </a:solidFill>
                  </a:rPr>
                  <a:t>12-12-2018”)</a:t>
                </a:r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E023B428-6BC6-4CF8-8CBD-4C93CDB496C2}"/>
                  </a:ext>
                </a:extLst>
              </p:cNvPr>
              <p:cNvSpPr/>
              <p:nvPr/>
            </p:nvSpPr>
            <p:spPr>
              <a:xfrm>
                <a:off x="411966" y="-34841"/>
                <a:ext cx="8128784" cy="3348136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8818B2DE-DFB6-4775-9491-A9776CA824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1832" y="1119635"/>
                <a:ext cx="8128918" cy="0"/>
              </a:xfrm>
              <a:prstGeom prst="line">
                <a:avLst/>
              </a:prstGeom>
              <a:ln w="19050">
                <a:solidFill>
                  <a:srgbClr val="0070C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8" name="Rectangle: Diagonal Corners Rounded 97">
                <a:extLst>
                  <a:ext uri="{FF2B5EF4-FFF2-40B4-BE49-F238E27FC236}">
                    <a16:creationId xmlns:a16="http://schemas.microsoft.com/office/drawing/2014/main" id="{7ABE0F66-39EB-4EAB-A1E9-7DA9D2414520}"/>
                  </a:ext>
                </a:extLst>
              </p:cNvPr>
              <p:cNvSpPr/>
              <p:nvPr/>
            </p:nvSpPr>
            <p:spPr>
              <a:xfrm>
                <a:off x="411832" y="-34842"/>
                <a:ext cx="742594" cy="361973"/>
              </a:xfrm>
              <a:prstGeom prst="round2DiagRect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G" sz="1200" dirty="0">
                    <a:solidFill>
                      <a:schemeClr val="tx1"/>
                    </a:solidFill>
                  </a:rPr>
                  <a:t>alt</a:t>
                </a:r>
              </a:p>
            </p:txBody>
          </p:sp>
          <p:cxnSp>
            <p:nvCxnSpPr>
              <p:cNvPr id="99" name="Straight Arrow Connector 98">
                <a:extLst>
                  <a:ext uri="{FF2B5EF4-FFF2-40B4-BE49-F238E27FC236}">
                    <a16:creationId xmlns:a16="http://schemas.microsoft.com/office/drawing/2014/main" id="{F28CEA2B-5538-4B34-BB42-C6D6ECFAD18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6510" y="306811"/>
                <a:ext cx="1502009" cy="0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A574DF41-2730-4360-AF07-7C10FA0E1E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1832" y="2262635"/>
                <a:ext cx="8128918" cy="0"/>
              </a:xfrm>
              <a:prstGeom prst="line">
                <a:avLst/>
              </a:prstGeom>
              <a:ln w="19050">
                <a:solidFill>
                  <a:srgbClr val="0070C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1" name="Rectangle 62">
                <a:extLst>
                  <a:ext uri="{FF2B5EF4-FFF2-40B4-BE49-F238E27FC236}">
                    <a16:creationId xmlns:a16="http://schemas.microsoft.com/office/drawing/2014/main" id="{1C5C122B-608A-4B5B-9758-71655BBD1161}"/>
                  </a:ext>
                </a:extLst>
              </p:cNvPr>
              <p:cNvSpPr/>
              <p:nvPr/>
            </p:nvSpPr>
            <p:spPr>
              <a:xfrm>
                <a:off x="3558519" y="52951"/>
                <a:ext cx="1502009" cy="541530"/>
              </a:xfrm>
              <a:prstGeom prst="rect">
                <a:avLst/>
              </a:prstGeom>
              <a:solidFill>
                <a:srgbClr val="0070C0"/>
              </a:solidFill>
              <a:ln w="19050">
                <a:solidFill>
                  <a:srgbClr val="0070C0"/>
                </a:solidFill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solidFill>
                      <a:schemeClr val="bg1"/>
                    </a:solidFill>
                  </a:rPr>
                  <a:t>sbd:SummaryByDate</a:t>
                </a:r>
                <a:endParaRPr lang="en-US" sz="1200" dirty="0">
                  <a:solidFill>
                    <a:schemeClr val="bg1"/>
                  </a:solidFill>
                </a:endParaRPr>
              </a:p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Command</a:t>
                </a:r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549B1F3E-E140-4FC5-8C4C-CBB225EAB8E5}"/>
                  </a:ext>
                </a:extLst>
              </p:cNvPr>
              <p:cNvSpPr txBox="1"/>
              <p:nvPr/>
            </p:nvSpPr>
            <p:spPr>
              <a:xfrm>
                <a:off x="1794189" y="8480"/>
                <a:ext cx="1603614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r"/>
                <a:r>
                  <a:rPr lang="en-US" sz="1400" dirty="0">
                    <a:solidFill>
                      <a:srgbClr val="0070C0"/>
                    </a:solidFill>
                  </a:rPr>
                  <a:t>[mode == “date”]</a:t>
                </a:r>
              </a:p>
            </p:txBody>
          </p: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2EFCAEA6-D75A-4899-82B6-7AEF7E866FAF}"/>
                  </a:ext>
                </a:extLst>
              </p:cNvPr>
              <p:cNvSpPr/>
              <p:nvPr/>
            </p:nvSpPr>
            <p:spPr>
              <a:xfrm>
                <a:off x="5791200" y="1536861"/>
                <a:ext cx="152400" cy="541527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 sz="1400"/>
              </a:p>
            </p:txBody>
          </p:sp>
          <p:cxnSp>
            <p:nvCxnSpPr>
              <p:cNvPr id="109" name="Straight Arrow Connector 108">
                <a:extLst>
                  <a:ext uri="{FF2B5EF4-FFF2-40B4-BE49-F238E27FC236}">
                    <a16:creationId xmlns:a16="http://schemas.microsoft.com/office/drawing/2014/main" id="{615F5C18-44A3-4AD1-A1FE-68A79ECEBC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6510" y="2071733"/>
                <a:ext cx="3713137" cy="0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prstDash val="sysDash"/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Arrow Connector 109">
                <a:extLst>
                  <a:ext uri="{FF2B5EF4-FFF2-40B4-BE49-F238E27FC236}">
                    <a16:creationId xmlns:a16="http://schemas.microsoft.com/office/drawing/2014/main" id="{6462A87A-864D-427E-AF67-880E9EE986D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6510" y="1501650"/>
                <a:ext cx="2902840" cy="0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1" name="Rectangle 62">
                <a:extLst>
                  <a:ext uri="{FF2B5EF4-FFF2-40B4-BE49-F238E27FC236}">
                    <a16:creationId xmlns:a16="http://schemas.microsoft.com/office/drawing/2014/main" id="{C31EB513-A4ED-4F50-8F2E-3C68DCB63E1E}"/>
                  </a:ext>
                </a:extLst>
              </p:cNvPr>
              <p:cNvSpPr/>
              <p:nvPr/>
            </p:nvSpPr>
            <p:spPr>
              <a:xfrm>
                <a:off x="4959350" y="1194605"/>
                <a:ext cx="1713534" cy="594715"/>
              </a:xfrm>
              <a:prstGeom prst="rect">
                <a:avLst/>
              </a:prstGeom>
              <a:solidFill>
                <a:srgbClr val="0070C0"/>
              </a:solidFill>
              <a:ln w="19050">
                <a:solidFill>
                  <a:srgbClr val="0070C0"/>
                </a:solidFill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solidFill>
                      <a:schemeClr val="bg1"/>
                    </a:solidFill>
                  </a:rPr>
                  <a:t>sbm:SummaryByMonth</a:t>
                </a:r>
                <a:endParaRPr lang="en-US" sz="1200" dirty="0">
                  <a:solidFill>
                    <a:schemeClr val="bg1"/>
                  </a:solidFill>
                </a:endParaRPr>
              </a:p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Command</a:t>
                </a:r>
              </a:p>
            </p:txBody>
          </p:sp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C8A7ED52-9CC5-4B25-8DAC-A79B7E91B6F7}"/>
                  </a:ext>
                </a:extLst>
              </p:cNvPr>
              <p:cNvSpPr/>
              <p:nvPr/>
            </p:nvSpPr>
            <p:spPr>
              <a:xfrm>
                <a:off x="7593584" y="2633448"/>
                <a:ext cx="152400" cy="541527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 sz="1400"/>
              </a:p>
            </p:txBody>
          </p:sp>
          <p:cxnSp>
            <p:nvCxnSpPr>
              <p:cNvPr id="113" name="Straight Arrow Connector 112">
                <a:extLst>
                  <a:ext uri="{FF2B5EF4-FFF2-40B4-BE49-F238E27FC236}">
                    <a16:creationId xmlns:a16="http://schemas.microsoft.com/office/drawing/2014/main" id="{F75559F6-812A-41CB-B0C7-13B5D419D9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6510" y="3174975"/>
                <a:ext cx="5537074" cy="0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prstDash val="sysDash"/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Arrow Connector 113">
                <a:extLst>
                  <a:ext uri="{FF2B5EF4-FFF2-40B4-BE49-F238E27FC236}">
                    <a16:creationId xmlns:a16="http://schemas.microsoft.com/office/drawing/2014/main" id="{4C687B8B-F999-459F-BE81-36418F3F3A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6510" y="2604892"/>
                <a:ext cx="4807840" cy="0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5" name="Rectangle 62">
                <a:extLst>
                  <a:ext uri="{FF2B5EF4-FFF2-40B4-BE49-F238E27FC236}">
                    <a16:creationId xmlns:a16="http://schemas.microsoft.com/office/drawing/2014/main" id="{D125DD65-0011-43DB-A2F0-5AC529749ECA}"/>
                  </a:ext>
                </a:extLst>
              </p:cNvPr>
              <p:cNvSpPr/>
              <p:nvPr/>
            </p:nvSpPr>
            <p:spPr>
              <a:xfrm>
                <a:off x="6705600" y="2351032"/>
                <a:ext cx="1762364" cy="541530"/>
              </a:xfrm>
              <a:prstGeom prst="rect">
                <a:avLst/>
              </a:prstGeom>
              <a:solidFill>
                <a:srgbClr val="0070C0"/>
              </a:solidFill>
              <a:ln w="19050">
                <a:solidFill>
                  <a:srgbClr val="0070C0"/>
                </a:solidFill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solidFill>
                      <a:schemeClr val="bg1"/>
                    </a:solidFill>
                  </a:rPr>
                  <a:t>sbc:SummaryByCategory</a:t>
                </a:r>
                <a:endParaRPr lang="en-US" sz="1200" dirty="0">
                  <a:solidFill>
                    <a:schemeClr val="bg1"/>
                  </a:solidFill>
                </a:endParaRPr>
              </a:p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Command</a:t>
                </a:r>
              </a:p>
            </p:txBody>
          </p: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175CE881-45E7-4252-A090-ECCA6833FB15}"/>
                  </a:ext>
                </a:extLst>
              </p:cNvPr>
              <p:cNvSpPr txBox="1"/>
              <p:nvPr/>
            </p:nvSpPr>
            <p:spPr>
              <a:xfrm>
                <a:off x="1828793" y="334108"/>
                <a:ext cx="1603614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r"/>
                <a:r>
                  <a:rPr lang="en-US" sz="1400" dirty="0" err="1">
                    <a:solidFill>
                      <a:srgbClr val="0070C0"/>
                    </a:solidFill>
                  </a:rPr>
                  <a:t>SummaryByDate</a:t>
                </a:r>
                <a:r>
                  <a:rPr lang="en-US" sz="1400" dirty="0">
                    <a:solidFill>
                      <a:srgbClr val="0070C0"/>
                    </a:solidFill>
                  </a:rPr>
                  <a:t>()</a:t>
                </a:r>
              </a:p>
            </p:txBody>
          </p:sp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B1F595D5-4DA5-498D-85AB-4BF9057C62FB}"/>
                  </a:ext>
                </a:extLst>
              </p:cNvPr>
              <p:cNvSpPr txBox="1"/>
              <p:nvPr/>
            </p:nvSpPr>
            <p:spPr>
              <a:xfrm>
                <a:off x="2233984" y="1544304"/>
                <a:ext cx="1603614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r"/>
                <a:r>
                  <a:rPr lang="en-US" sz="1400" dirty="0" err="1">
                    <a:solidFill>
                      <a:srgbClr val="0070C0"/>
                    </a:solidFill>
                  </a:rPr>
                  <a:t>SummaryByMonth</a:t>
                </a:r>
                <a:r>
                  <a:rPr lang="en-US" sz="1400" dirty="0">
                    <a:solidFill>
                      <a:srgbClr val="0070C0"/>
                    </a:solidFill>
                  </a:rPr>
                  <a:t>()</a:t>
                </a:r>
              </a:p>
            </p:txBody>
          </p:sp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529AADB0-9B8C-4C6C-824A-008979780217}"/>
                  </a:ext>
                </a:extLst>
              </p:cNvPr>
              <p:cNvSpPr txBox="1"/>
              <p:nvPr/>
            </p:nvSpPr>
            <p:spPr>
              <a:xfrm>
                <a:off x="2166431" y="1242488"/>
                <a:ext cx="1603614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r"/>
                <a:r>
                  <a:rPr lang="en-US" sz="1400" dirty="0">
                    <a:solidFill>
                      <a:srgbClr val="0070C0"/>
                    </a:solidFill>
                  </a:rPr>
                  <a:t>[mode == “month”]</a:t>
                </a:r>
              </a:p>
            </p:txBody>
          </p: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1DAF0274-3069-4009-B1CB-D3BF5DDFD08A}"/>
                  </a:ext>
                </a:extLst>
              </p:cNvPr>
              <p:cNvSpPr txBox="1"/>
              <p:nvPr/>
            </p:nvSpPr>
            <p:spPr>
              <a:xfrm>
                <a:off x="2590445" y="2641502"/>
                <a:ext cx="1826192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r"/>
                <a:r>
                  <a:rPr lang="en-US" sz="1400" dirty="0" err="1">
                    <a:solidFill>
                      <a:srgbClr val="0070C0"/>
                    </a:solidFill>
                  </a:rPr>
                  <a:t>SummaryByCategory</a:t>
                </a:r>
                <a:r>
                  <a:rPr lang="en-US" sz="1400" dirty="0">
                    <a:solidFill>
                      <a:srgbClr val="0070C0"/>
                    </a:solidFill>
                  </a:rPr>
                  <a:t>()</a:t>
                </a:r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C6CFAE01-DD32-4EB2-A072-2E41581B479B}"/>
                  </a:ext>
                </a:extLst>
              </p:cNvPr>
              <p:cNvSpPr txBox="1"/>
              <p:nvPr/>
            </p:nvSpPr>
            <p:spPr>
              <a:xfrm>
                <a:off x="2300191" y="2329605"/>
                <a:ext cx="1603614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r"/>
                <a:r>
                  <a:rPr lang="en-US" sz="1400" dirty="0">
                    <a:solidFill>
                      <a:srgbClr val="0070C0"/>
                    </a:solidFill>
                  </a:rPr>
                  <a:t>[mode == “category”]</a:t>
                </a:r>
              </a:p>
            </p:txBody>
          </p: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A6871B40-7AC4-47D6-877C-A97F8C763BCC}"/>
                  </a:ext>
                </a:extLst>
              </p:cNvPr>
              <p:cNvSpPr txBox="1"/>
              <p:nvPr/>
            </p:nvSpPr>
            <p:spPr>
              <a:xfrm>
                <a:off x="2109882" y="643814"/>
                <a:ext cx="1603614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r"/>
                <a:r>
                  <a:rPr lang="en-US" sz="1400" dirty="0" err="1">
                    <a:solidFill>
                      <a:srgbClr val="0070C0"/>
                    </a:solidFill>
                  </a:rPr>
                  <a:t>sbd</a:t>
                </a:r>
                <a:endParaRPr lang="en-US" sz="14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AE4ED6B9-FB83-4A7D-9982-E2D3D9DBD7E9}"/>
                  </a:ext>
                </a:extLst>
              </p:cNvPr>
              <p:cNvSpPr txBox="1"/>
              <p:nvPr/>
            </p:nvSpPr>
            <p:spPr>
              <a:xfrm>
                <a:off x="2564912" y="1837081"/>
                <a:ext cx="1603614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r"/>
                <a:r>
                  <a:rPr lang="en-US" sz="1400" dirty="0" err="1">
                    <a:solidFill>
                      <a:srgbClr val="0070C0"/>
                    </a:solidFill>
                  </a:rPr>
                  <a:t>sbm</a:t>
                </a:r>
                <a:endParaRPr lang="en-US" sz="14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8BD71FF7-B50A-44FA-85B9-A23EAAC0B8B0}"/>
                  </a:ext>
                </a:extLst>
              </p:cNvPr>
              <p:cNvSpPr txBox="1"/>
              <p:nvPr/>
            </p:nvSpPr>
            <p:spPr>
              <a:xfrm>
                <a:off x="3155698" y="2917472"/>
                <a:ext cx="1603614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r"/>
                <a:r>
                  <a:rPr lang="en-US" sz="1400" dirty="0" err="1">
                    <a:solidFill>
                      <a:srgbClr val="0070C0"/>
                    </a:solidFill>
                  </a:rPr>
                  <a:t>sbc</a:t>
                </a:r>
                <a:endParaRPr lang="en-US" sz="1400" dirty="0">
                  <a:solidFill>
                    <a:srgbClr val="0070C0"/>
                  </a:solidFill>
                </a:endParaRPr>
              </a:p>
            </p:txBody>
          </p:sp>
          <p:cxnSp>
            <p:nvCxnSpPr>
              <p:cNvPr id="134" name="Straight Arrow Connector 133">
                <a:extLst>
                  <a:ext uri="{FF2B5EF4-FFF2-40B4-BE49-F238E27FC236}">
                    <a16:creationId xmlns:a16="http://schemas.microsoft.com/office/drawing/2014/main" id="{ACE97DB5-5655-4A25-8D39-0301B3226CC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456017" y="3544705"/>
                <a:ext cx="2360126" cy="0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prstDash val="sysDash"/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9C588AA9-B604-41E6-9A54-5F65DF83094E}"/>
                  </a:ext>
                </a:extLst>
              </p:cNvPr>
              <p:cNvSpPr txBox="1"/>
              <p:nvPr/>
            </p:nvSpPr>
            <p:spPr>
              <a:xfrm>
                <a:off x="-879568" y="3277481"/>
                <a:ext cx="1603614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r"/>
                <a:r>
                  <a:rPr lang="en-US" sz="1400" dirty="0" err="1">
                    <a:solidFill>
                      <a:srgbClr val="0070C0"/>
                    </a:solidFill>
                  </a:rPr>
                  <a:t>sbd</a:t>
                </a:r>
                <a:endParaRPr lang="en-US" sz="1400" dirty="0">
                  <a:solidFill>
                    <a:srgbClr val="0070C0"/>
                  </a:solidFill>
                </a:endParaRPr>
              </a:p>
            </p:txBody>
          </p:sp>
          <p:cxnSp>
            <p:nvCxnSpPr>
              <p:cNvPr id="140" name="Straight Arrow Connector 139">
                <a:extLst>
                  <a:ext uri="{FF2B5EF4-FFF2-40B4-BE49-F238E27FC236}">
                    <a16:creationId xmlns:a16="http://schemas.microsoft.com/office/drawing/2014/main" id="{E731FB7A-CDC5-4D48-9DAB-0D447E213C2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2096738" y="3675669"/>
                <a:ext cx="1551920" cy="0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prstDash val="sysDash"/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BDE82BF1-EE29-48AA-B5D4-9951332E53DC}"/>
                  </a:ext>
                </a:extLst>
              </p:cNvPr>
              <p:cNvSpPr txBox="1"/>
              <p:nvPr/>
            </p:nvSpPr>
            <p:spPr>
              <a:xfrm>
                <a:off x="-2427446" y="3384145"/>
                <a:ext cx="1603614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r"/>
                <a:r>
                  <a:rPr lang="en-US" sz="1400" dirty="0" err="1">
                    <a:solidFill>
                      <a:srgbClr val="0070C0"/>
                    </a:solidFill>
                  </a:rPr>
                  <a:t>sbd</a:t>
                </a:r>
                <a:endParaRPr lang="en-US" sz="14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AA4C8B0C-9EE6-4C8C-8A2F-D6704C02C1AC}"/>
                  </a:ext>
                </a:extLst>
              </p:cNvPr>
              <p:cNvSpPr/>
              <p:nvPr/>
            </p:nvSpPr>
            <p:spPr>
              <a:xfrm>
                <a:off x="4191000" y="4038600"/>
                <a:ext cx="132808" cy="2590944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 sz="1400"/>
              </a:p>
            </p:txBody>
          </p:sp>
          <p:cxnSp>
            <p:nvCxnSpPr>
              <p:cNvPr id="158" name="Straight Arrow Connector 157">
                <a:extLst>
                  <a:ext uri="{FF2B5EF4-FFF2-40B4-BE49-F238E27FC236}">
                    <a16:creationId xmlns:a16="http://schemas.microsoft.com/office/drawing/2014/main" id="{6FF9F4E0-E11F-4D5B-B954-570A62E1D8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2174470" y="4038600"/>
                <a:ext cx="6365470" cy="0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6FE108DD-3C62-49D8-B986-27758C463A58}"/>
                  </a:ext>
                </a:extLst>
              </p:cNvPr>
              <p:cNvSpPr txBox="1"/>
              <p:nvPr/>
            </p:nvSpPr>
            <p:spPr>
              <a:xfrm>
                <a:off x="-308214" y="3771375"/>
                <a:ext cx="1603614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r"/>
                <a:r>
                  <a:rPr lang="en-US" sz="1400" dirty="0" err="1">
                    <a:solidFill>
                      <a:srgbClr val="0070C0"/>
                    </a:solidFill>
                  </a:rPr>
                  <a:t>sbd.execute</a:t>
                </a:r>
                <a:r>
                  <a:rPr lang="en-US" sz="1400" dirty="0">
                    <a:solidFill>
                      <a:srgbClr val="0070C0"/>
                    </a:solidFill>
                  </a:rPr>
                  <a:t>()</a:t>
                </a:r>
              </a:p>
            </p:txBody>
          </p:sp>
          <p:sp>
            <p:nvSpPr>
              <p:cNvPr id="161" name="Rectangle 62">
                <a:extLst>
                  <a:ext uri="{FF2B5EF4-FFF2-40B4-BE49-F238E27FC236}">
                    <a16:creationId xmlns:a16="http://schemas.microsoft.com/office/drawing/2014/main" id="{62C7B128-673D-4EF0-BB6D-E4D69C63E2C6}"/>
                  </a:ext>
                </a:extLst>
              </p:cNvPr>
              <p:cNvSpPr/>
              <p:nvPr/>
            </p:nvSpPr>
            <p:spPr>
              <a:xfrm>
                <a:off x="8610600" y="3609592"/>
                <a:ext cx="841636" cy="300180"/>
              </a:xfrm>
              <a:prstGeom prst="rect">
                <a:avLst/>
              </a:prstGeom>
              <a:solidFill>
                <a:srgbClr val="7030A0"/>
              </a:solidFill>
              <a:ln w="19050">
                <a:solidFill>
                  <a:srgbClr val="7030A0"/>
                </a:solidFill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bg1"/>
                    </a:solidFill>
                  </a:rPr>
                  <a:t>: Model</a:t>
                </a:r>
                <a:endParaRPr lang="en-SG" sz="1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F95C1111-18FB-4AE1-9C75-7BFC39500593}"/>
                  </a:ext>
                </a:extLst>
              </p:cNvPr>
              <p:cNvSpPr/>
              <p:nvPr/>
            </p:nvSpPr>
            <p:spPr>
              <a:xfrm>
                <a:off x="8946970" y="4264153"/>
                <a:ext cx="168896" cy="231648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 sz="1400"/>
              </a:p>
            </p:txBody>
          </p: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109A9D06-D17C-4060-A700-7762FBDE141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052004" y="3851665"/>
                <a:ext cx="1" cy="1253735"/>
              </a:xfrm>
              <a:prstGeom prst="line">
                <a:avLst/>
              </a:prstGeom>
              <a:ln w="19050">
                <a:solidFill>
                  <a:srgbClr val="7030A0"/>
                </a:solidFill>
                <a:prstDash val="sysDash"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</p:cxnSp>
          <p:sp>
            <p:nvSpPr>
              <p:cNvPr id="165" name="Rectangle 62">
                <a:extLst>
                  <a:ext uri="{FF2B5EF4-FFF2-40B4-BE49-F238E27FC236}">
                    <a16:creationId xmlns:a16="http://schemas.microsoft.com/office/drawing/2014/main" id="{D88916D8-CCED-40BE-BE6C-ABF82393ACDF}"/>
                  </a:ext>
                </a:extLst>
              </p:cNvPr>
              <p:cNvSpPr/>
              <p:nvPr/>
            </p:nvSpPr>
            <p:spPr>
              <a:xfrm>
                <a:off x="9639606" y="5030403"/>
                <a:ext cx="2389632" cy="556972"/>
              </a:xfrm>
              <a:prstGeom prst="rect">
                <a:avLst/>
              </a:prstGeom>
              <a:solidFill>
                <a:srgbClr val="7030A0"/>
              </a:solidFill>
              <a:ln w="19050">
                <a:solidFill>
                  <a:srgbClr val="7030A0"/>
                </a:solidFill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bg1"/>
                    </a:solidFill>
                  </a:rPr>
                  <a:t>: </a:t>
                </a:r>
                <a:r>
                  <a:rPr lang="en-US" sz="1600" dirty="0" err="1">
                    <a:solidFill>
                      <a:schemeClr val="bg1"/>
                    </a:solidFill>
                  </a:rPr>
                  <a:t>SummaryByDateList</a:t>
                </a:r>
                <a:endParaRPr lang="en-SG" sz="1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66" name="Rectangle 165">
                <a:extLst>
                  <a:ext uri="{FF2B5EF4-FFF2-40B4-BE49-F238E27FC236}">
                    <a16:creationId xmlns:a16="http://schemas.microsoft.com/office/drawing/2014/main" id="{ACCFC1B8-6E6F-4C3D-A830-9461A5C805C2}"/>
                  </a:ext>
                </a:extLst>
              </p:cNvPr>
              <p:cNvSpPr/>
              <p:nvPr/>
            </p:nvSpPr>
            <p:spPr>
              <a:xfrm>
                <a:off x="10679831" y="5479653"/>
                <a:ext cx="168896" cy="387747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 sz="1400"/>
              </a:p>
            </p:txBody>
          </p:sp>
          <p:cxnSp>
            <p:nvCxnSpPr>
              <p:cNvPr id="169" name="Straight Arrow Connector 168">
                <a:extLst>
                  <a:ext uri="{FF2B5EF4-FFF2-40B4-BE49-F238E27FC236}">
                    <a16:creationId xmlns:a16="http://schemas.microsoft.com/office/drawing/2014/main" id="{A0AD68B9-0548-44BF-9DBD-EB5A532A34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43400" y="4495801"/>
                <a:ext cx="4603570" cy="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prstDash val="sysDash"/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Arrow Connector 170">
                <a:extLst>
                  <a:ext uri="{FF2B5EF4-FFF2-40B4-BE49-F238E27FC236}">
                    <a16:creationId xmlns:a16="http://schemas.microsoft.com/office/drawing/2014/main" id="{5303D34F-7B75-4845-805D-CF664FD8F4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43400" y="4280885"/>
                <a:ext cx="4603570" cy="0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6" name="Rectangle 175">
                <a:extLst>
                  <a:ext uri="{FF2B5EF4-FFF2-40B4-BE49-F238E27FC236}">
                    <a16:creationId xmlns:a16="http://schemas.microsoft.com/office/drawing/2014/main" id="{9A43A590-0D62-43D6-913F-E81E6313BD03}"/>
                  </a:ext>
                </a:extLst>
              </p:cNvPr>
              <p:cNvSpPr/>
              <p:nvPr/>
            </p:nvSpPr>
            <p:spPr>
              <a:xfrm>
                <a:off x="8946970" y="4662042"/>
                <a:ext cx="168896" cy="231648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 sz="1400"/>
              </a:p>
            </p:txBody>
          </p:sp>
          <p:cxnSp>
            <p:nvCxnSpPr>
              <p:cNvPr id="177" name="Straight Arrow Connector 176">
                <a:extLst>
                  <a:ext uri="{FF2B5EF4-FFF2-40B4-BE49-F238E27FC236}">
                    <a16:creationId xmlns:a16="http://schemas.microsoft.com/office/drawing/2014/main" id="{6E733EC6-6B09-4665-8843-D0332AAECA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43400" y="4893690"/>
                <a:ext cx="4603570" cy="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prstDash val="sysDash"/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Arrow Connector 177">
                <a:extLst>
                  <a:ext uri="{FF2B5EF4-FFF2-40B4-BE49-F238E27FC236}">
                    <a16:creationId xmlns:a16="http://schemas.microsoft.com/office/drawing/2014/main" id="{58EE271C-C785-4381-9637-52D9A8DD5C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43400" y="4678774"/>
                <a:ext cx="4603570" cy="0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1404D07D-44D5-471E-A174-8BFD24DD9D81}"/>
                  </a:ext>
                </a:extLst>
              </p:cNvPr>
              <p:cNvSpPr txBox="1"/>
              <p:nvPr/>
            </p:nvSpPr>
            <p:spPr>
              <a:xfrm>
                <a:off x="4911484" y="4038600"/>
                <a:ext cx="2784716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r"/>
                <a:r>
                  <a:rPr lang="en-US" sz="1400" dirty="0" err="1">
                    <a:solidFill>
                      <a:srgbClr val="0070C0"/>
                    </a:solidFill>
                  </a:rPr>
                  <a:t>updateFilteredRecordList</a:t>
                </a:r>
                <a:r>
                  <a:rPr lang="en-US" sz="1400" dirty="0">
                    <a:solidFill>
                      <a:srgbClr val="0070C0"/>
                    </a:solidFill>
                  </a:rPr>
                  <a:t>()</a:t>
                </a:r>
              </a:p>
            </p:txBody>
          </p:sp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975C804D-D3FA-43A4-AC3F-CCAAA8016D22}"/>
                  </a:ext>
                </a:extLst>
              </p:cNvPr>
              <p:cNvSpPr txBox="1"/>
              <p:nvPr/>
            </p:nvSpPr>
            <p:spPr>
              <a:xfrm>
                <a:off x="4854494" y="4487850"/>
                <a:ext cx="2784716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r"/>
                <a:r>
                  <a:rPr lang="en-US" sz="1400" dirty="0" err="1">
                    <a:solidFill>
                      <a:srgbClr val="0070C0"/>
                    </a:solidFill>
                  </a:rPr>
                  <a:t>getFilteredRecordList</a:t>
                </a:r>
                <a:r>
                  <a:rPr lang="en-US" sz="1400" dirty="0">
                    <a:solidFill>
                      <a:srgbClr val="0070C0"/>
                    </a:solidFill>
                  </a:rPr>
                  <a:t>()</a:t>
                </a:r>
              </a:p>
            </p:txBody>
          </p:sp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122A332E-9F2D-4683-A492-DD10B34924D6}"/>
                  </a:ext>
                </a:extLst>
              </p:cNvPr>
              <p:cNvSpPr txBox="1"/>
              <p:nvPr/>
            </p:nvSpPr>
            <p:spPr>
              <a:xfrm>
                <a:off x="6246852" y="4709024"/>
                <a:ext cx="1018775" cy="1846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 algn="r">
                  <a:defRPr sz="1400">
                    <a:solidFill>
                      <a:srgbClr val="0070C0"/>
                    </a:solidFill>
                  </a:defRPr>
                </a:lvl1pPr>
              </a:lstStyle>
              <a:p>
                <a:r>
                  <a:rPr lang="en-US" sz="1200" dirty="0" err="1">
                    <a:solidFill>
                      <a:schemeClr val="accent4">
                        <a:lumMod val="75000"/>
                      </a:schemeClr>
                    </a:solidFill>
                  </a:rPr>
                  <a:t>filteredList</a:t>
                </a:r>
                <a:endParaRPr lang="en-US" sz="1200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184" name="Straight Arrow Connector 183">
                <a:extLst>
                  <a:ext uri="{FF2B5EF4-FFF2-40B4-BE49-F238E27FC236}">
                    <a16:creationId xmlns:a16="http://schemas.microsoft.com/office/drawing/2014/main" id="{AC96C0CD-6209-4388-A142-6964BA77901D}"/>
                  </a:ext>
                </a:extLst>
              </p:cNvPr>
              <p:cNvCxnSpPr>
                <a:cxnSpLocks/>
                <a:endCxn id="165" idx="1"/>
              </p:cNvCxnSpPr>
              <p:nvPr/>
            </p:nvCxnSpPr>
            <p:spPr>
              <a:xfrm flipV="1">
                <a:off x="4343400" y="5308889"/>
                <a:ext cx="5296206" cy="4532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7" name="TextBox 186">
                <a:extLst>
                  <a:ext uri="{FF2B5EF4-FFF2-40B4-BE49-F238E27FC236}">
                    <a16:creationId xmlns:a16="http://schemas.microsoft.com/office/drawing/2014/main" id="{BB602E7C-0419-4672-9191-7AA285BE20D2}"/>
                  </a:ext>
                </a:extLst>
              </p:cNvPr>
              <p:cNvSpPr txBox="1"/>
              <p:nvPr/>
            </p:nvSpPr>
            <p:spPr>
              <a:xfrm>
                <a:off x="4880397" y="5040020"/>
                <a:ext cx="2784716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r"/>
                <a:r>
                  <a:rPr lang="en-US" sz="1400" dirty="0" err="1">
                    <a:solidFill>
                      <a:srgbClr val="0070C0"/>
                    </a:solidFill>
                  </a:rPr>
                  <a:t>SummaryByDate</a:t>
                </a:r>
                <a:r>
                  <a:rPr lang="en-US" sz="1400" dirty="0">
                    <a:solidFill>
                      <a:srgbClr val="0070C0"/>
                    </a:solidFill>
                  </a:rPr>
                  <a:t>(</a:t>
                </a:r>
                <a:r>
                  <a:rPr lang="en-US" sz="1400" dirty="0" err="1">
                    <a:solidFill>
                      <a:srgbClr val="0070C0"/>
                    </a:solidFill>
                  </a:rPr>
                  <a:t>filteredList</a:t>
                </a:r>
                <a:r>
                  <a:rPr lang="en-US" sz="1400" dirty="0">
                    <a:solidFill>
                      <a:srgbClr val="0070C0"/>
                    </a:solidFill>
                  </a:rPr>
                  <a:t>)</a:t>
                </a:r>
              </a:p>
            </p:txBody>
          </p:sp>
          <p:cxnSp>
            <p:nvCxnSpPr>
              <p:cNvPr id="188" name="Straight Arrow Connector 187">
                <a:extLst>
                  <a:ext uri="{FF2B5EF4-FFF2-40B4-BE49-F238E27FC236}">
                    <a16:creationId xmlns:a16="http://schemas.microsoft.com/office/drawing/2014/main" id="{6061D33D-03D4-42FB-9D9F-99BB26FEBF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43400" y="5864835"/>
                <a:ext cx="6336431" cy="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prstDash val="sysDash"/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9" name="TextBox 188">
                <a:extLst>
                  <a:ext uri="{FF2B5EF4-FFF2-40B4-BE49-F238E27FC236}">
                    <a16:creationId xmlns:a16="http://schemas.microsoft.com/office/drawing/2014/main" id="{2AABBD47-F5D5-4D0B-934B-10CCDEDA3054}"/>
                  </a:ext>
                </a:extLst>
              </p:cNvPr>
              <p:cNvSpPr txBox="1"/>
              <p:nvPr/>
            </p:nvSpPr>
            <p:spPr>
              <a:xfrm>
                <a:off x="6452596" y="5652387"/>
                <a:ext cx="1018775" cy="1846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 algn="r">
                  <a:defRPr sz="1400">
                    <a:solidFill>
                      <a:srgbClr val="0070C0"/>
                    </a:solidFill>
                  </a:defRPr>
                </a:lvl1pPr>
              </a:lstStyle>
              <a:p>
                <a:r>
                  <a:rPr lang="en-US" sz="1200" dirty="0" err="1">
                    <a:solidFill>
                      <a:schemeClr val="accent4">
                        <a:lumMod val="75000"/>
                      </a:schemeClr>
                    </a:solidFill>
                  </a:rPr>
                  <a:t>summaryList</a:t>
                </a:r>
                <a:endParaRPr lang="en-US" sz="1200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190" name="Straight Arrow Connector 189">
                <a:extLst>
                  <a:ext uri="{FF2B5EF4-FFF2-40B4-BE49-F238E27FC236}">
                    <a16:creationId xmlns:a16="http://schemas.microsoft.com/office/drawing/2014/main" id="{53B518DC-73B9-4B5A-B994-74F66D71E9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33604" y="6420782"/>
                <a:ext cx="8467996" cy="0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1" name="TextBox 190">
                <a:extLst>
                  <a:ext uri="{FF2B5EF4-FFF2-40B4-BE49-F238E27FC236}">
                    <a16:creationId xmlns:a16="http://schemas.microsoft.com/office/drawing/2014/main" id="{6680EBA5-3E65-432F-8FEA-3ABD84CC470D}"/>
                  </a:ext>
                </a:extLst>
              </p:cNvPr>
              <p:cNvSpPr txBox="1"/>
              <p:nvPr/>
            </p:nvSpPr>
            <p:spPr>
              <a:xfrm>
                <a:off x="5277281" y="6122663"/>
                <a:ext cx="3942911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r"/>
                <a:r>
                  <a:rPr lang="en-US" sz="1400" dirty="0">
                    <a:solidFill>
                      <a:srgbClr val="0070C0"/>
                    </a:solidFill>
                  </a:rPr>
                  <a:t>post new </a:t>
                </a:r>
                <a:r>
                  <a:rPr lang="en-US" sz="1400" dirty="0" err="1">
                    <a:solidFill>
                      <a:srgbClr val="0070C0"/>
                    </a:solidFill>
                  </a:rPr>
                  <a:t>ShowSummaryTableEvent</a:t>
                </a:r>
                <a:r>
                  <a:rPr lang="en-US" sz="1400" dirty="0">
                    <a:solidFill>
                      <a:srgbClr val="0070C0"/>
                    </a:solidFill>
                  </a:rPr>
                  <a:t>(</a:t>
                </a:r>
                <a:r>
                  <a:rPr lang="en-US" sz="1400" dirty="0" err="1">
                    <a:solidFill>
                      <a:srgbClr val="0070C0"/>
                    </a:solidFill>
                  </a:rPr>
                  <a:t>summaryList</a:t>
                </a:r>
                <a:r>
                  <a:rPr lang="en-US" sz="1400" dirty="0">
                    <a:solidFill>
                      <a:srgbClr val="0070C0"/>
                    </a:solidFill>
                  </a:rPr>
                  <a:t>)</a:t>
                </a:r>
              </a:p>
            </p:txBody>
          </p:sp>
          <p:cxnSp>
            <p:nvCxnSpPr>
              <p:cNvPr id="193" name="Straight Arrow Connector 192">
                <a:extLst>
                  <a:ext uri="{FF2B5EF4-FFF2-40B4-BE49-F238E27FC236}">
                    <a16:creationId xmlns:a16="http://schemas.microsoft.com/office/drawing/2014/main" id="{71A6FF06-D1C8-438B-8165-025C493360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2096741" y="6629544"/>
                <a:ext cx="6265267" cy="0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prstDash val="sysDash"/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id="{52087F24-B286-4384-BDBC-D10D16523F7D}"/>
                  </a:ext>
                </a:extLst>
              </p:cNvPr>
              <p:cNvSpPr txBox="1"/>
              <p:nvPr/>
            </p:nvSpPr>
            <p:spPr>
              <a:xfrm>
                <a:off x="-249432" y="6322723"/>
                <a:ext cx="1603614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r"/>
                <a:r>
                  <a:rPr lang="en-US" sz="1400" dirty="0">
                    <a:solidFill>
                      <a:srgbClr val="0070C0"/>
                    </a:solidFill>
                  </a:rPr>
                  <a:t>result</a:t>
                </a:r>
              </a:p>
            </p:txBody>
          </p:sp>
          <p:sp>
            <p:nvSpPr>
              <p:cNvPr id="195" name="TextBox 194">
                <a:extLst>
                  <a:ext uri="{FF2B5EF4-FFF2-40B4-BE49-F238E27FC236}">
                    <a16:creationId xmlns:a16="http://schemas.microsoft.com/office/drawing/2014/main" id="{44F47C80-D8A7-4064-8301-69D44E290375}"/>
                  </a:ext>
                </a:extLst>
              </p:cNvPr>
              <p:cNvSpPr txBox="1"/>
              <p:nvPr/>
            </p:nvSpPr>
            <p:spPr>
              <a:xfrm>
                <a:off x="-4205169" y="6543012"/>
                <a:ext cx="1603614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r"/>
                <a:r>
                  <a:rPr lang="en-US" sz="1400" dirty="0">
                    <a:solidFill>
                      <a:srgbClr val="0070C0"/>
                    </a:solidFill>
                  </a:rPr>
                  <a:t>result</a:t>
                </a:r>
              </a:p>
            </p:txBody>
          </p:sp>
          <p:cxnSp>
            <p:nvCxnSpPr>
              <p:cNvPr id="196" name="Straight Arrow Connector 195">
                <a:extLst>
                  <a:ext uri="{FF2B5EF4-FFF2-40B4-BE49-F238E27FC236}">
                    <a16:creationId xmlns:a16="http://schemas.microsoft.com/office/drawing/2014/main" id="{5F6A9FA3-20F0-4274-8705-3B3C0E1210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3813526" y="6858000"/>
                <a:ext cx="1551920" cy="0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prstDash val="sysDash"/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id="{E7A92580-FD98-4762-A1A2-15B17DD5AD46}"/>
                </a:ext>
              </a:extLst>
            </p:cNvPr>
            <p:cNvSpPr txBox="1"/>
            <p:nvPr/>
          </p:nvSpPr>
          <p:spPr>
            <a:xfrm>
              <a:off x="6286565" y="7739836"/>
              <a:ext cx="25840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100" dirty="0">
                  <a:solidFill>
                    <a:srgbClr val="002060"/>
                  </a:solidFill>
                </a:rPr>
                <a:t>X</a:t>
              </a:r>
            </a:p>
          </p:txBody>
        </p: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DDB916EA-2AF3-483F-86BD-4B8086F79B18}"/>
                </a:ext>
              </a:extLst>
            </p:cNvPr>
            <p:cNvSpPr txBox="1"/>
            <p:nvPr/>
          </p:nvSpPr>
          <p:spPr>
            <a:xfrm>
              <a:off x="3994515" y="4688657"/>
              <a:ext cx="25840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100" dirty="0">
                  <a:solidFill>
                    <a:srgbClr val="002060"/>
                  </a:solidFill>
                </a:rPr>
                <a:t>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1117</TotalTime>
  <Words>108</Words>
  <Application>Microsoft Office PowerPoint</Application>
  <PresentationFormat>Widescreen</PresentationFormat>
  <Paragraphs>46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Vincent Neo</cp:lastModifiedBy>
  <cp:revision>124</cp:revision>
  <dcterms:created xsi:type="dcterms:W3CDTF">2016-07-22T14:33:02Z</dcterms:created>
  <dcterms:modified xsi:type="dcterms:W3CDTF">2018-11-06T07:37:27Z</dcterms:modified>
</cp:coreProperties>
</file>