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9" r:id="rId2"/>
    <p:sldMasterId id="2147483664" r:id="rId3"/>
    <p:sldMasterId id="2147483669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99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4141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736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472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208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944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680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0416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7152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8882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8" y="95566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3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33" indent="-143840">
              <a:lnSpc>
                <a:spcPts val="2250"/>
              </a:lnSpc>
              <a:defRPr sz="1500"/>
            </a:lvl4pPr>
            <a:lvl5pPr marL="496992" indent="-152768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4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2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2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9224"/>
              <a:defRPr sz="3400"/>
            </a:lvl1pPr>
            <a:lvl2pPr>
              <a:spcBef>
                <a:spcPts val="0"/>
              </a:spcBef>
              <a:buSzPct val="99224"/>
              <a:defRPr sz="3400"/>
            </a:lvl2pPr>
            <a:lvl3pPr>
              <a:spcBef>
                <a:spcPts val="0"/>
              </a:spcBef>
              <a:buSzPct val="99224"/>
              <a:defRPr sz="3400"/>
            </a:lvl3pPr>
            <a:lvl4pPr>
              <a:spcBef>
                <a:spcPts val="0"/>
              </a:spcBef>
              <a:buSzPct val="99224"/>
              <a:defRPr sz="3400"/>
            </a:lvl4pPr>
            <a:lvl5pPr>
              <a:spcBef>
                <a:spcPts val="0"/>
              </a:spcBef>
              <a:buSzPct val="99224"/>
              <a:defRPr sz="3400"/>
            </a:lvl5pPr>
            <a:lvl6pPr>
              <a:spcBef>
                <a:spcPts val="0"/>
              </a:spcBef>
              <a:buSzPct val="99224"/>
              <a:defRPr sz="3400"/>
            </a:lvl6pPr>
            <a:lvl7pPr>
              <a:spcBef>
                <a:spcPts val="0"/>
              </a:spcBef>
              <a:buSzPct val="99224"/>
              <a:defRPr sz="3400"/>
            </a:lvl7pPr>
            <a:lvl8pPr>
              <a:spcBef>
                <a:spcPts val="0"/>
              </a:spcBef>
              <a:buSzPct val="99224"/>
              <a:defRPr sz="3400"/>
            </a:lvl8pPr>
            <a:lvl9pPr>
              <a:spcBef>
                <a:spcPts val="0"/>
              </a:spcBef>
              <a:buSzPct val="99224"/>
              <a:defRPr sz="3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2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300"/>
            <a:ext cx="8001000" cy="685602"/>
          </a:xfrm>
          <a:prstGeom prst="rect">
            <a:avLst/>
          </a:prstGeom>
        </p:spPr>
        <p:txBody>
          <a:bodyPr vert="horz" lIns="0" tIns="0" rIns="57150" bIns="0"/>
          <a:lstStyle>
            <a:lvl1pPr>
              <a:lnSpc>
                <a:spcPts val="3000"/>
              </a:lnSpc>
              <a:defRPr sz="2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6"/>
            <a:ext cx="8001000" cy="2150335"/>
          </a:xfrm>
          <a:prstGeom prst="rect">
            <a:avLst/>
          </a:prstGeom>
        </p:spPr>
        <p:txBody>
          <a:bodyPr vert="horz" lIns="0" tIns="0" rIns="57150" bIns="0"/>
          <a:lstStyle>
            <a:lvl1pPr>
              <a:lnSpc>
                <a:spcPts val="2250"/>
              </a:lnSpc>
              <a:defRPr sz="19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2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2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9224"/>
              <a:defRPr sz="3400"/>
            </a:lvl1pPr>
            <a:lvl2pPr>
              <a:spcBef>
                <a:spcPts val="0"/>
              </a:spcBef>
              <a:buSzPct val="99224"/>
              <a:defRPr sz="3400"/>
            </a:lvl2pPr>
            <a:lvl3pPr>
              <a:spcBef>
                <a:spcPts val="0"/>
              </a:spcBef>
              <a:buSzPct val="99224"/>
              <a:defRPr sz="3400"/>
            </a:lvl3pPr>
            <a:lvl4pPr>
              <a:spcBef>
                <a:spcPts val="0"/>
              </a:spcBef>
              <a:buSzPct val="99224"/>
              <a:defRPr sz="3400"/>
            </a:lvl4pPr>
            <a:lvl5pPr>
              <a:spcBef>
                <a:spcPts val="0"/>
              </a:spcBef>
              <a:buSzPct val="99224"/>
              <a:defRPr sz="3400"/>
            </a:lvl5pPr>
            <a:lvl6pPr>
              <a:spcBef>
                <a:spcPts val="0"/>
              </a:spcBef>
              <a:buSzPct val="99224"/>
              <a:defRPr sz="3400"/>
            </a:lvl6pPr>
            <a:lvl7pPr>
              <a:spcBef>
                <a:spcPts val="0"/>
              </a:spcBef>
              <a:buSzPct val="99224"/>
              <a:defRPr sz="3400"/>
            </a:lvl7pPr>
            <a:lvl8pPr>
              <a:spcBef>
                <a:spcPts val="0"/>
              </a:spcBef>
              <a:buSzPct val="99224"/>
              <a:defRPr sz="3400"/>
            </a:lvl8pPr>
            <a:lvl9pPr>
              <a:spcBef>
                <a:spcPts val="0"/>
              </a:spcBef>
              <a:buSzPct val="99224"/>
              <a:defRPr sz="3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2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2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2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9224"/>
              <a:defRPr sz="3400"/>
            </a:lvl1pPr>
            <a:lvl2pPr>
              <a:spcBef>
                <a:spcPts val="0"/>
              </a:spcBef>
              <a:buSzPct val="99224"/>
              <a:defRPr sz="3400"/>
            </a:lvl2pPr>
            <a:lvl3pPr>
              <a:spcBef>
                <a:spcPts val="0"/>
              </a:spcBef>
              <a:buSzPct val="99224"/>
              <a:defRPr sz="3400"/>
            </a:lvl3pPr>
            <a:lvl4pPr>
              <a:spcBef>
                <a:spcPts val="0"/>
              </a:spcBef>
              <a:buSzPct val="99224"/>
              <a:defRPr sz="3400"/>
            </a:lvl4pPr>
            <a:lvl5pPr>
              <a:spcBef>
                <a:spcPts val="0"/>
              </a:spcBef>
              <a:buSzPct val="99224"/>
              <a:defRPr sz="3400"/>
            </a:lvl5pPr>
            <a:lvl6pPr>
              <a:spcBef>
                <a:spcPts val="0"/>
              </a:spcBef>
              <a:buSzPct val="99224"/>
              <a:defRPr sz="3400"/>
            </a:lvl6pPr>
            <a:lvl7pPr>
              <a:spcBef>
                <a:spcPts val="0"/>
              </a:spcBef>
              <a:buSzPct val="99224"/>
              <a:defRPr sz="3400"/>
            </a:lvl7pPr>
            <a:lvl8pPr>
              <a:spcBef>
                <a:spcPts val="0"/>
              </a:spcBef>
              <a:buSzPct val="99224"/>
              <a:defRPr sz="3400"/>
            </a:lvl8pPr>
            <a:lvl9pPr>
              <a:spcBef>
                <a:spcPts val="0"/>
              </a:spcBef>
              <a:buSzPct val="99224"/>
              <a:defRPr sz="3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2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300"/>
            <a:ext cx="8001000" cy="685602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9"/>
            <a:ext cx="8001000" cy="2150335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2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2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9224"/>
              <a:defRPr sz="3400"/>
            </a:lvl1pPr>
            <a:lvl2pPr>
              <a:spcBef>
                <a:spcPts val="0"/>
              </a:spcBef>
              <a:buSzPct val="99224"/>
              <a:defRPr sz="3400"/>
            </a:lvl2pPr>
            <a:lvl3pPr>
              <a:spcBef>
                <a:spcPts val="0"/>
              </a:spcBef>
              <a:buSzPct val="99224"/>
              <a:defRPr sz="3400"/>
            </a:lvl3pPr>
            <a:lvl4pPr>
              <a:spcBef>
                <a:spcPts val="0"/>
              </a:spcBef>
              <a:buSzPct val="99224"/>
              <a:defRPr sz="3400"/>
            </a:lvl4pPr>
            <a:lvl5pPr>
              <a:spcBef>
                <a:spcPts val="0"/>
              </a:spcBef>
              <a:buSzPct val="99224"/>
              <a:defRPr sz="3400"/>
            </a:lvl5pPr>
            <a:lvl6pPr>
              <a:spcBef>
                <a:spcPts val="0"/>
              </a:spcBef>
              <a:buSzPct val="99224"/>
              <a:defRPr sz="3400"/>
            </a:lvl6pPr>
            <a:lvl7pPr>
              <a:spcBef>
                <a:spcPts val="0"/>
              </a:spcBef>
              <a:buSzPct val="99224"/>
              <a:defRPr sz="3400"/>
            </a:lvl7pPr>
            <a:lvl8pPr>
              <a:spcBef>
                <a:spcPts val="0"/>
              </a:spcBef>
              <a:buSzPct val="99224"/>
              <a:defRPr sz="3400"/>
            </a:lvl8pPr>
            <a:lvl9pPr>
              <a:spcBef>
                <a:spcPts val="0"/>
              </a:spcBef>
              <a:buSzPct val="99224"/>
              <a:defRPr sz="3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2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6" y="95566"/>
            <a:ext cx="8012364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93" indent="-143868">
              <a:lnSpc>
                <a:spcPts val="2250"/>
              </a:lnSpc>
              <a:defRPr sz="1500"/>
            </a:lvl4pPr>
            <a:lvl5pPr marL="497086" indent="-152797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3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4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6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9" tIns="28569" rIns="57139" bIns="28569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5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117" rtl="0" eaLnBrk="1" latinLnBrk="0" hangingPunct="1">
        <a:lnSpc>
          <a:spcPts val="2678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43" indent="-153043" algn="l" defTabSz="40811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505" indent="-154462" algn="l" defTabSz="40811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549" indent="-153043" algn="l" defTabSz="40811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642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8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876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993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33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5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6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84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70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935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2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2" y="283767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7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4" y="1219460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72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4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194" rtl="0" eaLnBrk="1" latinLnBrk="0" hangingPunct="1">
        <a:lnSpc>
          <a:spcPts val="2679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194" rtl="0" eaLnBrk="1" latinLnBrk="0" hangingPunct="1">
        <a:lnSpc>
          <a:spcPts val="2857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194" rtl="0" eaLnBrk="1" latinLnBrk="0" hangingPunct="1">
        <a:lnSpc>
          <a:spcPts val="2857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73" indent="-153073" algn="l" defTabSz="408194" rtl="0" eaLnBrk="1" latinLnBrk="0" hangingPunct="1">
        <a:lnSpc>
          <a:spcPts val="2857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563" indent="-154491" algn="l" defTabSz="408194" rtl="0" eaLnBrk="1" latinLnBrk="0" hangingPunct="1">
        <a:lnSpc>
          <a:spcPts val="2857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636" indent="-153073" algn="l" defTabSz="408194" rtl="0" eaLnBrk="1" latinLnBrk="0" hangingPunct="1">
        <a:lnSpc>
          <a:spcPts val="2857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66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2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6"/>
            <a:ext cx="2558956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7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4" y="1219458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194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194" rtl="0" eaLnBrk="1" latinLnBrk="0" hangingPunct="1">
        <a:lnSpc>
          <a:spcPts val="2857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194" rtl="0" eaLnBrk="1" latinLnBrk="0" hangingPunct="1">
        <a:lnSpc>
          <a:spcPts val="2857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73" indent="-153073" algn="l" defTabSz="408194" rtl="0" eaLnBrk="1" latinLnBrk="0" hangingPunct="1">
        <a:lnSpc>
          <a:spcPts val="2857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563" indent="-154491" algn="l" defTabSz="408194" rtl="0" eaLnBrk="1" latinLnBrk="0" hangingPunct="1">
        <a:lnSpc>
          <a:spcPts val="2857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636" indent="-153073" algn="l" defTabSz="408194" rtl="0" eaLnBrk="1" latinLnBrk="0" hangingPunct="1">
        <a:lnSpc>
          <a:spcPts val="2857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66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s3.amazonaws.com/wernervogels/public/sosp/sosp-figure1-small.p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 Architecture Overview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Networking Overview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272250" y="1229428"/>
            <a:ext cx="8679420" cy="1870880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Networked communication over the Internet utilizes a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layered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protocol stack.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layer has well-defined responsibilities and relies upon the other layers to do their jobs.</a:t>
            </a:r>
          </a:p>
        </p:txBody>
      </p:sp>
      <p:sp>
        <p:nvSpPr>
          <p:cNvPr id="97" name="Shape 97"/>
          <p:cNvSpPr/>
          <p:nvPr/>
        </p:nvSpPr>
        <p:spPr>
          <a:xfrm>
            <a:off x="2771766" y="2815878"/>
            <a:ext cx="3047364" cy="35655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2000" dirty="0" smtClean="0"/>
              <a:t>Application</a:t>
            </a:r>
            <a:endParaRPr sz="2000" dirty="0"/>
          </a:p>
        </p:txBody>
      </p:sp>
      <p:sp>
        <p:nvSpPr>
          <p:cNvPr id="14" name="Shape 97"/>
          <p:cNvSpPr/>
          <p:nvPr/>
        </p:nvSpPr>
        <p:spPr>
          <a:xfrm>
            <a:off x="2771766" y="3171478"/>
            <a:ext cx="3047364" cy="35655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2000" dirty="0" smtClean="0"/>
              <a:t>Transport</a:t>
            </a:r>
            <a:endParaRPr sz="2000" dirty="0"/>
          </a:p>
        </p:txBody>
      </p:sp>
      <p:sp>
        <p:nvSpPr>
          <p:cNvPr id="15" name="Shape 97"/>
          <p:cNvSpPr/>
          <p:nvPr/>
        </p:nvSpPr>
        <p:spPr>
          <a:xfrm>
            <a:off x="2771766" y="3527078"/>
            <a:ext cx="3047364" cy="35655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2000" dirty="0" smtClean="0"/>
              <a:t>Network</a:t>
            </a:r>
            <a:endParaRPr sz="2000" dirty="0"/>
          </a:p>
        </p:txBody>
      </p:sp>
      <p:sp>
        <p:nvSpPr>
          <p:cNvPr id="16" name="Shape 97"/>
          <p:cNvSpPr/>
          <p:nvPr/>
        </p:nvSpPr>
        <p:spPr>
          <a:xfrm>
            <a:off x="2771766" y="3882678"/>
            <a:ext cx="3047364" cy="35655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2000" dirty="0" smtClean="0"/>
              <a:t>MAC/Link</a:t>
            </a:r>
          </a:p>
        </p:txBody>
      </p:sp>
      <p:sp>
        <p:nvSpPr>
          <p:cNvPr id="17" name="Shape 97"/>
          <p:cNvSpPr/>
          <p:nvPr/>
        </p:nvSpPr>
        <p:spPr>
          <a:xfrm>
            <a:off x="2771766" y="4238278"/>
            <a:ext cx="3047364" cy="35655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2000" dirty="0" smtClean="0"/>
              <a:t>Physical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870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Overview of Layers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- where the end-user software resides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server, P2P client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 -reliability, congestion control, flow control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TCP/UDP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- routing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MAC/DLL - connection to the next hop, accessing a shared medium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Ethernet, wireless Ethernet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- bits on the wire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Basic Web Server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listen for a connection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examine request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open file requested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return contents of file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Dynamic Page Generation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274322" y="9423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model doesn't work if you want to process and respond to dynamic requests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queries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my friends' status updates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others? 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Uniform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Locator 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resource may be something other than a file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 - Representational State Transfer</a:t>
            </a:r>
          </a:p>
          <a:p>
            <a:pPr marL="918401" lvl="2" indent="-176877">
              <a:lnSpc>
                <a:spcPct val="100000"/>
              </a:lnSpc>
              <a:buClr>
                <a:srgbClr val="000000"/>
              </a:buClr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for conceptualizing web applications</a:t>
            </a:r>
          </a:p>
          <a:p>
            <a:pPr marL="918401" lvl="2" indent="-176877">
              <a:lnSpc>
                <a:spcPct val="100000"/>
              </a:lnSpc>
              <a:buClr>
                <a:srgbClr val="000000"/>
              </a:buClr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is a resource</a:t>
            </a:r>
          </a:p>
          <a:p>
            <a:pPr marL="918401" lvl="2" indent="-176877">
              <a:lnSpc>
                <a:spcPct val="100000"/>
              </a:lnSpc>
              <a:buClr>
                <a:srgbClr val="000000"/>
              </a:buClr>
              <a:buFont typeface="Wingdings"/>
              <a:buChar char="§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socialnetsite.com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samirollins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/friends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3-tier Architecture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202883" y="1217547"/>
            <a:ext cx="8643917" cy="2839638"/>
            <a:chOff x="152400" y="1752600"/>
            <a:chExt cx="9220200" cy="4038600"/>
          </a:xfrm>
        </p:grpSpPr>
        <p:sp>
          <p:nvSpPr>
            <p:cNvPr id="154" name="Shape 154"/>
            <p:cNvSpPr/>
            <p:nvPr/>
          </p:nvSpPr>
          <p:spPr>
            <a:xfrm>
              <a:off x="7086600" y="2362200"/>
              <a:ext cx="2286000" cy="20574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Data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4419600" y="1981200"/>
              <a:ext cx="1981199" cy="28194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Logic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143000" y="1752600"/>
              <a:ext cx="2133599" cy="304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752600" y="1981200"/>
              <a:ext cx="1981199" cy="28194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Presentation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228600" y="3733800"/>
              <a:ext cx="14478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59" name="Shape 159"/>
            <p:cNvSpPr txBox="1"/>
            <p:nvPr/>
          </p:nvSpPr>
          <p:spPr>
            <a:xfrm>
              <a:off x="152400" y="3886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Incoming Requests</a:t>
              </a: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2057400" y="5334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Generate HTML</a:t>
              </a: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4419600" y="52578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4648200" y="5334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Perform Calculations</a:t>
              </a:r>
              <a:br>
                <a:rPr lang="en-US" sz="1200"/>
              </a:br>
              <a:r>
                <a:rPr lang="en-US" sz="1200"/>
                <a:t>Make Decisions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7620000" y="48768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Store Data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3733800" y="3352800"/>
              <a:ext cx="6857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triangle" w="lg" len="lg"/>
              <a:tailEnd type="triangle" w="lg" len="lg"/>
            </a:ln>
          </p:spPr>
        </p:sp>
        <p:sp>
          <p:nvSpPr>
            <p:cNvPr id="165" name="Shape 165"/>
            <p:cNvSpPr/>
            <p:nvPr/>
          </p:nvSpPr>
          <p:spPr>
            <a:xfrm>
              <a:off x="6400800" y="3429000"/>
              <a:ext cx="6857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triangle" w="lg" len="lg"/>
              <a:tailEnd type="triangle" w="lg" len="lg"/>
            </a:ln>
          </p:spPr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Example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74322" y="853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http://s3.amazonaws.com/wernervogels/public/sosp/sosp-figure1-small.png</a:t>
            </a:r>
          </a:p>
          <a:p>
            <a:pPr>
              <a:lnSpc>
                <a:spcPct val="100000"/>
              </a:lnSpc>
            </a:pPr>
            <a:endParaRPr sz="15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>
              <a:lnSpc>
                <a:spcPct val="100000"/>
              </a:lnSpc>
            </a:pPr>
            <a:endParaRPr sz="15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data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data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 data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HTML containing all pieces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MVC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idea, more general model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Model/View/Controller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- Stores data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- Presents data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- Performs necessary logic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71428" y="857248"/>
            <a:ext cx="8929676" cy="2893206"/>
            <a:chOff x="76200" y="1219200"/>
            <a:chExt cx="9524999" cy="4114800"/>
          </a:xfrm>
        </p:grpSpPr>
        <p:sp>
          <p:nvSpPr>
            <p:cNvPr id="183" name="Shape 183"/>
            <p:cNvSpPr/>
            <p:nvPr/>
          </p:nvSpPr>
          <p:spPr>
            <a:xfrm>
              <a:off x="1447800" y="1219200"/>
              <a:ext cx="5181600" cy="4114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Your Program</a:t>
              </a:r>
              <a:br>
                <a:rPr lang="en-US" sz="1200"/>
              </a:br>
              <a:r>
                <a:rPr lang="en-US" sz="1200"/>
                <a:t/>
              </a:r>
              <a:br>
                <a:rPr lang="en-US" sz="1200"/>
              </a:br>
              <a:r>
                <a:rPr lang="en-US" sz="1200"/>
                <a:t>Listen for requests</a:t>
              </a:r>
              <a:br>
                <a:rPr lang="en-US" sz="1200"/>
              </a:br>
              <a:r>
                <a:rPr lang="en-US" sz="1200"/>
                <a:t>Extract relevant information from URL/request body</a:t>
              </a:r>
              <a:br>
                <a:rPr lang="en-US" sz="1200"/>
              </a:br>
              <a:r>
                <a:rPr lang="en-US" sz="1200"/>
                <a:t>Get data from database</a:t>
              </a:r>
              <a:br>
                <a:rPr lang="en-US" sz="1200"/>
              </a:br>
              <a:r>
                <a:rPr lang="en-US" sz="1200"/>
                <a:t>Make a decision about what to return to the user</a:t>
              </a:r>
              <a:br>
                <a:rPr lang="en-US" sz="1200"/>
              </a:br>
              <a:r>
                <a:rPr lang="en-US" sz="1200"/>
                <a:t>Format the response appropriately (HTML/XML/JSON)</a:t>
              </a:r>
              <a:br>
                <a:rPr lang="en-US" sz="1200"/>
              </a:br>
              <a:r>
                <a:rPr lang="en-US" sz="1200"/>
                <a:t>Return response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7467600" y="2438400"/>
              <a:ext cx="2133599" cy="14478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Database/File System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228600" y="3124200"/>
              <a:ext cx="9905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86" name="Shape 186"/>
            <p:cNvSpPr txBox="1"/>
            <p:nvPr/>
          </p:nvSpPr>
          <p:spPr>
            <a:xfrm>
              <a:off x="76200" y="32004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User Requests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6705600" y="3657600"/>
              <a:ext cx="6857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88" name="Shape 188"/>
            <p:cNvSpPr txBox="1"/>
            <p:nvPr/>
          </p:nvSpPr>
          <p:spPr>
            <a:xfrm>
              <a:off x="6477000" y="3810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Get 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ea typeface="Arial"/>
                <a:sym typeface="Arial"/>
              </a:rPr>
              <a:t>General Comments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Separating logic from presentation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Frameworks to help with building web applications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Servlets for Java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RESTlets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Java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Ruby on Rails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Engine for python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python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Generating a Web Page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73804" y="1232938"/>
            <a:ext cx="8664929" cy="3756492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you put up a personal web page (at USFCS)?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some HTML</a:t>
            </a:r>
          </a:p>
          <a:p>
            <a:pPr marL="918401" lvl="2" indent="-176877">
              <a:lnSpc>
                <a:spcPct val="100000"/>
              </a:lnSpc>
              <a:buClr>
                <a:srgbClr val="000000"/>
              </a:buClr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Hypertext Markup Language - add some metadata to text to tell a browser how to display it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 the HTML in /home/web/username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 http://www.cs.usfca.edu/~username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permissions are set correctly!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Loading a Web Page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browser knows how to speak HTTP - Hypertext Transfer Protocol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Uniform Resource Locator (URL) provides the server and the path to the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 our example, a file) to retrieve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uses Domain Name System (DNS) to look up the Internet Protocol (IP) address for the domain name provided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issues an HTTP GET request to the IP address of the web server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web server returns the HTML, which is displayed by the browser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642935" y="482201"/>
            <a:ext cx="7429484" cy="4232671"/>
            <a:chOff x="685800" y="685800"/>
            <a:chExt cx="7924799" cy="6019799"/>
          </a:xfrm>
        </p:grpSpPr>
        <p:sp>
          <p:nvSpPr>
            <p:cNvPr id="38" name="Shape 38"/>
            <p:cNvSpPr/>
            <p:nvPr/>
          </p:nvSpPr>
          <p:spPr>
            <a:xfrm>
              <a:off x="4495800" y="685800"/>
              <a:ext cx="2590800" cy="8381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Web Server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4724400" y="4572000"/>
              <a:ext cx="2209799" cy="1524000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Client Running Browser</a:t>
              </a: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685800" y="1981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914400" y="2590800"/>
              <a:ext cx="1295400" cy="838199"/>
            </a:xfrm>
            <a:prstGeom prst="parallelogram">
              <a:avLst>
                <a:gd name="adj" fmla="val 25000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DNS</a:t>
              </a: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3810000" y="6172200"/>
              <a:ext cx="44958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/>
                <a:t>1. Visit http://</a:t>
              </a:r>
              <a:r>
                <a:rPr lang="en-US" sz="1200" dirty="0" err="1"/>
                <a:t>www.cs.usfca.edu</a:t>
              </a:r>
              <a:r>
                <a:rPr lang="en-US" sz="1200" dirty="0"/>
                <a:t>/~</a:t>
              </a:r>
              <a:r>
                <a:rPr lang="en-US" sz="1200" dirty="0" err="1"/>
                <a:t>srollins</a:t>
              </a:r>
              <a:r>
                <a:rPr lang="en-US" sz="1200" dirty="0"/>
                <a:t>/</a:t>
              </a:r>
              <a:r>
                <a:rPr lang="en-US" sz="1200" dirty="0" err="1"/>
                <a:t>teaching.htm</a:t>
              </a:r>
              <a:endParaRPr lang="en-US" sz="1200" dirty="0"/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1143000" y="4343400"/>
              <a:ext cx="2590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2. Look up www.cs.usfca.edu</a:t>
              </a:r>
              <a:br>
                <a:rPr lang="en-US" sz="1200"/>
              </a:br>
              <a:r>
                <a:rPr lang="en-US" sz="1200"/>
                <a:t>3. Receive 138.202.170.2</a:t>
              </a: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2133600" y="1828800"/>
              <a:ext cx="3505200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4. Connect to 138.202.170.2</a:t>
              </a:r>
              <a:br>
                <a:rPr lang="en-US" sz="1200"/>
              </a:br>
              <a:r>
                <a:rPr lang="en-US" sz="1200"/>
                <a:t>5. HTTP GET /~srollins/teaching.htm</a:t>
              </a: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5943600" y="3429000"/>
              <a:ext cx="2666999" cy="533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6. Receive HTML</a:t>
              </a:r>
              <a:br>
                <a:rPr lang="en-US" sz="1200"/>
              </a:br>
              <a:r>
                <a:rPr lang="en-US" sz="1200"/>
                <a:t>7. Display HTML</a:t>
              </a:r>
            </a:p>
          </p:txBody>
        </p:sp>
        <p:sp>
          <p:nvSpPr>
            <p:cNvPr id="46" name="Shape 46"/>
            <p:cNvSpPr/>
            <p:nvPr/>
          </p:nvSpPr>
          <p:spPr>
            <a:xfrm rot="10800000">
              <a:off x="2209799" y="3429000"/>
              <a:ext cx="2590800" cy="13715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triangle" w="lg" len="lg"/>
              <a:tailEnd type="triangle" w="lg" len="lg"/>
            </a:ln>
          </p:spPr>
        </p:sp>
        <p:sp>
          <p:nvSpPr>
            <p:cNvPr id="47" name="Shape 47"/>
            <p:cNvSpPr/>
            <p:nvPr/>
          </p:nvSpPr>
          <p:spPr>
            <a:xfrm rot="10800000">
              <a:off x="5410200" y="1600200"/>
              <a:ext cx="0" cy="29717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48" name="Shape 48"/>
            <p:cNvSpPr/>
            <p:nvPr/>
          </p:nvSpPr>
          <p:spPr>
            <a:xfrm>
              <a:off x="6324600" y="1600200"/>
              <a:ext cx="0" cy="29717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Processing the HTML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6.5 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 the HTML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links to images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requests for images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images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What is a web server?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73804" y="1232938"/>
            <a:ext cx="8664929" cy="3756492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web 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is a program that runs on the remote machine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listens for incoming connections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connections are made, it receives requests and processes those requests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GET, POST, PUT, HEAD,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</a:p>
          <a:p>
            <a:pPr marL="435390" lvl="1">
              <a:lnSpc>
                <a:spcPct val="100000"/>
              </a:lnSpc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138.202.170.2...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/~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srollins</a:t>
            </a: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teaching.htm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How does this work?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happen if you tried </a:t>
            </a:r>
            <a:r>
              <a:rPr lang="en-US" sz="19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telnet 138.202.171.2 80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would you get the main page for CNN? 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would you do it without using the domain name </a:t>
            </a:r>
            <a:r>
              <a:rPr lang="en-US" b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cnn.com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nslookup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 dig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What's up with the 80?</a:t>
            </a:r>
            <a:r>
              <a:rPr lang="en-US" sz="19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What's going on in the network?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web server is an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application-layer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program that opens a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80 and listens for incoming connections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receives an incoming connection for port 80, it notifies the web server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 manages the connection and knows where to send responses 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address and port of application making the request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2143122" y="589357"/>
            <a:ext cx="4571982" cy="3053940"/>
            <a:chOff x="2286000" y="838200"/>
            <a:chExt cx="4876800" cy="4343399"/>
          </a:xfrm>
        </p:grpSpPr>
        <p:sp>
          <p:nvSpPr>
            <p:cNvPr id="78" name="Shape 78"/>
            <p:cNvSpPr/>
            <p:nvPr/>
          </p:nvSpPr>
          <p:spPr>
            <a:xfrm>
              <a:off x="2514600" y="914400"/>
              <a:ext cx="4495800" cy="5333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Application Layer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2438400" y="838200"/>
              <a:ext cx="4724400" cy="2438399"/>
            </a:xfrm>
            <a:prstGeom prst="rect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2286000" y="1905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9400" y="1676400"/>
              <a:ext cx="15240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Web Server</a:t>
              </a:r>
              <a:br>
                <a:rPr lang="en-US" sz="1200"/>
              </a:br>
              <a:r>
                <a:rPr lang="en-US" sz="1200"/>
                <a:t>port 80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5105400" y="1676400"/>
              <a:ext cx="15240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Mail Server</a:t>
              </a:r>
              <a:br>
                <a:rPr lang="en-US" sz="1200"/>
              </a:br>
              <a:r>
                <a:rPr lang="en-US" sz="1200"/>
                <a:t>port 25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3581400" y="3352800"/>
              <a:ext cx="2666999" cy="3810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Transport Layer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2590800" y="3276600"/>
              <a:ext cx="4419599" cy="1904999"/>
            </a:xfrm>
            <a:prstGeom prst="rect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2667000" y="3810000"/>
              <a:ext cx="4267199" cy="1066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1. Receive message destined for IP address of machine</a:t>
              </a:r>
              <a:br>
                <a:rPr lang="en-US" sz="1200"/>
              </a:br>
              <a:r>
                <a:rPr lang="en-US" sz="1200"/>
                <a:t>2. Look at port contained in message</a:t>
              </a:r>
              <a:br>
                <a:rPr lang="en-US" sz="1200"/>
              </a:br>
              <a:r>
                <a:rPr lang="en-US" sz="1200"/>
                <a:t>3. Forward to application listening on given port</a:t>
              </a:r>
            </a:p>
          </p:txBody>
        </p:sp>
        <p:sp>
          <p:nvSpPr>
            <p:cNvPr id="86" name="Shape 86"/>
            <p:cNvSpPr/>
            <p:nvPr/>
          </p:nvSpPr>
          <p:spPr>
            <a:xfrm rot="10800000">
              <a:off x="3809999" y="2514599"/>
              <a:ext cx="381000" cy="7620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7" name="Shape 87"/>
            <p:cNvSpPr/>
            <p:nvPr/>
          </p:nvSpPr>
          <p:spPr>
            <a:xfrm rot="10800000" flipH="1">
              <a:off x="5105400" y="2514599"/>
              <a:ext cx="533399" cy="7620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USF_widescreen_v03.thmx</Template>
  <TotalTime>14</TotalTime>
  <Words>565</Words>
  <Application>Microsoft Macintosh PowerPoint</Application>
  <PresentationFormat>On-screen Show (16:9)</PresentationFormat>
  <Paragraphs>128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USF_widescreen_v03</vt:lpstr>
      <vt:lpstr>USF titles and dividers</vt:lpstr>
      <vt:lpstr>1_USF_widescreen_v03</vt:lpstr>
      <vt:lpstr>1_USF titles and dividers</vt:lpstr>
      <vt:lpstr>PowerPoint Presentation</vt:lpstr>
      <vt:lpstr>Generating a Web Page</vt:lpstr>
      <vt:lpstr>Loading a Web Page</vt:lpstr>
      <vt:lpstr>PowerPoint Presentation</vt:lpstr>
      <vt:lpstr>Processing the HTML</vt:lpstr>
      <vt:lpstr>What is a web server?</vt:lpstr>
      <vt:lpstr>How does this work?</vt:lpstr>
      <vt:lpstr>What's going on in the network?</vt:lpstr>
      <vt:lpstr>PowerPoint Presentation</vt:lpstr>
      <vt:lpstr>Networking Overview</vt:lpstr>
      <vt:lpstr>Overview of Layers</vt:lpstr>
      <vt:lpstr>Basic Web Server</vt:lpstr>
      <vt:lpstr>Dynamic Page Generation</vt:lpstr>
      <vt:lpstr>3-tier Architecture</vt:lpstr>
      <vt:lpstr>Example</vt:lpstr>
      <vt:lpstr>MVC</vt:lpstr>
      <vt:lpstr>PowerPoint Presentation</vt:lpstr>
      <vt:lpstr>General Comments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Architecture Overview</dc:title>
  <dc:subject/>
  <dc:creator/>
  <cp:keywords/>
  <dc:description/>
  <cp:lastModifiedBy>Sami Rollins</cp:lastModifiedBy>
  <cp:revision>11</cp:revision>
  <dcterms:modified xsi:type="dcterms:W3CDTF">2015-04-01T18:54:18Z</dcterms:modified>
  <cp:category/>
</cp:coreProperties>
</file>