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9" r:id="rId2"/>
    <p:sldMasterId id="2147483664" r:id="rId3"/>
    <p:sldMasterId id="2147483669" r:id="rId4"/>
  </p:sldMasterIdLst>
  <p:notesMasterIdLst>
    <p:notesMasterId r:id="rId19"/>
  </p:notesMasterIdLst>
  <p:sldIdLst>
    <p:sldId id="256" r:id="rId5"/>
    <p:sldId id="258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8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8539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19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63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195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27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597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3916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23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55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8" y="95567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397" indent="-143824">
              <a:lnSpc>
                <a:spcPts val="2250"/>
              </a:lnSpc>
              <a:defRPr sz="1500"/>
            </a:lvl4pPr>
            <a:lvl5pPr marL="496937" indent="-152751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4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6" y="95566"/>
            <a:ext cx="8012364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4016053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93" indent="-143868">
              <a:lnSpc>
                <a:spcPts val="2250"/>
              </a:lnSpc>
              <a:defRPr sz="1500"/>
            </a:lvl4pPr>
            <a:lvl5pPr marL="497086" indent="-152797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8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8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9"/>
            <a:ext cx="8001000" cy="2150335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7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3" tIns="28566" rIns="57133" bIns="28566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5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072" rtl="0" eaLnBrk="1" latinLnBrk="0" hangingPunct="1">
        <a:lnSpc>
          <a:spcPts val="2677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3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8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5" y="1219460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27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10" indent="-153010" algn="l" defTabSz="40802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36" indent="-154428" algn="l" defTabSz="40802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46" indent="-153010" algn="l" defTabSz="40802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144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169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196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223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27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5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78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105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13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156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182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21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9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java.sun.com/j2ee/tutorial/1_3-fcs/doc/Servlet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usfca.edu/~srollins/cs212/form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Dynamic Web Pages and Servlets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Servlets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are an API designed to make it easy to provide dynamic web applications in an object-oriented way.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jetty is a servlet container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web server and implementation of the servlet API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a URL to a Servlet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parameters are parsed and packed into an object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code/headers are generated from response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70924" y="203126"/>
            <a:ext cx="8661014" cy="66806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Overview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447792" y="1485901"/>
            <a:ext cx="6248392" cy="3144814"/>
            <a:chOff x="1447800" y="1981200"/>
            <a:chExt cx="6248400" cy="4193100"/>
          </a:xfrm>
        </p:grpSpPr>
        <p:sp>
          <p:nvSpPr>
            <p:cNvPr id="126" name="Shape 126"/>
            <p:cNvSpPr/>
            <p:nvPr/>
          </p:nvSpPr>
          <p:spPr>
            <a:xfrm>
              <a:off x="3048000" y="4648200"/>
              <a:ext cx="3278700" cy="1526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0800000">
              <a:off x="2514599" y="2819399"/>
              <a:ext cx="1447800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28" name="Shape 128"/>
            <p:cNvSpPr txBox="1"/>
            <p:nvPr/>
          </p:nvSpPr>
          <p:spPr>
            <a:xfrm>
              <a:off x="2057400" y="3505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14478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1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38100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2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59436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3</a:t>
              </a:r>
            </a:p>
          </p:txBody>
        </p:sp>
        <p:sp>
          <p:nvSpPr>
            <p:cNvPr id="132" name="Shape 132"/>
            <p:cNvSpPr/>
            <p:nvPr/>
          </p:nvSpPr>
          <p:spPr>
            <a:xfrm rot="10800000">
              <a:off x="4648200" y="2895600"/>
              <a:ext cx="0" cy="16763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3" name="Shape 133"/>
            <p:cNvSpPr/>
            <p:nvPr/>
          </p:nvSpPr>
          <p:spPr>
            <a:xfrm rot="10800000" flipH="1">
              <a:off x="5562600" y="2819399"/>
              <a:ext cx="990599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4" name="Shape 134"/>
            <p:cNvSpPr txBox="1"/>
            <p:nvPr/>
          </p:nvSpPr>
          <p:spPr>
            <a:xfrm>
              <a:off x="3657600" y="3124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doPost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105400" y="32004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3733800" y="571500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Connector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31884" y="488059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ServletHandler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SimpleServletExample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/hello?name=&lt;name&gt;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hello message customized with name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/goodbye?name=&lt;name&gt;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goodbye message customized with name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Other Features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ResourceHandler - can be used to serve static pages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example FileServer class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method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Servlet is created, used to initialize state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see: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http://java.sun.com/j2ee/tutorial/1_3-fcs/doc/Servlets.html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Embedding Jetty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development and/or single purpose applications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deploys jetty rather than the other way around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Alternative: deploy jetty and the deploy several applications using WAR files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Static Web Pages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files stored on disk (HTML, images,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 for HTTP requests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path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and return contents of specified file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use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web applications you use are 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twitter, news sites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Components</a:t>
            </a:r>
          </a:p>
        </p:txBody>
      </p:sp>
      <p:grpSp>
        <p:nvGrpSpPr>
          <p:cNvPr id="37" name="Shape 37"/>
          <p:cNvGrpSpPr/>
          <p:nvPr/>
        </p:nvGrpSpPr>
        <p:grpSpPr>
          <a:xfrm>
            <a:off x="1113185" y="903836"/>
            <a:ext cx="7092511" cy="3547681"/>
            <a:chOff x="533141" y="838085"/>
            <a:chExt cx="8913950" cy="6248137"/>
          </a:xfrm>
        </p:grpSpPr>
        <p:sp>
          <p:nvSpPr>
            <p:cNvPr id="38" name="Shape 38"/>
            <p:cNvSpPr/>
            <p:nvPr/>
          </p:nvSpPr>
          <p:spPr>
            <a:xfrm>
              <a:off x="533141" y="3352179"/>
              <a:ext cx="5562600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Web Server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6780092" y="3047469"/>
              <a:ext cx="2666999" cy="18288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Storage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2057266" y="5790823"/>
              <a:ext cx="5714999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Operating System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838016" y="838085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76324" y="207496"/>
            <a:ext cx="8659913" cy="906576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Amazon </a:t>
            </a: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Web </a:t>
            </a: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Services, </a:t>
            </a:r>
            <a:r>
              <a:rPr lang="en-US" dirty="0" err="1" smtClean="0">
                <a:solidFill>
                  <a:srgbClr val="000000"/>
                </a:solidFill>
                <a:ea typeface="Arial"/>
                <a:sym typeface="Arial"/>
              </a:rPr>
              <a:t>etc</a:t>
            </a:r>
            <a:endParaRPr lang="en-US" dirty="0">
              <a:solidFill>
                <a:srgbClr val="000000"/>
              </a:solidFill>
              <a:ea typeface="Arial"/>
              <a:sym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000000"/>
              </a:solidFill>
              <a:ea typeface="Arial"/>
              <a:sym typeface="Arial"/>
            </a:endParaRPr>
          </a:p>
        </p:txBody>
      </p:sp>
      <p:grpSp>
        <p:nvGrpSpPr>
          <p:cNvPr id="47" name="Shape 47"/>
          <p:cNvGrpSpPr/>
          <p:nvPr/>
        </p:nvGrpSpPr>
        <p:grpSpPr>
          <a:xfrm>
            <a:off x="1021556" y="856387"/>
            <a:ext cx="7286978" cy="4156261"/>
            <a:chOff x="456720" y="228431"/>
            <a:chExt cx="8610241" cy="6400968"/>
          </a:xfrm>
        </p:grpSpPr>
        <p:sp>
          <p:nvSpPr>
            <p:cNvPr id="48" name="Shape 48"/>
            <p:cNvSpPr/>
            <p:nvPr/>
          </p:nvSpPr>
          <p:spPr>
            <a:xfrm>
              <a:off x="456720" y="2133251"/>
              <a:ext cx="8306279" cy="4496147"/>
            </a:xfrm>
            <a:prstGeom prst="cloud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761761" y="228431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1828627" y="4495154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4571058" y="4494856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2589967" y="2894859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5027375" y="2818367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2814" y="204610"/>
            <a:ext cx="8666933" cy="891033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Server Side</a:t>
            </a:r>
          </a:p>
          <a:p>
            <a:pPr>
              <a:lnSpc>
                <a:spcPct val="100000"/>
              </a:lnSpc>
            </a:pPr>
            <a:endParaRPr>
              <a:solidFill>
                <a:srgbClr val="000000"/>
              </a:solidFill>
              <a:ea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2813" y="1234255"/>
            <a:ext cx="8677777" cy="4046321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LAMP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Linux, Apache,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PHP/Perl/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Note, the client sees only the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and/or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374690" y="761078"/>
            <a:ext cx="7715233" cy="2196483"/>
            <a:chOff x="685800" y="2286000"/>
            <a:chExt cx="8229600" cy="3123899"/>
          </a:xfrm>
        </p:grpSpPr>
        <p:sp>
          <p:nvSpPr>
            <p:cNvPr id="61" name="Shape 61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4" name="Shape 64"/>
            <p:cNvSpPr/>
            <p:nvPr/>
          </p:nvSpPr>
          <p:spPr>
            <a:xfrm>
              <a:off x="6620271" y="4191000"/>
              <a:ext cx="850500" cy="768350"/>
            </a:xfrm>
            <a:custGeom>
              <a:avLst/>
              <a:gdLst/>
              <a:ahLst/>
              <a:cxnLst/>
              <a:rect l="0" t="0" r="0" b="0"/>
              <a:pathLst>
                <a:path w="34020" h="30734" extrusionOk="0">
                  <a:moveTo>
                    <a:pt x="6461" y="0"/>
                  </a:moveTo>
                  <a:cubicBezTo>
                    <a:pt x="5445" y="3556"/>
                    <a:pt x="-1667" y="16256"/>
                    <a:pt x="365" y="21336"/>
                  </a:cubicBezTo>
                  <a:cubicBezTo>
                    <a:pt x="2397" y="26416"/>
                    <a:pt x="13065" y="31496"/>
                    <a:pt x="18653" y="30480"/>
                  </a:cubicBezTo>
                  <a:cubicBezTo>
                    <a:pt x="24241" y="29464"/>
                    <a:pt x="32877" y="20320"/>
                    <a:pt x="33893" y="15240"/>
                  </a:cubicBezTo>
                  <a:cubicBezTo>
                    <a:pt x="34909" y="10160"/>
                    <a:pt x="26273" y="2540"/>
                    <a:pt x="24749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65" name="Shape 6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6" name="Shape 6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3810000" y="3657900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 Response</a:t>
              </a: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6172200" y="4876800"/>
              <a:ext cx="1599600" cy="5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Execute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Components</a:t>
            </a:r>
          </a:p>
        </p:txBody>
      </p:sp>
      <p:sp>
        <p:nvSpPr>
          <p:cNvPr id="38" name="Shape 38"/>
          <p:cNvSpPr/>
          <p:nvPr/>
        </p:nvSpPr>
        <p:spPr>
          <a:xfrm>
            <a:off x="1113185" y="2331334"/>
            <a:ext cx="4425962" cy="735526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Apache</a:t>
            </a:r>
            <a:endParaRPr lang="en-US" sz="1000" dirty="0"/>
          </a:p>
        </p:txBody>
      </p:sp>
      <p:sp>
        <p:nvSpPr>
          <p:cNvPr id="39" name="Shape 39"/>
          <p:cNvSpPr/>
          <p:nvPr/>
        </p:nvSpPr>
        <p:spPr>
          <a:xfrm>
            <a:off x="6083660" y="2158320"/>
            <a:ext cx="2122036" cy="1038389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err="1" smtClean="0"/>
              <a:t>mySQL</a:t>
            </a:r>
            <a:endParaRPr lang="en-US" sz="1000" dirty="0"/>
          </a:p>
        </p:txBody>
      </p:sp>
      <p:sp>
        <p:nvSpPr>
          <p:cNvPr id="40" name="Shape 40"/>
          <p:cNvSpPr/>
          <p:nvPr/>
        </p:nvSpPr>
        <p:spPr>
          <a:xfrm>
            <a:off x="2325877" y="3715992"/>
            <a:ext cx="4547220" cy="735526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Linux</a:t>
            </a:r>
            <a:endParaRPr lang="en-US" sz="1000" dirty="0"/>
          </a:p>
        </p:txBody>
      </p:sp>
      <p:sp>
        <p:nvSpPr>
          <p:cNvPr id="41" name="Shape 41"/>
          <p:cNvSpPr/>
          <p:nvPr/>
        </p:nvSpPr>
        <p:spPr>
          <a:xfrm>
            <a:off x="1355763" y="903836"/>
            <a:ext cx="6608150" cy="69225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PHP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00423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Python/PHP    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python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print statements to generate the HTML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will look like a Java version of this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out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contains snippets of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Server Pages (JSP) use a similar model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Client Side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74321" y="2037613"/>
            <a:ext cx="8666933" cy="2862287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may still generate response dynamically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sees both HTML and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could be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executes code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74690" y="761077"/>
            <a:ext cx="7715233" cy="2196692"/>
            <a:chOff x="685800" y="2286000"/>
            <a:chExt cx="8229600" cy="3124200"/>
          </a:xfrm>
        </p:grpSpPr>
        <p:sp>
          <p:nvSpPr>
            <p:cNvPr id="82" name="Shape 82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5" name="Shape 8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6" name="Shape 8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504951" y="3429061"/>
              <a:ext cx="2361599" cy="1218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HTML, Javascript, Applet, Flash Reponse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81356" y="4190726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89" name="Shape 89"/>
            <p:cNvSpPr/>
            <p:nvPr/>
          </p:nvSpPr>
          <p:spPr>
            <a:xfrm>
              <a:off x="1599305" y="4190444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90" name="Shape 90"/>
            <p:cNvSpPr txBox="1"/>
            <p:nvPr/>
          </p:nvSpPr>
          <p:spPr>
            <a:xfrm>
              <a:off x="6324600" y="4953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Response Generated</a:t>
              </a: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219066" y="495236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4. Code Executed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Web Frameworks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Rails – ruby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 – Java,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reuse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adhere to standard models (MVC)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configuration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mapping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mapping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423</TotalTime>
  <Words>277</Words>
  <Application>Microsoft Macintosh PowerPoint</Application>
  <PresentationFormat>On-screen Show (16:9)</PresentationFormat>
  <Paragraphs>124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USF_widescreen_v03</vt:lpstr>
      <vt:lpstr>USF titles and dividers</vt:lpstr>
      <vt:lpstr>1_USF_widescreen_v03</vt:lpstr>
      <vt:lpstr>1_USF titles and dividers</vt:lpstr>
      <vt:lpstr>PowerPoint Presentation</vt:lpstr>
      <vt:lpstr>Static Web Pages</vt:lpstr>
      <vt:lpstr>Components</vt:lpstr>
      <vt:lpstr>Amazon Web Services, etc </vt:lpstr>
      <vt:lpstr>Dynamic Web Pages - Server Side </vt:lpstr>
      <vt:lpstr>Components</vt:lpstr>
      <vt:lpstr>Python/PHP    </vt:lpstr>
      <vt:lpstr>Dynamic Web Pages - Client Side</vt:lpstr>
      <vt:lpstr>Web Frameworks</vt:lpstr>
      <vt:lpstr>Servlets</vt:lpstr>
      <vt:lpstr>Overview</vt:lpstr>
      <vt:lpstr>SimpleServletExample</vt:lpstr>
      <vt:lpstr>Other Features</vt:lpstr>
      <vt:lpstr>Embedding Jetty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 Rollins</cp:lastModifiedBy>
  <cp:revision>13</cp:revision>
  <dcterms:modified xsi:type="dcterms:W3CDTF">2016-03-16T21:20:07Z</dcterms:modified>
</cp:coreProperties>
</file>