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9" r:id="rId2"/>
    <p:sldMasterId id="2147483664" r:id="rId3"/>
    <p:sldMasterId id="2147483669" r:id="rId4"/>
  </p:sldMasterIdLst>
  <p:notesMasterIdLst>
    <p:notesMasterId r:id="rId22"/>
  </p:notesMasterIdLst>
  <p:sldIdLst>
    <p:sldId id="256" r:id="rId5"/>
    <p:sldId id="258" r:id="rId6"/>
    <p:sldId id="259" r:id="rId7"/>
    <p:sldId id="260" r:id="rId8"/>
    <p:sldId id="261" r:id="rId9"/>
    <p:sldId id="272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3" r:id="rId19"/>
    <p:sldId id="274" r:id="rId20"/>
    <p:sldId id="275" r:id="rId21"/>
  </p:sldIdLst>
  <p:sldSz cx="9144000" cy="5143500" type="screen16x9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1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10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8539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7319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463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0195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9278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36597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03916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71235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38555" algn="l" defTabSz="3673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62000"/>
            <a:ext cx="6772275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8" y="95567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397" indent="-143824">
              <a:lnSpc>
                <a:spcPts val="2250"/>
              </a:lnSpc>
              <a:defRPr sz="1500"/>
            </a:lvl4pPr>
            <a:lvl5pPr marL="496937" indent="-152751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4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6" y="95566"/>
            <a:ext cx="8012364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4016053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93" indent="-143868">
              <a:lnSpc>
                <a:spcPts val="2250"/>
              </a:lnSpc>
              <a:defRPr sz="1500"/>
            </a:lvl4pPr>
            <a:lvl5pPr marL="497086" indent="-152797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8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8"/>
            <a:ext cx="8001000" cy="2150335"/>
          </a:xfrm>
          <a:prstGeom prst="rect">
            <a:avLst/>
          </a:prstGeom>
        </p:spPr>
        <p:txBody>
          <a:bodyPr vert="horz" lIns="0" tIns="0" rIns="57126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187299"/>
            <a:ext cx="8001000" cy="685602"/>
          </a:xfrm>
          <a:prstGeom prst="rect">
            <a:avLst/>
          </a:prstGeom>
        </p:spPr>
        <p:txBody>
          <a:bodyPr vert="horz" lIns="0" tIns="0" rIns="57120" bIns="0"/>
          <a:lstStyle>
            <a:lvl1pPr>
              <a:lnSpc>
                <a:spcPts val="2999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Presentation Title Comes Here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080229"/>
            <a:ext cx="8001000" cy="2150335"/>
          </a:xfrm>
          <a:prstGeom prst="rect">
            <a:avLst/>
          </a:prstGeom>
        </p:spPr>
        <p:txBody>
          <a:bodyPr vert="horz" lIns="0" tIns="0" rIns="57120" bIns="0"/>
          <a:lstStyle>
            <a:lvl1pPr>
              <a:lnSpc>
                <a:spcPts val="2250"/>
              </a:lnSpc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1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74320" y="205740"/>
            <a:ext cx="8595360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9224"/>
              <a:defRPr sz="3500"/>
            </a:lvl1pPr>
            <a:lvl2pPr>
              <a:spcBef>
                <a:spcPts val="0"/>
              </a:spcBef>
              <a:buSzPct val="99224"/>
              <a:defRPr sz="3500"/>
            </a:lvl2pPr>
            <a:lvl3pPr>
              <a:spcBef>
                <a:spcPts val="0"/>
              </a:spcBef>
              <a:buSzPct val="99224"/>
              <a:defRPr sz="3500"/>
            </a:lvl3pPr>
            <a:lvl4pPr>
              <a:spcBef>
                <a:spcPts val="0"/>
              </a:spcBef>
              <a:buSzPct val="99224"/>
              <a:defRPr sz="3500"/>
            </a:lvl4pPr>
            <a:lvl5pPr>
              <a:spcBef>
                <a:spcPts val="0"/>
              </a:spcBef>
              <a:buSzPct val="99224"/>
              <a:defRPr sz="3500"/>
            </a:lvl5pPr>
            <a:lvl6pPr>
              <a:spcBef>
                <a:spcPts val="0"/>
              </a:spcBef>
              <a:buSzPct val="99224"/>
              <a:defRPr sz="3500"/>
            </a:lvl6pPr>
            <a:lvl7pPr>
              <a:spcBef>
                <a:spcPts val="0"/>
              </a:spcBef>
              <a:buSzPct val="99224"/>
              <a:defRPr sz="3500"/>
            </a:lvl7pPr>
            <a:lvl8pPr>
              <a:spcBef>
                <a:spcPts val="0"/>
              </a:spcBef>
              <a:buSzPct val="99224"/>
              <a:defRPr sz="3500"/>
            </a:lvl8pPr>
            <a:lvl9pPr>
              <a:spcBef>
                <a:spcPts val="0"/>
              </a:spcBef>
              <a:buSzPct val="99224"/>
              <a:defRPr sz="35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74320" y="1234441"/>
            <a:ext cx="8595360" cy="370331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>
              <a:spcBef>
                <a:spcPts val="0"/>
              </a:spcBef>
              <a:buSzPct val="98765"/>
              <a:defRPr sz="2100"/>
            </a:lvl1pPr>
            <a:lvl2pPr>
              <a:spcBef>
                <a:spcPts val="0"/>
              </a:spcBef>
              <a:buSzPct val="98765"/>
              <a:defRPr sz="2100"/>
            </a:lvl2pPr>
            <a:lvl3pPr>
              <a:spcBef>
                <a:spcPts val="0"/>
              </a:spcBef>
              <a:buSzPct val="98765"/>
              <a:defRPr sz="2100"/>
            </a:lvl3pPr>
            <a:lvl4pPr>
              <a:spcBef>
                <a:spcPts val="0"/>
              </a:spcBef>
              <a:buSzPct val="98765"/>
              <a:defRPr sz="2100"/>
            </a:lvl4pPr>
            <a:lvl5pPr>
              <a:spcBef>
                <a:spcPts val="0"/>
              </a:spcBef>
              <a:buSzPct val="98765"/>
              <a:defRPr sz="2100"/>
            </a:lvl5pPr>
            <a:lvl6pPr>
              <a:spcBef>
                <a:spcPts val="0"/>
              </a:spcBef>
              <a:buSzPct val="98765"/>
              <a:defRPr sz="2100"/>
            </a:lvl6pPr>
            <a:lvl7pPr>
              <a:spcBef>
                <a:spcPts val="0"/>
              </a:spcBef>
              <a:buSzPct val="98765"/>
              <a:defRPr sz="2100"/>
            </a:lvl7pPr>
            <a:lvl8pPr>
              <a:spcBef>
                <a:spcPts val="0"/>
              </a:spcBef>
              <a:buSzPct val="98765"/>
              <a:defRPr sz="2100"/>
            </a:lvl8pPr>
            <a:lvl9pPr>
              <a:spcBef>
                <a:spcPts val="0"/>
              </a:spcBef>
              <a:buSzPct val="98765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0137" y="95566"/>
            <a:ext cx="8012363" cy="53258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ts val="2000"/>
              </a:lnSpc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1502" y="1045914"/>
            <a:ext cx="8000997" cy="3321319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lnSpc>
                <a:spcPts val="2250"/>
              </a:lnSpc>
              <a:defRPr sz="1500"/>
            </a:lvl1pPr>
            <a:lvl2pPr marL="0">
              <a:lnSpc>
                <a:spcPts val="2250"/>
              </a:lnSpc>
              <a:defRPr sz="1500"/>
            </a:lvl2pPr>
            <a:lvl3pPr marL="0">
              <a:lnSpc>
                <a:spcPts val="2250"/>
              </a:lnSpc>
              <a:defRPr sz="1500"/>
            </a:lvl3pPr>
            <a:lvl4pPr marL="318433" indent="-143840">
              <a:lnSpc>
                <a:spcPts val="2250"/>
              </a:lnSpc>
              <a:defRPr sz="1500"/>
            </a:lvl4pPr>
            <a:lvl5pPr marL="496992" indent="-152768">
              <a:lnSpc>
                <a:spcPts val="2250"/>
              </a:lnSpc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1503" y="716936"/>
            <a:ext cx="800099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822960" y="2057401"/>
            <a:ext cx="7498080" cy="822959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3900"/>
            </a:lvl1pPr>
            <a:lvl2pPr algn="ctr">
              <a:spcBef>
                <a:spcPts val="0"/>
              </a:spcBef>
              <a:buSzPct val="100000"/>
              <a:defRPr sz="3900"/>
            </a:lvl2pPr>
            <a:lvl3pPr algn="ctr">
              <a:spcBef>
                <a:spcPts val="0"/>
              </a:spcBef>
              <a:buSzPct val="100000"/>
              <a:defRPr sz="3900"/>
            </a:lvl3pPr>
            <a:lvl4pPr algn="ctr">
              <a:spcBef>
                <a:spcPts val="0"/>
              </a:spcBef>
              <a:buSzPct val="100000"/>
              <a:defRPr sz="3900"/>
            </a:lvl4pPr>
            <a:lvl5pPr algn="ctr">
              <a:spcBef>
                <a:spcPts val="0"/>
              </a:spcBef>
              <a:buSzPct val="100000"/>
              <a:defRPr sz="3900"/>
            </a:lvl5pPr>
            <a:lvl6pPr algn="ctr">
              <a:spcBef>
                <a:spcPts val="0"/>
              </a:spcBef>
              <a:buSzPct val="100000"/>
              <a:defRPr sz="3900"/>
            </a:lvl6pPr>
            <a:lvl7pPr algn="ctr">
              <a:spcBef>
                <a:spcPts val="0"/>
              </a:spcBef>
              <a:buSzPct val="100000"/>
              <a:defRPr sz="3900"/>
            </a:lvl7pPr>
            <a:lvl8pPr algn="ctr">
              <a:spcBef>
                <a:spcPts val="0"/>
              </a:spcBef>
              <a:buSzPct val="100000"/>
              <a:defRPr sz="3900"/>
            </a:lvl8pPr>
            <a:lvl9pPr algn="ctr">
              <a:spcBef>
                <a:spcPts val="0"/>
              </a:spcBef>
              <a:buSzPct val="100000"/>
              <a:defRPr sz="39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645921" y="3086100"/>
            <a:ext cx="5852159" cy="617220"/>
          </a:xfrm>
          <a:prstGeom prst="rect">
            <a:avLst/>
          </a:prstGeom>
          <a:noFill/>
          <a:ln>
            <a:noFill/>
          </a:ln>
        </p:spPr>
        <p:txBody>
          <a:bodyPr lIns="73452" tIns="73452" rIns="73452" bIns="73452" anchor="t" anchorCtr="0"/>
          <a:lstStyle>
            <a:lvl1pPr algn="ctr">
              <a:spcBef>
                <a:spcPts val="0"/>
              </a:spcBef>
              <a:buSzPct val="100000"/>
              <a:defRPr sz="2600"/>
            </a:lvl1pPr>
            <a:lvl2pPr algn="ctr">
              <a:spcBef>
                <a:spcPts val="0"/>
              </a:spcBef>
              <a:buSzPct val="100000"/>
              <a:defRPr sz="2600"/>
            </a:lvl2pPr>
            <a:lvl3pPr algn="ctr">
              <a:spcBef>
                <a:spcPts val="0"/>
              </a:spcBef>
              <a:buSzPct val="100000"/>
              <a:defRPr sz="2600"/>
            </a:lvl3pPr>
            <a:lvl4pPr algn="ctr">
              <a:spcBef>
                <a:spcPts val="0"/>
              </a:spcBef>
              <a:buSzPct val="100000"/>
              <a:defRPr sz="2600"/>
            </a:lvl4pPr>
            <a:lvl5pPr algn="ctr">
              <a:spcBef>
                <a:spcPts val="0"/>
              </a:spcBef>
              <a:buSzPct val="100000"/>
              <a:defRPr sz="2600"/>
            </a:lvl5pPr>
            <a:lvl6pPr algn="ctr">
              <a:spcBef>
                <a:spcPts val="0"/>
              </a:spcBef>
              <a:buSzPct val="100000"/>
              <a:defRPr sz="2600"/>
            </a:lvl6pPr>
            <a:lvl7pPr algn="ctr">
              <a:spcBef>
                <a:spcPts val="0"/>
              </a:spcBef>
              <a:buSzPct val="100000"/>
              <a:defRPr sz="2600"/>
            </a:lvl7pPr>
            <a:lvl8pPr algn="ctr">
              <a:spcBef>
                <a:spcPts val="0"/>
              </a:spcBef>
              <a:buSzPct val="100000"/>
              <a:defRPr sz="2600"/>
            </a:lvl8pPr>
            <a:lvl9pPr algn="ctr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3" tIns="28566" rIns="57133" bIns="28566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5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072" rtl="0" eaLnBrk="1" latinLnBrk="0" hangingPunct="1">
        <a:lnSpc>
          <a:spcPts val="2677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3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8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7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5" y="1219460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27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2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2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10" indent="-153010" algn="l" defTabSz="40802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36" indent="-154428" algn="l" defTabSz="40802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46" indent="-153010" algn="l" defTabSz="40802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144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169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196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223" indent="-204013" algn="l" defTabSz="40802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27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051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78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105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131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156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182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210" algn="l" defTabSz="40802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75"/>
            <a:ext cx="9144000" cy="42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139" tIns="28569" rIns="57139" bIns="28569" rtlCol="0" anchor="ctr"/>
          <a:lstStyle/>
          <a:p>
            <a:pPr algn="ctr"/>
            <a:endParaRPr lang="en-US"/>
          </a:p>
        </p:txBody>
      </p:sp>
      <p:pic>
        <p:nvPicPr>
          <p:cNvPr id="4" name="Picture 3" descr="logo and USF tex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14" y="4818403"/>
            <a:ext cx="1000142" cy="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1" r:id="rId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08117" rtl="0" eaLnBrk="1" latinLnBrk="0" hangingPunct="1">
        <a:lnSpc>
          <a:spcPts val="2678"/>
        </a:lnSpc>
        <a:spcBef>
          <a:spcPct val="0"/>
        </a:spcBef>
        <a:buNone/>
        <a:defRPr sz="21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117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43" indent="-153043" algn="l" defTabSz="408117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505" indent="-154462" algn="l" defTabSz="408117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549" indent="-153043" algn="l" defTabSz="408117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642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758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876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993" indent="-204058" algn="l" defTabSz="40811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33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5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6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84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701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817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935" algn="l" defTabSz="40811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71502" y="857250"/>
            <a:ext cx="8000999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 and change the 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83767"/>
            <a:ext cx="2558957" cy="285750"/>
          </a:xfrm>
          <a:prstGeom prst="rect">
            <a:avLst/>
          </a:prstGeom>
        </p:spPr>
      </p:pic>
      <p:pic>
        <p:nvPicPr>
          <p:cNvPr id="9" name="Picture 8" descr="USF symbol v2 white.png"/>
          <p:cNvPicPr>
            <a:picLocks noChangeAspect="1"/>
          </p:cNvPicPr>
          <p:nvPr/>
        </p:nvPicPr>
        <p:blipFill rotWithShape="1"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8" b="11731"/>
          <a:stretch/>
        </p:blipFill>
        <p:spPr>
          <a:xfrm>
            <a:off x="5218894" y="1219459"/>
            <a:ext cx="3925108" cy="3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08072" rtl="0" eaLnBrk="1" latinLnBrk="0" hangingPunct="1">
        <a:lnSpc>
          <a:spcPts val="3214"/>
        </a:lnSpc>
        <a:spcBef>
          <a:spcPct val="0"/>
        </a:spcBef>
        <a:buNone/>
        <a:defRPr sz="27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08072" rtl="0" eaLnBrk="1" latinLnBrk="0" hangingPunct="1">
        <a:lnSpc>
          <a:spcPts val="2856"/>
        </a:lnSpc>
        <a:spcBef>
          <a:spcPts val="0"/>
        </a:spcBef>
        <a:buFontTx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53027" indent="-153027" algn="l" defTabSz="408072" rtl="0" eaLnBrk="1" latinLnBrk="0" hangingPunct="1">
        <a:lnSpc>
          <a:spcPts val="2856"/>
        </a:lnSpc>
        <a:spcBef>
          <a:spcPts val="0"/>
        </a:spcBef>
        <a:buClr>
          <a:schemeClr val="tx2"/>
        </a:buClr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71" indent="-154445" algn="l" defTabSz="408072" rtl="0" eaLnBrk="1" latinLnBrk="0" hangingPunct="1">
        <a:lnSpc>
          <a:spcPts val="2856"/>
        </a:lnSpc>
        <a:spcBef>
          <a:spcPts val="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460497" indent="-153027" algn="l" defTabSz="408072" rtl="0" eaLnBrk="1" latinLnBrk="0" hangingPunct="1">
        <a:lnSpc>
          <a:spcPts val="2856"/>
        </a:lnSpc>
        <a:spcBef>
          <a:spcPts val="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393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464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536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607" indent="-204036" algn="l" defTabSz="40807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0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14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1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285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357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428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500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72" algn="l" defTabSz="4080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java.sun.com/j2ee/tutorial/1_3-fcs/doc/Servlet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s3.amazonaws.com/wernervogels/public/sosp/sosp-figure1-small.p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usfca.edu/~srollins/cs212/form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Dynamic Web Pages and Servlets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Servlets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Servlets are an API designed to make it easy to provide dynamic web applications in an object-oriented way.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jetty is a servlet container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web server and implementation of the servlet API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a URL to a Servlet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parameters are parsed and packed into an object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code/headers are generated from response object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70924" y="203126"/>
            <a:ext cx="8661014" cy="66806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Overview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1447792" y="1485901"/>
            <a:ext cx="6248392" cy="3144814"/>
            <a:chOff x="1447800" y="1981200"/>
            <a:chExt cx="6248400" cy="4193100"/>
          </a:xfrm>
        </p:grpSpPr>
        <p:sp>
          <p:nvSpPr>
            <p:cNvPr id="126" name="Shape 126"/>
            <p:cNvSpPr/>
            <p:nvPr/>
          </p:nvSpPr>
          <p:spPr>
            <a:xfrm>
              <a:off x="3048000" y="4648200"/>
              <a:ext cx="3278700" cy="15261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10800000">
              <a:off x="2514599" y="2819399"/>
              <a:ext cx="1447800" cy="17526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28" name="Shape 128"/>
            <p:cNvSpPr txBox="1"/>
            <p:nvPr/>
          </p:nvSpPr>
          <p:spPr>
            <a:xfrm>
              <a:off x="2057400" y="3505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doGet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14478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1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38100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2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5943600" y="1981200"/>
              <a:ext cx="1752600" cy="8381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 3</a:t>
              </a:r>
            </a:p>
          </p:txBody>
        </p:sp>
        <p:sp>
          <p:nvSpPr>
            <p:cNvPr id="132" name="Shape 132"/>
            <p:cNvSpPr/>
            <p:nvPr/>
          </p:nvSpPr>
          <p:spPr>
            <a:xfrm rot="10800000">
              <a:off x="4648200" y="2895600"/>
              <a:ext cx="0" cy="1676399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33" name="Shape 133"/>
            <p:cNvSpPr/>
            <p:nvPr/>
          </p:nvSpPr>
          <p:spPr>
            <a:xfrm rot="10800000" flipH="1">
              <a:off x="5562600" y="2819399"/>
              <a:ext cx="990599" cy="175260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34" name="Shape 134"/>
            <p:cNvSpPr txBox="1"/>
            <p:nvPr/>
          </p:nvSpPr>
          <p:spPr>
            <a:xfrm>
              <a:off x="3657600" y="3124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doPost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5105400" y="32004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doGet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3733800" y="5715000"/>
              <a:ext cx="2057400" cy="381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Connector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31884" y="4880590"/>
              <a:ext cx="2057400" cy="381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300"/>
                <a:t>ServletHandler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SimpleServletExample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/hello?name=&lt;name&gt;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hello message customized with name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/goodbye?name=&lt;name&gt;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goodbye message customized with name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Other Features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ResourceHandler - can be used to serve static pages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example FileServer class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 method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Servlet is created, used to initialize state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see: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http://java.sun.com/j2ee/tutorial/1_3-fcs/doc/Servlets.html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ea typeface="Arial"/>
                <a:sym typeface="Arial"/>
              </a:rPr>
              <a:t>Embedding Jetty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development and/or single purpose applications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deploys jetty rather than the other way around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Alternative: deploy jetty and the deploy several applications using WAR files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3-tier Architecture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202883" y="1217547"/>
            <a:ext cx="8643917" cy="2839638"/>
            <a:chOff x="152400" y="1752600"/>
            <a:chExt cx="9220200" cy="4038600"/>
          </a:xfrm>
        </p:grpSpPr>
        <p:sp>
          <p:nvSpPr>
            <p:cNvPr id="154" name="Shape 154"/>
            <p:cNvSpPr/>
            <p:nvPr/>
          </p:nvSpPr>
          <p:spPr>
            <a:xfrm>
              <a:off x="7086600" y="2362200"/>
              <a:ext cx="2286000" cy="20574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Data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4419600" y="1981200"/>
              <a:ext cx="1981199" cy="28194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Logic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143000" y="1752600"/>
              <a:ext cx="2133599" cy="3048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752600" y="1981200"/>
              <a:ext cx="1981199" cy="28194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Presentation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8600" y="3733800"/>
              <a:ext cx="14478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159" name="Shape 159"/>
            <p:cNvSpPr txBox="1"/>
            <p:nvPr/>
          </p:nvSpPr>
          <p:spPr>
            <a:xfrm>
              <a:off x="152400" y="38862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Incoming Requests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2057400" y="5334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Generate HTML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4419600" y="52578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4648200" y="5334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Perform Calculations</a:t>
              </a:r>
              <a:br>
                <a:rPr lang="en-US" sz="1200"/>
              </a:br>
              <a:r>
                <a:rPr lang="en-US" sz="1200"/>
                <a:t>Make Decisions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7620000" y="48768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Store Data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3733800" y="3352800"/>
              <a:ext cx="6857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triangle" w="lg" len="lg"/>
              <a:tailEnd type="triangle" w="lg" len="lg"/>
            </a:ln>
          </p:spPr>
        </p:sp>
        <p:sp>
          <p:nvSpPr>
            <p:cNvPr id="165" name="Shape 165"/>
            <p:cNvSpPr/>
            <p:nvPr/>
          </p:nvSpPr>
          <p:spPr>
            <a:xfrm>
              <a:off x="6400800" y="3429000"/>
              <a:ext cx="6857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triangle" w="lg" len="lg"/>
              <a:tailEnd type="triangle" w="lg" len="lg"/>
            </a:ln>
          </p:spPr>
        </p:sp>
      </p:grpSp>
    </p:spTree>
    <p:extLst>
      <p:ext uri="{BB962C8B-B14F-4D97-AF65-F5344CB8AC3E}">
        <p14:creationId xmlns:p14="http://schemas.microsoft.com/office/powerpoint/2010/main" val="165649106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Example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74322" y="853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http://s3.amazonaws.com/wernervogels/public/sosp/sosp-figure1-small.png</a:t>
            </a:r>
          </a:p>
          <a:p>
            <a:pPr>
              <a:lnSpc>
                <a:spcPct val="100000"/>
              </a:lnSpc>
            </a:pPr>
            <a:endParaRPr sz="15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"/>
            </a:endParaRPr>
          </a:p>
          <a:p>
            <a:pPr>
              <a:lnSpc>
                <a:spcPct val="100000"/>
              </a:lnSpc>
            </a:pPr>
            <a:endParaRPr sz="15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"/>
            </a:endParaRP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data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 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data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data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</a:p>
          <a:p>
            <a:pPr marL="612267" lvl="1" indent="-176877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HTML containing all pieces</a:t>
            </a:r>
          </a:p>
        </p:txBody>
      </p:sp>
    </p:spTree>
    <p:extLst>
      <p:ext uri="{BB962C8B-B14F-4D97-AF65-F5344CB8AC3E}">
        <p14:creationId xmlns:p14="http://schemas.microsoft.com/office/powerpoint/2010/main" val="178883748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74322" y="205741"/>
            <a:ext cx="8663939" cy="668654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MVC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74322" y="1234441"/>
            <a:ext cx="8663939" cy="3754755"/>
          </a:xfrm>
          <a:prstGeom prst="rect">
            <a:avLst/>
          </a:prstGeom>
        </p:spPr>
        <p:txBody>
          <a:bodyPr lIns="30613" tIns="30613" rIns="30613" bIns="30613" anchor="t" anchorCtr="0">
            <a:noAutofit/>
          </a:bodyPr>
          <a:lstStyle/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idea, more general model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Model/View/Controller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- Stores data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- Presents data</a:t>
            </a:r>
          </a:p>
          <a:p>
            <a:pPr marL="306134" indent="-176877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- Performs necessary logic</a:t>
            </a:r>
          </a:p>
        </p:txBody>
      </p:sp>
    </p:spTree>
    <p:extLst>
      <p:ext uri="{BB962C8B-B14F-4D97-AF65-F5344CB8AC3E}">
        <p14:creationId xmlns:p14="http://schemas.microsoft.com/office/powerpoint/2010/main" val="61433722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Static Web Pages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files stored on disk (HTML, images,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listen for HTTP requests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path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 and return contents of specified file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use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web applications you use are </a:t>
            </a: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twitter, news sites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Components</a:t>
            </a:r>
          </a:p>
        </p:txBody>
      </p:sp>
      <p:grpSp>
        <p:nvGrpSpPr>
          <p:cNvPr id="37" name="Shape 37"/>
          <p:cNvGrpSpPr/>
          <p:nvPr/>
        </p:nvGrpSpPr>
        <p:grpSpPr>
          <a:xfrm>
            <a:off x="1113185" y="903836"/>
            <a:ext cx="7092511" cy="3547681"/>
            <a:chOff x="533141" y="838085"/>
            <a:chExt cx="8913950" cy="6248137"/>
          </a:xfrm>
        </p:grpSpPr>
        <p:sp>
          <p:nvSpPr>
            <p:cNvPr id="38" name="Shape 38"/>
            <p:cNvSpPr/>
            <p:nvPr/>
          </p:nvSpPr>
          <p:spPr>
            <a:xfrm>
              <a:off x="533141" y="3352179"/>
              <a:ext cx="5562600" cy="12954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Web Server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6780092" y="3047469"/>
              <a:ext cx="2666999" cy="1828800"/>
            </a:xfrm>
            <a:prstGeom prst="can">
              <a:avLst>
                <a:gd name="adj" fmla="val 25000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Storage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2057266" y="5790823"/>
              <a:ext cx="5714999" cy="12954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Operating System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838016" y="838085"/>
              <a:ext cx="8305199" cy="1219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Development Platform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76324" y="207496"/>
            <a:ext cx="8659913" cy="906576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Arial"/>
                <a:sym typeface="Arial"/>
              </a:rPr>
              <a:t>Amazon </a:t>
            </a:r>
            <a:r>
              <a:rPr lang="en-US" dirty="0">
                <a:solidFill>
                  <a:srgbClr val="000000"/>
                </a:solidFill>
                <a:ea typeface="Arial"/>
                <a:sym typeface="Arial"/>
              </a:rPr>
              <a:t>Web </a:t>
            </a:r>
            <a:r>
              <a:rPr lang="en-US" dirty="0" smtClean="0">
                <a:solidFill>
                  <a:srgbClr val="000000"/>
                </a:solidFill>
                <a:ea typeface="Arial"/>
                <a:sym typeface="Arial"/>
              </a:rPr>
              <a:t>Services, </a:t>
            </a:r>
            <a:r>
              <a:rPr lang="en-US" dirty="0" err="1" smtClean="0">
                <a:solidFill>
                  <a:srgbClr val="000000"/>
                </a:solidFill>
                <a:ea typeface="Arial"/>
                <a:sym typeface="Arial"/>
              </a:rPr>
              <a:t>etc</a:t>
            </a:r>
            <a:endParaRPr lang="en-US" dirty="0">
              <a:solidFill>
                <a:srgbClr val="000000"/>
              </a:solidFill>
              <a:ea typeface="Arial"/>
              <a:sym typeface="Arial"/>
            </a:endParaRPr>
          </a:p>
          <a:p>
            <a:pPr>
              <a:lnSpc>
                <a:spcPct val="100000"/>
              </a:lnSpc>
            </a:pPr>
            <a:endParaRPr dirty="0">
              <a:solidFill>
                <a:srgbClr val="000000"/>
              </a:solidFill>
              <a:ea typeface="Arial"/>
              <a:sym typeface="Arial"/>
            </a:endParaRPr>
          </a:p>
        </p:txBody>
      </p:sp>
      <p:grpSp>
        <p:nvGrpSpPr>
          <p:cNvPr id="47" name="Shape 47"/>
          <p:cNvGrpSpPr/>
          <p:nvPr/>
        </p:nvGrpSpPr>
        <p:grpSpPr>
          <a:xfrm>
            <a:off x="1021556" y="856387"/>
            <a:ext cx="7286978" cy="4156261"/>
            <a:chOff x="456720" y="228431"/>
            <a:chExt cx="8610241" cy="6400968"/>
          </a:xfrm>
        </p:grpSpPr>
        <p:sp>
          <p:nvSpPr>
            <p:cNvPr id="48" name="Shape 48"/>
            <p:cNvSpPr/>
            <p:nvPr/>
          </p:nvSpPr>
          <p:spPr>
            <a:xfrm>
              <a:off x="456720" y="2133251"/>
              <a:ext cx="8306279" cy="4496147"/>
            </a:xfrm>
            <a:prstGeom prst="cloud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761761" y="228431"/>
              <a:ext cx="8305199" cy="1219199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Development Platform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1828627" y="4495154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4571058" y="4494856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2589967" y="2894859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  <p:sp>
          <p:nvSpPr>
            <p:cNvPr id="53" name="Shape 53"/>
            <p:cNvSpPr/>
            <p:nvPr/>
          </p:nvSpPr>
          <p:spPr>
            <a:xfrm>
              <a:off x="5027375" y="2818367"/>
              <a:ext cx="2057400" cy="137159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000"/>
                <a:t>Server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2814" y="204610"/>
            <a:ext cx="8666933" cy="891033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Dynamic Web Pages - Server Side</a:t>
            </a:r>
          </a:p>
          <a:p>
            <a:pPr>
              <a:lnSpc>
                <a:spcPct val="100000"/>
              </a:lnSpc>
            </a:pPr>
            <a:endParaRPr>
              <a:solidFill>
                <a:srgbClr val="000000"/>
              </a:solidFill>
              <a:ea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72813" y="1234255"/>
            <a:ext cx="8677777" cy="4046321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LAMP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Linux, Apache,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PHP/Perl/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Note, the client sees only the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and/or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374690" y="761078"/>
            <a:ext cx="7715233" cy="2196483"/>
            <a:chOff x="685800" y="2286000"/>
            <a:chExt cx="8229600" cy="3123899"/>
          </a:xfrm>
        </p:grpSpPr>
        <p:sp>
          <p:nvSpPr>
            <p:cNvPr id="61" name="Shape 61"/>
            <p:cNvSpPr/>
            <p:nvPr/>
          </p:nvSpPr>
          <p:spPr>
            <a:xfrm>
              <a:off x="685800" y="2362200"/>
              <a:ext cx="2590800" cy="16763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Client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6019800" y="2286000"/>
              <a:ext cx="2895600" cy="1828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Server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3429000" y="3048000"/>
              <a:ext cx="24383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64" name="Shape 64"/>
            <p:cNvSpPr/>
            <p:nvPr/>
          </p:nvSpPr>
          <p:spPr>
            <a:xfrm>
              <a:off x="6620271" y="4191000"/>
              <a:ext cx="850500" cy="768350"/>
            </a:xfrm>
            <a:custGeom>
              <a:avLst/>
              <a:gdLst/>
              <a:ahLst/>
              <a:cxnLst/>
              <a:rect l="0" t="0" r="0" b="0"/>
              <a:pathLst>
                <a:path w="34020" h="30734" extrusionOk="0">
                  <a:moveTo>
                    <a:pt x="6461" y="0"/>
                  </a:moveTo>
                  <a:cubicBezTo>
                    <a:pt x="5445" y="3556"/>
                    <a:pt x="-1667" y="16256"/>
                    <a:pt x="365" y="21336"/>
                  </a:cubicBezTo>
                  <a:cubicBezTo>
                    <a:pt x="2397" y="26416"/>
                    <a:pt x="13065" y="31496"/>
                    <a:pt x="18653" y="30480"/>
                  </a:cubicBezTo>
                  <a:cubicBezTo>
                    <a:pt x="24241" y="29464"/>
                    <a:pt x="32877" y="20320"/>
                    <a:pt x="33893" y="15240"/>
                  </a:cubicBezTo>
                  <a:cubicBezTo>
                    <a:pt x="34909" y="10160"/>
                    <a:pt x="26273" y="2540"/>
                    <a:pt x="24749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65" name="Shape 65"/>
            <p:cNvSpPr/>
            <p:nvPr/>
          </p:nvSpPr>
          <p:spPr>
            <a:xfrm rot="10800000">
              <a:off x="3428999" y="3581400"/>
              <a:ext cx="23622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66" name="Shape 66"/>
            <p:cNvSpPr txBox="1"/>
            <p:nvPr/>
          </p:nvSpPr>
          <p:spPr>
            <a:xfrm>
              <a:off x="3657600" y="2514441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1. Request Page</a:t>
              </a: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3810000" y="3657900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3. HTML Response</a:t>
              </a: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6172200" y="4876800"/>
              <a:ext cx="1599600" cy="533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2. Execute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Components</a:t>
            </a:r>
          </a:p>
        </p:txBody>
      </p:sp>
      <p:sp>
        <p:nvSpPr>
          <p:cNvPr id="38" name="Shape 38"/>
          <p:cNvSpPr/>
          <p:nvPr/>
        </p:nvSpPr>
        <p:spPr>
          <a:xfrm>
            <a:off x="1113185" y="2331334"/>
            <a:ext cx="4425962" cy="735526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Apache</a:t>
            </a:r>
            <a:endParaRPr lang="en-US" sz="1000" dirty="0"/>
          </a:p>
        </p:txBody>
      </p:sp>
      <p:sp>
        <p:nvSpPr>
          <p:cNvPr id="39" name="Shape 39"/>
          <p:cNvSpPr/>
          <p:nvPr/>
        </p:nvSpPr>
        <p:spPr>
          <a:xfrm>
            <a:off x="6083660" y="2158320"/>
            <a:ext cx="2122036" cy="1038389"/>
          </a:xfrm>
          <a:prstGeom prst="can">
            <a:avLst>
              <a:gd name="adj" fmla="val 25000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err="1" smtClean="0"/>
              <a:t>mySQL</a:t>
            </a:r>
            <a:endParaRPr lang="en-US" sz="1000" dirty="0"/>
          </a:p>
        </p:txBody>
      </p:sp>
      <p:sp>
        <p:nvSpPr>
          <p:cNvPr id="40" name="Shape 40"/>
          <p:cNvSpPr/>
          <p:nvPr/>
        </p:nvSpPr>
        <p:spPr>
          <a:xfrm>
            <a:off x="2325877" y="3715992"/>
            <a:ext cx="4547220" cy="735526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Linux</a:t>
            </a:r>
            <a:endParaRPr lang="en-US" sz="1000" dirty="0"/>
          </a:p>
        </p:txBody>
      </p:sp>
      <p:sp>
        <p:nvSpPr>
          <p:cNvPr id="41" name="Shape 41"/>
          <p:cNvSpPr/>
          <p:nvPr/>
        </p:nvSpPr>
        <p:spPr>
          <a:xfrm>
            <a:off x="1355763" y="903836"/>
            <a:ext cx="6608150" cy="69225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rgbClr val="0737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1000" dirty="0" smtClean="0"/>
              <a:t>PHP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004239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Python/PHP    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python code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print statements to generate the HTML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Servlets will look like a Java version of this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out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contains snippets of code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Server Pages (JSP) use a similar model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Dynamic Web Pages - Client Side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74321" y="2037613"/>
            <a:ext cx="8666933" cy="2862287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may still generate response dynamically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sees both HTML and code 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could be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executes code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374690" y="761077"/>
            <a:ext cx="7715233" cy="2196692"/>
            <a:chOff x="685800" y="2286000"/>
            <a:chExt cx="8229600" cy="3124200"/>
          </a:xfrm>
        </p:grpSpPr>
        <p:sp>
          <p:nvSpPr>
            <p:cNvPr id="82" name="Shape 82"/>
            <p:cNvSpPr/>
            <p:nvPr/>
          </p:nvSpPr>
          <p:spPr>
            <a:xfrm>
              <a:off x="685800" y="2362200"/>
              <a:ext cx="2590800" cy="1676399"/>
            </a:xfrm>
            <a:prstGeom prst="ellipse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Client</a:t>
              </a:r>
            </a:p>
          </p:txBody>
        </p:sp>
        <p:sp>
          <p:nvSpPr>
            <p:cNvPr id="83" name="Shape 83"/>
            <p:cNvSpPr/>
            <p:nvPr/>
          </p:nvSpPr>
          <p:spPr>
            <a:xfrm>
              <a:off x="6019800" y="2286000"/>
              <a:ext cx="2895600" cy="1828800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737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Server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3429000" y="3048000"/>
              <a:ext cx="2438399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5" name="Shape 85"/>
            <p:cNvSpPr/>
            <p:nvPr/>
          </p:nvSpPr>
          <p:spPr>
            <a:xfrm rot="10800000">
              <a:off x="3428999" y="3581400"/>
              <a:ext cx="2362200" cy="0"/>
            </a:xfrm>
            <a:prstGeom prst="straightConnector1">
              <a:avLst/>
            </a:pr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triangle" w="lg" len="lg"/>
            </a:ln>
          </p:spPr>
        </p:sp>
        <p:sp>
          <p:nvSpPr>
            <p:cNvPr id="86" name="Shape 86"/>
            <p:cNvSpPr txBox="1"/>
            <p:nvPr/>
          </p:nvSpPr>
          <p:spPr>
            <a:xfrm>
              <a:off x="3657600" y="2514441"/>
              <a:ext cx="1904699" cy="380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1. Request Page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3504951" y="3429061"/>
              <a:ext cx="2361599" cy="1218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3. HTML, Javascript, Applet, Flash Reponse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6781356" y="4190726"/>
              <a:ext cx="675275" cy="716150"/>
            </a:xfrm>
            <a:custGeom>
              <a:avLst/>
              <a:gdLst/>
              <a:ahLst/>
              <a:cxnLst/>
              <a:rect l="0" t="0" r="0" b="0"/>
              <a:pathLst>
                <a:path w="27011" h="28646" extrusionOk="0">
                  <a:moveTo>
                    <a:pt x="1905" y="0"/>
                  </a:moveTo>
                  <a:cubicBezTo>
                    <a:pt x="1905" y="4572"/>
                    <a:pt x="-2159" y="23876"/>
                    <a:pt x="1905" y="27432"/>
                  </a:cubicBezTo>
                  <a:cubicBezTo>
                    <a:pt x="5969" y="30988"/>
                    <a:pt x="23241" y="25908"/>
                    <a:pt x="26289" y="21336"/>
                  </a:cubicBezTo>
                  <a:cubicBezTo>
                    <a:pt x="29337" y="16764"/>
                    <a:pt x="21209" y="3556"/>
                    <a:pt x="20193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89" name="Shape 89"/>
            <p:cNvSpPr/>
            <p:nvPr/>
          </p:nvSpPr>
          <p:spPr>
            <a:xfrm>
              <a:off x="1599305" y="4190444"/>
              <a:ext cx="675275" cy="716150"/>
            </a:xfrm>
            <a:custGeom>
              <a:avLst/>
              <a:gdLst/>
              <a:ahLst/>
              <a:cxnLst/>
              <a:rect l="0" t="0" r="0" b="0"/>
              <a:pathLst>
                <a:path w="27011" h="28646" extrusionOk="0">
                  <a:moveTo>
                    <a:pt x="1905" y="0"/>
                  </a:moveTo>
                  <a:cubicBezTo>
                    <a:pt x="1905" y="4572"/>
                    <a:pt x="-2159" y="23876"/>
                    <a:pt x="1905" y="27432"/>
                  </a:cubicBezTo>
                  <a:cubicBezTo>
                    <a:pt x="5969" y="30988"/>
                    <a:pt x="23241" y="25908"/>
                    <a:pt x="26289" y="21336"/>
                  </a:cubicBezTo>
                  <a:cubicBezTo>
                    <a:pt x="29337" y="16764"/>
                    <a:pt x="21209" y="3556"/>
                    <a:pt x="20193" y="0"/>
                  </a:cubicBezTo>
                </a:path>
              </a:pathLst>
            </a:custGeom>
            <a:noFill/>
            <a:ln w="19050" cap="flat">
              <a:solidFill>
                <a:srgbClr val="073763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90" name="Shape 90"/>
            <p:cNvSpPr txBox="1"/>
            <p:nvPr/>
          </p:nvSpPr>
          <p:spPr>
            <a:xfrm>
              <a:off x="6324600" y="495300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2. Response Generated</a:t>
              </a:r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1219066" y="4952369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en-US" sz="1200"/>
                <a:t>4. Code Executed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4321" y="205741"/>
            <a:ext cx="8663939" cy="668654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ea typeface="Arial"/>
                <a:sym typeface="Arial"/>
              </a:rPr>
              <a:t>Web Frameworks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74321" y="1234440"/>
            <a:ext cx="8663939" cy="3754755"/>
          </a:xfrm>
          <a:prstGeom prst="rect">
            <a:avLst/>
          </a:prstGeom>
        </p:spPr>
        <p:txBody>
          <a:bodyPr lIns="30610" tIns="30610" rIns="30610" bIns="30610" anchor="t" anchorCtr="0">
            <a:noAutofit/>
          </a:bodyPr>
          <a:lstStyle/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Rails – ruby</a:t>
            </a: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 – Java,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100" indent="-176858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reuse code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adhere to standard models (MVC)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convenient configuration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mapping</a:t>
            </a:r>
          </a:p>
          <a:p>
            <a:pPr marL="612199" lvl="1" indent="-176858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 mapping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USF_widescreen_v03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USF titles and dividers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USF_widescreen_v03.thmx</Template>
  <TotalTime>449</TotalTime>
  <Words>340</Words>
  <Application>Microsoft Macintosh PowerPoint</Application>
  <PresentationFormat>On-screen Show (16:9)</PresentationFormat>
  <Paragraphs>152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USF_widescreen_v03</vt:lpstr>
      <vt:lpstr>USF titles and dividers</vt:lpstr>
      <vt:lpstr>1_USF_widescreen_v03</vt:lpstr>
      <vt:lpstr>1_USF titles and dividers</vt:lpstr>
      <vt:lpstr>PowerPoint Presentation</vt:lpstr>
      <vt:lpstr>Static Web Pages</vt:lpstr>
      <vt:lpstr>Components</vt:lpstr>
      <vt:lpstr>Amazon Web Services, etc </vt:lpstr>
      <vt:lpstr>Dynamic Web Pages - Server Side </vt:lpstr>
      <vt:lpstr>Components</vt:lpstr>
      <vt:lpstr>Python/PHP    </vt:lpstr>
      <vt:lpstr>Dynamic Web Pages - Client Side</vt:lpstr>
      <vt:lpstr>Web Frameworks</vt:lpstr>
      <vt:lpstr>Servlets</vt:lpstr>
      <vt:lpstr>Overview</vt:lpstr>
      <vt:lpstr>SimpleServletExample</vt:lpstr>
      <vt:lpstr>Other Features</vt:lpstr>
      <vt:lpstr>Embedding Jetty</vt:lpstr>
      <vt:lpstr>3-tier Architecture</vt:lpstr>
      <vt:lpstr>Example</vt:lpstr>
      <vt:lpstr>MVC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Sami Rollins</cp:lastModifiedBy>
  <cp:revision>14</cp:revision>
  <dcterms:modified xsi:type="dcterms:W3CDTF">2016-03-16T21:53:47Z</dcterms:modified>
</cp:coreProperties>
</file>