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2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6" r:id="rId6"/>
    <p:sldId id="267" r:id="rId7"/>
    <p:sldId id="258" r:id="rId8"/>
    <p:sldId id="259" r:id="rId9"/>
    <p:sldId id="260" r:id="rId10"/>
    <p:sldId id="268" r:id="rId11"/>
    <p:sldId id="261" r:id="rId12"/>
    <p:sldId id="26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2" autoAdjust="0"/>
    <p:restoredTop sz="94660"/>
  </p:normalViewPr>
  <p:slideViewPr>
    <p:cSldViewPr snapToGrid="0">
      <p:cViewPr>
        <p:scale>
          <a:sx n="66" d="100"/>
          <a:sy n="66" d="100"/>
        </p:scale>
        <p:origin x="41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FAD5E-7DCF-4382-B82D-EA1202CA40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EB602D-32DD-401F-87F6-30A724891281}">
      <dgm:prSet phldrT="[Text]"/>
      <dgm:spPr/>
      <dgm:t>
        <a:bodyPr/>
        <a:lstStyle/>
        <a:p>
          <a:r>
            <a:rPr lang="en-US" dirty="0" smtClean="0"/>
            <a:t>Sub Problem One</a:t>
          </a:r>
          <a:endParaRPr lang="en-US" dirty="0"/>
        </a:p>
      </dgm:t>
    </dgm:pt>
    <dgm:pt modelId="{251AD511-40C9-4FD1-A6BC-7A672701D88E}" type="parTrans" cxnId="{FD4C7090-E939-4514-85AE-3A1160522F5E}">
      <dgm:prSet/>
      <dgm:spPr/>
      <dgm:t>
        <a:bodyPr/>
        <a:lstStyle/>
        <a:p>
          <a:endParaRPr lang="en-US"/>
        </a:p>
      </dgm:t>
    </dgm:pt>
    <dgm:pt modelId="{4597E3EC-C439-4736-A564-5EE12350AC6B}" type="sibTrans" cxnId="{FD4C7090-E939-4514-85AE-3A1160522F5E}">
      <dgm:prSet/>
      <dgm:spPr/>
      <dgm:t>
        <a:bodyPr/>
        <a:lstStyle/>
        <a:p>
          <a:endParaRPr lang="en-US"/>
        </a:p>
      </dgm:t>
    </dgm:pt>
    <dgm:pt modelId="{BE435514-82AF-4AC5-A378-9667EAFBC39A}">
      <dgm:prSet phldrT="[Text]"/>
      <dgm:spPr/>
      <dgm:t>
        <a:bodyPr/>
        <a:lstStyle/>
        <a:p>
          <a:r>
            <a:rPr lang="en-US" dirty="0" smtClean="0"/>
            <a:t>Extracted </a:t>
          </a:r>
          <a:r>
            <a:rPr lang="en-US" dirty="0" err="1" smtClean="0"/>
            <a:t>business_id</a:t>
          </a:r>
          <a:r>
            <a:rPr lang="en-US" dirty="0" smtClean="0"/>
            <a:t> where the categories = “food” from a JSON file named </a:t>
          </a:r>
          <a:r>
            <a:rPr lang="en-US" dirty="0" err="1" smtClean="0"/>
            <a:t>yelp_academic_dataset_business.json</a:t>
          </a:r>
          <a:r>
            <a:rPr lang="en-US" dirty="0" smtClean="0"/>
            <a:t> (65 MB) and wrote them to a CSV. </a:t>
          </a:r>
          <a:endParaRPr lang="en-US" dirty="0"/>
        </a:p>
      </dgm:t>
    </dgm:pt>
    <dgm:pt modelId="{F6469897-C83B-47CC-BCF3-1888E92AF092}" type="parTrans" cxnId="{1B3D1F12-64B4-4AC3-B0E4-E59BCB3FA2A4}">
      <dgm:prSet/>
      <dgm:spPr/>
      <dgm:t>
        <a:bodyPr/>
        <a:lstStyle/>
        <a:p>
          <a:endParaRPr lang="en-US"/>
        </a:p>
      </dgm:t>
    </dgm:pt>
    <dgm:pt modelId="{D0912F0D-E941-44EC-B57B-0C4854C2ECAF}" type="sibTrans" cxnId="{1B3D1F12-64B4-4AC3-B0E4-E59BCB3FA2A4}">
      <dgm:prSet/>
      <dgm:spPr/>
      <dgm:t>
        <a:bodyPr/>
        <a:lstStyle/>
        <a:p>
          <a:endParaRPr lang="en-US"/>
        </a:p>
      </dgm:t>
    </dgm:pt>
    <dgm:pt modelId="{66BBF49E-927C-4E2F-B006-D420C13E5E07}">
      <dgm:prSet phldrT="[Text]"/>
      <dgm:spPr/>
      <dgm:t>
        <a:bodyPr/>
        <a:lstStyle/>
        <a:p>
          <a:r>
            <a:rPr lang="en-US" dirty="0" smtClean="0"/>
            <a:t>Sub Problem Two</a:t>
          </a:r>
          <a:endParaRPr lang="en-US" dirty="0"/>
        </a:p>
      </dgm:t>
    </dgm:pt>
    <dgm:pt modelId="{66A479B0-6EEB-4955-A0E4-A87E932C9592}" type="parTrans" cxnId="{83886DBF-FC09-46B8-B8FF-EF1B525C93ED}">
      <dgm:prSet/>
      <dgm:spPr/>
      <dgm:t>
        <a:bodyPr/>
        <a:lstStyle/>
        <a:p>
          <a:endParaRPr lang="en-US"/>
        </a:p>
      </dgm:t>
    </dgm:pt>
    <dgm:pt modelId="{E7E34E2C-1D84-4FA9-BFB8-899D69861A96}" type="sibTrans" cxnId="{83886DBF-FC09-46B8-B8FF-EF1B525C93ED}">
      <dgm:prSet/>
      <dgm:spPr/>
      <dgm:t>
        <a:bodyPr/>
        <a:lstStyle/>
        <a:p>
          <a:endParaRPr lang="en-US"/>
        </a:p>
      </dgm:t>
    </dgm:pt>
    <dgm:pt modelId="{A34A8185-509B-40CF-A802-8834F7A8F655}">
      <dgm:prSet phldrT="[Text]"/>
      <dgm:spPr/>
      <dgm:t>
        <a:bodyPr/>
        <a:lstStyle/>
        <a:p>
          <a:r>
            <a:rPr lang="en-US" dirty="0" smtClean="0"/>
            <a:t>Removed </a:t>
          </a:r>
          <a:r>
            <a:rPr lang="en-US" dirty="0" err="1" smtClean="0"/>
            <a:t>stopwords</a:t>
          </a:r>
          <a:r>
            <a:rPr lang="en-US" dirty="0" smtClean="0"/>
            <a:t> using the </a:t>
          </a:r>
          <a:r>
            <a:rPr lang="en-US" dirty="0" err="1" smtClean="0"/>
            <a:t>nltk</a:t>
          </a:r>
          <a:r>
            <a:rPr lang="en-US" dirty="0" smtClean="0"/>
            <a:t> package from the user reviews.</a:t>
          </a:r>
          <a:endParaRPr lang="en-US" dirty="0"/>
        </a:p>
      </dgm:t>
    </dgm:pt>
    <dgm:pt modelId="{F254DC2D-2050-4060-8AF9-F4A70ED3633D}" type="parTrans" cxnId="{3E4ED224-BD7F-44E7-94BC-CC19A4AF6182}">
      <dgm:prSet/>
      <dgm:spPr/>
      <dgm:t>
        <a:bodyPr/>
        <a:lstStyle/>
        <a:p>
          <a:endParaRPr lang="en-US"/>
        </a:p>
      </dgm:t>
    </dgm:pt>
    <dgm:pt modelId="{76454D84-600D-4426-8D14-C60ADCB380AE}" type="sibTrans" cxnId="{3E4ED224-BD7F-44E7-94BC-CC19A4AF6182}">
      <dgm:prSet/>
      <dgm:spPr/>
      <dgm:t>
        <a:bodyPr/>
        <a:lstStyle/>
        <a:p>
          <a:endParaRPr lang="en-US"/>
        </a:p>
      </dgm:t>
    </dgm:pt>
    <dgm:pt modelId="{3B965A0D-B34D-469C-8C27-047CACBA8882}">
      <dgm:prSet phldrT="[Text]"/>
      <dgm:spPr/>
      <dgm:t>
        <a:bodyPr/>
        <a:lstStyle/>
        <a:p>
          <a:r>
            <a:rPr lang="en-US" dirty="0" smtClean="0"/>
            <a:t>Applied Naïve Bayes and VADER using </a:t>
          </a:r>
          <a:r>
            <a:rPr lang="en-US" dirty="0" err="1" smtClean="0"/>
            <a:t>nltk</a:t>
          </a:r>
          <a:r>
            <a:rPr lang="en-US" dirty="0" smtClean="0"/>
            <a:t>, dividing the words  into positive and negative reviews based on the stop words based on “stars”.</a:t>
          </a:r>
          <a:endParaRPr lang="en-US" dirty="0"/>
        </a:p>
      </dgm:t>
    </dgm:pt>
    <dgm:pt modelId="{CE897EA2-2DBE-497C-9685-22C658CC4392}" type="parTrans" cxnId="{5DFC79F7-FD9B-425B-A697-22AB557AB0EF}">
      <dgm:prSet/>
      <dgm:spPr/>
      <dgm:t>
        <a:bodyPr/>
        <a:lstStyle/>
        <a:p>
          <a:endParaRPr lang="en-US"/>
        </a:p>
      </dgm:t>
    </dgm:pt>
    <dgm:pt modelId="{A10DC2C7-5D95-4F28-8D4C-054F91AABF23}" type="sibTrans" cxnId="{5DFC79F7-FD9B-425B-A697-22AB557AB0EF}">
      <dgm:prSet/>
      <dgm:spPr/>
      <dgm:t>
        <a:bodyPr/>
        <a:lstStyle/>
        <a:p>
          <a:endParaRPr lang="en-US"/>
        </a:p>
      </dgm:t>
    </dgm:pt>
    <dgm:pt modelId="{440B7219-26B9-4F58-BA23-F5CEC713F213}">
      <dgm:prSet phldrT="[Text]"/>
      <dgm:spPr/>
      <dgm:t>
        <a:bodyPr/>
        <a:lstStyle/>
        <a:p>
          <a:r>
            <a:rPr lang="en-US" dirty="0" smtClean="0"/>
            <a:t>Sub Problem Three</a:t>
          </a:r>
          <a:endParaRPr lang="en-US" dirty="0"/>
        </a:p>
      </dgm:t>
    </dgm:pt>
    <dgm:pt modelId="{5469D6DB-87D4-4A31-A784-572A3B3BC2FB}" type="parTrans" cxnId="{EDA9BE27-2ED6-4189-AF95-F7218E180684}">
      <dgm:prSet/>
      <dgm:spPr/>
      <dgm:t>
        <a:bodyPr/>
        <a:lstStyle/>
        <a:p>
          <a:endParaRPr lang="en-US"/>
        </a:p>
      </dgm:t>
    </dgm:pt>
    <dgm:pt modelId="{D43E3D86-2647-4289-BA37-8BEB14CB4F06}" type="sibTrans" cxnId="{EDA9BE27-2ED6-4189-AF95-F7218E180684}">
      <dgm:prSet/>
      <dgm:spPr/>
      <dgm:t>
        <a:bodyPr/>
        <a:lstStyle/>
        <a:p>
          <a:endParaRPr lang="en-US"/>
        </a:p>
      </dgm:t>
    </dgm:pt>
    <dgm:pt modelId="{23A168AE-CB6D-4BA2-A089-D7BA0B4AC5EB}">
      <dgm:prSet phldrT="[Text]"/>
      <dgm:spPr/>
      <dgm:t>
        <a:bodyPr/>
        <a:lstStyle/>
        <a:p>
          <a:r>
            <a:rPr lang="en-US" dirty="0" smtClean="0"/>
            <a:t>Compared the results derived from the approached mentioned above. </a:t>
          </a:r>
          <a:endParaRPr lang="en-US" dirty="0"/>
        </a:p>
      </dgm:t>
    </dgm:pt>
    <dgm:pt modelId="{7F4D2B96-FEA4-45B1-8A97-79FDCCA57637}" type="parTrans" cxnId="{C1737068-9549-4619-B0B1-0B2CBAD42C1F}">
      <dgm:prSet/>
      <dgm:spPr/>
      <dgm:t>
        <a:bodyPr/>
        <a:lstStyle/>
        <a:p>
          <a:endParaRPr lang="en-US"/>
        </a:p>
      </dgm:t>
    </dgm:pt>
    <dgm:pt modelId="{B41296E8-C6C2-4A46-91A1-1D2137D59234}" type="sibTrans" cxnId="{C1737068-9549-4619-B0B1-0B2CBAD42C1F}">
      <dgm:prSet/>
      <dgm:spPr/>
      <dgm:t>
        <a:bodyPr/>
        <a:lstStyle/>
        <a:p>
          <a:endParaRPr lang="en-US"/>
        </a:p>
      </dgm:t>
    </dgm:pt>
    <dgm:pt modelId="{3870AA8C-1B54-4CFB-8DBD-A28D301FFC71}">
      <dgm:prSet phldrT="[Text]"/>
      <dgm:spPr/>
      <dgm:t>
        <a:bodyPr/>
        <a:lstStyle/>
        <a:p>
          <a:r>
            <a:rPr lang="en-US" dirty="0" smtClean="0"/>
            <a:t>Extracted the user reviews (“text”) and “stars” from </a:t>
          </a:r>
          <a:r>
            <a:rPr lang="en-US" dirty="0" err="1" smtClean="0"/>
            <a:t>yelp_academic_dataset_review.json</a:t>
          </a:r>
          <a:r>
            <a:rPr lang="en-US" dirty="0" smtClean="0"/>
            <a:t> (1.80GB) using the </a:t>
          </a:r>
          <a:r>
            <a:rPr lang="en-US" dirty="0" err="1" smtClean="0"/>
            <a:t>business_id</a:t>
          </a:r>
          <a:r>
            <a:rPr lang="en-US" dirty="0" smtClean="0"/>
            <a:t> extracted from the previous problem.</a:t>
          </a:r>
          <a:endParaRPr lang="en-US" dirty="0"/>
        </a:p>
      </dgm:t>
    </dgm:pt>
    <dgm:pt modelId="{314F7E9F-01FC-414A-91A3-2A6A7EF2EF15}" type="parTrans" cxnId="{14DC4D40-77A4-464F-B107-8E887B2DA211}">
      <dgm:prSet/>
      <dgm:spPr/>
      <dgm:t>
        <a:bodyPr/>
        <a:lstStyle/>
        <a:p>
          <a:endParaRPr lang="en-US"/>
        </a:p>
      </dgm:t>
    </dgm:pt>
    <dgm:pt modelId="{E53EB828-A3A6-418A-97E1-FC6B006C2386}" type="sibTrans" cxnId="{14DC4D40-77A4-464F-B107-8E887B2DA211}">
      <dgm:prSet/>
      <dgm:spPr/>
      <dgm:t>
        <a:bodyPr/>
        <a:lstStyle/>
        <a:p>
          <a:endParaRPr lang="en-US"/>
        </a:p>
      </dgm:t>
    </dgm:pt>
    <dgm:pt modelId="{2A5634E2-9635-4251-A518-5907D9AF1F39}">
      <dgm:prSet phldrT="[Text]"/>
      <dgm:spPr/>
      <dgm:t>
        <a:bodyPr/>
        <a:lstStyle/>
        <a:p>
          <a:endParaRPr lang="en-US" dirty="0"/>
        </a:p>
      </dgm:t>
    </dgm:pt>
    <dgm:pt modelId="{CA4E84B3-5D75-4EFE-B282-7DC2D8470B21}" type="parTrans" cxnId="{0A2D8F61-C3B5-40C1-8A62-DE859CD1E5E6}">
      <dgm:prSet/>
      <dgm:spPr/>
      <dgm:t>
        <a:bodyPr/>
        <a:lstStyle/>
        <a:p>
          <a:endParaRPr lang="en-US"/>
        </a:p>
      </dgm:t>
    </dgm:pt>
    <dgm:pt modelId="{A5A45FA9-9B2C-4631-9952-24374E6027FC}" type="sibTrans" cxnId="{0A2D8F61-C3B5-40C1-8A62-DE859CD1E5E6}">
      <dgm:prSet/>
      <dgm:spPr/>
      <dgm:t>
        <a:bodyPr/>
        <a:lstStyle/>
        <a:p>
          <a:endParaRPr lang="en-US"/>
        </a:p>
      </dgm:t>
    </dgm:pt>
    <dgm:pt modelId="{B0C93FC2-E9BC-4DCA-9E0E-F6EC7D4E188D}" type="pres">
      <dgm:prSet presAssocID="{B02FAD5E-7DCF-4382-B82D-EA1202CA40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39EA84-F1A8-4E15-B056-36FB953C1ED1}" type="pres">
      <dgm:prSet presAssocID="{F8EB602D-32DD-401F-87F6-30A724891281}" presName="linNode" presStyleCnt="0"/>
      <dgm:spPr/>
    </dgm:pt>
    <dgm:pt modelId="{6552CB70-428D-477D-9F79-F53F633EE051}" type="pres">
      <dgm:prSet presAssocID="{F8EB602D-32DD-401F-87F6-30A724891281}" presName="parentText" presStyleLbl="node1" presStyleIdx="0" presStyleCnt="3" custScaleX="593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66F3B8-3F50-449F-A9ED-0A4528538A29}" type="pres">
      <dgm:prSet presAssocID="{F8EB602D-32DD-401F-87F6-30A72489128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87634-019C-4D26-BA93-4E6E9564936F}" type="pres">
      <dgm:prSet presAssocID="{4597E3EC-C439-4736-A564-5EE12350AC6B}" presName="sp" presStyleCnt="0"/>
      <dgm:spPr/>
    </dgm:pt>
    <dgm:pt modelId="{FDFF0496-7520-4B90-971A-240A76A3D427}" type="pres">
      <dgm:prSet presAssocID="{66BBF49E-927C-4E2F-B006-D420C13E5E07}" presName="linNode" presStyleCnt="0"/>
      <dgm:spPr/>
    </dgm:pt>
    <dgm:pt modelId="{6359AC6B-F447-453F-BA77-6A72A16943CD}" type="pres">
      <dgm:prSet presAssocID="{66BBF49E-927C-4E2F-B006-D420C13E5E07}" presName="parentText" presStyleLbl="node1" presStyleIdx="1" presStyleCnt="3" custScaleX="593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6B744-2AC4-4ECE-8B41-3E8EC7938F27}" type="pres">
      <dgm:prSet presAssocID="{66BBF49E-927C-4E2F-B006-D420C13E5E0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BB9B0-8BD4-42E9-88AB-640ED5A23260}" type="pres">
      <dgm:prSet presAssocID="{E7E34E2C-1D84-4FA9-BFB8-899D69861A96}" presName="sp" presStyleCnt="0"/>
      <dgm:spPr/>
    </dgm:pt>
    <dgm:pt modelId="{5F1A5FF0-1352-400F-B9C4-136783FAD568}" type="pres">
      <dgm:prSet presAssocID="{440B7219-26B9-4F58-BA23-F5CEC713F213}" presName="linNode" presStyleCnt="0"/>
      <dgm:spPr/>
    </dgm:pt>
    <dgm:pt modelId="{CF0ED83B-A46B-4B44-9C69-22DECEFDEE5C}" type="pres">
      <dgm:prSet presAssocID="{440B7219-26B9-4F58-BA23-F5CEC713F213}" presName="parentText" presStyleLbl="node1" presStyleIdx="2" presStyleCnt="3" custScaleX="593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B62E1-A6E3-4BA5-A387-A18CEE005F73}" type="pres">
      <dgm:prSet presAssocID="{440B7219-26B9-4F58-BA23-F5CEC713F213}" presName="descendantText" presStyleLbl="alignAccFollowNode1" presStyleIdx="2" presStyleCnt="3" custLinFactNeighborX="-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737068-9549-4619-B0B1-0B2CBAD42C1F}" srcId="{440B7219-26B9-4F58-BA23-F5CEC713F213}" destId="{23A168AE-CB6D-4BA2-A089-D7BA0B4AC5EB}" srcOrd="0" destOrd="0" parTransId="{7F4D2B96-FEA4-45B1-8A97-79FDCCA57637}" sibTransId="{B41296E8-C6C2-4A46-91A1-1D2137D59234}"/>
    <dgm:cxn modelId="{9F6A99D4-C477-47A5-8D5D-BFDBCE2C9B48}" type="presOf" srcId="{23A168AE-CB6D-4BA2-A089-D7BA0B4AC5EB}" destId="{310B62E1-A6E3-4BA5-A387-A18CEE005F73}" srcOrd="0" destOrd="0" presId="urn:microsoft.com/office/officeart/2005/8/layout/vList5"/>
    <dgm:cxn modelId="{F5235817-4666-4354-930B-5E0261E271E5}" type="presOf" srcId="{BE435514-82AF-4AC5-A378-9667EAFBC39A}" destId="{6B66F3B8-3F50-449F-A9ED-0A4528538A29}" srcOrd="0" destOrd="0" presId="urn:microsoft.com/office/officeart/2005/8/layout/vList5"/>
    <dgm:cxn modelId="{FD4C7090-E939-4514-85AE-3A1160522F5E}" srcId="{B02FAD5E-7DCF-4382-B82D-EA1202CA4008}" destId="{F8EB602D-32DD-401F-87F6-30A724891281}" srcOrd="0" destOrd="0" parTransId="{251AD511-40C9-4FD1-A6BC-7A672701D88E}" sibTransId="{4597E3EC-C439-4736-A564-5EE12350AC6B}"/>
    <dgm:cxn modelId="{70D2D3B9-E582-4E77-A25D-EC135B901ABC}" type="presOf" srcId="{66BBF49E-927C-4E2F-B006-D420C13E5E07}" destId="{6359AC6B-F447-453F-BA77-6A72A16943CD}" srcOrd="0" destOrd="0" presId="urn:microsoft.com/office/officeart/2005/8/layout/vList5"/>
    <dgm:cxn modelId="{6453A4F6-9E62-4E4E-B2BC-76A2B5445C97}" type="presOf" srcId="{B02FAD5E-7DCF-4382-B82D-EA1202CA4008}" destId="{B0C93FC2-E9BC-4DCA-9E0E-F6EC7D4E188D}" srcOrd="0" destOrd="0" presId="urn:microsoft.com/office/officeart/2005/8/layout/vList5"/>
    <dgm:cxn modelId="{5DFC79F7-FD9B-425B-A697-22AB557AB0EF}" srcId="{66BBF49E-927C-4E2F-B006-D420C13E5E07}" destId="{3B965A0D-B34D-469C-8C27-047CACBA8882}" srcOrd="1" destOrd="0" parTransId="{CE897EA2-2DBE-497C-9685-22C658CC4392}" sibTransId="{A10DC2C7-5D95-4F28-8D4C-054F91AABF23}"/>
    <dgm:cxn modelId="{F3F47ECC-E59A-4B90-BC36-A82E1FB9983A}" type="presOf" srcId="{A34A8185-509B-40CF-A802-8834F7A8F655}" destId="{F1F6B744-2AC4-4ECE-8B41-3E8EC7938F27}" srcOrd="0" destOrd="0" presId="urn:microsoft.com/office/officeart/2005/8/layout/vList5"/>
    <dgm:cxn modelId="{EB8123A3-1D6E-4CEA-AB32-2D6662432F65}" type="presOf" srcId="{2A5634E2-9635-4251-A518-5907D9AF1F39}" destId="{310B62E1-A6E3-4BA5-A387-A18CEE005F73}" srcOrd="0" destOrd="1" presId="urn:microsoft.com/office/officeart/2005/8/layout/vList5"/>
    <dgm:cxn modelId="{1B3D1F12-64B4-4AC3-B0E4-E59BCB3FA2A4}" srcId="{F8EB602D-32DD-401F-87F6-30A724891281}" destId="{BE435514-82AF-4AC5-A378-9667EAFBC39A}" srcOrd="0" destOrd="0" parTransId="{F6469897-C83B-47CC-BCF3-1888E92AF092}" sibTransId="{D0912F0D-E941-44EC-B57B-0C4854C2ECAF}"/>
    <dgm:cxn modelId="{83886DBF-FC09-46B8-B8FF-EF1B525C93ED}" srcId="{B02FAD5E-7DCF-4382-B82D-EA1202CA4008}" destId="{66BBF49E-927C-4E2F-B006-D420C13E5E07}" srcOrd="1" destOrd="0" parTransId="{66A479B0-6EEB-4955-A0E4-A87E932C9592}" sibTransId="{E7E34E2C-1D84-4FA9-BFB8-899D69861A96}"/>
    <dgm:cxn modelId="{14DC4D40-77A4-464F-B107-8E887B2DA211}" srcId="{F8EB602D-32DD-401F-87F6-30A724891281}" destId="{3870AA8C-1B54-4CFB-8DBD-A28D301FFC71}" srcOrd="1" destOrd="0" parTransId="{314F7E9F-01FC-414A-91A3-2A6A7EF2EF15}" sibTransId="{E53EB828-A3A6-418A-97E1-FC6B006C2386}"/>
    <dgm:cxn modelId="{EDA9BE27-2ED6-4189-AF95-F7218E180684}" srcId="{B02FAD5E-7DCF-4382-B82D-EA1202CA4008}" destId="{440B7219-26B9-4F58-BA23-F5CEC713F213}" srcOrd="2" destOrd="0" parTransId="{5469D6DB-87D4-4A31-A784-572A3B3BC2FB}" sibTransId="{D43E3D86-2647-4289-BA37-8BEB14CB4F06}"/>
    <dgm:cxn modelId="{3E4ED224-BD7F-44E7-94BC-CC19A4AF6182}" srcId="{66BBF49E-927C-4E2F-B006-D420C13E5E07}" destId="{A34A8185-509B-40CF-A802-8834F7A8F655}" srcOrd="0" destOrd="0" parTransId="{F254DC2D-2050-4060-8AF9-F4A70ED3633D}" sibTransId="{76454D84-600D-4426-8D14-C60ADCB380AE}"/>
    <dgm:cxn modelId="{2CB3FAAA-0C5F-4F4A-AC73-AE08EAD4F8A8}" type="presOf" srcId="{3B965A0D-B34D-469C-8C27-047CACBA8882}" destId="{F1F6B744-2AC4-4ECE-8B41-3E8EC7938F27}" srcOrd="0" destOrd="1" presId="urn:microsoft.com/office/officeart/2005/8/layout/vList5"/>
    <dgm:cxn modelId="{9FD0A41F-A57E-4969-B0BA-7EF6C3406024}" type="presOf" srcId="{440B7219-26B9-4F58-BA23-F5CEC713F213}" destId="{CF0ED83B-A46B-4B44-9C69-22DECEFDEE5C}" srcOrd="0" destOrd="0" presId="urn:microsoft.com/office/officeart/2005/8/layout/vList5"/>
    <dgm:cxn modelId="{378318B0-D1AD-4A89-B652-1A87068D984C}" type="presOf" srcId="{3870AA8C-1B54-4CFB-8DBD-A28D301FFC71}" destId="{6B66F3B8-3F50-449F-A9ED-0A4528538A29}" srcOrd="0" destOrd="1" presId="urn:microsoft.com/office/officeart/2005/8/layout/vList5"/>
    <dgm:cxn modelId="{0A2D8F61-C3B5-40C1-8A62-DE859CD1E5E6}" srcId="{440B7219-26B9-4F58-BA23-F5CEC713F213}" destId="{2A5634E2-9635-4251-A518-5907D9AF1F39}" srcOrd="1" destOrd="0" parTransId="{CA4E84B3-5D75-4EFE-B282-7DC2D8470B21}" sibTransId="{A5A45FA9-9B2C-4631-9952-24374E6027FC}"/>
    <dgm:cxn modelId="{C42BA403-4C4C-46DF-A65B-E522BCFE4006}" type="presOf" srcId="{F8EB602D-32DD-401F-87F6-30A724891281}" destId="{6552CB70-428D-477D-9F79-F53F633EE051}" srcOrd="0" destOrd="0" presId="urn:microsoft.com/office/officeart/2005/8/layout/vList5"/>
    <dgm:cxn modelId="{65436C94-BEDB-4A99-9422-D4C07EB43870}" type="presParOf" srcId="{B0C93FC2-E9BC-4DCA-9E0E-F6EC7D4E188D}" destId="{5439EA84-F1A8-4E15-B056-36FB953C1ED1}" srcOrd="0" destOrd="0" presId="urn:microsoft.com/office/officeart/2005/8/layout/vList5"/>
    <dgm:cxn modelId="{5D762778-A8C6-4C4B-9C77-D1A3B46B8DAD}" type="presParOf" srcId="{5439EA84-F1A8-4E15-B056-36FB953C1ED1}" destId="{6552CB70-428D-477D-9F79-F53F633EE051}" srcOrd="0" destOrd="0" presId="urn:microsoft.com/office/officeart/2005/8/layout/vList5"/>
    <dgm:cxn modelId="{4312F47B-AFBE-4679-BCD6-6CAFEF850FD7}" type="presParOf" srcId="{5439EA84-F1A8-4E15-B056-36FB953C1ED1}" destId="{6B66F3B8-3F50-449F-A9ED-0A4528538A29}" srcOrd="1" destOrd="0" presId="urn:microsoft.com/office/officeart/2005/8/layout/vList5"/>
    <dgm:cxn modelId="{5AA7B38E-C61B-482F-BB54-4CCE197AB6ED}" type="presParOf" srcId="{B0C93FC2-E9BC-4DCA-9E0E-F6EC7D4E188D}" destId="{47D87634-019C-4D26-BA93-4E6E9564936F}" srcOrd="1" destOrd="0" presId="urn:microsoft.com/office/officeart/2005/8/layout/vList5"/>
    <dgm:cxn modelId="{1446585E-8691-4201-BC8C-8616B5DC7356}" type="presParOf" srcId="{B0C93FC2-E9BC-4DCA-9E0E-F6EC7D4E188D}" destId="{FDFF0496-7520-4B90-971A-240A76A3D427}" srcOrd="2" destOrd="0" presId="urn:microsoft.com/office/officeart/2005/8/layout/vList5"/>
    <dgm:cxn modelId="{39DE088F-AB79-421F-9479-30F14A4DB31C}" type="presParOf" srcId="{FDFF0496-7520-4B90-971A-240A76A3D427}" destId="{6359AC6B-F447-453F-BA77-6A72A16943CD}" srcOrd="0" destOrd="0" presId="urn:microsoft.com/office/officeart/2005/8/layout/vList5"/>
    <dgm:cxn modelId="{59C63BF2-11A3-42D1-852F-6091F6143609}" type="presParOf" srcId="{FDFF0496-7520-4B90-971A-240A76A3D427}" destId="{F1F6B744-2AC4-4ECE-8B41-3E8EC7938F27}" srcOrd="1" destOrd="0" presId="urn:microsoft.com/office/officeart/2005/8/layout/vList5"/>
    <dgm:cxn modelId="{7721EEC6-1569-481A-973C-298AA35FF2CB}" type="presParOf" srcId="{B0C93FC2-E9BC-4DCA-9E0E-F6EC7D4E188D}" destId="{D0FBB9B0-8BD4-42E9-88AB-640ED5A23260}" srcOrd="3" destOrd="0" presId="urn:microsoft.com/office/officeart/2005/8/layout/vList5"/>
    <dgm:cxn modelId="{BE4B8E89-8B57-4884-A20D-2ADD1B117D84}" type="presParOf" srcId="{B0C93FC2-E9BC-4DCA-9E0E-F6EC7D4E188D}" destId="{5F1A5FF0-1352-400F-B9C4-136783FAD568}" srcOrd="4" destOrd="0" presId="urn:microsoft.com/office/officeart/2005/8/layout/vList5"/>
    <dgm:cxn modelId="{7695E19F-85D2-42B6-A4E0-9338CFF6D0F7}" type="presParOf" srcId="{5F1A5FF0-1352-400F-B9C4-136783FAD568}" destId="{CF0ED83B-A46B-4B44-9C69-22DECEFDEE5C}" srcOrd="0" destOrd="0" presId="urn:microsoft.com/office/officeart/2005/8/layout/vList5"/>
    <dgm:cxn modelId="{BA91E933-22B1-4B6C-94F0-92C135334A4A}" type="presParOf" srcId="{5F1A5FF0-1352-400F-B9C4-136783FAD568}" destId="{310B62E1-A6E3-4BA5-A387-A18CEE005F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5CA086-A607-4AD0-AA11-F0F85C6663EA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55C4517F-3B9A-421F-A61D-0A865021721C}">
      <dgm:prSet phldrT="[Text]"/>
      <dgm:spPr/>
      <dgm:t>
        <a:bodyPr/>
        <a:lstStyle/>
        <a:p>
          <a:r>
            <a:rPr lang="en-US" dirty="0" smtClean="0"/>
            <a:t>Formula for Naïve Bayes </a:t>
          </a:r>
          <a:endParaRPr lang="en-US" dirty="0"/>
        </a:p>
      </dgm:t>
    </dgm:pt>
    <dgm:pt modelId="{0B32B723-DEC5-4C93-BB7B-64C29BB40AF1}" type="parTrans" cxnId="{FDB48FD8-121E-43A0-B381-1CF2E2E0A3E7}">
      <dgm:prSet/>
      <dgm:spPr/>
      <dgm:t>
        <a:bodyPr/>
        <a:lstStyle/>
        <a:p>
          <a:endParaRPr lang="en-US"/>
        </a:p>
      </dgm:t>
    </dgm:pt>
    <dgm:pt modelId="{9DB68E88-29A5-4817-89B3-DF41236B138C}" type="sibTrans" cxnId="{FDB48FD8-121E-43A0-B381-1CF2E2E0A3E7}">
      <dgm:prSet/>
      <dgm:spPr/>
      <dgm:t>
        <a:bodyPr/>
        <a:lstStyle/>
        <a:p>
          <a:endParaRPr lang="en-US"/>
        </a:p>
      </dgm:t>
    </dgm:pt>
    <dgm:pt modelId="{BFA80150-1797-4D03-A50E-4C44E733B5BD}" type="pres">
      <dgm:prSet presAssocID="{875CA086-A607-4AD0-AA11-F0F85C6663EA}" presName="Name0" presStyleCnt="0">
        <dgm:presLayoutVars>
          <dgm:dir/>
          <dgm:animLvl val="lvl"/>
          <dgm:resizeHandles val="exact"/>
        </dgm:presLayoutVars>
      </dgm:prSet>
      <dgm:spPr/>
    </dgm:pt>
    <dgm:pt modelId="{E01D59AF-AE43-4079-B0BB-57FBD5FB7327}" type="pres">
      <dgm:prSet presAssocID="{875CA086-A607-4AD0-AA11-F0F85C6663EA}" presName="dummy" presStyleCnt="0"/>
      <dgm:spPr/>
    </dgm:pt>
    <dgm:pt modelId="{BAD99425-29E8-4490-8353-8AD706762648}" type="pres">
      <dgm:prSet presAssocID="{875CA086-A607-4AD0-AA11-F0F85C6663EA}" presName="linH" presStyleCnt="0"/>
      <dgm:spPr/>
    </dgm:pt>
    <dgm:pt modelId="{A676C3E5-09E6-4584-B455-379A3D28BEA6}" type="pres">
      <dgm:prSet presAssocID="{875CA086-A607-4AD0-AA11-F0F85C6663EA}" presName="padding1" presStyleCnt="0"/>
      <dgm:spPr/>
    </dgm:pt>
    <dgm:pt modelId="{3CE64778-9DCA-4B90-8CBD-D424D76491CF}" type="pres">
      <dgm:prSet presAssocID="{55C4517F-3B9A-421F-A61D-0A865021721C}" presName="linV" presStyleCnt="0"/>
      <dgm:spPr/>
    </dgm:pt>
    <dgm:pt modelId="{40ADBC2C-A755-4C39-95E7-9E4F935427BD}" type="pres">
      <dgm:prSet presAssocID="{55C4517F-3B9A-421F-A61D-0A865021721C}" presName="spVertical1" presStyleCnt="0"/>
      <dgm:spPr/>
    </dgm:pt>
    <dgm:pt modelId="{37F18A34-0174-4FEF-AFBA-9429550C7FE0}" type="pres">
      <dgm:prSet presAssocID="{55C4517F-3B9A-421F-A61D-0A865021721C}" presName="parTx" presStyleLbl="revTx" presStyleIdx="0" presStyleCnt="1" custLinFactNeighborX="-6508">
        <dgm:presLayoutVars>
          <dgm:chMax val="0"/>
          <dgm:chPref val="0"/>
          <dgm:bulletEnabled val="1"/>
        </dgm:presLayoutVars>
      </dgm:prSet>
      <dgm:spPr/>
    </dgm:pt>
    <dgm:pt modelId="{73105C41-488C-46C3-B276-DC342EA4D3EC}" type="pres">
      <dgm:prSet presAssocID="{55C4517F-3B9A-421F-A61D-0A865021721C}" presName="spVertical2" presStyleCnt="0"/>
      <dgm:spPr/>
    </dgm:pt>
    <dgm:pt modelId="{F7EE76E5-A4F2-417C-89F2-D68F1A33DE01}" type="pres">
      <dgm:prSet presAssocID="{55C4517F-3B9A-421F-A61D-0A865021721C}" presName="spVertical3" presStyleCnt="0"/>
      <dgm:spPr/>
    </dgm:pt>
    <dgm:pt modelId="{A5253F83-8CD0-469F-B20C-3C0E6E5220A6}" type="pres">
      <dgm:prSet presAssocID="{875CA086-A607-4AD0-AA11-F0F85C6663EA}" presName="padding2" presStyleCnt="0"/>
      <dgm:spPr/>
    </dgm:pt>
    <dgm:pt modelId="{9A97A499-67DC-4905-AF7E-0E5BF73F620B}" type="pres">
      <dgm:prSet presAssocID="{875CA086-A607-4AD0-AA11-F0F85C6663EA}" presName="negArrow" presStyleCnt="0"/>
      <dgm:spPr/>
    </dgm:pt>
    <dgm:pt modelId="{1D35B111-4FEB-4E6A-AB01-10651C0DF676}" type="pres">
      <dgm:prSet presAssocID="{875CA086-A607-4AD0-AA11-F0F85C6663EA}" presName="backgroundArrow" presStyleLbl="node1" presStyleIdx="0" presStyleCnt="1" custLinFactNeighborX="-8190" custLinFactNeighborY="40"/>
      <dgm:spPr/>
    </dgm:pt>
  </dgm:ptLst>
  <dgm:cxnLst>
    <dgm:cxn modelId="{FDB48FD8-121E-43A0-B381-1CF2E2E0A3E7}" srcId="{875CA086-A607-4AD0-AA11-F0F85C6663EA}" destId="{55C4517F-3B9A-421F-A61D-0A865021721C}" srcOrd="0" destOrd="0" parTransId="{0B32B723-DEC5-4C93-BB7B-64C29BB40AF1}" sibTransId="{9DB68E88-29A5-4817-89B3-DF41236B138C}"/>
    <dgm:cxn modelId="{434FC20E-815B-4FE0-9689-85750C39BD79}" type="presOf" srcId="{875CA086-A607-4AD0-AA11-F0F85C6663EA}" destId="{BFA80150-1797-4D03-A50E-4C44E733B5BD}" srcOrd="0" destOrd="0" presId="urn:microsoft.com/office/officeart/2005/8/layout/hProcess3"/>
    <dgm:cxn modelId="{40FA5F1E-C60A-4F62-A18E-D033841FC1CB}" type="presOf" srcId="{55C4517F-3B9A-421F-A61D-0A865021721C}" destId="{37F18A34-0174-4FEF-AFBA-9429550C7FE0}" srcOrd="0" destOrd="0" presId="urn:microsoft.com/office/officeart/2005/8/layout/hProcess3"/>
    <dgm:cxn modelId="{B50BD7A2-686C-499E-9B67-A7CA1A9D5E2E}" type="presParOf" srcId="{BFA80150-1797-4D03-A50E-4C44E733B5BD}" destId="{E01D59AF-AE43-4079-B0BB-57FBD5FB7327}" srcOrd="0" destOrd="0" presId="urn:microsoft.com/office/officeart/2005/8/layout/hProcess3"/>
    <dgm:cxn modelId="{BC81DC7C-DA81-49F6-B755-530561CDC392}" type="presParOf" srcId="{BFA80150-1797-4D03-A50E-4C44E733B5BD}" destId="{BAD99425-29E8-4490-8353-8AD706762648}" srcOrd="1" destOrd="0" presId="urn:microsoft.com/office/officeart/2005/8/layout/hProcess3"/>
    <dgm:cxn modelId="{97953F5E-45AE-4057-B51F-CD1292123582}" type="presParOf" srcId="{BAD99425-29E8-4490-8353-8AD706762648}" destId="{A676C3E5-09E6-4584-B455-379A3D28BEA6}" srcOrd="0" destOrd="0" presId="urn:microsoft.com/office/officeart/2005/8/layout/hProcess3"/>
    <dgm:cxn modelId="{61A79437-ED0C-4EA4-B661-BD2A0F35433A}" type="presParOf" srcId="{BAD99425-29E8-4490-8353-8AD706762648}" destId="{3CE64778-9DCA-4B90-8CBD-D424D76491CF}" srcOrd="1" destOrd="0" presId="urn:microsoft.com/office/officeart/2005/8/layout/hProcess3"/>
    <dgm:cxn modelId="{38D8483A-A5A9-4FD7-9F9C-D35030CFE9F9}" type="presParOf" srcId="{3CE64778-9DCA-4B90-8CBD-D424D76491CF}" destId="{40ADBC2C-A755-4C39-95E7-9E4F935427BD}" srcOrd="0" destOrd="0" presId="urn:microsoft.com/office/officeart/2005/8/layout/hProcess3"/>
    <dgm:cxn modelId="{EC8AEC6A-1698-437F-B6EF-5DD332795F0C}" type="presParOf" srcId="{3CE64778-9DCA-4B90-8CBD-D424D76491CF}" destId="{37F18A34-0174-4FEF-AFBA-9429550C7FE0}" srcOrd="1" destOrd="0" presId="urn:microsoft.com/office/officeart/2005/8/layout/hProcess3"/>
    <dgm:cxn modelId="{8BF0597E-B483-4D67-8E16-7CFCC72ED345}" type="presParOf" srcId="{3CE64778-9DCA-4B90-8CBD-D424D76491CF}" destId="{73105C41-488C-46C3-B276-DC342EA4D3EC}" srcOrd="2" destOrd="0" presId="urn:microsoft.com/office/officeart/2005/8/layout/hProcess3"/>
    <dgm:cxn modelId="{44EF6AF3-F49B-449F-A290-8046D33AE8C7}" type="presParOf" srcId="{3CE64778-9DCA-4B90-8CBD-D424D76491CF}" destId="{F7EE76E5-A4F2-417C-89F2-D68F1A33DE01}" srcOrd="3" destOrd="0" presId="urn:microsoft.com/office/officeart/2005/8/layout/hProcess3"/>
    <dgm:cxn modelId="{787CEA1F-1E07-43A2-A53B-A6E605D5F9CC}" type="presParOf" srcId="{BAD99425-29E8-4490-8353-8AD706762648}" destId="{A5253F83-8CD0-469F-B20C-3C0E6E5220A6}" srcOrd="2" destOrd="0" presId="urn:microsoft.com/office/officeart/2005/8/layout/hProcess3"/>
    <dgm:cxn modelId="{F7BF9F9B-E416-4461-856B-03D2FE3902E4}" type="presParOf" srcId="{BAD99425-29E8-4490-8353-8AD706762648}" destId="{9A97A499-67DC-4905-AF7E-0E5BF73F620B}" srcOrd="3" destOrd="0" presId="urn:microsoft.com/office/officeart/2005/8/layout/hProcess3"/>
    <dgm:cxn modelId="{2B59FEF9-0E04-4E84-ACB2-F2C4A839E8B2}" type="presParOf" srcId="{BAD99425-29E8-4490-8353-8AD706762648}" destId="{1D35B111-4FEB-4E6A-AB01-10651C0DF67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6F3B8-3F50-449F-A9ED-0A4528538A29}">
      <dsp:nvSpPr>
        <dsp:cNvPr id="0" name=""/>
        <dsp:cNvSpPr/>
      </dsp:nvSpPr>
      <dsp:spPr>
        <a:xfrm rot="5400000">
          <a:off x="6742452" y="-3160121"/>
          <a:ext cx="1088231" cy="76846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Extracted </a:t>
          </a:r>
          <a:r>
            <a:rPr lang="en-US" sz="1400" kern="1200" dirty="0" err="1" smtClean="0"/>
            <a:t>business_id</a:t>
          </a:r>
          <a:r>
            <a:rPr lang="en-US" sz="1400" kern="1200" dirty="0" smtClean="0"/>
            <a:t> where the categories = “food” from a JSON file named </a:t>
          </a:r>
          <a:r>
            <a:rPr lang="en-US" sz="1400" kern="1200" dirty="0" err="1" smtClean="0"/>
            <a:t>yelp_academic_dataset_business.json</a:t>
          </a:r>
          <a:r>
            <a:rPr lang="en-US" sz="1400" kern="1200" dirty="0" smtClean="0"/>
            <a:t> (65 MB) and wrote them to a CSV.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Extracted the user reviews (“text”) and “stars” from </a:t>
          </a:r>
          <a:r>
            <a:rPr lang="en-US" sz="1400" kern="1200" dirty="0" err="1" smtClean="0"/>
            <a:t>yelp_academic_dataset_review.json</a:t>
          </a:r>
          <a:r>
            <a:rPr lang="en-US" sz="1400" kern="1200" dirty="0" smtClean="0"/>
            <a:t> (1.80GB) using the </a:t>
          </a:r>
          <a:r>
            <a:rPr lang="en-US" sz="1400" kern="1200" dirty="0" err="1" smtClean="0"/>
            <a:t>business_id</a:t>
          </a:r>
          <a:r>
            <a:rPr lang="en-US" sz="1400" kern="1200" dirty="0" smtClean="0"/>
            <a:t> extracted from the previous problem.</a:t>
          </a:r>
          <a:endParaRPr lang="en-US" sz="1400" kern="1200" dirty="0"/>
        </a:p>
      </dsp:txBody>
      <dsp:txXfrm rot="-5400000">
        <a:off x="3444241" y="191213"/>
        <a:ext cx="7631531" cy="981985"/>
      </dsp:txXfrm>
    </dsp:sp>
    <dsp:sp modelId="{6552CB70-428D-477D-9F79-F53F633EE051}">
      <dsp:nvSpPr>
        <dsp:cNvPr id="0" name=""/>
        <dsp:cNvSpPr/>
      </dsp:nvSpPr>
      <dsp:spPr>
        <a:xfrm>
          <a:off x="878377" y="2061"/>
          <a:ext cx="2565862" cy="1360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Sub Problem One</a:t>
          </a:r>
          <a:endParaRPr lang="en-US" sz="3100" kern="1200" dirty="0"/>
        </a:p>
      </dsp:txBody>
      <dsp:txXfrm>
        <a:off x="944781" y="68465"/>
        <a:ext cx="2433054" cy="1227481"/>
      </dsp:txXfrm>
    </dsp:sp>
    <dsp:sp modelId="{F1F6B744-2AC4-4ECE-8B41-3E8EC7938F27}">
      <dsp:nvSpPr>
        <dsp:cNvPr id="0" name=""/>
        <dsp:cNvSpPr/>
      </dsp:nvSpPr>
      <dsp:spPr>
        <a:xfrm rot="5400000">
          <a:off x="6742452" y="-1731818"/>
          <a:ext cx="1088231" cy="76846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Removed </a:t>
          </a:r>
          <a:r>
            <a:rPr lang="en-US" sz="1400" kern="1200" dirty="0" err="1" smtClean="0"/>
            <a:t>stopwords</a:t>
          </a:r>
          <a:r>
            <a:rPr lang="en-US" sz="1400" kern="1200" dirty="0" smtClean="0"/>
            <a:t> using the </a:t>
          </a:r>
          <a:r>
            <a:rPr lang="en-US" sz="1400" kern="1200" dirty="0" err="1" smtClean="0"/>
            <a:t>nltk</a:t>
          </a:r>
          <a:r>
            <a:rPr lang="en-US" sz="1400" kern="1200" dirty="0" smtClean="0"/>
            <a:t> package from the user reviews.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Applied Naïve Bayes and VADER using </a:t>
          </a:r>
          <a:r>
            <a:rPr lang="en-US" sz="1400" kern="1200" dirty="0" err="1" smtClean="0"/>
            <a:t>nltk</a:t>
          </a:r>
          <a:r>
            <a:rPr lang="en-US" sz="1400" kern="1200" dirty="0" smtClean="0"/>
            <a:t>, dividing the words  into positive and negative reviews based on the stop words based on “stars”.</a:t>
          </a:r>
          <a:endParaRPr lang="en-US" sz="1400" kern="1200" dirty="0"/>
        </a:p>
      </dsp:txBody>
      <dsp:txXfrm rot="-5400000">
        <a:off x="3444241" y="1619516"/>
        <a:ext cx="7631531" cy="981985"/>
      </dsp:txXfrm>
    </dsp:sp>
    <dsp:sp modelId="{6359AC6B-F447-453F-BA77-6A72A16943CD}">
      <dsp:nvSpPr>
        <dsp:cNvPr id="0" name=""/>
        <dsp:cNvSpPr/>
      </dsp:nvSpPr>
      <dsp:spPr>
        <a:xfrm>
          <a:off x="878377" y="1430364"/>
          <a:ext cx="2565862" cy="1360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Sub Problem Two</a:t>
          </a:r>
          <a:endParaRPr lang="en-US" sz="3100" kern="1200" dirty="0"/>
        </a:p>
      </dsp:txBody>
      <dsp:txXfrm>
        <a:off x="944781" y="1496768"/>
        <a:ext cx="2433054" cy="1227481"/>
      </dsp:txXfrm>
    </dsp:sp>
    <dsp:sp modelId="{310B62E1-A6E3-4BA5-A387-A18CEE005F73}">
      <dsp:nvSpPr>
        <dsp:cNvPr id="0" name=""/>
        <dsp:cNvSpPr/>
      </dsp:nvSpPr>
      <dsp:spPr>
        <a:xfrm rot="5400000">
          <a:off x="6733201" y="-303514"/>
          <a:ext cx="1088231" cy="76846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Compared the results derived from the approached mentioned above.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 rot="-5400000">
        <a:off x="3434990" y="3047820"/>
        <a:ext cx="7631531" cy="981985"/>
      </dsp:txXfrm>
    </dsp:sp>
    <dsp:sp modelId="{CF0ED83B-A46B-4B44-9C69-22DECEFDEE5C}">
      <dsp:nvSpPr>
        <dsp:cNvPr id="0" name=""/>
        <dsp:cNvSpPr/>
      </dsp:nvSpPr>
      <dsp:spPr>
        <a:xfrm>
          <a:off x="878377" y="2858667"/>
          <a:ext cx="2565862" cy="1360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Sub Problem Three</a:t>
          </a:r>
          <a:endParaRPr lang="en-US" sz="3100" kern="1200" dirty="0"/>
        </a:p>
      </dsp:txBody>
      <dsp:txXfrm>
        <a:off x="944781" y="2925071"/>
        <a:ext cx="2433054" cy="1227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5B111-4FEB-4E6A-AB01-10651C0DF676}">
      <dsp:nvSpPr>
        <dsp:cNvPr id="0" name=""/>
        <dsp:cNvSpPr/>
      </dsp:nvSpPr>
      <dsp:spPr>
        <a:xfrm>
          <a:off x="0" y="1153"/>
          <a:ext cx="4562764" cy="144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18A34-0174-4FEF-AFBA-9429550C7FE0}">
      <dsp:nvSpPr>
        <dsp:cNvPr id="0" name=""/>
        <dsp:cNvSpPr/>
      </dsp:nvSpPr>
      <dsp:spPr>
        <a:xfrm>
          <a:off x="116333" y="360577"/>
          <a:ext cx="38364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Formula for Naïve Bayes </a:t>
          </a:r>
          <a:endParaRPr lang="en-US" sz="2000" kern="1200" dirty="0"/>
        </a:p>
      </dsp:txBody>
      <dsp:txXfrm>
        <a:off x="116333" y="360577"/>
        <a:ext cx="383646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42356-FC19-44E1-A209-AB2705A40D0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E85BC-7FCF-4E60-849B-D3E043A2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3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85BC-7FCF-4E60-849B-D3E043A25C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9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14FD-7952-4FEB-8225-02F4B271734D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4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0C39-D9D3-4409-8CFD-052AFB94E8FB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8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F0DB-7369-48FC-BC8A-B841878D5540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82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A21-435E-4948-B2CD-68332BEB47B3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013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2F71-A590-4820-A017-A338A9931AB3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46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A1BA-E59A-4CC9-BE18-974D5D100127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84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3EC2-ACE1-4446-8935-4A110F4EF24B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65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5304-D6EF-45EB-9DDE-89F6BDC093E9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1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C13344-05D4-45E8-B005-97FAA02F4679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4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7B7-BA78-4402-AB29-F0393FCEB403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6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B7BB-DDD6-4C80-8C8F-F00A0E39515B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9D5-6998-4B2E-B6CC-76C2782E9786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4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A9E3-3DB6-4B8C-B734-A80A9570B6D1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2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EAEC-DD95-4289-97EF-32C3F975DEA4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1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F0B2-E20A-4C42-930F-CB4088FA474E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5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382D-96EB-4D34-B7C4-12F6A3298E55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87D3-976E-452F-B5FA-27F91C522170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CCA02-BCA4-4CBA-8E5E-2E8CC25E61D5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4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Yel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_challeng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Yelp Reviews – A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846103"/>
          </a:xfrm>
        </p:spPr>
        <p:txBody>
          <a:bodyPr>
            <a:normAutofit/>
          </a:bodyPr>
          <a:lstStyle/>
          <a:p>
            <a:r>
              <a:rPr lang="en-US" dirty="0" smtClean="0"/>
              <a:t>A CS223 Class Project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9771" y="5527402"/>
            <a:ext cx="10968753" cy="674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algn="ctr"/>
            <a:r>
              <a:rPr lang="en-US" dirty="0" smtClean="0"/>
              <a:t>  Team Members : </a:t>
            </a:r>
            <a:r>
              <a:rPr lang="en-US" dirty="0" err="1" smtClean="0"/>
              <a:t>Aishwarya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r>
              <a:rPr lang="en-US" dirty="0" smtClean="0"/>
              <a:t>, Praveen </a:t>
            </a:r>
            <a:r>
              <a:rPr lang="en-US" dirty="0" err="1" smtClean="0"/>
              <a:t>Subramaniyam</a:t>
            </a:r>
            <a:r>
              <a:rPr lang="en-US" dirty="0" smtClean="0"/>
              <a:t>, </a:t>
            </a:r>
            <a:r>
              <a:rPr lang="en-US" dirty="0" err="1" smtClean="0"/>
              <a:t>Shivika</a:t>
            </a:r>
            <a:r>
              <a:rPr lang="en-US" dirty="0" smtClean="0"/>
              <a:t> </a:t>
            </a:r>
            <a:r>
              <a:rPr lang="en-US" dirty="0" err="1" smtClean="0"/>
              <a:t>Sodhi</a:t>
            </a:r>
            <a:r>
              <a:rPr lang="en-US" dirty="0" smtClean="0"/>
              <a:t>, Prathiba Nagarajan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33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454033"/>
            <a:ext cx="6644503" cy="458009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A Tweet Sentiment Analyzer (Simple classification)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531910"/>
            <a:ext cx="7325970" cy="2873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463" y="2174402"/>
            <a:ext cx="1017270" cy="10172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175" y="2912041"/>
            <a:ext cx="2871226" cy="349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3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 classifier results – plots</a:t>
            </a:r>
          </a:p>
          <a:p>
            <a:r>
              <a:rPr lang="en-US" dirty="0" smtClean="0"/>
              <a:t>NLTK </a:t>
            </a:r>
            <a:r>
              <a:rPr lang="en-US" dirty="0" err="1" smtClean="0"/>
              <a:t>analyser</a:t>
            </a:r>
            <a:r>
              <a:rPr lang="en-US" dirty="0" smtClean="0"/>
              <a:t> results – plots</a:t>
            </a:r>
          </a:p>
          <a:p>
            <a:r>
              <a:rPr lang="en-US" dirty="0" smtClean="0"/>
              <a:t>If we can </a:t>
            </a:r>
            <a:r>
              <a:rPr lang="en-US" dirty="0" err="1" smtClean="0"/>
              <a:t>compare,then</a:t>
            </a:r>
            <a:r>
              <a:rPr lang="en-US" dirty="0" smtClean="0"/>
              <a:t> compare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2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than naïve </a:t>
            </a:r>
            <a:r>
              <a:rPr lang="en-US" dirty="0" err="1" smtClean="0"/>
              <a:t>bayes</a:t>
            </a:r>
            <a:r>
              <a:rPr lang="en-US" dirty="0" smtClean="0"/>
              <a:t> classifier, what all could we have used</a:t>
            </a:r>
          </a:p>
          <a:p>
            <a:r>
              <a:rPr lang="en-US" dirty="0" smtClean="0"/>
              <a:t>Any other learning point from this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en.wikipedia.org/wiki/Yelp</a:t>
            </a: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http</a:t>
            </a:r>
            <a:r>
              <a:rPr lang="en-US" dirty="0"/>
              <a:t>://www.statsoft.com/textbook/naive-bayes-classifier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6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</a:t>
            </a:r>
            <a:r>
              <a:rPr lang="en-US" dirty="0"/>
              <a:t>To Process </a:t>
            </a:r>
            <a:r>
              <a:rPr lang="en-US" dirty="0" smtClean="0"/>
              <a:t>Text</a:t>
            </a:r>
            <a:endParaRPr lang="en-US" dirty="0"/>
          </a:p>
          <a:p>
            <a:r>
              <a:rPr lang="en-US" dirty="0" smtClean="0"/>
              <a:t>An Introduction to Yelp</a:t>
            </a:r>
          </a:p>
          <a:p>
            <a:r>
              <a:rPr lang="en-US" dirty="0" smtClean="0"/>
              <a:t>Focus of this Project</a:t>
            </a:r>
            <a:endParaRPr lang="en-US" dirty="0"/>
          </a:p>
          <a:p>
            <a:r>
              <a:rPr lang="en-US" dirty="0" smtClean="0"/>
              <a:t>Overall view of the Project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5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to Process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dirty="0" smtClean="0"/>
              <a:t>Sentiment </a:t>
            </a:r>
            <a:r>
              <a:rPr lang="en-US" dirty="0"/>
              <a:t>Analysis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Spam </a:t>
            </a:r>
            <a:r>
              <a:rPr lang="en-US" dirty="0"/>
              <a:t>Filtering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Plagiarism </a:t>
            </a:r>
            <a:r>
              <a:rPr lang="en-US" dirty="0"/>
              <a:t>Detection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Smarter </a:t>
            </a:r>
            <a:r>
              <a:rPr lang="en-US" dirty="0"/>
              <a:t>Search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Simple </a:t>
            </a:r>
            <a:r>
              <a:rPr lang="en-US" dirty="0"/>
              <a:t>Keyword Frequency Analysis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Phrase </a:t>
            </a:r>
            <a:r>
              <a:rPr lang="en-US" dirty="0"/>
              <a:t>Extraction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222573"/>
            <a:ext cx="4158378" cy="4330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Yelp</a:t>
            </a:r>
            <a:r>
              <a:rPr lang="en-US" dirty="0"/>
              <a:t> </a:t>
            </a:r>
            <a:r>
              <a:rPr lang="en-US" dirty="0" smtClean="0"/>
              <a:t>is an</a:t>
            </a:r>
            <a:r>
              <a:rPr lang="en-US" dirty="0"/>
              <a:t> American </a:t>
            </a:r>
            <a:r>
              <a:rPr lang="en-US" dirty="0" smtClean="0"/>
              <a:t>MNC</a:t>
            </a:r>
            <a:r>
              <a:rPr lang="en-US" dirty="0"/>
              <a:t> </a:t>
            </a:r>
            <a:r>
              <a:rPr lang="en-US" dirty="0" smtClean="0"/>
              <a:t>, founded in 2004, headquartered </a:t>
            </a:r>
            <a:r>
              <a:rPr lang="en-US" dirty="0"/>
              <a:t>in San Francisco, California. It develops, hosts and markets </a:t>
            </a:r>
            <a:r>
              <a:rPr lang="en-US" dirty="0" smtClean="0"/>
              <a:t>Yelp.com, which</a:t>
            </a:r>
            <a:r>
              <a:rPr lang="en-US" dirty="0"/>
              <a:t> crowd-sourced reviews about local businesses, as well as the online </a:t>
            </a:r>
            <a:r>
              <a:rPr lang="en-US" dirty="0" smtClean="0"/>
              <a:t>reservation service</a:t>
            </a:r>
            <a:r>
              <a:rPr lang="en-US" dirty="0"/>
              <a:t> SeatMe </a:t>
            </a:r>
            <a:r>
              <a:rPr lang="en-US" dirty="0" smtClean="0"/>
              <a:t>and </a:t>
            </a:r>
            <a:r>
              <a:rPr lang="en-US" dirty="0"/>
              <a:t>online food-delivery service </a:t>
            </a:r>
            <a:r>
              <a:rPr lang="en-US" dirty="0" smtClean="0"/>
              <a:t>Eat24 [1].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57" y="2506014"/>
            <a:ext cx="6995071" cy="32185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Yelp introduced a “</a:t>
            </a:r>
            <a:r>
              <a:rPr lang="en-US" dirty="0"/>
              <a:t>Dataset Challenge” (</a:t>
            </a:r>
            <a:r>
              <a:rPr lang="en-US" dirty="0">
                <a:hlinkClick r:id="rId2"/>
              </a:rPr>
              <a:t>https://www.yelp.com/dataset_challenge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to gain interesting insights into the data, with challenges such as finding cultural and seasonal trends, infer categories, natural language processing (NLP) etc.</a:t>
            </a:r>
          </a:p>
          <a:p>
            <a:endParaRPr lang="en-US" dirty="0" smtClean="0"/>
          </a:p>
          <a:p>
            <a:r>
              <a:rPr lang="en-US" dirty="0" smtClean="0"/>
              <a:t>We chose the challenge of NLP, which involved the correlation of reviews’ text and ratings to find positive reviews and negative reviews.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1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view of the Project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841529"/>
              </p:ext>
            </p:extLst>
          </p:nvPr>
        </p:nvGraphicFramePr>
        <p:xfrm>
          <a:off x="-249382" y="2355273"/>
          <a:ext cx="12007273" cy="4221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38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received five sets of data files containing information of business, users, check-in, reviews, users and tips.</a:t>
            </a:r>
          </a:p>
          <a:p>
            <a:r>
              <a:rPr lang="en-US" dirty="0" smtClean="0"/>
              <a:t>General Format:</a:t>
            </a:r>
          </a:p>
          <a:p>
            <a:pPr lvl="1"/>
            <a:r>
              <a:rPr lang="en-US" dirty="0"/>
              <a:t>{ 'type': 'review', '</a:t>
            </a:r>
            <a:r>
              <a:rPr lang="en-US" dirty="0" err="1"/>
              <a:t>business_id</a:t>
            </a:r>
            <a:r>
              <a:rPr lang="en-US" dirty="0"/>
              <a:t>': (encrypted business id), '</a:t>
            </a:r>
            <a:r>
              <a:rPr lang="en-US" dirty="0" err="1"/>
              <a:t>user_id</a:t>
            </a:r>
            <a:r>
              <a:rPr lang="en-US" dirty="0"/>
              <a:t>': (encrypted user id), 'stars': (star </a:t>
            </a:r>
            <a:r>
              <a:rPr lang="en-US" dirty="0" smtClean="0"/>
              <a:t>ratings</a:t>
            </a:r>
            <a:r>
              <a:rPr lang="en-US" dirty="0"/>
              <a:t>), 'text': (review text), 'date': (date, formatted like '2012-03-14'), 'votes': {(vote type): (count</a:t>
            </a:r>
            <a:r>
              <a:rPr lang="en-US" dirty="0" smtClean="0"/>
              <a:t>)} 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extracted the review text, the star ratings and the business ID and transferred it to a CSV file, for optimization.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750" y="2335046"/>
            <a:ext cx="4107120" cy="211529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80321" y="2335046"/>
            <a:ext cx="6551752" cy="2196662"/>
          </a:xfrm>
        </p:spPr>
        <p:txBody>
          <a:bodyPr>
            <a:normAutofit/>
          </a:bodyPr>
          <a:lstStyle/>
          <a:p>
            <a:r>
              <a:rPr lang="en-US" dirty="0" smtClean="0"/>
              <a:t>The objects can be classified as either Green or Red.</a:t>
            </a:r>
          </a:p>
          <a:p>
            <a:r>
              <a:rPr lang="en-US" dirty="0" smtClean="0"/>
              <a:t>Our task is to classify new cases as they arrive, i.e., decide to which class label they belong, based on the currently existing objects.</a:t>
            </a:r>
          </a:p>
          <a:p>
            <a:endParaRPr lang="en-US" dirty="0"/>
          </a:p>
        </p:txBody>
      </p:sp>
      <p:pic>
        <p:nvPicPr>
          <p:cNvPr id="1033" name="Picture 9" descr="http://www.saedsayad.com/images/Bayes_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049" y="4931517"/>
            <a:ext cx="2856489" cy="163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811928816"/>
              </p:ext>
            </p:extLst>
          </p:nvPr>
        </p:nvGraphicFramePr>
        <p:xfrm>
          <a:off x="1030247" y="5126182"/>
          <a:ext cx="4562764" cy="1441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458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 sentiment </a:t>
            </a:r>
            <a:r>
              <a:rPr lang="en-US" dirty="0" err="1" smtClean="0"/>
              <a:t>analyser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7520402" cy="4131304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NLTK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tool consisting of a collection of libraries and programs in python that allows for customization and optimization of  NLP processes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did </a:t>
            </a:r>
            <a:r>
              <a:rPr lang="en-US" dirty="0" smtClean="0"/>
              <a:t>we </a:t>
            </a:r>
            <a:r>
              <a:rPr lang="en-US" dirty="0" smtClean="0"/>
              <a:t>use </a:t>
            </a:r>
            <a:r>
              <a:rPr lang="en-US" dirty="0" smtClean="0"/>
              <a:t>it</a:t>
            </a:r>
            <a:r>
              <a:rPr lang="en-US" dirty="0"/>
              <a:t>	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downloaded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nltk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from Canopy’s Package Manager and put our Data Set into the suitable data Structures so that it could be used.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 descr="http://static1.squarespace.com/static/538cea80e4b00f1fad490c1b/54668a77e4b00fb778d22a34/54668d8ae4b00fb778d2859c/1416007413413/NLT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344" y="3749320"/>
            <a:ext cx="4074208" cy="132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646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237</TotalTime>
  <Words>503</Words>
  <Application>Microsoft Office PowerPoint</Application>
  <PresentationFormat>Widescreen</PresentationFormat>
  <Paragraphs>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Berlin</vt:lpstr>
      <vt:lpstr>Yelp Reviews – A Study</vt:lpstr>
      <vt:lpstr>Introduction</vt:lpstr>
      <vt:lpstr>The Need to Process Text</vt:lpstr>
      <vt:lpstr>What is Yelp</vt:lpstr>
      <vt:lpstr>Focus of this project</vt:lpstr>
      <vt:lpstr>Overall view of the Project Description</vt:lpstr>
      <vt:lpstr>Database Access</vt:lpstr>
      <vt:lpstr>Naïve Bayes Classifier</vt:lpstr>
      <vt:lpstr>NLTK sentiment analyser</vt:lpstr>
      <vt:lpstr>Example</vt:lpstr>
      <vt:lpstr>Results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Prathiba Nagarajan</dc:creator>
  <cp:lastModifiedBy>shivika</cp:lastModifiedBy>
  <cp:revision>34</cp:revision>
  <dcterms:created xsi:type="dcterms:W3CDTF">2016-05-08T02:57:16Z</dcterms:created>
  <dcterms:modified xsi:type="dcterms:W3CDTF">2016-05-09T00:28:36Z</dcterms:modified>
</cp:coreProperties>
</file>