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6" r:id="rId6"/>
    <p:sldId id="273" r:id="rId7"/>
    <p:sldId id="258" r:id="rId8"/>
    <p:sldId id="260" r:id="rId9"/>
    <p:sldId id="274" r:id="rId10"/>
    <p:sldId id="275" r:id="rId11"/>
    <p:sldId id="268" r:id="rId12"/>
    <p:sldId id="272" r:id="rId13"/>
    <p:sldId id="261" r:id="rId14"/>
    <p:sldId id="269" r:id="rId15"/>
    <p:sldId id="270" r:id="rId16"/>
    <p:sldId id="271" r:id="rId17"/>
    <p:sldId id="26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FAD5E-7DCF-4382-B82D-EA1202CA40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B602D-32DD-401F-87F6-30A724891281}">
      <dgm:prSet phldrT="[Text]"/>
      <dgm:spPr/>
      <dgm:t>
        <a:bodyPr/>
        <a:lstStyle/>
        <a:p>
          <a:r>
            <a:rPr lang="en-US" dirty="0" smtClean="0"/>
            <a:t>Sub Problem One</a:t>
          </a:r>
          <a:endParaRPr lang="en-US" dirty="0"/>
        </a:p>
      </dgm:t>
    </dgm:pt>
    <dgm:pt modelId="{251AD511-40C9-4FD1-A6BC-7A672701D88E}" type="parTrans" cxnId="{FD4C7090-E939-4514-85AE-3A1160522F5E}">
      <dgm:prSet/>
      <dgm:spPr/>
      <dgm:t>
        <a:bodyPr/>
        <a:lstStyle/>
        <a:p>
          <a:endParaRPr lang="en-US"/>
        </a:p>
      </dgm:t>
    </dgm:pt>
    <dgm:pt modelId="{4597E3EC-C439-4736-A564-5EE12350AC6B}" type="sibTrans" cxnId="{FD4C7090-E939-4514-85AE-3A1160522F5E}">
      <dgm:prSet/>
      <dgm:spPr/>
      <dgm:t>
        <a:bodyPr/>
        <a:lstStyle/>
        <a:p>
          <a:endParaRPr lang="en-US"/>
        </a:p>
      </dgm:t>
    </dgm:pt>
    <dgm:pt modelId="{BE435514-82AF-4AC5-A378-9667EAFBC39A}">
      <dgm:prSet phldrT="[Text]"/>
      <dgm:spPr/>
      <dgm:t>
        <a:bodyPr/>
        <a:lstStyle/>
        <a:p>
          <a:r>
            <a:rPr lang="en-US" dirty="0" smtClean="0"/>
            <a:t>Extracted </a:t>
          </a:r>
          <a:r>
            <a:rPr lang="en-US" dirty="0" err="1" smtClean="0"/>
            <a:t>business_id</a:t>
          </a:r>
          <a:r>
            <a:rPr lang="en-US" dirty="0" smtClean="0"/>
            <a:t> where the categories = “food” from a JSON file named </a:t>
          </a:r>
          <a:r>
            <a:rPr lang="en-US" dirty="0" err="1" smtClean="0"/>
            <a:t>yelp_academic_dataset_business.json</a:t>
          </a:r>
          <a:r>
            <a:rPr lang="en-US" dirty="0" smtClean="0"/>
            <a:t> (65 MB) and wrote them to a CSV. </a:t>
          </a:r>
          <a:endParaRPr lang="en-US" dirty="0"/>
        </a:p>
      </dgm:t>
    </dgm:pt>
    <dgm:pt modelId="{F6469897-C83B-47CC-BCF3-1888E92AF092}" type="parTrans" cxnId="{1B3D1F12-64B4-4AC3-B0E4-E59BCB3FA2A4}">
      <dgm:prSet/>
      <dgm:spPr/>
      <dgm:t>
        <a:bodyPr/>
        <a:lstStyle/>
        <a:p>
          <a:endParaRPr lang="en-US"/>
        </a:p>
      </dgm:t>
    </dgm:pt>
    <dgm:pt modelId="{D0912F0D-E941-44EC-B57B-0C4854C2ECAF}" type="sibTrans" cxnId="{1B3D1F12-64B4-4AC3-B0E4-E59BCB3FA2A4}">
      <dgm:prSet/>
      <dgm:spPr/>
      <dgm:t>
        <a:bodyPr/>
        <a:lstStyle/>
        <a:p>
          <a:endParaRPr lang="en-US"/>
        </a:p>
      </dgm:t>
    </dgm:pt>
    <dgm:pt modelId="{66BBF49E-927C-4E2F-B006-D420C13E5E07}">
      <dgm:prSet phldrT="[Text]"/>
      <dgm:spPr/>
      <dgm:t>
        <a:bodyPr/>
        <a:lstStyle/>
        <a:p>
          <a:r>
            <a:rPr lang="en-US" dirty="0" smtClean="0"/>
            <a:t>Sub Problem Two</a:t>
          </a:r>
          <a:endParaRPr lang="en-US" dirty="0"/>
        </a:p>
      </dgm:t>
    </dgm:pt>
    <dgm:pt modelId="{66A479B0-6EEB-4955-A0E4-A87E932C9592}" type="parTrans" cxnId="{83886DBF-FC09-46B8-B8FF-EF1B525C93ED}">
      <dgm:prSet/>
      <dgm:spPr/>
      <dgm:t>
        <a:bodyPr/>
        <a:lstStyle/>
        <a:p>
          <a:endParaRPr lang="en-US"/>
        </a:p>
      </dgm:t>
    </dgm:pt>
    <dgm:pt modelId="{E7E34E2C-1D84-4FA9-BFB8-899D69861A96}" type="sibTrans" cxnId="{83886DBF-FC09-46B8-B8FF-EF1B525C93ED}">
      <dgm:prSet/>
      <dgm:spPr/>
      <dgm:t>
        <a:bodyPr/>
        <a:lstStyle/>
        <a:p>
          <a:endParaRPr lang="en-US"/>
        </a:p>
      </dgm:t>
    </dgm:pt>
    <dgm:pt modelId="{A34A8185-509B-40CF-A802-8834F7A8F655}">
      <dgm:prSet phldrT="[Text]"/>
      <dgm:spPr/>
      <dgm:t>
        <a:bodyPr/>
        <a:lstStyle/>
        <a:p>
          <a:r>
            <a:rPr lang="en-US" dirty="0" smtClean="0"/>
            <a:t>Removed </a:t>
          </a:r>
          <a:r>
            <a:rPr lang="en-US" dirty="0" err="1" smtClean="0"/>
            <a:t>stopwords</a:t>
          </a:r>
          <a:r>
            <a:rPr lang="en-US" dirty="0" smtClean="0"/>
            <a:t> using the </a:t>
          </a:r>
          <a:r>
            <a:rPr lang="en-US" dirty="0" err="1" smtClean="0"/>
            <a:t>nltk</a:t>
          </a:r>
          <a:r>
            <a:rPr lang="en-US" dirty="0" smtClean="0"/>
            <a:t> package from the user reviews.</a:t>
          </a:r>
          <a:endParaRPr lang="en-US" dirty="0"/>
        </a:p>
      </dgm:t>
    </dgm:pt>
    <dgm:pt modelId="{F254DC2D-2050-4060-8AF9-F4A70ED3633D}" type="parTrans" cxnId="{3E4ED224-BD7F-44E7-94BC-CC19A4AF6182}">
      <dgm:prSet/>
      <dgm:spPr/>
      <dgm:t>
        <a:bodyPr/>
        <a:lstStyle/>
        <a:p>
          <a:endParaRPr lang="en-US"/>
        </a:p>
      </dgm:t>
    </dgm:pt>
    <dgm:pt modelId="{76454D84-600D-4426-8D14-C60ADCB380AE}" type="sibTrans" cxnId="{3E4ED224-BD7F-44E7-94BC-CC19A4AF6182}">
      <dgm:prSet/>
      <dgm:spPr/>
      <dgm:t>
        <a:bodyPr/>
        <a:lstStyle/>
        <a:p>
          <a:endParaRPr lang="en-US"/>
        </a:p>
      </dgm:t>
    </dgm:pt>
    <dgm:pt modelId="{3B965A0D-B34D-469C-8C27-047CACBA8882}">
      <dgm:prSet phldrT="[Text]"/>
      <dgm:spPr/>
      <dgm:t>
        <a:bodyPr/>
        <a:lstStyle/>
        <a:p>
          <a:r>
            <a:rPr lang="en-US" dirty="0" smtClean="0"/>
            <a:t>Applied Naïve Bayes and VADER using </a:t>
          </a:r>
          <a:r>
            <a:rPr lang="en-US" dirty="0" err="1" smtClean="0"/>
            <a:t>nltk</a:t>
          </a:r>
          <a:r>
            <a:rPr lang="en-US" dirty="0" smtClean="0"/>
            <a:t>, dividing the words </a:t>
          </a:r>
          <a:r>
            <a:rPr lang="en-US" dirty="0" smtClean="0"/>
            <a:t>into </a:t>
          </a:r>
          <a:r>
            <a:rPr lang="en-US" dirty="0" smtClean="0"/>
            <a:t>positive and negative reviews </a:t>
          </a:r>
          <a:r>
            <a:rPr lang="en-US" dirty="0" smtClean="0"/>
            <a:t>based </a:t>
          </a:r>
          <a:r>
            <a:rPr lang="en-US" dirty="0" smtClean="0"/>
            <a:t>on “stars”.</a:t>
          </a:r>
          <a:endParaRPr lang="en-US" dirty="0"/>
        </a:p>
      </dgm:t>
    </dgm:pt>
    <dgm:pt modelId="{CE897EA2-2DBE-497C-9685-22C658CC4392}" type="parTrans" cxnId="{5DFC79F7-FD9B-425B-A697-22AB557AB0EF}">
      <dgm:prSet/>
      <dgm:spPr/>
      <dgm:t>
        <a:bodyPr/>
        <a:lstStyle/>
        <a:p>
          <a:endParaRPr lang="en-US"/>
        </a:p>
      </dgm:t>
    </dgm:pt>
    <dgm:pt modelId="{A10DC2C7-5D95-4F28-8D4C-054F91AABF23}" type="sibTrans" cxnId="{5DFC79F7-FD9B-425B-A697-22AB557AB0EF}">
      <dgm:prSet/>
      <dgm:spPr/>
      <dgm:t>
        <a:bodyPr/>
        <a:lstStyle/>
        <a:p>
          <a:endParaRPr lang="en-US"/>
        </a:p>
      </dgm:t>
    </dgm:pt>
    <dgm:pt modelId="{440B7219-26B9-4F58-BA23-F5CEC713F213}">
      <dgm:prSet phldrT="[Text]"/>
      <dgm:spPr/>
      <dgm:t>
        <a:bodyPr/>
        <a:lstStyle/>
        <a:p>
          <a:r>
            <a:rPr lang="en-US" dirty="0" smtClean="0"/>
            <a:t>Sub Problem Three</a:t>
          </a:r>
          <a:endParaRPr lang="en-US" dirty="0"/>
        </a:p>
      </dgm:t>
    </dgm:pt>
    <dgm:pt modelId="{5469D6DB-87D4-4A31-A784-572A3B3BC2FB}" type="parTrans" cxnId="{EDA9BE27-2ED6-4189-AF95-F7218E180684}">
      <dgm:prSet/>
      <dgm:spPr/>
      <dgm:t>
        <a:bodyPr/>
        <a:lstStyle/>
        <a:p>
          <a:endParaRPr lang="en-US"/>
        </a:p>
      </dgm:t>
    </dgm:pt>
    <dgm:pt modelId="{D43E3D86-2647-4289-BA37-8BEB14CB4F06}" type="sibTrans" cxnId="{EDA9BE27-2ED6-4189-AF95-F7218E180684}">
      <dgm:prSet/>
      <dgm:spPr/>
      <dgm:t>
        <a:bodyPr/>
        <a:lstStyle/>
        <a:p>
          <a:endParaRPr lang="en-US"/>
        </a:p>
      </dgm:t>
    </dgm:pt>
    <dgm:pt modelId="{23A168AE-CB6D-4BA2-A089-D7BA0B4AC5EB}">
      <dgm:prSet phldrT="[Text]"/>
      <dgm:spPr/>
      <dgm:t>
        <a:bodyPr/>
        <a:lstStyle/>
        <a:p>
          <a:r>
            <a:rPr lang="en-US" dirty="0" smtClean="0"/>
            <a:t>Compared the results derived from the approached mentioned above. </a:t>
          </a:r>
          <a:endParaRPr lang="en-US" dirty="0"/>
        </a:p>
      </dgm:t>
    </dgm:pt>
    <dgm:pt modelId="{7F4D2B96-FEA4-45B1-8A97-79FDCCA57637}" type="parTrans" cxnId="{C1737068-9549-4619-B0B1-0B2CBAD42C1F}">
      <dgm:prSet/>
      <dgm:spPr/>
      <dgm:t>
        <a:bodyPr/>
        <a:lstStyle/>
        <a:p>
          <a:endParaRPr lang="en-US"/>
        </a:p>
      </dgm:t>
    </dgm:pt>
    <dgm:pt modelId="{B41296E8-C6C2-4A46-91A1-1D2137D59234}" type="sibTrans" cxnId="{C1737068-9549-4619-B0B1-0B2CBAD42C1F}">
      <dgm:prSet/>
      <dgm:spPr/>
      <dgm:t>
        <a:bodyPr/>
        <a:lstStyle/>
        <a:p>
          <a:endParaRPr lang="en-US"/>
        </a:p>
      </dgm:t>
    </dgm:pt>
    <dgm:pt modelId="{3870AA8C-1B54-4CFB-8DBD-A28D301FFC71}">
      <dgm:prSet phldrT="[Text]"/>
      <dgm:spPr/>
      <dgm:t>
        <a:bodyPr/>
        <a:lstStyle/>
        <a:p>
          <a:r>
            <a:rPr lang="en-US" dirty="0" smtClean="0"/>
            <a:t>Extracted the user reviews (“text”) and “stars” from </a:t>
          </a:r>
          <a:r>
            <a:rPr lang="en-US" dirty="0" err="1" smtClean="0"/>
            <a:t>yelp_academic_dataset_review.json</a:t>
          </a:r>
          <a:r>
            <a:rPr lang="en-US" dirty="0" smtClean="0"/>
            <a:t> (1.80GB) using the </a:t>
          </a:r>
          <a:r>
            <a:rPr lang="en-US" dirty="0" err="1" smtClean="0"/>
            <a:t>business_id</a:t>
          </a:r>
          <a:r>
            <a:rPr lang="en-US" dirty="0" smtClean="0"/>
            <a:t> extracted from the previous problem.</a:t>
          </a:r>
          <a:endParaRPr lang="en-US" dirty="0"/>
        </a:p>
      </dgm:t>
    </dgm:pt>
    <dgm:pt modelId="{314F7E9F-01FC-414A-91A3-2A6A7EF2EF15}" type="parTrans" cxnId="{14DC4D40-77A4-464F-B107-8E887B2DA211}">
      <dgm:prSet/>
      <dgm:spPr/>
      <dgm:t>
        <a:bodyPr/>
        <a:lstStyle/>
        <a:p>
          <a:endParaRPr lang="en-US"/>
        </a:p>
      </dgm:t>
    </dgm:pt>
    <dgm:pt modelId="{E53EB828-A3A6-418A-97E1-FC6B006C2386}" type="sibTrans" cxnId="{14DC4D40-77A4-464F-B107-8E887B2DA211}">
      <dgm:prSet/>
      <dgm:spPr/>
      <dgm:t>
        <a:bodyPr/>
        <a:lstStyle/>
        <a:p>
          <a:endParaRPr lang="en-US"/>
        </a:p>
      </dgm:t>
    </dgm:pt>
    <dgm:pt modelId="{2A5634E2-9635-4251-A518-5907D9AF1F39}">
      <dgm:prSet phldrT="[Text]"/>
      <dgm:spPr/>
      <dgm:t>
        <a:bodyPr/>
        <a:lstStyle/>
        <a:p>
          <a:endParaRPr lang="en-US" dirty="0"/>
        </a:p>
      </dgm:t>
    </dgm:pt>
    <dgm:pt modelId="{CA4E84B3-5D75-4EFE-B282-7DC2D8470B21}" type="parTrans" cxnId="{0A2D8F61-C3B5-40C1-8A62-DE859CD1E5E6}">
      <dgm:prSet/>
      <dgm:spPr/>
      <dgm:t>
        <a:bodyPr/>
        <a:lstStyle/>
        <a:p>
          <a:endParaRPr lang="en-US"/>
        </a:p>
      </dgm:t>
    </dgm:pt>
    <dgm:pt modelId="{A5A45FA9-9B2C-4631-9952-24374E6027FC}" type="sibTrans" cxnId="{0A2D8F61-C3B5-40C1-8A62-DE859CD1E5E6}">
      <dgm:prSet/>
      <dgm:spPr/>
      <dgm:t>
        <a:bodyPr/>
        <a:lstStyle/>
        <a:p>
          <a:endParaRPr lang="en-US"/>
        </a:p>
      </dgm:t>
    </dgm:pt>
    <dgm:pt modelId="{B0C93FC2-E9BC-4DCA-9E0E-F6EC7D4E188D}" type="pres">
      <dgm:prSet presAssocID="{B02FAD5E-7DCF-4382-B82D-EA1202CA40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9EA84-F1A8-4E15-B056-36FB953C1ED1}" type="pres">
      <dgm:prSet presAssocID="{F8EB602D-32DD-401F-87F6-30A724891281}" presName="linNode" presStyleCnt="0"/>
      <dgm:spPr/>
    </dgm:pt>
    <dgm:pt modelId="{6552CB70-428D-477D-9F79-F53F633EE051}" type="pres">
      <dgm:prSet presAssocID="{F8EB602D-32DD-401F-87F6-30A724891281}" presName="parentText" presStyleLbl="node1" presStyleIdx="0" presStyleCnt="3" custScaleX="593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6F3B8-3F50-449F-A9ED-0A4528538A29}" type="pres">
      <dgm:prSet presAssocID="{F8EB602D-32DD-401F-87F6-30A72489128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87634-019C-4D26-BA93-4E6E9564936F}" type="pres">
      <dgm:prSet presAssocID="{4597E3EC-C439-4736-A564-5EE12350AC6B}" presName="sp" presStyleCnt="0"/>
      <dgm:spPr/>
    </dgm:pt>
    <dgm:pt modelId="{FDFF0496-7520-4B90-971A-240A76A3D427}" type="pres">
      <dgm:prSet presAssocID="{66BBF49E-927C-4E2F-B006-D420C13E5E07}" presName="linNode" presStyleCnt="0"/>
      <dgm:spPr/>
    </dgm:pt>
    <dgm:pt modelId="{6359AC6B-F447-453F-BA77-6A72A16943CD}" type="pres">
      <dgm:prSet presAssocID="{66BBF49E-927C-4E2F-B006-D420C13E5E07}" presName="parentText" presStyleLbl="node1" presStyleIdx="1" presStyleCnt="3" custScaleX="593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6B744-2AC4-4ECE-8B41-3E8EC7938F27}" type="pres">
      <dgm:prSet presAssocID="{66BBF49E-927C-4E2F-B006-D420C13E5E0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BB9B0-8BD4-42E9-88AB-640ED5A23260}" type="pres">
      <dgm:prSet presAssocID="{E7E34E2C-1D84-4FA9-BFB8-899D69861A96}" presName="sp" presStyleCnt="0"/>
      <dgm:spPr/>
    </dgm:pt>
    <dgm:pt modelId="{5F1A5FF0-1352-400F-B9C4-136783FAD568}" type="pres">
      <dgm:prSet presAssocID="{440B7219-26B9-4F58-BA23-F5CEC713F213}" presName="linNode" presStyleCnt="0"/>
      <dgm:spPr/>
    </dgm:pt>
    <dgm:pt modelId="{CF0ED83B-A46B-4B44-9C69-22DECEFDEE5C}" type="pres">
      <dgm:prSet presAssocID="{440B7219-26B9-4F58-BA23-F5CEC713F213}" presName="parentText" presStyleLbl="node1" presStyleIdx="2" presStyleCnt="3" custScaleX="593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B62E1-A6E3-4BA5-A387-A18CEE005F73}" type="pres">
      <dgm:prSet presAssocID="{440B7219-26B9-4F58-BA23-F5CEC713F213}" presName="descendantText" presStyleLbl="alignAccFollowNode1" presStyleIdx="2" presStyleCnt="3" custLinFactNeighborX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37068-9549-4619-B0B1-0B2CBAD42C1F}" srcId="{440B7219-26B9-4F58-BA23-F5CEC713F213}" destId="{23A168AE-CB6D-4BA2-A089-D7BA0B4AC5EB}" srcOrd="0" destOrd="0" parTransId="{7F4D2B96-FEA4-45B1-8A97-79FDCCA57637}" sibTransId="{B41296E8-C6C2-4A46-91A1-1D2137D59234}"/>
    <dgm:cxn modelId="{5DFC79F7-FD9B-425B-A697-22AB557AB0EF}" srcId="{66BBF49E-927C-4E2F-B006-D420C13E5E07}" destId="{3B965A0D-B34D-469C-8C27-047CACBA8882}" srcOrd="1" destOrd="0" parTransId="{CE897EA2-2DBE-497C-9685-22C658CC4392}" sibTransId="{A10DC2C7-5D95-4F28-8D4C-054F91AABF23}"/>
    <dgm:cxn modelId="{83886DBF-FC09-46B8-B8FF-EF1B525C93ED}" srcId="{B02FAD5E-7DCF-4382-B82D-EA1202CA4008}" destId="{66BBF49E-927C-4E2F-B006-D420C13E5E07}" srcOrd="1" destOrd="0" parTransId="{66A479B0-6EEB-4955-A0E4-A87E932C9592}" sibTransId="{E7E34E2C-1D84-4FA9-BFB8-899D69861A96}"/>
    <dgm:cxn modelId="{14DC4D40-77A4-464F-B107-8E887B2DA211}" srcId="{F8EB602D-32DD-401F-87F6-30A724891281}" destId="{3870AA8C-1B54-4CFB-8DBD-A28D301FFC71}" srcOrd="1" destOrd="0" parTransId="{314F7E9F-01FC-414A-91A3-2A6A7EF2EF15}" sibTransId="{E53EB828-A3A6-418A-97E1-FC6B006C2386}"/>
    <dgm:cxn modelId="{B40ABC29-3475-4340-8608-6E1C1A5B0936}" type="presOf" srcId="{3870AA8C-1B54-4CFB-8DBD-A28D301FFC71}" destId="{6B66F3B8-3F50-449F-A9ED-0A4528538A29}" srcOrd="0" destOrd="1" presId="urn:microsoft.com/office/officeart/2005/8/layout/vList5"/>
    <dgm:cxn modelId="{205C5758-F4AD-4D17-AE52-79FDE0555EAD}" type="presOf" srcId="{B02FAD5E-7DCF-4382-B82D-EA1202CA4008}" destId="{B0C93FC2-E9BC-4DCA-9E0E-F6EC7D4E188D}" srcOrd="0" destOrd="0" presId="urn:microsoft.com/office/officeart/2005/8/layout/vList5"/>
    <dgm:cxn modelId="{B714B41A-292B-46FF-96DD-56422B8C7317}" type="presOf" srcId="{2A5634E2-9635-4251-A518-5907D9AF1F39}" destId="{310B62E1-A6E3-4BA5-A387-A18CEE005F73}" srcOrd="0" destOrd="1" presId="urn:microsoft.com/office/officeart/2005/8/layout/vList5"/>
    <dgm:cxn modelId="{3E4ED224-BD7F-44E7-94BC-CC19A4AF6182}" srcId="{66BBF49E-927C-4E2F-B006-D420C13E5E07}" destId="{A34A8185-509B-40CF-A802-8834F7A8F655}" srcOrd="0" destOrd="0" parTransId="{F254DC2D-2050-4060-8AF9-F4A70ED3633D}" sibTransId="{76454D84-600D-4426-8D14-C60ADCB380AE}"/>
    <dgm:cxn modelId="{121733BF-378A-4AFA-8553-2FED7292A7D6}" type="presOf" srcId="{F8EB602D-32DD-401F-87F6-30A724891281}" destId="{6552CB70-428D-477D-9F79-F53F633EE051}" srcOrd="0" destOrd="0" presId="urn:microsoft.com/office/officeart/2005/8/layout/vList5"/>
    <dgm:cxn modelId="{8D3DFFDA-EC23-4B0F-9B6F-32D52930F570}" type="presOf" srcId="{440B7219-26B9-4F58-BA23-F5CEC713F213}" destId="{CF0ED83B-A46B-4B44-9C69-22DECEFDEE5C}" srcOrd="0" destOrd="0" presId="urn:microsoft.com/office/officeart/2005/8/layout/vList5"/>
    <dgm:cxn modelId="{A8BE5D63-E158-4E8C-95C4-7B12290771B5}" type="presOf" srcId="{BE435514-82AF-4AC5-A378-9667EAFBC39A}" destId="{6B66F3B8-3F50-449F-A9ED-0A4528538A29}" srcOrd="0" destOrd="0" presId="urn:microsoft.com/office/officeart/2005/8/layout/vList5"/>
    <dgm:cxn modelId="{0A2D8F61-C3B5-40C1-8A62-DE859CD1E5E6}" srcId="{440B7219-26B9-4F58-BA23-F5CEC713F213}" destId="{2A5634E2-9635-4251-A518-5907D9AF1F39}" srcOrd="1" destOrd="0" parTransId="{CA4E84B3-5D75-4EFE-B282-7DC2D8470B21}" sibTransId="{A5A45FA9-9B2C-4631-9952-24374E6027FC}"/>
    <dgm:cxn modelId="{12F60A06-D32D-422A-A321-BC77C09BE7EF}" type="presOf" srcId="{3B965A0D-B34D-469C-8C27-047CACBA8882}" destId="{F1F6B744-2AC4-4ECE-8B41-3E8EC7938F27}" srcOrd="0" destOrd="1" presId="urn:microsoft.com/office/officeart/2005/8/layout/vList5"/>
    <dgm:cxn modelId="{569041C3-EDEA-47AB-90A5-E8336EA2FFB9}" type="presOf" srcId="{66BBF49E-927C-4E2F-B006-D420C13E5E07}" destId="{6359AC6B-F447-453F-BA77-6A72A16943CD}" srcOrd="0" destOrd="0" presId="urn:microsoft.com/office/officeart/2005/8/layout/vList5"/>
    <dgm:cxn modelId="{EDA9BE27-2ED6-4189-AF95-F7218E180684}" srcId="{B02FAD5E-7DCF-4382-B82D-EA1202CA4008}" destId="{440B7219-26B9-4F58-BA23-F5CEC713F213}" srcOrd="2" destOrd="0" parTransId="{5469D6DB-87D4-4A31-A784-572A3B3BC2FB}" sibTransId="{D43E3D86-2647-4289-BA37-8BEB14CB4F06}"/>
    <dgm:cxn modelId="{C2DAE147-F2FF-45A8-A087-12F987A25418}" type="presOf" srcId="{23A168AE-CB6D-4BA2-A089-D7BA0B4AC5EB}" destId="{310B62E1-A6E3-4BA5-A387-A18CEE005F73}" srcOrd="0" destOrd="0" presId="urn:microsoft.com/office/officeart/2005/8/layout/vList5"/>
    <dgm:cxn modelId="{FD4C7090-E939-4514-85AE-3A1160522F5E}" srcId="{B02FAD5E-7DCF-4382-B82D-EA1202CA4008}" destId="{F8EB602D-32DD-401F-87F6-30A724891281}" srcOrd="0" destOrd="0" parTransId="{251AD511-40C9-4FD1-A6BC-7A672701D88E}" sibTransId="{4597E3EC-C439-4736-A564-5EE12350AC6B}"/>
    <dgm:cxn modelId="{2B152090-28D6-402D-9F79-C38AA6958281}" type="presOf" srcId="{A34A8185-509B-40CF-A802-8834F7A8F655}" destId="{F1F6B744-2AC4-4ECE-8B41-3E8EC7938F27}" srcOrd="0" destOrd="0" presId="urn:microsoft.com/office/officeart/2005/8/layout/vList5"/>
    <dgm:cxn modelId="{1B3D1F12-64B4-4AC3-B0E4-E59BCB3FA2A4}" srcId="{F8EB602D-32DD-401F-87F6-30A724891281}" destId="{BE435514-82AF-4AC5-A378-9667EAFBC39A}" srcOrd="0" destOrd="0" parTransId="{F6469897-C83B-47CC-BCF3-1888E92AF092}" sibTransId="{D0912F0D-E941-44EC-B57B-0C4854C2ECAF}"/>
    <dgm:cxn modelId="{7411E9B9-A7B7-44E4-9CB7-5B28DB2AD12E}" type="presParOf" srcId="{B0C93FC2-E9BC-4DCA-9E0E-F6EC7D4E188D}" destId="{5439EA84-F1A8-4E15-B056-36FB953C1ED1}" srcOrd="0" destOrd="0" presId="urn:microsoft.com/office/officeart/2005/8/layout/vList5"/>
    <dgm:cxn modelId="{A75F3DF5-F691-4FA1-9B1D-B1F135CFC061}" type="presParOf" srcId="{5439EA84-F1A8-4E15-B056-36FB953C1ED1}" destId="{6552CB70-428D-477D-9F79-F53F633EE051}" srcOrd="0" destOrd="0" presId="urn:microsoft.com/office/officeart/2005/8/layout/vList5"/>
    <dgm:cxn modelId="{EE339C24-F21D-442B-A3B4-96898E326E1E}" type="presParOf" srcId="{5439EA84-F1A8-4E15-B056-36FB953C1ED1}" destId="{6B66F3B8-3F50-449F-A9ED-0A4528538A29}" srcOrd="1" destOrd="0" presId="urn:microsoft.com/office/officeart/2005/8/layout/vList5"/>
    <dgm:cxn modelId="{A9061353-AF68-4340-980C-88630FCD5854}" type="presParOf" srcId="{B0C93FC2-E9BC-4DCA-9E0E-F6EC7D4E188D}" destId="{47D87634-019C-4D26-BA93-4E6E9564936F}" srcOrd="1" destOrd="0" presId="urn:microsoft.com/office/officeart/2005/8/layout/vList5"/>
    <dgm:cxn modelId="{D198CA12-87C7-442E-AA2D-2591366B7303}" type="presParOf" srcId="{B0C93FC2-E9BC-4DCA-9E0E-F6EC7D4E188D}" destId="{FDFF0496-7520-4B90-971A-240A76A3D427}" srcOrd="2" destOrd="0" presId="urn:microsoft.com/office/officeart/2005/8/layout/vList5"/>
    <dgm:cxn modelId="{18DE7DA0-6B03-493F-8E21-9CE5EB5A98AB}" type="presParOf" srcId="{FDFF0496-7520-4B90-971A-240A76A3D427}" destId="{6359AC6B-F447-453F-BA77-6A72A16943CD}" srcOrd="0" destOrd="0" presId="urn:microsoft.com/office/officeart/2005/8/layout/vList5"/>
    <dgm:cxn modelId="{E0676189-7E3D-4209-B48A-8CDAD51CF7FF}" type="presParOf" srcId="{FDFF0496-7520-4B90-971A-240A76A3D427}" destId="{F1F6B744-2AC4-4ECE-8B41-3E8EC7938F27}" srcOrd="1" destOrd="0" presId="urn:microsoft.com/office/officeart/2005/8/layout/vList5"/>
    <dgm:cxn modelId="{693E6EEE-FCA2-445C-8C23-7C7878C57163}" type="presParOf" srcId="{B0C93FC2-E9BC-4DCA-9E0E-F6EC7D4E188D}" destId="{D0FBB9B0-8BD4-42E9-88AB-640ED5A23260}" srcOrd="3" destOrd="0" presId="urn:microsoft.com/office/officeart/2005/8/layout/vList5"/>
    <dgm:cxn modelId="{6C5CCF2E-79A0-40D8-A391-DEFFF9A72A4A}" type="presParOf" srcId="{B0C93FC2-E9BC-4DCA-9E0E-F6EC7D4E188D}" destId="{5F1A5FF0-1352-400F-B9C4-136783FAD568}" srcOrd="4" destOrd="0" presId="urn:microsoft.com/office/officeart/2005/8/layout/vList5"/>
    <dgm:cxn modelId="{3B1F8578-FBD3-4CE2-B02F-4F651A15B228}" type="presParOf" srcId="{5F1A5FF0-1352-400F-B9C4-136783FAD568}" destId="{CF0ED83B-A46B-4B44-9C69-22DECEFDEE5C}" srcOrd="0" destOrd="0" presId="urn:microsoft.com/office/officeart/2005/8/layout/vList5"/>
    <dgm:cxn modelId="{D08AA11D-A710-4929-B996-B221BC309E57}" type="presParOf" srcId="{5F1A5FF0-1352-400F-B9C4-136783FAD568}" destId="{310B62E1-A6E3-4BA5-A387-A18CEE005F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CA086-A607-4AD0-AA11-F0F85C6663E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5C4517F-3B9A-421F-A61D-0A865021721C}">
      <dgm:prSet phldrT="[Text]"/>
      <dgm:spPr/>
      <dgm:t>
        <a:bodyPr/>
        <a:lstStyle/>
        <a:p>
          <a:r>
            <a:rPr lang="en-US" dirty="0" smtClean="0"/>
            <a:t>Formula for Naïve Bayes </a:t>
          </a:r>
          <a:endParaRPr lang="en-US" dirty="0"/>
        </a:p>
      </dgm:t>
    </dgm:pt>
    <dgm:pt modelId="{0B32B723-DEC5-4C93-BB7B-64C29BB40AF1}" type="parTrans" cxnId="{FDB48FD8-121E-43A0-B381-1CF2E2E0A3E7}">
      <dgm:prSet/>
      <dgm:spPr/>
      <dgm:t>
        <a:bodyPr/>
        <a:lstStyle/>
        <a:p>
          <a:endParaRPr lang="en-US"/>
        </a:p>
      </dgm:t>
    </dgm:pt>
    <dgm:pt modelId="{9DB68E88-29A5-4817-89B3-DF41236B138C}" type="sibTrans" cxnId="{FDB48FD8-121E-43A0-B381-1CF2E2E0A3E7}">
      <dgm:prSet/>
      <dgm:spPr/>
      <dgm:t>
        <a:bodyPr/>
        <a:lstStyle/>
        <a:p>
          <a:endParaRPr lang="en-US"/>
        </a:p>
      </dgm:t>
    </dgm:pt>
    <dgm:pt modelId="{BFA80150-1797-4D03-A50E-4C44E733B5BD}" type="pres">
      <dgm:prSet presAssocID="{875CA086-A607-4AD0-AA11-F0F85C6663EA}" presName="Name0" presStyleCnt="0">
        <dgm:presLayoutVars>
          <dgm:dir/>
          <dgm:animLvl val="lvl"/>
          <dgm:resizeHandles val="exact"/>
        </dgm:presLayoutVars>
      </dgm:prSet>
      <dgm:spPr/>
    </dgm:pt>
    <dgm:pt modelId="{E01D59AF-AE43-4079-B0BB-57FBD5FB7327}" type="pres">
      <dgm:prSet presAssocID="{875CA086-A607-4AD0-AA11-F0F85C6663EA}" presName="dummy" presStyleCnt="0"/>
      <dgm:spPr/>
    </dgm:pt>
    <dgm:pt modelId="{BAD99425-29E8-4490-8353-8AD706762648}" type="pres">
      <dgm:prSet presAssocID="{875CA086-A607-4AD0-AA11-F0F85C6663EA}" presName="linH" presStyleCnt="0"/>
      <dgm:spPr/>
    </dgm:pt>
    <dgm:pt modelId="{A676C3E5-09E6-4584-B455-379A3D28BEA6}" type="pres">
      <dgm:prSet presAssocID="{875CA086-A607-4AD0-AA11-F0F85C6663EA}" presName="padding1" presStyleCnt="0"/>
      <dgm:spPr/>
    </dgm:pt>
    <dgm:pt modelId="{3CE64778-9DCA-4B90-8CBD-D424D76491CF}" type="pres">
      <dgm:prSet presAssocID="{55C4517F-3B9A-421F-A61D-0A865021721C}" presName="linV" presStyleCnt="0"/>
      <dgm:spPr/>
    </dgm:pt>
    <dgm:pt modelId="{40ADBC2C-A755-4C39-95E7-9E4F935427BD}" type="pres">
      <dgm:prSet presAssocID="{55C4517F-3B9A-421F-A61D-0A865021721C}" presName="spVertical1" presStyleCnt="0"/>
      <dgm:spPr/>
    </dgm:pt>
    <dgm:pt modelId="{37F18A34-0174-4FEF-AFBA-9429550C7FE0}" type="pres">
      <dgm:prSet presAssocID="{55C4517F-3B9A-421F-A61D-0A865021721C}" presName="parTx" presStyleLbl="revTx" presStyleIdx="0" presStyleCnt="1" custLinFactNeighborX="-65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05C41-488C-46C3-B276-DC342EA4D3EC}" type="pres">
      <dgm:prSet presAssocID="{55C4517F-3B9A-421F-A61D-0A865021721C}" presName="spVertical2" presStyleCnt="0"/>
      <dgm:spPr/>
    </dgm:pt>
    <dgm:pt modelId="{F7EE76E5-A4F2-417C-89F2-D68F1A33DE01}" type="pres">
      <dgm:prSet presAssocID="{55C4517F-3B9A-421F-A61D-0A865021721C}" presName="spVertical3" presStyleCnt="0"/>
      <dgm:spPr/>
    </dgm:pt>
    <dgm:pt modelId="{A5253F83-8CD0-469F-B20C-3C0E6E5220A6}" type="pres">
      <dgm:prSet presAssocID="{875CA086-A607-4AD0-AA11-F0F85C6663EA}" presName="padding2" presStyleCnt="0"/>
      <dgm:spPr/>
    </dgm:pt>
    <dgm:pt modelId="{9A97A499-67DC-4905-AF7E-0E5BF73F620B}" type="pres">
      <dgm:prSet presAssocID="{875CA086-A607-4AD0-AA11-F0F85C6663EA}" presName="negArrow" presStyleCnt="0"/>
      <dgm:spPr/>
    </dgm:pt>
    <dgm:pt modelId="{1D35B111-4FEB-4E6A-AB01-10651C0DF676}" type="pres">
      <dgm:prSet presAssocID="{875CA086-A607-4AD0-AA11-F0F85C6663EA}" presName="backgroundArrow" presStyleLbl="node1" presStyleIdx="0" presStyleCnt="1" custLinFactNeighborX="-8190" custLinFactNeighborY="40"/>
      <dgm:spPr/>
    </dgm:pt>
  </dgm:ptLst>
  <dgm:cxnLst>
    <dgm:cxn modelId="{FDB48FD8-121E-43A0-B381-1CF2E2E0A3E7}" srcId="{875CA086-A607-4AD0-AA11-F0F85C6663EA}" destId="{55C4517F-3B9A-421F-A61D-0A865021721C}" srcOrd="0" destOrd="0" parTransId="{0B32B723-DEC5-4C93-BB7B-64C29BB40AF1}" sibTransId="{9DB68E88-29A5-4817-89B3-DF41236B138C}"/>
    <dgm:cxn modelId="{952BCAF6-019F-4577-BCD7-642F55F47C40}" type="presOf" srcId="{55C4517F-3B9A-421F-A61D-0A865021721C}" destId="{37F18A34-0174-4FEF-AFBA-9429550C7FE0}" srcOrd="0" destOrd="0" presId="urn:microsoft.com/office/officeart/2005/8/layout/hProcess3"/>
    <dgm:cxn modelId="{4C436720-750E-467B-9C61-813E34949D51}" type="presOf" srcId="{875CA086-A607-4AD0-AA11-F0F85C6663EA}" destId="{BFA80150-1797-4D03-A50E-4C44E733B5BD}" srcOrd="0" destOrd="0" presId="urn:microsoft.com/office/officeart/2005/8/layout/hProcess3"/>
    <dgm:cxn modelId="{659A801D-572B-430B-B0AF-11BD4FA9DAED}" type="presParOf" srcId="{BFA80150-1797-4D03-A50E-4C44E733B5BD}" destId="{E01D59AF-AE43-4079-B0BB-57FBD5FB7327}" srcOrd="0" destOrd="0" presId="urn:microsoft.com/office/officeart/2005/8/layout/hProcess3"/>
    <dgm:cxn modelId="{8187A365-F0CB-4D8A-B122-2B5690D7A3A7}" type="presParOf" srcId="{BFA80150-1797-4D03-A50E-4C44E733B5BD}" destId="{BAD99425-29E8-4490-8353-8AD706762648}" srcOrd="1" destOrd="0" presId="urn:microsoft.com/office/officeart/2005/8/layout/hProcess3"/>
    <dgm:cxn modelId="{174DF6B4-1B08-4105-8043-6CB1B06E256B}" type="presParOf" srcId="{BAD99425-29E8-4490-8353-8AD706762648}" destId="{A676C3E5-09E6-4584-B455-379A3D28BEA6}" srcOrd="0" destOrd="0" presId="urn:microsoft.com/office/officeart/2005/8/layout/hProcess3"/>
    <dgm:cxn modelId="{5AFA0266-6900-46C3-8F09-98D2686EFB29}" type="presParOf" srcId="{BAD99425-29E8-4490-8353-8AD706762648}" destId="{3CE64778-9DCA-4B90-8CBD-D424D76491CF}" srcOrd="1" destOrd="0" presId="urn:microsoft.com/office/officeart/2005/8/layout/hProcess3"/>
    <dgm:cxn modelId="{16D0DEAD-A5DE-4B96-AB09-99372659E93F}" type="presParOf" srcId="{3CE64778-9DCA-4B90-8CBD-D424D76491CF}" destId="{40ADBC2C-A755-4C39-95E7-9E4F935427BD}" srcOrd="0" destOrd="0" presId="urn:microsoft.com/office/officeart/2005/8/layout/hProcess3"/>
    <dgm:cxn modelId="{74DDD853-E089-45D7-B66F-80E7FB8C0726}" type="presParOf" srcId="{3CE64778-9DCA-4B90-8CBD-D424D76491CF}" destId="{37F18A34-0174-4FEF-AFBA-9429550C7FE0}" srcOrd="1" destOrd="0" presId="urn:microsoft.com/office/officeart/2005/8/layout/hProcess3"/>
    <dgm:cxn modelId="{FE69F0E1-8930-4B1B-8487-0CA267559B8B}" type="presParOf" srcId="{3CE64778-9DCA-4B90-8CBD-D424D76491CF}" destId="{73105C41-488C-46C3-B276-DC342EA4D3EC}" srcOrd="2" destOrd="0" presId="urn:microsoft.com/office/officeart/2005/8/layout/hProcess3"/>
    <dgm:cxn modelId="{EA9D38E3-4BC4-4001-B494-FCF073EE83F2}" type="presParOf" srcId="{3CE64778-9DCA-4B90-8CBD-D424D76491CF}" destId="{F7EE76E5-A4F2-417C-89F2-D68F1A33DE01}" srcOrd="3" destOrd="0" presId="urn:microsoft.com/office/officeart/2005/8/layout/hProcess3"/>
    <dgm:cxn modelId="{63B2F965-1779-4203-8CBE-94679276E075}" type="presParOf" srcId="{BAD99425-29E8-4490-8353-8AD706762648}" destId="{A5253F83-8CD0-469F-B20C-3C0E6E5220A6}" srcOrd="2" destOrd="0" presId="urn:microsoft.com/office/officeart/2005/8/layout/hProcess3"/>
    <dgm:cxn modelId="{A649842B-EBDC-44BB-8E7F-3B911130D380}" type="presParOf" srcId="{BAD99425-29E8-4490-8353-8AD706762648}" destId="{9A97A499-67DC-4905-AF7E-0E5BF73F620B}" srcOrd="3" destOrd="0" presId="urn:microsoft.com/office/officeart/2005/8/layout/hProcess3"/>
    <dgm:cxn modelId="{4C30332C-E31D-4596-A8BE-3B63841FF935}" type="presParOf" srcId="{BAD99425-29E8-4490-8353-8AD706762648}" destId="{1D35B111-4FEB-4E6A-AB01-10651C0DF67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F3B8-3F50-449F-A9ED-0A4528538A29}">
      <dsp:nvSpPr>
        <dsp:cNvPr id="0" name=""/>
        <dsp:cNvSpPr/>
      </dsp:nvSpPr>
      <dsp:spPr>
        <a:xfrm rot="5400000">
          <a:off x="6742452" y="-3160121"/>
          <a:ext cx="1088231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Extracted </a:t>
          </a:r>
          <a:r>
            <a:rPr lang="en-US" sz="1400" kern="1200" dirty="0" err="1" smtClean="0"/>
            <a:t>business_id</a:t>
          </a:r>
          <a:r>
            <a:rPr lang="en-US" sz="1400" kern="1200" dirty="0" smtClean="0"/>
            <a:t> where the categories = “food” from a JSON file named </a:t>
          </a:r>
          <a:r>
            <a:rPr lang="en-US" sz="1400" kern="1200" dirty="0" err="1" smtClean="0"/>
            <a:t>yelp_academic_dataset_business.json</a:t>
          </a:r>
          <a:r>
            <a:rPr lang="en-US" sz="1400" kern="1200" dirty="0" smtClean="0"/>
            <a:t> (65 MB) and wrote them to a CSV.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Extracted the user reviews (“text”) and “stars” from </a:t>
          </a:r>
          <a:r>
            <a:rPr lang="en-US" sz="1400" kern="1200" dirty="0" err="1" smtClean="0"/>
            <a:t>yelp_academic_dataset_review.json</a:t>
          </a:r>
          <a:r>
            <a:rPr lang="en-US" sz="1400" kern="1200" dirty="0" smtClean="0"/>
            <a:t> (1.80GB) using the </a:t>
          </a:r>
          <a:r>
            <a:rPr lang="en-US" sz="1400" kern="1200" dirty="0" err="1" smtClean="0"/>
            <a:t>business_id</a:t>
          </a:r>
          <a:r>
            <a:rPr lang="en-US" sz="1400" kern="1200" dirty="0" smtClean="0"/>
            <a:t> extracted from the previous problem.</a:t>
          </a:r>
          <a:endParaRPr lang="en-US" sz="1400" kern="1200" dirty="0"/>
        </a:p>
      </dsp:txBody>
      <dsp:txXfrm rot="-5400000">
        <a:off x="3444241" y="191213"/>
        <a:ext cx="7631531" cy="981985"/>
      </dsp:txXfrm>
    </dsp:sp>
    <dsp:sp modelId="{6552CB70-428D-477D-9F79-F53F633EE051}">
      <dsp:nvSpPr>
        <dsp:cNvPr id="0" name=""/>
        <dsp:cNvSpPr/>
      </dsp:nvSpPr>
      <dsp:spPr>
        <a:xfrm>
          <a:off x="878377" y="2061"/>
          <a:ext cx="2565862" cy="1360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One</a:t>
          </a:r>
          <a:endParaRPr lang="en-US" sz="3100" kern="1200" dirty="0"/>
        </a:p>
      </dsp:txBody>
      <dsp:txXfrm>
        <a:off x="944781" y="68465"/>
        <a:ext cx="2433054" cy="1227481"/>
      </dsp:txXfrm>
    </dsp:sp>
    <dsp:sp modelId="{F1F6B744-2AC4-4ECE-8B41-3E8EC7938F27}">
      <dsp:nvSpPr>
        <dsp:cNvPr id="0" name=""/>
        <dsp:cNvSpPr/>
      </dsp:nvSpPr>
      <dsp:spPr>
        <a:xfrm rot="5400000">
          <a:off x="6742452" y="-1731818"/>
          <a:ext cx="1088231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Removed </a:t>
          </a:r>
          <a:r>
            <a:rPr lang="en-US" sz="1400" kern="1200" dirty="0" err="1" smtClean="0"/>
            <a:t>stopwords</a:t>
          </a:r>
          <a:r>
            <a:rPr lang="en-US" sz="1400" kern="1200" dirty="0" smtClean="0"/>
            <a:t> using the </a:t>
          </a:r>
          <a:r>
            <a:rPr lang="en-US" sz="1400" kern="1200" dirty="0" err="1" smtClean="0"/>
            <a:t>nltk</a:t>
          </a:r>
          <a:r>
            <a:rPr lang="en-US" sz="1400" kern="1200" dirty="0" smtClean="0"/>
            <a:t> package from the user reviews.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Applied Naïve Bayes and VADER using </a:t>
          </a:r>
          <a:r>
            <a:rPr lang="en-US" sz="1400" kern="1200" dirty="0" err="1" smtClean="0"/>
            <a:t>nltk</a:t>
          </a:r>
          <a:r>
            <a:rPr lang="en-US" sz="1400" kern="1200" dirty="0" smtClean="0"/>
            <a:t>, dividing the words </a:t>
          </a:r>
          <a:r>
            <a:rPr lang="en-US" sz="1400" kern="1200" dirty="0" smtClean="0"/>
            <a:t>into </a:t>
          </a:r>
          <a:r>
            <a:rPr lang="en-US" sz="1400" kern="1200" dirty="0" smtClean="0"/>
            <a:t>positive and negative reviews </a:t>
          </a:r>
          <a:r>
            <a:rPr lang="en-US" sz="1400" kern="1200" dirty="0" smtClean="0"/>
            <a:t>based </a:t>
          </a:r>
          <a:r>
            <a:rPr lang="en-US" sz="1400" kern="1200" dirty="0" smtClean="0"/>
            <a:t>on “stars”.</a:t>
          </a:r>
          <a:endParaRPr lang="en-US" sz="1400" kern="1200" dirty="0"/>
        </a:p>
      </dsp:txBody>
      <dsp:txXfrm rot="-5400000">
        <a:off x="3444241" y="1619516"/>
        <a:ext cx="7631531" cy="981985"/>
      </dsp:txXfrm>
    </dsp:sp>
    <dsp:sp modelId="{6359AC6B-F447-453F-BA77-6A72A16943CD}">
      <dsp:nvSpPr>
        <dsp:cNvPr id="0" name=""/>
        <dsp:cNvSpPr/>
      </dsp:nvSpPr>
      <dsp:spPr>
        <a:xfrm>
          <a:off x="878377" y="1430364"/>
          <a:ext cx="2565862" cy="1360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Two</a:t>
          </a:r>
          <a:endParaRPr lang="en-US" sz="3100" kern="1200" dirty="0"/>
        </a:p>
      </dsp:txBody>
      <dsp:txXfrm>
        <a:off x="944781" y="1496768"/>
        <a:ext cx="2433054" cy="1227481"/>
      </dsp:txXfrm>
    </dsp:sp>
    <dsp:sp modelId="{310B62E1-A6E3-4BA5-A387-A18CEE005F73}">
      <dsp:nvSpPr>
        <dsp:cNvPr id="0" name=""/>
        <dsp:cNvSpPr/>
      </dsp:nvSpPr>
      <dsp:spPr>
        <a:xfrm rot="5400000">
          <a:off x="6733201" y="-303514"/>
          <a:ext cx="1088231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Compared the results derived from the approached mentioned above.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3434990" y="3047820"/>
        <a:ext cx="7631531" cy="981985"/>
      </dsp:txXfrm>
    </dsp:sp>
    <dsp:sp modelId="{CF0ED83B-A46B-4B44-9C69-22DECEFDEE5C}">
      <dsp:nvSpPr>
        <dsp:cNvPr id="0" name=""/>
        <dsp:cNvSpPr/>
      </dsp:nvSpPr>
      <dsp:spPr>
        <a:xfrm>
          <a:off x="878377" y="2858667"/>
          <a:ext cx="2565862" cy="1360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 Problem Three</a:t>
          </a:r>
          <a:endParaRPr lang="en-US" sz="3100" kern="1200" dirty="0"/>
        </a:p>
      </dsp:txBody>
      <dsp:txXfrm>
        <a:off x="944781" y="2925071"/>
        <a:ext cx="2433054" cy="1227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111-4FEB-4E6A-AB01-10651C0DF676}">
      <dsp:nvSpPr>
        <dsp:cNvPr id="0" name=""/>
        <dsp:cNvSpPr/>
      </dsp:nvSpPr>
      <dsp:spPr>
        <a:xfrm>
          <a:off x="0" y="1153"/>
          <a:ext cx="4562764" cy="144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18A34-0174-4FEF-AFBA-9429550C7FE0}">
      <dsp:nvSpPr>
        <dsp:cNvPr id="0" name=""/>
        <dsp:cNvSpPr/>
      </dsp:nvSpPr>
      <dsp:spPr>
        <a:xfrm>
          <a:off x="116333" y="360577"/>
          <a:ext cx="38364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Formula for Naïve Bayes </a:t>
          </a:r>
          <a:endParaRPr lang="en-US" sz="2000" kern="1200" dirty="0"/>
        </a:p>
      </dsp:txBody>
      <dsp:txXfrm>
        <a:off x="116333" y="360577"/>
        <a:ext cx="38364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42356-FC19-44E1-A209-AB2705A40D0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85BC-7FCF-4E60-849B-D3E043A2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85BC-7FCF-4E60-849B-D3E043A2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14FD-7952-4FEB-8225-02F4B271734D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C39-D9D3-4409-8CFD-052AFB94E8F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F0DB-7369-48FC-BC8A-B841878D5540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A21-435E-4948-B2CD-68332BEB47B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0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2F71-A590-4820-A017-A338A9931AB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4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A1BA-E59A-4CC9-BE18-974D5D100127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3EC2-ACE1-4446-8935-4A110F4EF24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5304-D6EF-45EB-9DDE-89F6BDC093E9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C13344-05D4-45E8-B005-97FAA02F4679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7B7-BA78-4402-AB29-F0393FCEB40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B7BB-DDD6-4C80-8C8F-F00A0E39515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9D5-6998-4B2E-B6CC-76C2782E9786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A9E3-3DB6-4B8C-B734-A80A9570B6D1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2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EAEC-DD95-4289-97EF-32C3F975DEA4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F0B2-E20A-4C42-930F-CB4088FA474E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382D-96EB-4D34-B7C4-12F6A3298E5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7D3-976E-452F-B5FA-27F91C522170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CA02-BCA4-4CBA-8E5E-2E8CC25E61D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hutto/vaderSentiment" TargetMode="External"/><Relationship Id="rId2" Type="http://schemas.openxmlformats.org/officeDocument/2006/relationships/hyperlink" Target="https://en.wikipedia.org/wiki/Yel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_challen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ltk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Reviews – A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846103"/>
          </a:xfrm>
        </p:spPr>
        <p:txBody>
          <a:bodyPr>
            <a:normAutofit/>
          </a:bodyPr>
          <a:lstStyle/>
          <a:p>
            <a:r>
              <a:rPr lang="en-US" dirty="0" smtClean="0"/>
              <a:t>A CS223 </a:t>
            </a:r>
            <a:r>
              <a:rPr lang="en-US" dirty="0" smtClean="0"/>
              <a:t>Class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771" y="5527402"/>
            <a:ext cx="10968753" cy="674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  Team Members :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, Praveen </a:t>
            </a:r>
            <a:r>
              <a:rPr lang="en-US" dirty="0" err="1" smtClean="0"/>
              <a:t>Subramaniyam</a:t>
            </a:r>
            <a:r>
              <a:rPr lang="en-US" dirty="0" smtClean="0"/>
              <a:t>, </a:t>
            </a:r>
            <a:r>
              <a:rPr lang="en-US" dirty="0" err="1" smtClean="0"/>
              <a:t>Shivika</a:t>
            </a:r>
            <a:r>
              <a:rPr lang="en-US" dirty="0" smtClean="0"/>
              <a:t> </a:t>
            </a:r>
            <a:r>
              <a:rPr lang="en-US" dirty="0" err="1" smtClean="0"/>
              <a:t>Sodhi</a:t>
            </a:r>
            <a:r>
              <a:rPr lang="en-US" dirty="0" smtClean="0"/>
              <a:t>, Prathiba Nagarajan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(Naïve Bayes using </a:t>
            </a:r>
            <a:r>
              <a:rPr lang="en-US" dirty="0" err="1" smtClean="0"/>
              <a:t>TextBlob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454033"/>
            <a:ext cx="6644503" cy="45800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 Tweet Sentiment Analyzer (Simple classification)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531910"/>
            <a:ext cx="7325970" cy="2873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63" y="2174402"/>
            <a:ext cx="1017270" cy="1017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175" y="2912041"/>
            <a:ext cx="2871226" cy="34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sentiment </a:t>
            </a:r>
            <a:r>
              <a:rPr lang="en-US" dirty="0" smtClean="0"/>
              <a:t>analyzer </a:t>
            </a:r>
            <a:r>
              <a:rPr lang="en-US" dirty="0"/>
              <a:t>using 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(Valence Aware Dictionary and sEntiment Reasoner) is a lexicon and rule-based sentiment analysis tool that </a:t>
            </a:r>
            <a:r>
              <a:rPr lang="en-US" dirty="0" smtClean="0"/>
              <a:t>is specifically attuned </a:t>
            </a:r>
            <a:r>
              <a:rPr lang="en-US" dirty="0"/>
              <a:t>to sentiments expressed in social </a:t>
            </a:r>
            <a:r>
              <a:rPr lang="en-US" dirty="0" smtClean="0"/>
              <a:t>media [2][3]</a:t>
            </a:r>
          </a:p>
          <a:p>
            <a:endParaRPr lang="en-US" dirty="0" smtClean="0"/>
          </a:p>
          <a:p>
            <a:r>
              <a:rPr lang="en-US" dirty="0" smtClean="0"/>
              <a:t>Lexicon based unsupervised learning uses a sentiment dictionary</a:t>
            </a:r>
          </a:p>
          <a:p>
            <a:pPr lvl="1"/>
            <a:r>
              <a:rPr lang="en-US" dirty="0" smtClean="0"/>
              <a:t>The VADER lexicon is sensitive to the social media sentiment in terms of polarity (positive/negative) and intensity.</a:t>
            </a:r>
          </a:p>
          <a:p>
            <a:pPr lvl="1"/>
            <a:r>
              <a:rPr lang="en-US" dirty="0" smtClean="0"/>
              <a:t>It contains over 7500 lexical features with intensity varying from -4 (extremely negative) to +4 (extremely positive)</a:t>
            </a:r>
          </a:p>
          <a:p>
            <a:pPr lvl="1"/>
            <a:r>
              <a:rPr lang="en-US" dirty="0" smtClean="0"/>
              <a:t>Example : “Okay” : 0.9, “Good” : 1.9, “Horrible” : -2.5, “</a:t>
            </a:r>
            <a:r>
              <a:rPr lang="en-US" dirty="0" smtClean="0">
                <a:sym typeface="Wingdings" panose="05000000000000000000" pitchFamily="2" charset="2"/>
              </a:rPr>
              <a:t>” : -2.2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sentiment </a:t>
            </a:r>
            <a:r>
              <a:rPr lang="en-US" dirty="0" smtClean="0"/>
              <a:t>analyzer </a:t>
            </a:r>
            <a:r>
              <a:rPr lang="en-US" dirty="0"/>
              <a:t>using 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972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produce a score for a particular sentence:</a:t>
            </a:r>
          </a:p>
          <a:p>
            <a:pPr lvl="1"/>
            <a:r>
              <a:rPr lang="en-US" dirty="0" smtClean="0"/>
              <a:t>Removes stop words</a:t>
            </a:r>
          </a:p>
          <a:p>
            <a:pPr lvl="1"/>
            <a:r>
              <a:rPr lang="en-US" dirty="0" smtClean="0"/>
              <a:t>Removes multiple !,? </a:t>
            </a:r>
            <a:r>
              <a:rPr lang="en-US" dirty="0"/>
              <a:t>a</a:t>
            </a:r>
            <a:r>
              <a:rPr lang="en-US" dirty="0" smtClean="0"/>
              <a:t>nd other such punctuation </a:t>
            </a:r>
          </a:p>
          <a:p>
            <a:pPr lvl="1"/>
            <a:r>
              <a:rPr lang="en-US" dirty="0" smtClean="0"/>
              <a:t>Checks for negation (don’t, aren’t etc.) . When boosters (incredibly, extremely etc.) are found, value is changed.</a:t>
            </a:r>
          </a:p>
          <a:p>
            <a:pPr lvl="1"/>
            <a:r>
              <a:rPr lang="en-US" dirty="0" smtClean="0"/>
              <a:t>Check for contrastive conjunction (but).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 : </a:t>
            </a:r>
          </a:p>
          <a:p>
            <a:pPr lvl="1"/>
            <a:r>
              <a:rPr lang="en-US" dirty="0"/>
              <a:t>The book was kind of good. {'</a:t>
            </a:r>
            <a:r>
              <a:rPr lang="en-US" dirty="0" err="1"/>
              <a:t>neg</a:t>
            </a:r>
            <a:r>
              <a:rPr lang="en-US" dirty="0"/>
              <a:t>': 0.0, '</a:t>
            </a:r>
            <a:r>
              <a:rPr lang="en-US" dirty="0" err="1"/>
              <a:t>neu</a:t>
            </a:r>
            <a:r>
              <a:rPr lang="en-US" dirty="0"/>
              <a:t>': 0.657,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0.343}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plot was good, but the characters are </a:t>
            </a:r>
            <a:r>
              <a:rPr lang="en-US" dirty="0" err="1"/>
              <a:t>uncompelling</a:t>
            </a:r>
            <a:r>
              <a:rPr lang="en-US" dirty="0"/>
              <a:t> and the dialog is not great. </a:t>
            </a:r>
            <a:r>
              <a:rPr lang="en-US" dirty="0" smtClean="0"/>
              <a:t> {</a:t>
            </a:r>
            <a:r>
              <a:rPr lang="en-US" dirty="0"/>
              <a:t>'</a:t>
            </a:r>
            <a:r>
              <a:rPr lang="en-US" dirty="0" err="1"/>
              <a:t>neg</a:t>
            </a:r>
            <a:r>
              <a:rPr lang="en-US" dirty="0"/>
              <a:t>': 0.327, '</a:t>
            </a:r>
            <a:r>
              <a:rPr lang="en-US" dirty="0" err="1"/>
              <a:t>neu</a:t>
            </a:r>
            <a:r>
              <a:rPr lang="en-US" dirty="0"/>
              <a:t>': 0.579,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0.094}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really bad, horrible book. {'</a:t>
            </a:r>
            <a:r>
              <a:rPr lang="en-US" dirty="0" err="1"/>
              <a:t>neg</a:t>
            </a:r>
            <a:r>
              <a:rPr lang="en-US" dirty="0"/>
              <a:t>': 0.791, '</a:t>
            </a:r>
            <a:r>
              <a:rPr lang="en-US" dirty="0" err="1"/>
              <a:t>neu</a:t>
            </a:r>
            <a:r>
              <a:rPr lang="en-US" dirty="0"/>
              <a:t>': 0.209,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0.0}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</a:t>
            </a:r>
            <a:r>
              <a:rPr lang="en-US" dirty="0" err="1" smtClean="0"/>
              <a:t>analyser</a:t>
            </a:r>
            <a:r>
              <a:rPr lang="en-US" dirty="0" smtClean="0"/>
              <a:t> results – plots</a:t>
            </a:r>
          </a:p>
          <a:p>
            <a:r>
              <a:rPr lang="en-US" dirty="0" smtClean="0"/>
              <a:t>If we can </a:t>
            </a:r>
            <a:r>
              <a:rPr lang="en-US" dirty="0" err="1" smtClean="0"/>
              <a:t>compare,then</a:t>
            </a:r>
            <a:r>
              <a:rPr lang="en-US" dirty="0" smtClean="0"/>
              <a:t> compare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Sentiment analysis using VADER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9" y="2174875"/>
            <a:ext cx="7563284" cy="35988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375" y="5927798"/>
            <a:ext cx="10915650" cy="52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1-star Reviews: </a:t>
            </a:r>
            <a:r>
              <a:rPr lang="en-US" b="1" dirty="0" smtClean="0"/>
              <a:t>39.17 %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Sentiment analysis using VADER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2" y="2117726"/>
            <a:ext cx="5806204" cy="27627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1" y="3878313"/>
            <a:ext cx="5867400" cy="27919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3719" y="2241605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</a:t>
            </a:r>
            <a:r>
              <a:rPr lang="en-US" dirty="0" smtClean="0"/>
              <a:t>2-star </a:t>
            </a:r>
            <a:r>
              <a:rPr lang="en-US" dirty="0"/>
              <a:t>Reviews: </a:t>
            </a:r>
            <a:r>
              <a:rPr lang="en-US" b="1" dirty="0" smtClean="0"/>
              <a:t>66.57 %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53592" y="5250186"/>
            <a:ext cx="4699508" cy="124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</a:t>
            </a:r>
            <a:r>
              <a:rPr lang="en-US" dirty="0" smtClean="0"/>
              <a:t>3-star </a:t>
            </a:r>
            <a:r>
              <a:rPr lang="en-US" dirty="0"/>
              <a:t>Reviews: </a:t>
            </a:r>
            <a:r>
              <a:rPr lang="en-US" b="1" dirty="0" smtClean="0"/>
              <a:t>87.57 %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Sentiment analysis using VADER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8" y="2165350"/>
            <a:ext cx="5628557" cy="26782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3889581"/>
            <a:ext cx="5918078" cy="281601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3719" y="2241605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4</a:t>
            </a:r>
            <a:r>
              <a:rPr lang="en-US" dirty="0" smtClean="0"/>
              <a:t>-star </a:t>
            </a:r>
            <a:r>
              <a:rPr lang="en-US" dirty="0"/>
              <a:t>Reviews: </a:t>
            </a:r>
            <a:r>
              <a:rPr lang="en-US" b="1" dirty="0" smtClean="0"/>
              <a:t>96.15 %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5728" y="5297590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5</a:t>
            </a:r>
            <a:r>
              <a:rPr lang="en-US" dirty="0" smtClean="0"/>
              <a:t>-star </a:t>
            </a:r>
            <a:r>
              <a:rPr lang="en-US" dirty="0"/>
              <a:t>Reviews: </a:t>
            </a:r>
            <a:r>
              <a:rPr lang="en-US" b="1" dirty="0" smtClean="0"/>
              <a:t>97.05 %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down the review classification w.r.t the category of businesses.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other models such as Support Vector and Maximum Entropy Classifiers.</a:t>
            </a:r>
          </a:p>
          <a:p>
            <a:endParaRPr lang="en-US" dirty="0"/>
          </a:p>
          <a:p>
            <a:r>
              <a:rPr lang="en-US" dirty="0" smtClean="0"/>
              <a:t>Using word n-grams (sequence of n- consecutive words) for the feature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en.wikipedia.org/wiki/Yelp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github.com/cjhutto/vaderSentiment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/>
              <a:t>Hutto</a:t>
            </a:r>
            <a:r>
              <a:rPr lang="en-US" dirty="0"/>
              <a:t>, C.J. &amp; Gilbert, E.E. (2014). VADER: A Parsimonious Rule-based Model for Sentiment Analysis of Social Media Text. Eighth International Conference on Weblogs and Social Media (ICWSM-14). Ann Arbor, MI, June 2014. 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/>
              <a:t>http://www.statsoft.com/textbook/naive-bayes-classifier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</a:t>
            </a:r>
            <a:r>
              <a:rPr lang="en-US" dirty="0"/>
              <a:t>To Process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An Introduction to Yelp</a:t>
            </a:r>
          </a:p>
          <a:p>
            <a:r>
              <a:rPr lang="en-US" dirty="0" smtClean="0"/>
              <a:t>Focus of this Project</a:t>
            </a:r>
            <a:endParaRPr lang="en-US" dirty="0"/>
          </a:p>
          <a:p>
            <a:r>
              <a:rPr lang="en-US" dirty="0" smtClean="0"/>
              <a:t>Overall </a:t>
            </a:r>
            <a:r>
              <a:rPr lang="en-US" dirty="0" smtClean="0"/>
              <a:t>view </a:t>
            </a:r>
            <a:r>
              <a:rPr lang="en-US" dirty="0" smtClean="0"/>
              <a:t>of the Project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to Process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Sentiment </a:t>
            </a:r>
            <a:r>
              <a:rPr lang="en-US" dirty="0"/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Spam </a:t>
            </a:r>
            <a:r>
              <a:rPr lang="en-US" dirty="0"/>
              <a:t>Filtering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Plagiarism </a:t>
            </a:r>
            <a:r>
              <a:rPr lang="en-US" dirty="0"/>
              <a:t>Detection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Smarter </a:t>
            </a:r>
            <a:r>
              <a:rPr lang="en-US" dirty="0"/>
              <a:t>Search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Simple </a:t>
            </a:r>
            <a:r>
              <a:rPr lang="en-US" dirty="0"/>
              <a:t>Keyword Frequency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Phrase </a:t>
            </a:r>
            <a:r>
              <a:rPr lang="en-US" dirty="0"/>
              <a:t>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222573"/>
            <a:ext cx="4158378" cy="433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Yelp</a:t>
            </a:r>
            <a:r>
              <a:rPr lang="en-US" dirty="0"/>
              <a:t> </a:t>
            </a:r>
            <a:r>
              <a:rPr lang="en-US" dirty="0" smtClean="0"/>
              <a:t>is an</a:t>
            </a:r>
            <a:r>
              <a:rPr lang="en-US" dirty="0"/>
              <a:t> American </a:t>
            </a:r>
            <a:r>
              <a:rPr lang="en-US" dirty="0" smtClean="0"/>
              <a:t>MNC</a:t>
            </a:r>
            <a:r>
              <a:rPr lang="en-US" dirty="0"/>
              <a:t> </a:t>
            </a:r>
            <a:r>
              <a:rPr lang="en-US" dirty="0" smtClean="0"/>
              <a:t>, founded in 2004, headquartered </a:t>
            </a:r>
            <a:r>
              <a:rPr lang="en-US" dirty="0"/>
              <a:t>in San Francisco, California. It develops, hosts and markets </a:t>
            </a:r>
            <a:r>
              <a:rPr lang="en-US" dirty="0" smtClean="0"/>
              <a:t>Yelp.com, which</a:t>
            </a:r>
            <a:r>
              <a:rPr lang="en-US" dirty="0"/>
              <a:t> crowd-sourced reviews about local businesses, as well as the online </a:t>
            </a:r>
            <a:r>
              <a:rPr lang="en-US" dirty="0" smtClean="0"/>
              <a:t>reservation service</a:t>
            </a:r>
            <a:r>
              <a:rPr lang="en-US" dirty="0"/>
              <a:t> SeatMe </a:t>
            </a:r>
            <a:r>
              <a:rPr lang="en-US" dirty="0" smtClean="0"/>
              <a:t>and </a:t>
            </a:r>
            <a:r>
              <a:rPr lang="en-US" dirty="0"/>
              <a:t>online food-delivery service </a:t>
            </a:r>
            <a:r>
              <a:rPr lang="en-US" dirty="0" smtClean="0"/>
              <a:t>Eat24 [1].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57" y="2506014"/>
            <a:ext cx="6995071" cy="3218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 introduced a “</a:t>
            </a:r>
            <a:r>
              <a:rPr lang="en-US" dirty="0"/>
              <a:t>Dataset Challenge” (</a:t>
            </a:r>
            <a:r>
              <a:rPr lang="en-US" dirty="0">
                <a:hlinkClick r:id="rId2"/>
              </a:rPr>
              <a:t>https://www.yelp.com/dataset_challenge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to gain interesting insights into the data, with challenges such as finding cultural and seasonal trends, infer categories, natural language processing (NLP) etc.</a:t>
            </a:r>
          </a:p>
          <a:p>
            <a:endParaRPr lang="en-US" dirty="0" smtClean="0"/>
          </a:p>
          <a:p>
            <a:r>
              <a:rPr lang="en-US" dirty="0" smtClean="0"/>
              <a:t>We chose the challenge of NLP, which involved the correlation of reviews’ text and ratings to find positive reviews and negative reviews.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 of the Project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60145"/>
              </p:ext>
            </p:extLst>
          </p:nvPr>
        </p:nvGraphicFramePr>
        <p:xfrm>
          <a:off x="-249382" y="2355273"/>
          <a:ext cx="12007273" cy="422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8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received five sets of data files containing information of business, users, check-in, reviews, users and tips.</a:t>
            </a:r>
          </a:p>
          <a:p>
            <a:r>
              <a:rPr lang="en-US" dirty="0" smtClean="0"/>
              <a:t>General Format:</a:t>
            </a:r>
          </a:p>
          <a:p>
            <a:pPr lvl="1"/>
            <a:r>
              <a:rPr lang="en-US" dirty="0"/>
              <a:t>{ 'type': 'review', '</a:t>
            </a:r>
            <a:r>
              <a:rPr lang="en-US" dirty="0" err="1"/>
              <a:t>business_id</a:t>
            </a:r>
            <a:r>
              <a:rPr lang="en-US" dirty="0"/>
              <a:t>': (encrypted business id), '</a:t>
            </a:r>
            <a:r>
              <a:rPr lang="en-US" dirty="0" err="1"/>
              <a:t>user_id</a:t>
            </a:r>
            <a:r>
              <a:rPr lang="en-US" dirty="0"/>
              <a:t>': (encrypted user id), 'stars': (star </a:t>
            </a:r>
            <a:r>
              <a:rPr lang="en-US" dirty="0" smtClean="0"/>
              <a:t>ratings</a:t>
            </a:r>
            <a:r>
              <a:rPr lang="en-US" dirty="0"/>
              <a:t>), 'text': (review text), 'date': (date, formatted like '2012-03-14'), 'votes': {(vote type): (count</a:t>
            </a:r>
            <a:r>
              <a:rPr lang="en-US" dirty="0" smtClean="0"/>
              <a:t>)}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extracted the review text, the star ratings and the business ID and transferred it to a CSV file, for optimization.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Toolkit (NLTK)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72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NLTK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 tool consisting of a collection of libraries and programs in python that allows for customization and optimization of  NLP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processes i.e., working with human language data.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is an open source library and can be downloaded from </a:t>
            </a:r>
            <a:r>
              <a:rPr lang="en-US" dirty="0">
                <a:hlinkClick r:id="rId2"/>
              </a:rPr>
              <a:t>http://nltk.org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nltk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Canopy’s Package Manager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Features of NLTK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Tokenization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Word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Tokenization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Tagging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 descr="http://static1.squarespace.com/static/538cea80e4b00f1fad490c1b/54668a77e4b00fb778d22a34/54668d8ae4b00fb778d2859c/1416007413413/NLT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19" y="4230724"/>
            <a:ext cx="4074208" cy="13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50" y="2335046"/>
            <a:ext cx="4107120" cy="211529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0321" y="2335046"/>
            <a:ext cx="6551752" cy="2196662"/>
          </a:xfrm>
        </p:spPr>
        <p:txBody>
          <a:bodyPr>
            <a:normAutofit/>
          </a:bodyPr>
          <a:lstStyle/>
          <a:p>
            <a:r>
              <a:rPr lang="en-US" dirty="0" smtClean="0"/>
              <a:t>The objects can be classified as either Green or Red.</a:t>
            </a:r>
          </a:p>
          <a:p>
            <a:r>
              <a:rPr lang="en-US" dirty="0" smtClean="0"/>
              <a:t>Our task is to classify new cases as they arrive, i.e., decide to which class label they belong, based on the currently existing objects.</a:t>
            </a:r>
          </a:p>
          <a:p>
            <a:endParaRPr lang="en-US" dirty="0"/>
          </a:p>
        </p:txBody>
      </p:sp>
      <p:pic>
        <p:nvPicPr>
          <p:cNvPr id="1033" name="Picture 9" descr="http://www.saedsayad.com/images/Bayes_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49" y="4931517"/>
            <a:ext cx="2856489" cy="16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/>
          <p:cNvGraphicFramePr/>
          <p:nvPr>
            <p:extLst/>
          </p:nvPr>
        </p:nvGraphicFramePr>
        <p:xfrm>
          <a:off x="1030247" y="5126182"/>
          <a:ext cx="4562764" cy="144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88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293</TotalTime>
  <Words>935</Words>
  <Application>Microsoft Office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Berlin</vt:lpstr>
      <vt:lpstr>Yelp Reviews – A Study</vt:lpstr>
      <vt:lpstr>Introduction</vt:lpstr>
      <vt:lpstr>The Need to Process Text</vt:lpstr>
      <vt:lpstr>What is Yelp</vt:lpstr>
      <vt:lpstr>Focus of this project</vt:lpstr>
      <vt:lpstr>Overall view of the Project Description</vt:lpstr>
      <vt:lpstr>Processing of Data</vt:lpstr>
      <vt:lpstr>Natural Language Toolkit (NLTK)</vt:lpstr>
      <vt:lpstr>Naïve Bayes Classifier</vt:lpstr>
      <vt:lpstr>Example (Naïve Bayes using TextBlob)</vt:lpstr>
      <vt:lpstr>NLTK sentiment analyzer using VADER</vt:lpstr>
      <vt:lpstr>NLTK sentiment analyzer using VADER</vt:lpstr>
      <vt:lpstr>Results – Naïve Bayes Classifier</vt:lpstr>
      <vt:lpstr>Results – Sentiment analysis using VADER</vt:lpstr>
      <vt:lpstr>Results – Sentiment analysis using VADER</vt:lpstr>
      <vt:lpstr>Results – Sentiment analysis using VADER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Nagarajan</dc:creator>
  <cp:lastModifiedBy>Prathiba Nagarajan</cp:lastModifiedBy>
  <cp:revision>41</cp:revision>
  <dcterms:created xsi:type="dcterms:W3CDTF">2016-05-08T02:57:16Z</dcterms:created>
  <dcterms:modified xsi:type="dcterms:W3CDTF">2016-05-09T01:05:13Z</dcterms:modified>
</cp:coreProperties>
</file>