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font" Target="fonts/MontserratSemiBold-italic.fntdata"/><Relationship Id="rId41" Type="http://schemas.openxmlformats.org/officeDocument/2006/relationships/font" Target="fonts/RobotoMono-bold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daabe55e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daabe5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bcd83826d_0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3bcd83826d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figure-level function</a:t>
            </a:r>
            <a:r>
              <a:rPr lang="en">
                <a:solidFill>
                  <a:schemeClr val="dk1"/>
                </a:solidFill>
              </a:rPr>
              <a:t> provides a high-level way to create multiple subplots and control layout easily.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Returns a figure-level object(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FacetGrid)</a:t>
            </a:r>
            <a:r>
              <a:rPr lang="en">
                <a:solidFill>
                  <a:schemeClr val="dk1"/>
                </a:solidFill>
              </a:rPr>
              <a:t> instead of an axes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no function on sns for set_axis_labels etc. This is a method of the FacetGrid object so it must be called on the object returned by sns.catplot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33bcd83826d_0_5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bcd83826d_0_5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3bcd83826d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g33bcd83826d_0_5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bcd83826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3bcd838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189" name="Google Shape;189;g33bcd83826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bcd83826d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3bcd83826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0" name="Google Shape;200;g33bcd83826d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bcd83826d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3bcd83826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9" name="Google Shape;209;g33bcd83826d_0_2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bcd83826d_0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3bcd83826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20" name="Google Shape;220;g33bcd83826d_0_2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bcd83826d_0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3bcd83826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200">
                <a:solidFill>
                  <a:srgbClr val="1F1F1F"/>
                </a:solidFill>
              </a:rPr>
              <a:t>Use panda’s dropna() to remove rows with missing data before we plot our data</a:t>
            </a:r>
            <a:endParaRPr sz="1200">
              <a:solidFill>
                <a:srgbClr val="1F1F1F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200">
                <a:solidFill>
                  <a:srgbClr val="1F1F1F"/>
                </a:solidFill>
              </a:rPr>
              <a:t>Why? So that it won’t impact seaborn’s ability to choose the color scale for hue</a:t>
            </a:r>
            <a:endParaRPr sz="1200">
              <a:solidFill>
                <a:srgbClr val="1F1F1F"/>
              </a:solidFill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g33bcd83826d_0_3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bcd83826d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3bcd83826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g33bcd83826d_0_4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bcd83826d_0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3bcd83826d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.to_frame(): </a:t>
            </a:r>
            <a:r>
              <a:rPr lang="en"/>
              <a:t>To convert Series to dataframe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33bcd83826d_0_5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52" name="Google Shape;52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" name="Google Shape;53;p1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54" name="Google Shape;54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Google Shape;56;p1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57" name="Google Shape;57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" name="Google Shape;59;p1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60" name="Google Shape;60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" name="Google Shape;62;p1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63" name="Google Shape;63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64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6" name="Google Shape;66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7" name="Google Shape;67;p1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68" name="Google Shape;6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" name="Google Shape;69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1" name="Google Shape;71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2" name="Google Shape;72;p13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3" name="Google Shape;73;p1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74" name="Google Shape;74;p1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75" name="Google Shape;75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7" name="Google Shape;77;p1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78" name="Google Shape;7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0" name="Google Shape;8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Helvetica Neue"/>
              <a:buNone/>
              <a:defRPr sz="3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57200" y="1000487"/>
            <a:ext cx="8229600" cy="3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  <a:defRPr>
                <a:solidFill>
                  <a:srgbClr val="262626"/>
                </a:solidFill>
              </a:defRPr>
            </a:lvl1pPr>
            <a:lvl2pPr indent="-361950" lvl="1" marL="9144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100"/>
              <a:buChar char="○"/>
              <a:defRPr>
                <a:solidFill>
                  <a:srgbClr val="262626"/>
                </a:solidFill>
              </a:defRPr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■"/>
              <a:defRPr>
                <a:solidFill>
                  <a:srgbClr val="262626"/>
                </a:solidFill>
              </a:defRPr>
            </a:lvl3pPr>
            <a:lvl4pPr indent="-323850" lvl="3" marL="18288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●"/>
              <a:defRPr>
                <a:solidFill>
                  <a:srgbClr val="262626"/>
                </a:solidFill>
              </a:defRPr>
            </a:lvl4pPr>
            <a:lvl5pPr indent="-323850" lvl="4" marL="2286000" rtl="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○"/>
              <a:defRPr>
                <a:solidFill>
                  <a:srgbClr val="262626"/>
                </a:solidFill>
              </a:defRPr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0" y="685799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2" name="Google Shape;12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3" name="Google Shape;12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7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36" name="Google Shape;136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7" name="Google Shape;137;p27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8" name="Google Shape;138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" name="Google Shape;140;p27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41" name="Google Shape;141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" name="Google Shape;143;p27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44" name="Google Shape;144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6" name="Google Shape;146;p27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147" name="Google Shape;147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27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152" name="Google Shape;152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6" name="Google Shape;156;p27"/>
          <p:cNvSpPr txBox="1"/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158" name="Google Shape;158;p27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159" name="Google Shape;159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1" name="Google Shape;161;p27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162" name="Google Shape;162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" name="Google Shape;164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Helvetica Neue"/>
              <a:buNone/>
              <a:defRPr sz="3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57200" y="1000487"/>
            <a:ext cx="8229600" cy="3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  <a:defRPr>
                <a:solidFill>
                  <a:srgbClr val="262626"/>
                </a:solidFill>
              </a:defRPr>
            </a:lvl1pPr>
            <a:lvl2pPr indent="-361950" lvl="1" marL="91440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100"/>
              <a:buChar char="○"/>
              <a:defRPr>
                <a:solidFill>
                  <a:srgbClr val="262626"/>
                </a:solidFill>
              </a:defRPr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Char char="■"/>
              <a:defRPr>
                <a:solidFill>
                  <a:srgbClr val="262626"/>
                </a:solidFill>
              </a:defRPr>
            </a:lvl3pPr>
            <a:lvl4pPr indent="-323850" lvl="3" marL="182880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●"/>
              <a:defRPr>
                <a:solidFill>
                  <a:srgbClr val="262626"/>
                </a:solidFill>
              </a:defRPr>
            </a:lvl4pPr>
            <a:lvl5pPr indent="-323850" lvl="4" marL="2286000" algn="l"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500"/>
              <a:buChar char="○"/>
              <a:defRPr>
                <a:solidFill>
                  <a:srgbClr val="262626"/>
                </a:solidFill>
              </a:defRPr>
            </a:lvl5pPr>
            <a:lvl6pPr indent="-3175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1" name="Google Shape;171;p28"/>
          <p:cNvCxnSpPr/>
          <p:nvPr/>
        </p:nvCxnSpPr>
        <p:spPr>
          <a:xfrm>
            <a:off x="0" y="685799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aborn.pydata.org/generated/seaborn.catplot.html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ctrTitle"/>
          </p:nvPr>
        </p:nvSpPr>
        <p:spPr>
          <a:xfrm>
            <a:off x="299500" y="1722025"/>
            <a:ext cx="8585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 with Seaborn and Matplotlib</a:t>
            </a:r>
            <a:endParaRPr b="1" sz="3500">
              <a:solidFill>
                <a:srgbClr val="B45F06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4463150" y="3829050"/>
            <a:ext cx="382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CS 22B, </a:t>
            </a: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Spring</a:t>
            </a: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 2025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Lecture 08; 03/02/2025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 Light"/>
                <a:ea typeface="Montserrat Light"/>
                <a:cs typeface="Montserrat Light"/>
                <a:sym typeface="Montserrat Light"/>
              </a:rPr>
              <a:t>Dr. Jessica Huynh-Westfall</a:t>
            </a:r>
            <a:endParaRPr sz="20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0" y="766050"/>
            <a:ext cx="3907325" cy="43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/>
          <p:nvPr/>
        </p:nvSpPr>
        <p:spPr>
          <a:xfrm>
            <a:off x="4132375" y="1769475"/>
            <a:ext cx="4257600" cy="292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8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Customize plot using figure-level function</a:t>
            </a:r>
            <a:endParaRPr sz="2400"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4255800" y="1769525"/>
            <a:ext cx="4431000" cy="29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sns.catplot(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x='Animals',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data=animals_df,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kind='count'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fig.set_axis_labels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('Classes of Animals', '# of species')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fig.set_xticklabels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(rotation=300);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4077225" y="969950"/>
            <a:ext cx="468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sns returns a FacetGrid object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/>
          <p:nvPr/>
        </p:nvSpPr>
        <p:spPr>
          <a:xfrm>
            <a:off x="393300" y="3968625"/>
            <a:ext cx="8229600" cy="83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catplot() parameters</a:t>
            </a:r>
            <a:endParaRPr sz="2400"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9" name="Google Shape;279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9"/>
          <p:cNvSpPr txBox="1"/>
          <p:nvPr/>
        </p:nvSpPr>
        <p:spPr>
          <a:xfrm>
            <a:off x="3812025" y="990625"/>
            <a:ext cx="48108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</a:t>
            </a:r>
            <a:r>
              <a:rPr b="1" lang="en" sz="18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kind</a:t>
            </a:r>
            <a:endParaRPr b="1" sz="18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order, hue_order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to order the categorical levels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row_order, col_order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organize the row &amp;/or columns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39"/>
          <p:cNvSpPr txBox="1"/>
          <p:nvPr/>
        </p:nvSpPr>
        <p:spPr>
          <a:xfrm>
            <a:off x="547175" y="3890250"/>
            <a:ext cx="8627100" cy="8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sns.catplot(data=animal_df, x="Animals", </a:t>
            </a: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kind=”count”</a:t>
            </a:r>
            <a:r>
              <a:rPr b="1" lang="en" sz="1800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=animals_df[</a:t>
            </a:r>
            <a:r>
              <a:rPr lang="en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'Animals'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].value_counts().index)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75" y="816313"/>
            <a:ext cx="3017130" cy="292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Agenda</a:t>
            </a:r>
            <a:endParaRPr>
              <a:solidFill>
                <a:srgbClr val="B45F0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Montserrat"/>
              <a:buChar char="●"/>
            </a:pPr>
            <a:r>
              <a:rPr lang="en" sz="2300"/>
              <a:t>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t/>
            </a:r>
            <a:endParaRPr sz="2000"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536913" y="2456900"/>
            <a:ext cx="38646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Used for creating static, interactive, and animated visualizations in Python. Matplotlib allows you to generate plots, histograms, bar charts, scatter plots, etc.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Plotting with matplotlib and seaborn</a:t>
            </a:r>
            <a:endParaRPr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72725"/>
            <a:ext cx="4000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600" y="1029863"/>
            <a:ext cx="370522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4860288" y="2456900"/>
            <a:ext cx="3864600" cy="22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Library for creating statistical graphics in Python. It is based on Matplotlib and integrates with Pandas data structures.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457200" y="2312600"/>
            <a:ext cx="8143800" cy="124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Display your plots in Jupyter notebook</a:t>
            </a:r>
            <a:endParaRPr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2"/>
          <p:cNvSpPr txBox="1"/>
          <p:nvPr/>
        </p:nvSpPr>
        <p:spPr>
          <a:xfrm>
            <a:off x="543000" y="955650"/>
            <a:ext cx="81438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Be sure to use the command </a:t>
            </a:r>
            <a:r>
              <a:rPr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%matplotlib inline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 render and display the plot in </a:t>
            </a: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Jupyter</a:t>
            </a: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notebook.</a:t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%matplotlib inline</a:t>
            </a:r>
            <a:endParaRPr sz="1600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00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Investigating the relationship between two variables</a:t>
            </a:r>
            <a:endParaRPr sz="2300"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4407300" y="2135075"/>
            <a:ext cx="4279500" cy="2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Using relplot() function to show the relationship between two variables with semantic mappings of subsets. </a:t>
            </a:r>
            <a:endParaRPr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kind</a:t>
            </a:r>
            <a:r>
              <a:rPr lang="en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parameter to select the axes-level function to use:</a:t>
            </a:r>
            <a:endParaRPr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scatterplot()</a:t>
            </a:r>
            <a:r>
              <a:rPr lang="en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(with kind="scatter"; the default)</a:t>
            </a:r>
            <a:endParaRPr>
              <a:solidFill>
                <a:srgbClr val="3232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400"/>
              <a:buFont typeface="Helvetica Neue"/>
              <a:buChar char="●"/>
            </a:pPr>
            <a:r>
              <a:rPr lang="en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lineplot()</a:t>
            </a:r>
            <a:r>
              <a:rPr lang="en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(with kind="line")</a:t>
            </a:r>
            <a:endParaRPr i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57200" y="943675"/>
            <a:ext cx="8187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want to understand the relationship between ‘Species’ and ‘Number of genes’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4407300" y="1499000"/>
            <a:ext cx="427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Would it be easier to see the relationship visually? </a:t>
            </a:r>
            <a:endParaRPr i="1" sz="18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82575"/>
            <a:ext cx="383573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>
            <a:off x="479100" y="996825"/>
            <a:ext cx="8143800" cy="76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Visualizing the relationship between two variables</a:t>
            </a:r>
            <a:endParaRPr sz="2500"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4"/>
          <p:cNvSpPr txBox="1"/>
          <p:nvPr/>
        </p:nvSpPr>
        <p:spPr>
          <a:xfrm>
            <a:off x="457200" y="943675"/>
            <a:ext cx="8187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sns.relplot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(data=selected, x="Size (Mb)", y="Number of genes")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plt.title("Genome size and number of genes for reptiles", pad=20)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419" y="1914525"/>
            <a:ext cx="2874379" cy="31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75" y="1908800"/>
            <a:ext cx="383573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/>
          <p:nvPr/>
        </p:nvSpPr>
        <p:spPr>
          <a:xfrm>
            <a:off x="479100" y="996825"/>
            <a:ext cx="8143800" cy="42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Adding color to our visualization</a:t>
            </a:r>
            <a:endParaRPr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5"/>
          <p:cNvSpPr txBox="1"/>
          <p:nvPr/>
        </p:nvSpPr>
        <p:spPr>
          <a:xfrm>
            <a:off x="578150" y="1019875"/>
            <a:ext cx="806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sns.relplot(data=animals, x="Size (Mb)", y="Number of genes", </a:t>
            </a:r>
            <a:r>
              <a:rPr b="1" lang="en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hue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="GC%")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00" y="1753025"/>
            <a:ext cx="3192018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/>
        </p:nvSpPr>
        <p:spPr>
          <a:xfrm>
            <a:off x="3893050" y="1906900"/>
            <a:ext cx="4793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Setting hue argument (seaborn) on a column to add color to each point.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Additionally, this enable us to visualizing a 3rd variable.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Do you think the color scale for hue is impacted by missing data?</a:t>
            </a:r>
            <a:endParaRPr i="1" sz="18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/>
          <p:nvPr/>
        </p:nvSpPr>
        <p:spPr>
          <a:xfrm>
            <a:off x="479100" y="996825"/>
            <a:ext cx="8143800" cy="82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6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Mapping size of data point to our visualization</a:t>
            </a:r>
            <a:endParaRPr sz="2700"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578150" y="1019875"/>
            <a:ext cx="80667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sns.relplot(data=animals,x="Size (Mb)", y="Number of genes", </a:t>
            </a:r>
            <a:r>
              <a:rPr b="1" lang="en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="Size (Mb)", </a:t>
            </a:r>
            <a:r>
              <a:rPr b="1" lang="en" sz="15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sizes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=(1, 200))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3893100" y="2107450"/>
            <a:ext cx="4793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can map the size of the data point using the </a:t>
            </a:r>
            <a:r>
              <a:rPr lang="en" sz="1800">
                <a:solidFill>
                  <a:srgbClr val="741B47"/>
                </a:solidFill>
                <a:latin typeface="Montserrat"/>
                <a:ea typeface="Montserrat"/>
                <a:cs typeface="Montserrat"/>
                <a:sym typeface="Montserrat"/>
              </a:rPr>
              <a:t>size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argument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 which column you want to map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○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 the minimum and maximum sizes of the points you want on the plot</a:t>
            </a:r>
            <a:endParaRPr i="1" sz="1800">
              <a:solidFill>
                <a:srgbClr val="741B4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50" y="2046775"/>
            <a:ext cx="3140400" cy="29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479100" y="4197225"/>
            <a:ext cx="8143800" cy="51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457200" y="6313"/>
            <a:ext cx="8229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rgbClr val="B45F0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catplot() to create a categorical plot</a:t>
            </a:r>
            <a:endParaRPr sz="2400">
              <a:solidFill>
                <a:srgbClr val="B45F0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538650" y="996825"/>
            <a:ext cx="55899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catplot()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show the relationship between two categorical variables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 </a:t>
            </a:r>
            <a:r>
              <a:rPr b="1" lang="en" sz="18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kind</a:t>
            </a:r>
            <a:endParaRPr b="1" sz="18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type of plots including box (box plot), violin (kde-based distribution), bar, count, point (to show means and confidence interval)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Resource: </a:t>
            </a:r>
            <a:r>
              <a:rPr lang="en" sz="11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https://seaborn.pydata.org/generated/seaborn.catplot.html</a:t>
            </a:r>
            <a:endParaRPr b="1">
              <a:solidFill>
                <a:srgbClr val="741B47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1420" y="996820"/>
            <a:ext cx="2717175" cy="2620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547175" y="4195050"/>
            <a:ext cx="862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sns.catplot(data=animal_df, x="Animals", </a:t>
            </a:r>
            <a:r>
              <a:rPr b="1" lang="en" sz="1800">
                <a:solidFill>
                  <a:srgbClr val="B45F06"/>
                </a:solidFill>
                <a:latin typeface="Courier New"/>
                <a:ea typeface="Courier New"/>
                <a:cs typeface="Courier New"/>
                <a:sym typeface="Courier New"/>
              </a:rPr>
              <a:t>kind=”count”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