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184" autoAdjust="0"/>
  </p:normalViewPr>
  <p:slideViewPr>
    <p:cSldViewPr snapToGrid="0">
      <p:cViewPr varScale="1">
        <p:scale>
          <a:sx n="59" d="100"/>
          <a:sy n="59" d="100"/>
        </p:scale>
        <p:origin x="16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89864-E192-4047-9240-F505BE48451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BCEE9-B689-4974-98B0-61206F0A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DDoS</a:t>
            </a:r>
            <a:r>
              <a:rPr lang="he-IL" baseline="0" dirty="0" smtClean="0"/>
              <a:t>– </a:t>
            </a:r>
            <a:r>
              <a:rPr lang="en-US" baseline="0" dirty="0" smtClean="0"/>
              <a:t>Distributed Denial of Service</a:t>
            </a:r>
            <a:r>
              <a:rPr lang="he-IL" baseline="0" dirty="0" smtClean="0"/>
              <a:t>, היא משפחת מתקפות שנועדה להשבית מערכת מחשב ע"י יצירת עומס חריג על משאביה ומקורה במספר מחשבים מסונכרנים. רוב המערכות לגילוי המתקפות בנויות ממספר שכבות, ובשכבה הראשונה בד"כ נמצאים </a:t>
            </a:r>
            <a:r>
              <a:rPr lang="en-US" baseline="0" dirty="0" smtClean="0"/>
              <a:t>stateless devices</a:t>
            </a:r>
            <a:r>
              <a:rPr lang="he-IL" baseline="0" dirty="0" smtClean="0"/>
              <a:t> שעוסקים בפעולות מיתוג מהירות, ולא יכולים לבצע משימות שהן תלויות </a:t>
            </a:r>
            <a:r>
              <a:rPr lang="en-US" baseline="0" dirty="0" smtClean="0"/>
              <a:t>flow</a:t>
            </a:r>
            <a:r>
              <a:rPr lang="he-IL" baseline="0" dirty="0" smtClean="0"/>
              <a:t>. גישה נפוצה לגילוי מתקפת </a:t>
            </a:r>
            <a:r>
              <a:rPr lang="en-US" baseline="0" dirty="0" smtClean="0"/>
              <a:t>DDoS</a:t>
            </a:r>
            <a:r>
              <a:rPr lang="he-IL" baseline="0" dirty="0" smtClean="0"/>
              <a:t> הוא שיערוך מספר ה-</a:t>
            </a:r>
            <a:r>
              <a:rPr lang="en-US" baseline="0" dirty="0" smtClean="0"/>
              <a:t>flows</a:t>
            </a:r>
            <a:r>
              <a:rPr lang="he-IL" baseline="0" dirty="0" smtClean="0"/>
              <a:t> השונים שעוברים ב-</a:t>
            </a:r>
            <a:r>
              <a:rPr lang="en-US" baseline="0" dirty="0" smtClean="0"/>
              <a:t>switch</a:t>
            </a:r>
            <a:r>
              <a:rPr lang="he-IL" baseline="0" dirty="0" smtClean="0"/>
              <a:t> בכל נקודת זמן, או במילים אחרות שיערוך הקרדינליות של ה-</a:t>
            </a:r>
            <a:r>
              <a:rPr lang="en-US" baseline="0" dirty="0" smtClean="0"/>
              <a:t>stream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מטרת הפרוייקט היא לממש מערכת לגילוי מתקפת </a:t>
            </a:r>
            <a:r>
              <a:rPr lang="en-US" baseline="0" dirty="0" smtClean="0"/>
              <a:t>DDoS</a:t>
            </a:r>
            <a:r>
              <a:rPr lang="he-IL" baseline="0" dirty="0" smtClean="0"/>
              <a:t> בזמן אמת, כאשר שיערוך הקרדינליות מבוסס על כל ה-</a:t>
            </a:r>
            <a:r>
              <a:rPr lang="en-US" baseline="0" dirty="0" smtClean="0"/>
              <a:t>stream</a:t>
            </a:r>
            <a:r>
              <a:rPr lang="he-IL" baseline="0" dirty="0" smtClean="0"/>
              <a:t> או על דגימות ה-</a:t>
            </a:r>
            <a:r>
              <a:rPr lang="en-US" baseline="0" dirty="0" smtClean="0"/>
              <a:t>stream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שיערוך הקרדינליות נעשה בעזרת שני אלגוריתמים </a:t>
            </a:r>
            <a:r>
              <a:rPr lang="en-US" baseline="0" dirty="0" smtClean="0"/>
              <a:t>HyperLogLog</a:t>
            </a:r>
            <a:r>
              <a:rPr lang="he-IL" baseline="0" dirty="0" smtClean="0"/>
              <a:t> (כפי שמתואר במאמר מס' 1 ברשימת הרפרנסים) ו-</a:t>
            </a:r>
            <a:r>
              <a:rPr lang="en-US" baseline="0" dirty="0" smtClean="0"/>
              <a:t>LogLog</a:t>
            </a:r>
            <a:r>
              <a:rPr lang="he-IL" baseline="0" dirty="0" smtClean="0"/>
              <a:t> (מס' 3), וכשהשיערוך מבוסס על ה-</a:t>
            </a:r>
            <a:r>
              <a:rPr lang="en-US" baseline="0" dirty="0" smtClean="0"/>
              <a:t>stream</a:t>
            </a:r>
            <a:r>
              <a:rPr lang="he-IL" baseline="0" dirty="0" smtClean="0"/>
              <a:t> הדגום</a:t>
            </a:r>
            <a:r>
              <a:rPr lang="en-US" baseline="0" dirty="0" smtClean="0"/>
              <a:t> </a:t>
            </a:r>
            <a:r>
              <a:rPr lang="he-IL" baseline="0" dirty="0" smtClean="0"/>
              <a:t>משתמשים בשערוך </a:t>
            </a:r>
            <a:r>
              <a:rPr lang="en-US" baseline="0" dirty="0" smtClean="0"/>
              <a:t>Good-Turing</a:t>
            </a:r>
            <a:r>
              <a:rPr lang="he-IL" baseline="0" dirty="0" smtClean="0"/>
              <a:t> כדי לתקן את ההטיה שיוצרת הדגימה (מאמר מס' 2 ברשימת הרפרנסים).</a:t>
            </a:r>
            <a:endParaRPr lang="en-US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לגבי העבודה העתידית: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רצוי לנסות להריץ את המערכת על מערכת הפעלה אמיתית (נכון לעכשיו המערכת רצה במסגרת </a:t>
            </a:r>
            <a:r>
              <a:rPr lang="en-US" baseline="0" dirty="0" smtClean="0"/>
              <a:t>VMware</a:t>
            </a:r>
            <a:r>
              <a:rPr lang="he-IL" baseline="0" dirty="0" smtClean="0"/>
              <a:t>). לצורך ההרצה בקונפיגורציה הנוכחית יש להתקין את סביבת </a:t>
            </a:r>
            <a:r>
              <a:rPr lang="en-US" baseline="0" dirty="0" smtClean="0"/>
              <a:t>P4</a:t>
            </a:r>
            <a:r>
              <a:rPr lang="he-IL" baseline="0" dirty="0" smtClean="0"/>
              <a:t> (כדי שתהיה אפשרות לקמפל את קוד ה-</a:t>
            </a:r>
            <a:r>
              <a:rPr lang="en-US" baseline="0" dirty="0" smtClean="0"/>
              <a:t>ASIC</a:t>
            </a:r>
            <a:r>
              <a:rPr lang="he-IL" baseline="0" dirty="0" smtClean="0"/>
              <a:t>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כאמור ממומש בחלקו ב-</a:t>
            </a:r>
            <a:r>
              <a:rPr lang="en-US" baseline="0" dirty="0" smtClean="0"/>
              <a:t>P4</a:t>
            </a:r>
            <a:r>
              <a:rPr lang="he-IL" baseline="0" dirty="0" smtClean="0"/>
              <a:t> ובחלקו ב-</a:t>
            </a:r>
            <a:r>
              <a:rPr lang="en-US" baseline="0" dirty="0" smtClean="0"/>
              <a:t>C++</a:t>
            </a:r>
            <a:r>
              <a:rPr lang="he-IL" baseline="0" dirty="0" smtClean="0"/>
              <a:t>. יש הצדקה לחלוקה הזו כשיש שימוש ב-</a:t>
            </a:r>
            <a:r>
              <a:rPr lang="en-US" baseline="0" dirty="0" smtClean="0"/>
              <a:t>sliding window</a:t>
            </a:r>
            <a:r>
              <a:rPr lang="he-IL" baseline="0" dirty="0" smtClean="0"/>
              <a:t> כי השאיפה היא לחסוך רגיסטרים ב-</a:t>
            </a:r>
            <a:r>
              <a:rPr lang="en-US" baseline="0" dirty="0" smtClean="0"/>
              <a:t>ASIC</a:t>
            </a:r>
            <a:r>
              <a:rPr lang="he-IL" baseline="0" dirty="0" smtClean="0"/>
              <a:t>. מצד שני כשאין דגימה ומשתמשים בקירוב ל</a:t>
            </a:r>
            <a:r>
              <a:rPr lang="en-US" baseline="0" dirty="0" smtClean="0"/>
              <a:t>alpha m</a:t>
            </a:r>
            <a:r>
              <a:rPr lang="he-IL" baseline="0" dirty="0" smtClean="0"/>
              <a:t> – אין ממש צורך ב-</a:t>
            </a:r>
            <a:r>
              <a:rPr lang="en-US" baseline="0" dirty="0" smtClean="0"/>
              <a:t>Driver</a:t>
            </a:r>
            <a:r>
              <a:rPr lang="he-IL" baseline="0" dirty="0" smtClean="0"/>
              <a:t>. כדי לייעל את המערכת ניתן לבדוק את האפשרות להכניס את ה-</a:t>
            </a:r>
            <a:r>
              <a:rPr lang="en-US" baseline="0" dirty="0" smtClean="0"/>
              <a:t>sliding window</a:t>
            </a:r>
            <a:r>
              <a:rPr lang="he-IL" baseline="0" dirty="0" smtClean="0"/>
              <a:t> ל-</a:t>
            </a:r>
            <a:r>
              <a:rPr lang="en-US" baseline="0" dirty="0" smtClean="0"/>
              <a:t>ASIC</a:t>
            </a:r>
            <a:r>
              <a:rPr lang="he-IL" baseline="0" dirty="0" smtClean="0"/>
              <a:t> (כי כפי שהתברר יש אפשרות ב-</a:t>
            </a:r>
            <a:r>
              <a:rPr lang="en-US" baseline="0" dirty="0" smtClean="0"/>
              <a:t>P4</a:t>
            </a:r>
            <a:r>
              <a:rPr lang="he-IL" baseline="0" dirty="0" smtClean="0"/>
              <a:t> למדוד זמנים), או להעביר אותו ל-</a:t>
            </a:r>
            <a:r>
              <a:rPr lang="en-US" baseline="0" dirty="0" smtClean="0"/>
              <a:t>Script</a:t>
            </a:r>
            <a:r>
              <a:rPr lang="he-IL" baseline="0" dirty="0" smtClean="0"/>
              <a:t>. בנוסף </a:t>
            </a:r>
            <a:r>
              <a:rPr lang="en-US" baseline="0" dirty="0" smtClean="0"/>
              <a:t>P4</a:t>
            </a:r>
            <a:r>
              <a:rPr lang="he-IL" baseline="0" dirty="0" smtClean="0"/>
              <a:t> עדיין מתפתחת ויכול להיות שבהמשך יתאפשר מימוש יעיל יותר של ה-</a:t>
            </a:r>
            <a:r>
              <a:rPr lang="en-US" baseline="0" dirty="0" smtClean="0"/>
              <a:t>ASIC</a:t>
            </a:r>
            <a:r>
              <a:rPr lang="he-IL" baseline="0" dirty="0" smtClean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לגבי הפונקציה </a:t>
            </a:r>
            <a:r>
              <a:rPr lang="en-US" baseline="0" dirty="0" smtClean="0"/>
              <a:t>h1</a:t>
            </a:r>
            <a:r>
              <a:rPr lang="he-IL" baseline="0" dirty="0" smtClean="0"/>
              <a:t> – בחרתי אותה כי חשבתי שניתן יהיה לממש אותה ב-</a:t>
            </a:r>
            <a:r>
              <a:rPr lang="en-US" baseline="0" dirty="0" smtClean="0"/>
              <a:t>P4</a:t>
            </a:r>
            <a:r>
              <a:rPr lang="he-IL" baseline="0" dirty="0" smtClean="0"/>
              <a:t>. מבדיקה של כ-10,000 מזהים חוקיים רנדומיים מתקבל ממוצע קרוב לחצי, אבל שונות די גבוהה. לכן ככל הנראה נוצר פילוג די אחיד של ה-</a:t>
            </a:r>
            <a:r>
              <a:rPr lang="en-US" baseline="0" dirty="0" smtClean="0"/>
              <a:t>flow IDs</a:t>
            </a:r>
            <a:r>
              <a:rPr lang="he-IL" baseline="0" dirty="0" smtClean="0"/>
              <a:t>, אבל אפשר לנסות למצוא פונקציה טובה יותר.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לגבי </a:t>
            </a:r>
            <a:r>
              <a:rPr lang="en-US" baseline="0" dirty="0" smtClean="0"/>
              <a:t>alpha m</a:t>
            </a:r>
            <a:r>
              <a:rPr lang="he-IL" baseline="0" dirty="0" smtClean="0"/>
              <a:t> – השתמשתי בקירוב במקום בחישוב המלא שכולל אינגרל חצי אינסופי, ואולי אפשר לשפר את הדיוק בעיקר בערכים הגבוהים.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לגבי ה-</a:t>
            </a:r>
            <a:r>
              <a:rPr lang="en-US" baseline="0" dirty="0" smtClean="0"/>
              <a:t>sliding window</a:t>
            </a:r>
            <a:r>
              <a:rPr lang="he-IL" baseline="0" dirty="0" smtClean="0"/>
              <a:t>: נכון לעכשיו 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מחשב ממוצע חשבוני כדי לשקלל הממוצעים שהוא קיבל מה-</a:t>
            </a:r>
            <a:r>
              <a:rPr lang="en-US" baseline="0" dirty="0" smtClean="0"/>
              <a:t>ASIC</a:t>
            </a:r>
            <a:r>
              <a:rPr lang="he-IL" baseline="0" dirty="0" smtClean="0"/>
              <a:t> בצעדי זמן האחרונים. רצוי לחפש איזושהי אלטרנטיבה שתהפוך את הקריאה האחרונה ליותר דומיננטית (גם מבחינת מערך ה-</a:t>
            </a:r>
            <a:r>
              <a:rPr lang="en-US" baseline="0" dirty="0" smtClean="0"/>
              <a:t>U</a:t>
            </a:r>
            <a:r>
              <a:rPr lang="he-IL" baseline="0" dirty="0" smtClean="0"/>
              <a:t> האחרון) ותשפר את התגובתיות של המערכת. נקודה נוספת שצריך לחשוב עליה היא המקרה שבו מספר האלמנטים עם המופע היחיד שווה לגודל המערך </a:t>
            </a:r>
            <a:r>
              <a:rPr lang="en-US" baseline="0" dirty="0" smtClean="0"/>
              <a:t>U</a:t>
            </a:r>
            <a:r>
              <a:rPr lang="he-IL" baseline="0" dirty="0" smtClean="0"/>
              <a:t>. במקרה הזה המכנה בתיקון </a:t>
            </a:r>
            <a:r>
              <a:rPr lang="en-US" baseline="0" dirty="0" smtClean="0"/>
              <a:t>Good-Turing</a:t>
            </a:r>
            <a:r>
              <a:rPr lang="he-IL" baseline="0" dirty="0" smtClean="0"/>
              <a:t> מתאפס ואין אפשרות לשערך את הקרדינליות. בקונפיגורציה הנוכחית כשזה קורה - 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מחזיר את שיערוך הקרדינליות המקסימלי שנראה עד כה, ורצוי למצוא פתרון אחר.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לגבי הפרוטוקולים - נכון לעכשיו המערכת בנויה לקבל רק </a:t>
            </a:r>
            <a:r>
              <a:rPr lang="en-US" baseline="0" dirty="0" smtClean="0"/>
              <a:t>TCP</a:t>
            </a:r>
            <a:r>
              <a:rPr lang="he-IL" baseline="0" dirty="0" smtClean="0"/>
              <a:t> ו-</a:t>
            </a:r>
            <a:r>
              <a:rPr lang="en-US" baseline="0" dirty="0" smtClean="0"/>
              <a:t>UDP</a:t>
            </a:r>
            <a:r>
              <a:rPr lang="he-IL" baseline="0" dirty="0" smtClean="0"/>
              <a:t>. אם צריך אפשר בקלות להרחיב אותה לפרוטוקולים נוספים של התובלה וגם ל-</a:t>
            </a:r>
            <a:r>
              <a:rPr lang="en-US" baseline="0" dirty="0" smtClean="0"/>
              <a:t>IPv6</a:t>
            </a:r>
            <a:r>
              <a:rPr lang="he-IL" baseline="0" dirty="0" smtClean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לגבי התעבורה - נכון לעכשיו המערכת מקבלת תעבורה סינטטית בקצב ממוצע של כ-</a:t>
            </a:r>
            <a:r>
              <a:rPr lang="en-US" baseline="0" dirty="0" smtClean="0"/>
              <a:t>700</a:t>
            </a:r>
            <a:r>
              <a:rPr lang="he-IL" baseline="0" dirty="0" smtClean="0"/>
              <a:t> </a:t>
            </a:r>
            <a:r>
              <a:rPr lang="en-US" baseline="0" dirty="0" smtClean="0"/>
              <a:t>packets</a:t>
            </a:r>
            <a:r>
              <a:rPr lang="he-IL" baseline="0" dirty="0" smtClean="0"/>
              <a:t> לשניה. בהינתן פלטפורמה חזקה יותר אפשר לנסות להשתמש בתעבורה אמיתית.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המערכת</a:t>
            </a:r>
            <a:r>
              <a:rPr lang="he-IL" baseline="0" dirty="0" smtClean="0"/>
              <a:t> רצה על מכונה וירטואלית שבה מותקנת </a:t>
            </a:r>
            <a:r>
              <a:rPr lang="en-US" baseline="0" dirty="0" smtClean="0"/>
              <a:t>Ubuntu 14.04</a:t>
            </a:r>
            <a:r>
              <a:rPr lang="he-IL" baseline="0" dirty="0" smtClean="0"/>
              <a:t> (הסביבה המומלצת לפי הוראות התקנת </a:t>
            </a:r>
            <a:r>
              <a:rPr lang="en-US" baseline="0" dirty="0" smtClean="0"/>
              <a:t>P4</a:t>
            </a:r>
            <a:r>
              <a:rPr lang="he-IL" baseline="0" dirty="0" smtClean="0"/>
              <a:t>).</a:t>
            </a:r>
          </a:p>
          <a:p>
            <a:pPr algn="r" rtl="1"/>
            <a:r>
              <a:rPr lang="en-US" baseline="0" dirty="0" smtClean="0"/>
              <a:t>Mininet</a:t>
            </a:r>
            <a:r>
              <a:rPr lang="he-IL" baseline="0" dirty="0" smtClean="0"/>
              <a:t> מסמלץ את הרשת שמורכבת מ-</a:t>
            </a:r>
            <a:r>
              <a:rPr lang="en-US" baseline="0" dirty="0" smtClean="0"/>
              <a:t>host</a:t>
            </a:r>
            <a:r>
              <a:rPr lang="he-IL" baseline="0" dirty="0" smtClean="0"/>
              <a:t> אחד ומ-</a:t>
            </a:r>
            <a:r>
              <a:rPr lang="en-US" baseline="0" dirty="0" smtClean="0"/>
              <a:t>switch</a:t>
            </a:r>
            <a:r>
              <a:rPr lang="he-IL" baseline="0" dirty="0" smtClean="0"/>
              <a:t> אחד.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בנוי משני מודולים:</a:t>
            </a:r>
          </a:p>
          <a:p>
            <a:pPr algn="r" rtl="1"/>
            <a:r>
              <a:rPr lang="he-IL" baseline="0" dirty="0" smtClean="0"/>
              <a:t>1.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שממומש ב-</a:t>
            </a:r>
            <a:r>
              <a:rPr lang="en-US" baseline="0" dirty="0" smtClean="0"/>
              <a:t>P4</a:t>
            </a:r>
            <a:r>
              <a:rPr lang="he-IL" baseline="0" dirty="0" smtClean="0"/>
              <a:t>, גרסה שניה של </a:t>
            </a:r>
            <a:r>
              <a:rPr lang="en-US" baseline="0" dirty="0" smtClean="0"/>
              <a:t>behavioral model</a:t>
            </a:r>
            <a:r>
              <a:rPr lang="he-IL" baseline="0" dirty="0" smtClean="0"/>
              <a:t>. </a:t>
            </a:r>
          </a:p>
          <a:p>
            <a:pPr algn="r" rtl="1"/>
            <a:r>
              <a:rPr lang="he-IL" baseline="0" dirty="0" smtClean="0"/>
              <a:t>2. 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שממומש ב-</a:t>
            </a:r>
            <a:r>
              <a:rPr lang="en-US" baseline="0" dirty="0" smtClean="0"/>
              <a:t>C++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מקבל מה-</a:t>
            </a:r>
            <a:r>
              <a:rPr lang="en-US" baseline="0" dirty="0" smtClean="0"/>
              <a:t>ASIC</a:t>
            </a:r>
            <a:r>
              <a:rPr lang="he-IL" baseline="0" dirty="0" smtClean="0"/>
              <a:t> תוצאות ביניים ומשלים את שיערוך הקרדינליות. התכנון המקורי היה להשתמש ב-</a:t>
            </a:r>
            <a:r>
              <a:rPr lang="en-US" baseline="0" dirty="0" smtClean="0"/>
              <a:t>OpenSwitch</a:t>
            </a:r>
            <a:r>
              <a:rPr lang="he-IL" baseline="0" dirty="0" smtClean="0"/>
              <a:t> כדי לקרוא נתונים מה-</a:t>
            </a:r>
            <a:r>
              <a:rPr lang="en-US" baseline="0" dirty="0" smtClean="0"/>
              <a:t>ASIC</a:t>
            </a:r>
            <a:r>
              <a:rPr lang="he-IL" baseline="0" dirty="0" smtClean="0"/>
              <a:t>, אבל במהלך העבודה התברר שניתן לעשות זאת גם בעזרת </a:t>
            </a:r>
            <a:r>
              <a:rPr lang="en-US" baseline="0" dirty="0" smtClean="0"/>
              <a:t>runtime API</a:t>
            </a:r>
            <a:r>
              <a:rPr lang="he-IL" baseline="0" dirty="0" smtClean="0"/>
              <a:t> שניתן למצוא בכלי עזר של </a:t>
            </a:r>
            <a:r>
              <a:rPr lang="en-US" baseline="0" dirty="0" smtClean="0"/>
              <a:t>P4</a:t>
            </a:r>
            <a:r>
              <a:rPr lang="he-IL" baseline="0" dirty="0" smtClean="0"/>
              <a:t>.</a:t>
            </a:r>
          </a:p>
          <a:p>
            <a:pPr algn="r" rtl="1"/>
            <a:r>
              <a:rPr lang="en-US" baseline="0" dirty="0" smtClean="0"/>
              <a:t>Scapy</a:t>
            </a:r>
            <a:r>
              <a:rPr lang="he-IL" baseline="0" dirty="0" smtClean="0"/>
              <a:t> הוא הכלי שמייצר את התעבורה שנשלחת ל-</a:t>
            </a:r>
            <a:r>
              <a:rPr lang="en-US" baseline="0" dirty="0" smtClean="0"/>
              <a:t>host</a:t>
            </a:r>
            <a:r>
              <a:rPr lang="he-IL" baseline="0" dirty="0" smtClean="0"/>
              <a:t> ומועברת ישירות ל-</a:t>
            </a:r>
            <a:r>
              <a:rPr lang="en-US" baseline="0" dirty="0" smtClean="0"/>
              <a:t>switch</a:t>
            </a:r>
            <a:r>
              <a:rPr lang="he-IL" baseline="0" dirty="0" smtClean="0"/>
              <a:t>. </a:t>
            </a:r>
            <a:r>
              <a:rPr lang="en-US" baseline="0" dirty="0" smtClean="0"/>
              <a:t>iPerf</a:t>
            </a:r>
            <a:r>
              <a:rPr lang="he-IL" baseline="0" dirty="0" smtClean="0"/>
              <a:t> לא התאים למטרה זו כי בעזרתו לא ניתן לשלוט על תוכן התעבורה.</a:t>
            </a:r>
          </a:p>
          <a:p>
            <a:pPr algn="r" rtl="1"/>
            <a:r>
              <a:rPr lang="he-IL" baseline="0" dirty="0" smtClean="0"/>
              <a:t>סקריפט </a:t>
            </a:r>
            <a:r>
              <a:rPr lang="en-US" baseline="0" dirty="0" smtClean="0"/>
              <a:t>Python</a:t>
            </a:r>
            <a:r>
              <a:rPr lang="he-IL" baseline="0" dirty="0" smtClean="0"/>
              <a:t> מפעיל את כל רכיבי המערכת יחד, מאפשר מעבר נתונים מה-</a:t>
            </a:r>
            <a:r>
              <a:rPr lang="en-US" baseline="0" dirty="0" smtClean="0"/>
              <a:t>ASIC</a:t>
            </a:r>
            <a:r>
              <a:rPr lang="he-IL" baseline="0" dirty="0" smtClean="0"/>
              <a:t> ל-</a:t>
            </a:r>
            <a:r>
              <a:rPr lang="en-US" baseline="0" dirty="0" smtClean="0"/>
              <a:t>Driver</a:t>
            </a:r>
            <a:r>
              <a:rPr lang="he-IL" baseline="0" dirty="0" smtClean="0"/>
              <a:t> ומציג את הפלט של </a:t>
            </a:r>
            <a:r>
              <a:rPr lang="en-US" baseline="0" dirty="0" smtClean="0"/>
              <a:t>Driver</a:t>
            </a:r>
            <a:r>
              <a:rPr lang="he-IL" baseline="0" smtClean="0"/>
              <a:t>.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חישוב</a:t>
            </a:r>
            <a:r>
              <a:rPr lang="he-IL" baseline="0" dirty="0" smtClean="0"/>
              <a:t> הקרדינליות של כל ה-</a:t>
            </a:r>
            <a:r>
              <a:rPr lang="en-US" baseline="0" dirty="0" smtClean="0"/>
              <a:t>stream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בכ"א מהאלגוריתמים שבהם משתמשים – </a:t>
            </a:r>
            <a:r>
              <a:rPr lang="en-US" baseline="0" dirty="0" smtClean="0"/>
              <a:t>LogLog</a:t>
            </a:r>
            <a:r>
              <a:rPr lang="he-IL" baseline="0" dirty="0" smtClean="0"/>
              <a:t> ו-</a:t>
            </a:r>
            <a:r>
              <a:rPr lang="en-US" baseline="0" dirty="0" smtClean="0"/>
              <a:t>HyperLogLog</a:t>
            </a:r>
            <a:r>
              <a:rPr lang="he-IL" baseline="0" dirty="0" smtClean="0"/>
              <a:t> יש שימוש באותן פונקציות </a:t>
            </a:r>
            <a:r>
              <a:rPr lang="en-US" baseline="0" dirty="0" smtClean="0"/>
              <a:t>hash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פונקציית ה-</a:t>
            </a:r>
            <a:r>
              <a:rPr lang="en-US" baseline="0" dirty="0" smtClean="0"/>
              <a:t>hash</a:t>
            </a:r>
            <a:r>
              <a:rPr lang="he-IL" baseline="0" dirty="0" smtClean="0"/>
              <a:t> הראשונה מופעלת על </a:t>
            </a:r>
            <a:r>
              <a:rPr lang="en-US" baseline="0" dirty="0" smtClean="0"/>
              <a:t>flow ID</a:t>
            </a:r>
            <a:r>
              <a:rPr lang="he-IL" baseline="0" dirty="0" smtClean="0"/>
              <a:t> ומחזירה מספר מפולג אחיד שמייצג את ה-</a:t>
            </a:r>
            <a:r>
              <a:rPr lang="en-US" baseline="0" dirty="0" smtClean="0"/>
              <a:t>flow</a:t>
            </a:r>
            <a:r>
              <a:rPr lang="he-IL" baseline="0" dirty="0" smtClean="0"/>
              <a:t>. הפונקציה שבה השתמשתי לוקחת 4 מתוך חמשת הפרמטרים של </a:t>
            </a:r>
            <a:r>
              <a:rPr lang="en-US" baseline="0" dirty="0" smtClean="0"/>
              <a:t>flow ID</a:t>
            </a:r>
            <a:r>
              <a:rPr lang="he-IL" baseline="0" dirty="0" smtClean="0"/>
              <a:t>, כי הפרוטוקולים היחידים של התובלה שבהם נעשה שימוש הם </a:t>
            </a:r>
            <a:r>
              <a:rPr lang="en-US" baseline="0" dirty="0" smtClean="0"/>
              <a:t>TCP</a:t>
            </a:r>
            <a:r>
              <a:rPr lang="he-IL" baseline="0" dirty="0" smtClean="0"/>
              <a:t> ו-</a:t>
            </a:r>
            <a:r>
              <a:rPr lang="en-US" baseline="0" dirty="0" smtClean="0"/>
              <a:t>UDP</a:t>
            </a:r>
            <a:r>
              <a:rPr lang="he-IL" baseline="0" dirty="0" smtClean="0"/>
              <a:t> ולא רציתי ליצור הטיה.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הפונקציה השניה מחזירה את ה-</a:t>
            </a:r>
            <a:r>
              <a:rPr lang="en-US" baseline="0" dirty="0" smtClean="0"/>
              <a:t>bucket</a:t>
            </a:r>
            <a:r>
              <a:rPr lang="he-IL" baseline="0" dirty="0" smtClean="0"/>
              <a:t> שאליו יש להכניס את המספר המייצג את ה-</a:t>
            </a:r>
            <a:r>
              <a:rPr lang="en-US" baseline="0" dirty="0" smtClean="0"/>
              <a:t>flow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בתוך כל </a:t>
            </a:r>
            <a:r>
              <a:rPr lang="en-US" baseline="0" dirty="0" smtClean="0"/>
              <a:t>bucket</a:t>
            </a:r>
            <a:r>
              <a:rPr lang="he-IL" baseline="0" dirty="0" smtClean="0"/>
              <a:t> שמור ה-</a:t>
            </a:r>
            <a:r>
              <a:rPr lang="en-US" baseline="0" dirty="0" smtClean="0"/>
              <a:t>rank</a:t>
            </a:r>
            <a:r>
              <a:rPr lang="he-IL" baseline="0" dirty="0" smtClean="0"/>
              <a:t> המקסימלי שנראה עד כה. ה-</a:t>
            </a:r>
            <a:r>
              <a:rPr lang="en-US" baseline="0" dirty="0" smtClean="0"/>
              <a:t>rank</a:t>
            </a:r>
            <a:r>
              <a:rPr lang="he-IL" baseline="0" dirty="0" smtClean="0"/>
              <a:t> מסמן את מיקום ה-1 השמאלי ביותר ביצוג הבינרי של המספר.</a:t>
            </a:r>
          </a:p>
          <a:p>
            <a:pPr algn="r" rtl="1"/>
            <a:r>
              <a:rPr lang="he-IL" baseline="0" dirty="0" smtClean="0"/>
              <a:t>כ"א מהאלגוריתמים מחשב את הממוצע של ה-</a:t>
            </a:r>
            <a:r>
              <a:rPr lang="en-US" baseline="0" dirty="0" smtClean="0"/>
              <a:t>ranks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אלגוריתם ה-</a:t>
            </a:r>
            <a:r>
              <a:rPr lang="en-US" baseline="0" dirty="0" smtClean="0"/>
              <a:t>LogLog</a:t>
            </a:r>
            <a:r>
              <a:rPr lang="he-IL" baseline="0" dirty="0" smtClean="0"/>
              <a:t> מחשב ממוצע חשבוני, ו-</a:t>
            </a:r>
            <a:r>
              <a:rPr lang="en-US" baseline="0" dirty="0" smtClean="0"/>
              <a:t>HyperLogLog</a:t>
            </a:r>
            <a:r>
              <a:rPr lang="he-IL" baseline="0" dirty="0" smtClean="0"/>
              <a:t> מחשב ממוצע הרמוני, כאשר עבור הממוצע ההרמוני מתקבלת שונות קטנה יותר ודיוק גבוה יותר.</a:t>
            </a:r>
          </a:p>
          <a:p>
            <a:pPr algn="r" rtl="1"/>
            <a:r>
              <a:rPr lang="he-IL" baseline="0" dirty="0" smtClean="0"/>
              <a:t>בנוסף כל ממוצע מוכפל באיבר תיקון שתלוי אך ורק בגודל מערך ה-</a:t>
            </a:r>
            <a:r>
              <a:rPr lang="en-US" baseline="0" dirty="0" smtClean="0"/>
              <a:t>buckets</a:t>
            </a:r>
            <a:r>
              <a:rPr lang="he-IL" baseline="0" dirty="0" smtClean="0"/>
              <a:t>. בגרסתו המלאה </a:t>
            </a:r>
            <a:r>
              <a:rPr lang="en-US" baseline="0" dirty="0" smtClean="0"/>
              <a:t>alpha m</a:t>
            </a:r>
            <a:r>
              <a:rPr lang="he-IL" baseline="0" dirty="0" smtClean="0"/>
              <a:t> הוא אינטגרל חצי אינסופי ובשני האלגוריתמים השתמשתי בקירוב האינטגרל.</a:t>
            </a:r>
          </a:p>
          <a:p>
            <a:pPr algn="r" rtl="1"/>
            <a:endParaRPr lang="he-IL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חישוב הקרדינליות של דגימות ה-</a:t>
            </a:r>
            <a:r>
              <a:rPr lang="en-US" dirty="0" smtClean="0"/>
              <a:t>stream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הדגימה מורכבת משני שלבים:</a:t>
            </a:r>
          </a:p>
          <a:p>
            <a:pPr algn="r" rtl="1"/>
            <a:r>
              <a:rPr lang="he-IL" baseline="0" dirty="0" smtClean="0"/>
              <a:t>בשלב הראשון דוגמים רנדומית את כל ה-</a:t>
            </a:r>
            <a:r>
              <a:rPr lang="en-US" baseline="0" dirty="0" smtClean="0"/>
              <a:t>stream</a:t>
            </a:r>
            <a:r>
              <a:rPr lang="he-IL" baseline="0" dirty="0" smtClean="0"/>
              <a:t> </a:t>
            </a:r>
            <a:r>
              <a:rPr lang="en-US" baseline="0" dirty="0" smtClean="0"/>
              <a:t>X</a:t>
            </a:r>
            <a:r>
              <a:rPr lang="he-IL" baseline="0" dirty="0" smtClean="0"/>
              <a:t> ל-</a:t>
            </a:r>
            <a:r>
              <a:rPr lang="en-US" baseline="0" dirty="0" smtClean="0"/>
              <a:t>Y</a:t>
            </a:r>
            <a:r>
              <a:rPr lang="he-IL" baseline="0" dirty="0" smtClean="0"/>
              <a:t>. בסימולציה של הדגימה הרנדומית נעשה שימוש בפרמטר שהתוכנה מקבלת כחלק מהקלט והוא מספר ה-</a:t>
            </a:r>
            <a:r>
              <a:rPr lang="en-US" baseline="0" dirty="0" smtClean="0"/>
              <a:t>packets</a:t>
            </a:r>
            <a:r>
              <a:rPr lang="he-IL" baseline="0" dirty="0" smtClean="0"/>
              <a:t> שמתוכם יש לבחור אחד. התוכנה משתמשת בתדירות זו כדי למצוא את המספר הסידורי של אותו ה-</a:t>
            </a:r>
            <a:r>
              <a:rPr lang="en-US" baseline="0" dirty="0" smtClean="0"/>
              <a:t>packet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בשלב השני דוגמים את </a:t>
            </a:r>
            <a:r>
              <a:rPr lang="en-US" baseline="0" dirty="0" smtClean="0"/>
              <a:t>Y</a:t>
            </a:r>
            <a:r>
              <a:rPr lang="he-IL" baseline="0" dirty="0" smtClean="0"/>
              <a:t> ל-</a:t>
            </a:r>
            <a:r>
              <a:rPr lang="en-US" baseline="0" dirty="0" smtClean="0"/>
              <a:t>U</a:t>
            </a:r>
            <a:r>
              <a:rPr lang="he-IL" baseline="0" dirty="0" smtClean="0"/>
              <a:t>. </a:t>
            </a:r>
            <a:r>
              <a:rPr lang="en-US" baseline="0" dirty="0" smtClean="0"/>
              <a:t>U</a:t>
            </a:r>
            <a:r>
              <a:rPr lang="he-IL" baseline="0" dirty="0" smtClean="0"/>
              <a:t> הוא מערך ממוין שקטן משמעותית מ-</a:t>
            </a:r>
            <a:r>
              <a:rPr lang="en-US" baseline="0" dirty="0" smtClean="0"/>
              <a:t>Y</a:t>
            </a:r>
            <a:r>
              <a:rPr lang="he-IL" baseline="0" dirty="0" smtClean="0"/>
              <a:t> (אילו היה נשמר), והוא מכיל את הערכים המינימליים ביותר של </a:t>
            </a:r>
            <a:r>
              <a:rPr lang="en-US" baseline="0" dirty="0" smtClean="0"/>
              <a:t>flow IDs</a:t>
            </a:r>
            <a:r>
              <a:rPr lang="he-IL" baseline="0" dirty="0" smtClean="0"/>
              <a:t> שעליהם הופעלה הפונקציה </a:t>
            </a:r>
            <a:r>
              <a:rPr lang="en-US" baseline="0" dirty="0" smtClean="0"/>
              <a:t>h1</a:t>
            </a:r>
            <a:r>
              <a:rPr lang="he-IL" baseline="0" dirty="0" smtClean="0"/>
              <a:t>. </a:t>
            </a:r>
          </a:p>
          <a:p>
            <a:pPr algn="r" rtl="1"/>
            <a:r>
              <a:rPr lang="he-IL" baseline="0" dirty="0" smtClean="0"/>
              <a:t>כל כמה זמן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מעביר ל-</a:t>
            </a:r>
            <a:r>
              <a:rPr lang="en-US" baseline="0" dirty="0" smtClean="0"/>
              <a:t>driver</a:t>
            </a:r>
            <a:r>
              <a:rPr lang="he-IL" baseline="0" dirty="0" smtClean="0"/>
              <a:t> את הממוצע שחישב ואת המערך </a:t>
            </a:r>
            <a:r>
              <a:rPr lang="en-US" baseline="0" dirty="0" smtClean="0"/>
              <a:t>U</a:t>
            </a:r>
            <a:r>
              <a:rPr lang="he-IL" baseline="0" dirty="0" smtClean="0"/>
              <a:t> וה-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שומר את הנתונים האלה כחלק מה-</a:t>
            </a:r>
            <a:r>
              <a:rPr lang="en-US" baseline="0" dirty="0" smtClean="0"/>
              <a:t>sliding window</a:t>
            </a:r>
            <a:r>
              <a:rPr lang="he-IL" baseline="0" dirty="0" smtClean="0"/>
              <a:t>, שעליו מבוסס החישוב כולו. בפלט של 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שהוא התוצאה הסופית של החישוב כולו נלקחים בחשבון גם הממוצעים שהחזיר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בצעדי הזמן האחרונים וגם המינימום של כל מערכי ה-</a:t>
            </a:r>
            <a:r>
              <a:rPr lang="en-US" baseline="0" dirty="0" smtClean="0"/>
              <a:t>U</a:t>
            </a:r>
            <a:r>
              <a:rPr lang="he-IL" baseline="0" dirty="0" smtClean="0"/>
              <a:t> האחרונים. על המינימום הזה מחשבים את מספר האלמנטים עם המופע היחיד ובעזרת התוצאה מתקנים את ההטיה שיוצרת תת הדגימה של </a:t>
            </a:r>
            <a:r>
              <a:rPr lang="en-US" baseline="0" dirty="0" smtClean="0"/>
              <a:t>Y</a:t>
            </a:r>
            <a:r>
              <a:rPr lang="he-IL" baseline="0" dirty="0" smtClean="0"/>
              <a:t> ל-</a:t>
            </a:r>
            <a:r>
              <a:rPr lang="en-US" baseline="0" dirty="0" smtClean="0"/>
              <a:t>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P4</a:t>
            </a:r>
            <a:r>
              <a:rPr lang="he-IL" baseline="0" dirty="0" smtClean="0"/>
              <a:t> היא שפה שמאפשרת להגדיר את אופן עיבוד ה-</a:t>
            </a:r>
            <a:r>
              <a:rPr lang="en-US" baseline="0" dirty="0" smtClean="0"/>
              <a:t>packet</a:t>
            </a:r>
            <a:r>
              <a:rPr lang="he-IL" baseline="0" dirty="0" smtClean="0"/>
              <a:t> ע"י רכיבי רשת שונים כגון </a:t>
            </a:r>
            <a:r>
              <a:rPr lang="en-US" baseline="0" dirty="0" smtClean="0"/>
              <a:t>switch</a:t>
            </a:r>
            <a:r>
              <a:rPr lang="he-IL" baseline="0" dirty="0" smtClean="0"/>
              <a:t> ו-</a:t>
            </a:r>
            <a:r>
              <a:rPr lang="en-US" baseline="0" dirty="0" smtClean="0"/>
              <a:t>router</a:t>
            </a:r>
            <a:r>
              <a:rPr lang="he-IL" baseline="0" dirty="0" smtClean="0"/>
              <a:t>. מודל השפה בנוי מ-</a:t>
            </a:r>
            <a:r>
              <a:rPr lang="en-US" baseline="0" dirty="0" smtClean="0"/>
              <a:t>parser</a:t>
            </a:r>
            <a:r>
              <a:rPr lang="he-IL" baseline="0" dirty="0" smtClean="0"/>
              <a:t> שיכול לקבל כל </a:t>
            </a:r>
            <a:r>
              <a:rPr lang="en-US" baseline="0" dirty="0" smtClean="0"/>
              <a:t>packet</a:t>
            </a:r>
            <a:r>
              <a:rPr lang="he-IL" baseline="0" dirty="0" smtClean="0"/>
              <a:t> שהוא שהמשתמש יגדיר, לפרסר אותו בהתאם להגדרת המשתמש ולנתב אותו בהתאם להגדרות שמפיעות בטבלאות </a:t>
            </a:r>
            <a:r>
              <a:rPr lang="en-US" baseline="0" dirty="0" err="1" smtClean="0"/>
              <a:t>Match+Action</a:t>
            </a:r>
            <a:r>
              <a:rPr lang="he-IL" baseline="0" dirty="0" smtClean="0"/>
              <a:t>. בפרוייקט נעשה שימוש בפרוטוקולים קיימים – </a:t>
            </a:r>
            <a:r>
              <a:rPr lang="en-US" baseline="0" dirty="0" smtClean="0"/>
              <a:t>IPv4</a:t>
            </a:r>
            <a:r>
              <a:rPr lang="he-IL" baseline="0" dirty="0" smtClean="0"/>
              <a:t>, </a:t>
            </a:r>
            <a:r>
              <a:rPr lang="en-US" baseline="0" dirty="0" smtClean="0"/>
              <a:t>TCP</a:t>
            </a:r>
            <a:r>
              <a:rPr lang="he-IL" baseline="0" dirty="0" smtClean="0"/>
              <a:t> ו-</a:t>
            </a:r>
            <a:r>
              <a:rPr lang="en-US" baseline="0" dirty="0" smtClean="0"/>
              <a:t>UDP</a:t>
            </a:r>
            <a:r>
              <a:rPr lang="he-IL" baseline="0" dirty="0" smtClean="0"/>
              <a:t>, והמטרה היתה להשתמש בתעבורה כדי לשערך את הקרדינליות ולא לתעל את התעבורה, שלכך למעשה השפה מיועדת. לכן במימוש חלק ה-</a:t>
            </a:r>
            <a:r>
              <a:rPr lang="en-US" baseline="0" dirty="0" smtClean="0"/>
              <a:t>Match</a:t>
            </a:r>
            <a:r>
              <a:rPr lang="he-IL" baseline="0" dirty="0" smtClean="0"/>
              <a:t> של כל טבלה נותר ריק והפעולות יושמו באופן דיפולטיבי לכל </a:t>
            </a:r>
            <a:r>
              <a:rPr lang="en-US" baseline="0" dirty="0" smtClean="0"/>
              <a:t>packet</a:t>
            </a:r>
            <a:r>
              <a:rPr lang="he-IL" baseline="0" dirty="0" smtClean="0"/>
              <a:t>. </a:t>
            </a:r>
          </a:p>
          <a:p>
            <a:pPr algn="r" rtl="1"/>
            <a:r>
              <a:rPr lang="he-IL" baseline="0" dirty="0" smtClean="0"/>
              <a:t>סביבת פיתוח של </a:t>
            </a:r>
            <a:r>
              <a:rPr lang="en-US" baseline="0" dirty="0" smtClean="0"/>
              <a:t>P4</a:t>
            </a:r>
            <a:r>
              <a:rPr lang="he-IL" baseline="0" dirty="0" smtClean="0"/>
              <a:t> כוללת את הגרסה השניה של</a:t>
            </a:r>
            <a:r>
              <a:rPr lang="en-US" baseline="0" dirty="0" smtClean="0"/>
              <a:t>behavioral model </a:t>
            </a:r>
            <a:r>
              <a:rPr lang="he-IL" baseline="0" dirty="0" smtClean="0"/>
              <a:t>, שהיא למעשה</a:t>
            </a:r>
            <a:r>
              <a:rPr lang="en-US" baseline="0" dirty="0" smtClean="0"/>
              <a:t>switch </a:t>
            </a:r>
            <a:r>
              <a:rPr lang="he-IL" baseline="0" dirty="0" smtClean="0"/>
              <a:t> אוניברסלי ממומש ב-</a:t>
            </a:r>
            <a:r>
              <a:rPr lang="en-US" baseline="0" dirty="0" smtClean="0"/>
              <a:t>C++</a:t>
            </a:r>
            <a:r>
              <a:rPr lang="he-IL" baseline="0" dirty="0" smtClean="0"/>
              <a:t>, שמקונפג בהתאם לקוד </a:t>
            </a:r>
            <a:r>
              <a:rPr lang="en-US" baseline="0" dirty="0" smtClean="0"/>
              <a:t>P4</a:t>
            </a:r>
            <a:r>
              <a:rPr lang="he-IL" baseline="0" dirty="0" smtClean="0"/>
              <a:t> של המשתמש. הקומפיילר של הסביבה ממיר את קוד </a:t>
            </a:r>
            <a:r>
              <a:rPr lang="en-US" baseline="0" dirty="0" smtClean="0"/>
              <a:t>P4</a:t>
            </a:r>
            <a:r>
              <a:rPr lang="he-IL" baseline="0" dirty="0" smtClean="0"/>
              <a:t> לקובץ </a:t>
            </a:r>
            <a:r>
              <a:rPr lang="en-US" baseline="0" dirty="0" err="1" smtClean="0"/>
              <a:t>json</a:t>
            </a:r>
            <a:r>
              <a:rPr lang="he-IL" baseline="0" dirty="0" smtClean="0"/>
              <a:t> וקובץ זה קובע את צורת הריצה של </a:t>
            </a:r>
            <a:r>
              <a:rPr lang="en-US" baseline="0" dirty="0" smtClean="0"/>
              <a:t>behavioral model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ניתן להרחיב את הקומפיילר ולהוסיף לו </a:t>
            </a:r>
            <a:r>
              <a:rPr lang="en-US" baseline="0" dirty="0" smtClean="0"/>
              <a:t>primitive actions</a:t>
            </a:r>
            <a:r>
              <a:rPr lang="he-IL" baseline="0" dirty="0" smtClean="0"/>
              <a:t> כקוד </a:t>
            </a:r>
            <a:r>
              <a:rPr lang="en-US" baseline="0" dirty="0" smtClean="0"/>
              <a:t>C</a:t>
            </a:r>
            <a:r>
              <a:rPr lang="he-IL" baseline="0" dirty="0" smtClean="0"/>
              <a:t>++. השתמשתי באפשרות זו כדי לממש את המיון ב-</a:t>
            </a:r>
            <a:r>
              <a:rPr lang="en-US" baseline="0" dirty="0" smtClean="0"/>
              <a:t>ASIC</a:t>
            </a:r>
            <a:r>
              <a:rPr lang="he-IL" baseline="0" dirty="0" smtClean="0"/>
              <a:t> וברוב החישובים למציאת הקרדינליות שהוא מבצע.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במהלך ריצת 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ניתן לתקשר איתו בעזרת </a:t>
            </a:r>
            <a:r>
              <a:rPr lang="en-US" baseline="0" dirty="0" err="1" smtClean="0"/>
              <a:t>runtimeCLI</a:t>
            </a:r>
            <a:r>
              <a:rPr lang="he-IL" baseline="0" dirty="0" smtClean="0"/>
              <a:t>. לכן 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רץ ברצף ומדי פעם הרגיסטרים שלו נקראים בעזרת ה-</a:t>
            </a:r>
            <a:r>
              <a:rPr lang="en-US" baseline="0" dirty="0" smtClean="0"/>
              <a:t>API</a:t>
            </a:r>
            <a:r>
              <a:rPr lang="he-IL" baseline="0" dirty="0" smtClean="0"/>
              <a:t> ומאופסים לצורך הדגימה הבאה. באפשרויות ההרצה של 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ניתן להגדיר </a:t>
            </a:r>
            <a:r>
              <a:rPr lang="en-US" baseline="0" dirty="0" smtClean="0"/>
              <a:t>logging</a:t>
            </a:r>
            <a:r>
              <a:rPr lang="he-IL" baseline="0" dirty="0" smtClean="0"/>
              <a:t> של הפעולות שה-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מבצע ולקבל קובץ </a:t>
            </a:r>
            <a:r>
              <a:rPr lang="en-US" baseline="0" dirty="0" err="1" smtClean="0"/>
              <a:t>pcap</a:t>
            </a:r>
            <a:r>
              <a:rPr lang="he-IL" baseline="0" dirty="0" smtClean="0"/>
              <a:t> של התעבורה שנכנסת ל-</a:t>
            </a:r>
            <a:r>
              <a:rPr lang="en-US" baseline="0" dirty="0" smtClean="0"/>
              <a:t>switch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וה-</a:t>
            </a:r>
            <a:r>
              <a:rPr lang="en-US" baseline="0" dirty="0" smtClean="0"/>
              <a:t>host</a:t>
            </a:r>
            <a:r>
              <a:rPr lang="he-IL" baseline="0" dirty="0" smtClean="0"/>
              <a:t> רצים במסגרת ה-</a:t>
            </a:r>
            <a:r>
              <a:rPr lang="en-US" baseline="0" dirty="0" err="1" smtClean="0"/>
              <a:t>mininet</a:t>
            </a:r>
            <a:r>
              <a:rPr lang="he-IL" baseline="0" dirty="0" smtClean="0"/>
              <a:t> ונמצאים משני צידי זוג ממשקי </a:t>
            </a:r>
            <a:r>
              <a:rPr lang="en-US" baseline="0" dirty="0" smtClean="0"/>
              <a:t>virtual </a:t>
            </a:r>
            <a:r>
              <a:rPr lang="en-US" baseline="0" dirty="0" err="1" smtClean="0"/>
              <a:t>ethernet</a:t>
            </a:r>
            <a:r>
              <a:rPr lang="he-IL" baseline="0" dirty="0" smtClean="0"/>
              <a:t>, כך שהתעבורה שנשלחת ל-</a:t>
            </a:r>
            <a:r>
              <a:rPr lang="en-US" baseline="0" dirty="0" smtClean="0"/>
              <a:t>host</a:t>
            </a:r>
            <a:r>
              <a:rPr lang="he-IL" baseline="0" dirty="0" smtClean="0"/>
              <a:t> מועברת ישירות ל-</a:t>
            </a:r>
            <a:r>
              <a:rPr lang="en-US" baseline="0" dirty="0" smtClean="0"/>
              <a:t>switch</a:t>
            </a:r>
            <a:r>
              <a:rPr lang="he-IL" baseline="0" dirty="0" smtClean="0"/>
              <a:t> שנמצא בצד השני.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כאמור ה-</a:t>
            </a:r>
            <a:r>
              <a:rPr lang="en-US" dirty="0" smtClean="0"/>
              <a:t>switch</a:t>
            </a:r>
            <a:r>
              <a:rPr lang="he-IL" baseline="0" dirty="0" smtClean="0"/>
              <a:t> מורכב משני חלקים: מודול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שממומש ב-</a:t>
            </a:r>
            <a:r>
              <a:rPr lang="en-US" baseline="0" dirty="0" smtClean="0"/>
              <a:t>P4</a:t>
            </a:r>
            <a:r>
              <a:rPr lang="he-IL" baseline="0" dirty="0" smtClean="0"/>
              <a:t>, ומודול 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שממומש ב-</a:t>
            </a:r>
            <a:r>
              <a:rPr lang="en-US" baseline="0" dirty="0" smtClean="0"/>
              <a:t>C++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מודול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קולט את התעבורה ומעביר ל-</a:t>
            </a:r>
            <a:r>
              <a:rPr lang="en-US" baseline="0" dirty="0" smtClean="0"/>
              <a:t>Driver</a:t>
            </a:r>
            <a:r>
              <a:rPr lang="he-IL" baseline="0" dirty="0" smtClean="0"/>
              <a:t> את ממוצע ה-</a:t>
            </a:r>
            <a:r>
              <a:rPr lang="en-US" baseline="0" dirty="0" smtClean="0"/>
              <a:t>buckets</a:t>
            </a:r>
            <a:r>
              <a:rPr lang="he-IL" baseline="0" dirty="0" smtClean="0"/>
              <a:t> כשאין דגימה, וכשיש דגימה – הוא מעביר גם את המערך </a:t>
            </a:r>
            <a:r>
              <a:rPr lang="en-US" baseline="0" dirty="0" smtClean="0"/>
              <a:t>U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משלים את החישוב ואם משתמשים בדגימה – הוא משתמש בכל המידע בתוך </a:t>
            </a:r>
            <a:r>
              <a:rPr lang="en-US" baseline="0" dirty="0" smtClean="0"/>
              <a:t>sliding window</a:t>
            </a:r>
            <a:r>
              <a:rPr lang="he-IL" baseline="0" dirty="0" smtClean="0"/>
              <a:t> לצורך החישוב.</a:t>
            </a:r>
          </a:p>
          <a:p>
            <a:pPr algn="r" rtl="1"/>
            <a:r>
              <a:rPr lang="he-IL" baseline="0" dirty="0" smtClean="0"/>
              <a:t>בתמונה ניתן לראות את הסכימה של עיבוד ה-</a:t>
            </a:r>
            <a:r>
              <a:rPr lang="en-US" baseline="0" dirty="0" smtClean="0"/>
              <a:t>packet</a:t>
            </a:r>
            <a:r>
              <a:rPr lang="he-IL" baseline="0" dirty="0" smtClean="0"/>
              <a:t> ב-</a:t>
            </a:r>
            <a:r>
              <a:rPr lang="en-US" baseline="0" dirty="0" smtClean="0"/>
              <a:t>switch</a:t>
            </a:r>
            <a:r>
              <a:rPr lang="he-IL" baseline="0" dirty="0" smtClean="0"/>
              <a:t> של </a:t>
            </a:r>
            <a:r>
              <a:rPr lang="en-US" baseline="0" dirty="0" smtClean="0"/>
              <a:t>P4</a:t>
            </a:r>
            <a:r>
              <a:rPr lang="he-IL" baseline="0" dirty="0" smtClean="0"/>
              <a:t>.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שמימשתי מפרסר כל </a:t>
            </a:r>
            <a:r>
              <a:rPr lang="en-US" baseline="0" dirty="0" smtClean="0"/>
              <a:t>packet</a:t>
            </a:r>
            <a:r>
              <a:rPr lang="he-IL" baseline="0" dirty="0" smtClean="0"/>
              <a:t> ובסוף העיבוד עושה לו </a:t>
            </a:r>
            <a:r>
              <a:rPr lang="en-US" baseline="0" dirty="0" smtClean="0"/>
              <a:t>drop</a:t>
            </a:r>
            <a:r>
              <a:rPr lang="he-IL" baseline="0" dirty="0" smtClean="0"/>
              <a:t>. בין לבין הוא מפעיל באופן דיפולטי שורה של </a:t>
            </a:r>
            <a:r>
              <a:rPr lang="en-US" baseline="0" dirty="0" smtClean="0"/>
              <a:t>actions</a:t>
            </a:r>
            <a:r>
              <a:rPr lang="he-IL" baseline="0" dirty="0" smtClean="0"/>
              <a:t> – תלוי אם משתמשים בדגימה או לא. הפעולות שמבוצעות רק כשיש דגימה מסומנות בכחול ומצוין גם אם יש שימוש בפונקציות שהוספתי לקומפיילר, למשל הפעולה </a:t>
            </a:r>
            <a:r>
              <a:rPr lang="en-US" baseline="0" dirty="0" err="1" smtClean="0"/>
              <a:t>get_cardinality</a:t>
            </a:r>
            <a:r>
              <a:rPr lang="he-IL" baseline="0" dirty="0" smtClean="0"/>
              <a:t> מפעילה 3 </a:t>
            </a:r>
            <a:r>
              <a:rPr lang="en-US" baseline="0" dirty="0" smtClean="0"/>
              <a:t>primitive actions</a:t>
            </a:r>
            <a:r>
              <a:rPr lang="he-IL" baseline="0" dirty="0" smtClean="0"/>
              <a:t> – שמחשבים את ה-</a:t>
            </a:r>
            <a:r>
              <a:rPr lang="en-US" baseline="0" dirty="0" smtClean="0"/>
              <a:t>rank</a:t>
            </a:r>
            <a:r>
              <a:rPr lang="he-IL" baseline="0" dirty="0" smtClean="0"/>
              <a:t>, בודקים האם צריך לעדכן את ה-</a:t>
            </a:r>
            <a:r>
              <a:rPr lang="en-US" baseline="0" dirty="0" smtClean="0"/>
              <a:t>bucket</a:t>
            </a:r>
            <a:r>
              <a:rPr lang="he-IL" baseline="0" dirty="0" smtClean="0"/>
              <a:t> המתאים ומחשבים מחדש את הממוצע אם היה עדכון.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מפעיל את כל חלקי התוכנה ומסנכרן ביניהם: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הוא מקבל את הפרמטרים שמשפיעים עליו</a:t>
            </a:r>
            <a:r>
              <a:rPr lang="en-US" baseline="0" dirty="0" smtClean="0"/>
              <a:t> </a:t>
            </a:r>
            <a:r>
              <a:rPr lang="he-IL" baseline="0" dirty="0" smtClean="0"/>
              <a:t>ועל אופן הריצה של ה-</a:t>
            </a:r>
            <a:r>
              <a:rPr lang="en-US" baseline="0" dirty="0" smtClean="0"/>
              <a:t>switch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אחרי פרסור הפרמטרים 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מתחיל את ריצת 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ופותח </a:t>
            </a:r>
            <a:r>
              <a:rPr lang="en-US" baseline="0" dirty="0" smtClean="0"/>
              <a:t>socket</a:t>
            </a:r>
            <a:r>
              <a:rPr lang="he-IL" baseline="0" dirty="0" smtClean="0"/>
              <a:t> מולו.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מקבל את הפרמטרים הרלוונטיים מה-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ומשכתב את קוד </a:t>
            </a:r>
            <a:r>
              <a:rPr lang="en-US" baseline="0" dirty="0" smtClean="0"/>
              <a:t>P4</a:t>
            </a:r>
            <a:r>
              <a:rPr lang="he-IL" baseline="0" dirty="0" smtClean="0"/>
              <a:t> של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כקובץ טקסט.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מקמפל את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המשוכתב ומשתמש ב-</a:t>
            </a:r>
            <a:r>
              <a:rPr lang="en-US" baseline="0" dirty="0" smtClean="0"/>
              <a:t>runtime CLI</a:t>
            </a:r>
            <a:r>
              <a:rPr lang="he-IL" baseline="0" dirty="0" smtClean="0"/>
              <a:t> כדי לקבוע את אוסף ה-</a:t>
            </a:r>
            <a:r>
              <a:rPr lang="en-US" baseline="0" dirty="0" smtClean="0"/>
              <a:t>default actions</a:t>
            </a:r>
            <a:r>
              <a:rPr lang="he-IL" baseline="0" dirty="0" smtClean="0"/>
              <a:t> של ה-</a:t>
            </a:r>
            <a:r>
              <a:rPr lang="en-US" baseline="0" dirty="0" smtClean="0"/>
              <a:t>ASIC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מתחיל את ריצת ה-</a:t>
            </a:r>
            <a:r>
              <a:rPr lang="en-US" baseline="0" dirty="0" err="1" smtClean="0"/>
              <a:t>mininet</a:t>
            </a:r>
            <a:r>
              <a:rPr lang="he-IL" baseline="0" dirty="0" smtClean="0"/>
              <a:t> ומשתמש ב-</a:t>
            </a:r>
            <a:r>
              <a:rPr lang="en-US" baseline="0" dirty="0" err="1" smtClean="0"/>
              <a:t>scapy</a:t>
            </a:r>
            <a:r>
              <a:rPr lang="he-IL" baseline="0" dirty="0" smtClean="0"/>
              <a:t> ככלי ליצור התעבורה.</a:t>
            </a:r>
          </a:p>
          <a:p>
            <a:pPr algn="r" rtl="1"/>
            <a:r>
              <a:rPr lang="he-IL" baseline="0" dirty="0" smtClean="0"/>
              <a:t>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משנה את תחומי המספרים שמהם מוגרלים </a:t>
            </a:r>
            <a:r>
              <a:rPr lang="en-US" baseline="0" dirty="0" smtClean="0"/>
              <a:t>flow IDs</a:t>
            </a:r>
            <a:r>
              <a:rPr lang="he-IL" baseline="0" dirty="0" smtClean="0"/>
              <a:t>, כך שהעומס ינוע בצורה מחזורית בין נמוך לגבוה.</a:t>
            </a:r>
          </a:p>
          <a:p>
            <a:pPr algn="r" rtl="1"/>
            <a:r>
              <a:rPr lang="he-IL" baseline="0" dirty="0" smtClean="0"/>
              <a:t>לבסוף 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עובר להריץ את לולאת ה-</a:t>
            </a:r>
            <a:r>
              <a:rPr lang="en-US" baseline="0" dirty="0" smtClean="0"/>
              <a:t>main</a:t>
            </a:r>
            <a:r>
              <a:rPr lang="he-IL" baseline="0" dirty="0" smtClean="0"/>
              <a:t> שבתחילתה הוא דוגם את ה-</a:t>
            </a:r>
            <a:r>
              <a:rPr lang="en-US" baseline="0" dirty="0" smtClean="0"/>
              <a:t>ASIC</a:t>
            </a:r>
            <a:r>
              <a:rPr lang="he-IL" baseline="0" dirty="0" smtClean="0"/>
              <a:t>, מאפס את הרגיסטרים שלו ומאותת ל-</a:t>
            </a:r>
            <a:r>
              <a:rPr lang="en-US" baseline="0" dirty="0" smtClean="0"/>
              <a:t>Driver</a:t>
            </a:r>
            <a:r>
              <a:rPr lang="he-IL" baseline="0" dirty="0" smtClean="0"/>
              <a:t> את זמינות הנתונים החדשים. בהמשך הוא ממתין לפלט ה-</a:t>
            </a:r>
            <a:r>
              <a:rPr lang="en-US" baseline="0" dirty="0" smtClean="0"/>
              <a:t>Driver</a:t>
            </a:r>
            <a:r>
              <a:rPr lang="he-IL" baseline="0" dirty="0" smtClean="0"/>
              <a:t> וקורא אותו כקרדינליות משוערכת של ה-</a:t>
            </a:r>
            <a:r>
              <a:rPr lang="en-US" baseline="0" dirty="0" smtClean="0"/>
              <a:t>stream</a:t>
            </a:r>
            <a:r>
              <a:rPr lang="he-IL" baseline="0" dirty="0" smtClean="0"/>
              <a:t>. בנוסף ה-</a:t>
            </a:r>
            <a:r>
              <a:rPr lang="en-US" baseline="0" dirty="0" smtClean="0"/>
              <a:t>script</a:t>
            </a:r>
            <a:r>
              <a:rPr lang="he-IL" baseline="0" dirty="0" smtClean="0"/>
              <a:t> משערך את הקרדינליות האמיתית לפי גודל ה-</a:t>
            </a:r>
            <a:r>
              <a:rPr lang="en-US" baseline="0" dirty="0" smtClean="0"/>
              <a:t>set</a:t>
            </a:r>
            <a:r>
              <a:rPr lang="he-IL" baseline="0" dirty="0" smtClean="0"/>
              <a:t> שבו נשמרים התוצאות של הפעלת </a:t>
            </a:r>
            <a:r>
              <a:rPr lang="en-US" baseline="0" dirty="0" smtClean="0"/>
              <a:t>h1</a:t>
            </a:r>
            <a:r>
              <a:rPr lang="he-IL" baseline="0" dirty="0" smtClean="0"/>
              <a:t> על כל ה-</a:t>
            </a:r>
            <a:r>
              <a:rPr lang="en-US" baseline="0" dirty="0" smtClean="0"/>
              <a:t>packets</a:t>
            </a:r>
            <a:r>
              <a:rPr lang="he-IL" baseline="0" dirty="0" smtClean="0"/>
              <a:t> שנשלחים. לבסוף תוצאות הקרדינליות </a:t>
            </a:r>
            <a:r>
              <a:rPr lang="en-US" baseline="0" dirty="0" smtClean="0"/>
              <a:t>actual vs estimated</a:t>
            </a:r>
            <a:r>
              <a:rPr lang="he-IL" baseline="0" dirty="0" smtClean="0"/>
              <a:t> מוצגות בעזרת </a:t>
            </a:r>
            <a:r>
              <a:rPr lang="en-US" baseline="0" dirty="0" smtClean="0"/>
              <a:t>Matplotlib</a:t>
            </a:r>
            <a:r>
              <a:rPr lang="he-IL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הפרמטרים שמקבל ה-</a:t>
            </a:r>
            <a:r>
              <a:rPr lang="en-US" baseline="0" dirty="0" smtClean="0"/>
              <a:t>script</a:t>
            </a:r>
            <a:r>
              <a:rPr lang="he-IL" baseline="0" dirty="0" smtClean="0"/>
              <a:t>: 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האם יש לדגום את התעבורה או לא</a:t>
            </a:r>
          </a:p>
          <a:p>
            <a:pPr algn="r" rtl="1"/>
            <a:r>
              <a:rPr lang="he-IL" baseline="0" dirty="0" smtClean="0"/>
              <a:t>האם יש להשתמש בממוצע חשבוני או הרמוני,</a:t>
            </a:r>
          </a:p>
          <a:p>
            <a:pPr algn="r" rtl="1"/>
            <a:r>
              <a:rPr lang="he-IL" baseline="0" dirty="0" smtClean="0"/>
              <a:t>מהו גודל מערך ה-</a:t>
            </a:r>
            <a:r>
              <a:rPr lang="en-US" baseline="0" dirty="0" smtClean="0"/>
              <a:t>buckets</a:t>
            </a:r>
          </a:p>
          <a:p>
            <a:pPr algn="r" rtl="1"/>
            <a:r>
              <a:rPr lang="he-IL" baseline="0" dirty="0" smtClean="0"/>
              <a:t>מהי תדירות דגימת </a:t>
            </a:r>
            <a:r>
              <a:rPr lang="en-US" baseline="0" dirty="0" smtClean="0"/>
              <a:t>X</a:t>
            </a:r>
            <a:r>
              <a:rPr lang="he-IL" baseline="0" dirty="0" smtClean="0"/>
              <a:t> ל-</a:t>
            </a:r>
            <a:r>
              <a:rPr lang="en-US" baseline="0" dirty="0" smtClean="0"/>
              <a:t>Y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ומהו גודל המערך </a:t>
            </a:r>
            <a:r>
              <a:rPr lang="en-US" baseline="0" dirty="0" smtClean="0"/>
              <a:t>U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ניתן לקבוע את רוחב ה-</a:t>
            </a:r>
            <a:r>
              <a:rPr lang="en-US" baseline="0" dirty="0" smtClean="0"/>
              <a:t>sliding window</a:t>
            </a:r>
            <a:r>
              <a:rPr lang="he-IL" baseline="0" dirty="0" smtClean="0"/>
              <a:t> (לפי כמות מערכי </a:t>
            </a:r>
            <a:r>
              <a:rPr lang="en-US" baseline="0" dirty="0" smtClean="0"/>
              <a:t>U</a:t>
            </a:r>
            <a:r>
              <a:rPr lang="he-IL" baseline="0" dirty="0" smtClean="0"/>
              <a:t> שהוא מכיל)</a:t>
            </a:r>
          </a:p>
          <a:p>
            <a:pPr algn="r" rtl="1"/>
            <a:r>
              <a:rPr lang="he-IL" baseline="0" dirty="0" smtClean="0"/>
              <a:t>ומהי תדירות דגימת ה-</a:t>
            </a:r>
            <a:r>
              <a:rPr lang="en-US" baseline="0" dirty="0" smtClean="0"/>
              <a:t>ASIC</a:t>
            </a:r>
            <a:r>
              <a:rPr lang="he-IL" baseline="0" dirty="0" smtClean="0"/>
              <a:t> ותדירות הצגת התוצאות, שניהם בשניות.</a:t>
            </a:r>
          </a:p>
          <a:p>
            <a:pPr algn="r" rtl="1"/>
            <a:r>
              <a:rPr lang="he-IL" baseline="0" dirty="0" smtClean="0"/>
              <a:t>בצהוב מסומן הפרמטר שמשפיע רק על </a:t>
            </a:r>
            <a:r>
              <a:rPr lang="en-US" baseline="0" dirty="0" smtClean="0"/>
              <a:t>Driver</a:t>
            </a:r>
            <a:r>
              <a:rPr lang="he-IL" baseline="0" dirty="0" smtClean="0"/>
              <a:t>, ובירוק הפרמטרים שמשפיעים רק על ה-</a:t>
            </a:r>
            <a:r>
              <a:rPr lang="en-US" baseline="0" dirty="0" smtClean="0"/>
              <a:t>script</a:t>
            </a:r>
            <a:r>
              <a:rPr lang="he-IL" baseline="0" dirty="0" smtClean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CEE9-B689-4974-98B0-61206F0A2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cap="none" dirty="0" smtClean="0"/>
              <a:t>arly DDoS Detection </a:t>
            </a:r>
            <a:r>
              <a:rPr lang="en-US" cap="none" smtClean="0"/>
              <a:t>on Stateless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437675"/>
            <a:ext cx="8767860" cy="1388165"/>
          </a:xfrm>
        </p:spPr>
        <p:txBody>
          <a:bodyPr/>
          <a:lstStyle/>
          <a:p>
            <a:pPr algn="l"/>
            <a:r>
              <a:rPr lang="en-US" dirty="0"/>
              <a:t>Instructor: Itzik </a:t>
            </a:r>
            <a:r>
              <a:rPr lang="en-US" dirty="0" smtClean="0"/>
              <a:t>Ashkenazi</a:t>
            </a:r>
          </a:p>
          <a:p>
            <a:pPr algn="l"/>
            <a:r>
              <a:rPr lang="en-US" dirty="0" smtClean="0"/>
              <a:t>Student: Yulia Loudman</a:t>
            </a:r>
          </a:p>
        </p:txBody>
      </p:sp>
    </p:spTree>
    <p:extLst>
      <p:ext uri="{BB962C8B-B14F-4D97-AF65-F5344CB8AC3E}">
        <p14:creationId xmlns:p14="http://schemas.microsoft.com/office/powerpoint/2010/main" val="28802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Sampled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2846" y="625366"/>
            <a:ext cx="2228850" cy="1790700"/>
          </a:xfrm>
        </p:spPr>
        <p:txBody>
          <a:bodyPr>
            <a:normAutofit fontScale="62500" lnSpcReduction="20000"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--use-sampling (s)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--use-harmonic mean (h)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--buckets-array-size (m)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--x2y-sampling-size (y)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--y2u-array-size (u)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--sliding-window-size (w)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--</a:t>
            </a:r>
            <a:r>
              <a:rPr lang="en-US" dirty="0" err="1">
                <a:solidFill>
                  <a:schemeClr val="accent1"/>
                </a:solidFill>
              </a:rPr>
              <a:t>asic</a:t>
            </a:r>
            <a:r>
              <a:rPr lang="en-US" dirty="0">
                <a:solidFill>
                  <a:schemeClr val="accent1"/>
                </a:solidFill>
              </a:rPr>
              <a:t>-sampling-time (a)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--display-time (d)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08" y="1981722"/>
            <a:ext cx="2494936" cy="2428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99" y="3369282"/>
            <a:ext cx="2533849" cy="2521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06" y="1981723"/>
            <a:ext cx="2456109" cy="244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6826" y="3369282"/>
            <a:ext cx="2527562" cy="25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Demo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More powerful computing platform</a:t>
                </a:r>
              </a:p>
              <a:p>
                <a:r>
                  <a:rPr lang="en-US" dirty="0" smtClean="0"/>
                  <a:t>Switch architecture</a:t>
                </a:r>
              </a:p>
              <a:p>
                <a:r>
                  <a:rPr lang="en-US" dirty="0" smtClean="0"/>
                  <a:t>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, bias correction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Sliding window characteristics</a:t>
                </a:r>
              </a:p>
              <a:p>
                <a:r>
                  <a:rPr lang="en-US" dirty="0"/>
                  <a:t>More transport protocols</a:t>
                </a:r>
              </a:p>
              <a:p>
                <a:r>
                  <a:rPr lang="en-US" dirty="0"/>
                  <a:t>Real traffic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35" y="5078688"/>
            <a:ext cx="3143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16833"/>
            <a:ext cx="9601200" cy="45284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DDoS</a:t>
            </a:r>
            <a:r>
              <a:rPr lang="en-US" dirty="0"/>
              <a:t> </a:t>
            </a:r>
            <a:r>
              <a:rPr lang="en-US" b="1" dirty="0"/>
              <a:t>attack</a:t>
            </a:r>
            <a:r>
              <a:rPr lang="en-US" dirty="0"/>
              <a:t> is a malicious attempt to make a server or a network resource unavailable to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A common approach for DDoS attack detection on a </a:t>
            </a:r>
            <a:r>
              <a:rPr lang="en-US" b="1" dirty="0" smtClean="0"/>
              <a:t>stateless</a:t>
            </a:r>
            <a:r>
              <a:rPr lang="en-US" dirty="0" smtClean="0"/>
              <a:t> device is to estimate the </a:t>
            </a:r>
            <a:r>
              <a:rPr lang="en-US" b="1" dirty="0" smtClean="0"/>
              <a:t>stream cardinality</a:t>
            </a:r>
            <a:r>
              <a:rPr lang="en-US" dirty="0" smtClean="0"/>
              <a:t> (the number of distinct flows that cross the device in each time slot)</a:t>
            </a:r>
          </a:p>
          <a:p>
            <a:r>
              <a:rPr lang="en-US" dirty="0" smtClean="0"/>
              <a:t>Main project objective is to implement</a:t>
            </a:r>
            <a:r>
              <a:rPr lang="en-US" b="1" dirty="0" smtClean="0"/>
              <a:t> real-time </a:t>
            </a:r>
            <a:r>
              <a:rPr lang="en-US" dirty="0" smtClean="0"/>
              <a:t>DDoS attack detection on </a:t>
            </a:r>
            <a:r>
              <a:rPr lang="en-US" b="1" dirty="0" smtClean="0"/>
              <a:t>SDN switch </a:t>
            </a:r>
            <a:r>
              <a:rPr lang="en-US" dirty="0" smtClean="0"/>
              <a:t>by analyzing the:</a:t>
            </a:r>
          </a:p>
          <a:p>
            <a:pPr lvl="1"/>
            <a:r>
              <a:rPr lang="en-US" dirty="0" smtClean="0"/>
              <a:t>entire stream</a:t>
            </a:r>
          </a:p>
          <a:p>
            <a:pPr lvl="1"/>
            <a:r>
              <a:rPr lang="en-US" dirty="0" smtClean="0"/>
              <a:t>sampled stream</a:t>
            </a:r>
          </a:p>
          <a:p>
            <a:r>
              <a:rPr lang="en-US" b="1" dirty="0" smtClean="0"/>
              <a:t>LogLog</a:t>
            </a:r>
            <a:r>
              <a:rPr lang="en-US" dirty="0" smtClean="0"/>
              <a:t> and </a:t>
            </a:r>
            <a:r>
              <a:rPr lang="en-US" b="1" dirty="0" smtClean="0"/>
              <a:t>HyperLogLog</a:t>
            </a:r>
            <a:r>
              <a:rPr lang="en-US" dirty="0" smtClean="0"/>
              <a:t> algorithms are used to estimate stream cardinality</a:t>
            </a:r>
          </a:p>
          <a:p>
            <a:r>
              <a:rPr lang="en-US" b="1" dirty="0" smtClean="0"/>
              <a:t>Good-Turing</a:t>
            </a:r>
            <a:r>
              <a:rPr lang="en-US" dirty="0" smtClean="0"/>
              <a:t> adjustment provides sampling bias correction</a:t>
            </a:r>
          </a:p>
          <a:p>
            <a:r>
              <a:rPr lang="en-US" sz="1900" dirty="0" smtClean="0"/>
              <a:t>References: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300" b="1" dirty="0" smtClean="0"/>
              <a:t>Efficient Early Detection of Application Layer DDoS Attacks by a Stateless Device</a:t>
            </a:r>
            <a:r>
              <a:rPr lang="en-US" sz="1200" b="1" dirty="0" smtClean="0"/>
              <a:t> </a:t>
            </a:r>
            <a:r>
              <a:rPr lang="en-US" sz="1200" dirty="0" smtClean="0"/>
              <a:t>– </a:t>
            </a:r>
            <a:r>
              <a:rPr lang="en-US" sz="1400" i="1" dirty="0" smtClean="0"/>
              <a:t>Reuven Cohen, Liran Katzir, Aviv Yehezkel</a:t>
            </a:r>
            <a:endParaRPr lang="en-US" sz="15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1300" b="1" dirty="0" smtClean="0"/>
              <a:t>Cardinality Estimation Meets Good-Turing </a:t>
            </a:r>
            <a:r>
              <a:rPr lang="en-US" sz="1200" dirty="0"/>
              <a:t>– </a:t>
            </a:r>
            <a:r>
              <a:rPr lang="en-US" sz="1400" i="1" dirty="0" smtClean="0"/>
              <a:t>Reuven </a:t>
            </a:r>
            <a:r>
              <a:rPr lang="en-US" sz="1400" i="1" dirty="0"/>
              <a:t>Cohen, Liran Katzir, Aviv </a:t>
            </a:r>
            <a:r>
              <a:rPr lang="en-US" sz="1400" i="1" dirty="0" smtClean="0"/>
              <a:t>Yehezkel</a:t>
            </a:r>
            <a:endParaRPr lang="en-US" sz="14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1300" b="1" dirty="0" smtClean="0"/>
              <a:t>LogLog Counting of Large Cardinalities </a:t>
            </a:r>
            <a:r>
              <a:rPr lang="en-US" sz="1200" dirty="0"/>
              <a:t>– </a:t>
            </a:r>
            <a:r>
              <a:rPr lang="en-US" sz="1400" i="1" dirty="0" smtClean="0"/>
              <a:t>Marianne Durand, Philippe </a:t>
            </a:r>
            <a:r>
              <a:rPr lang="en-US" sz="1400" i="1" dirty="0" err="1" smtClean="0"/>
              <a:t>Flajolet</a:t>
            </a:r>
            <a:endParaRPr lang="en-US" sz="1400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54864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1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System Description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1143000" y="1709530"/>
            <a:ext cx="9875520" cy="2062370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/>
              <a:t>The system runs on VMware Ubuntu 14.04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Mininet</a:t>
            </a:r>
            <a:r>
              <a:rPr lang="en-US" sz="2200" b="0" dirty="0" smtClean="0"/>
              <a:t> </a:t>
            </a:r>
            <a:r>
              <a:rPr lang="en-US" sz="2200" b="0" dirty="0"/>
              <a:t>environment simulates a network with </a:t>
            </a:r>
            <a:r>
              <a:rPr lang="en-US" sz="2200" b="0" dirty="0" smtClean="0"/>
              <a:t>a single </a:t>
            </a:r>
            <a:r>
              <a:rPr lang="en-US" sz="2200" b="0" dirty="0"/>
              <a:t>switch and a single </a:t>
            </a:r>
            <a:r>
              <a:rPr lang="en-US" sz="2200" b="0" dirty="0" smtClean="0"/>
              <a:t>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Switch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dirty="0"/>
              <a:t>ASIC module implemented in </a:t>
            </a:r>
            <a:r>
              <a:rPr lang="en-US" sz="1800" dirty="0" smtClean="0"/>
              <a:t>P4 (behavioral model V2)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dirty="0"/>
              <a:t>Driver module implemented in </a:t>
            </a:r>
            <a:r>
              <a:rPr lang="en-US" sz="1800" dirty="0"/>
              <a:t>C</a:t>
            </a:r>
            <a:r>
              <a:rPr lang="en-US" sz="1800" dirty="0" smtClean="0"/>
              <a:t>++</a:t>
            </a:r>
            <a:endParaRPr lang="en-US" sz="22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Scapy</a:t>
            </a:r>
            <a:r>
              <a:rPr lang="en-US" sz="2200" b="0" dirty="0" smtClean="0"/>
              <a:t> is used as synthetic traffic generator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Python</a:t>
            </a:r>
            <a:r>
              <a:rPr lang="en-US" sz="2200" b="0" dirty="0" smtClean="0"/>
              <a:t> script activates all system components and displays the results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369393" y="5183586"/>
            <a:ext cx="858694" cy="3409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9" y="4286859"/>
            <a:ext cx="2990851" cy="210562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2" y="4580121"/>
            <a:ext cx="2990849" cy="1812366"/>
          </a:xfrm>
        </p:spPr>
      </p:pic>
    </p:spTree>
    <p:extLst>
      <p:ext uri="{BB962C8B-B14F-4D97-AF65-F5344CB8AC3E}">
        <p14:creationId xmlns:p14="http://schemas.microsoft.com/office/powerpoint/2010/main" val="5722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267950" cy="1356360"/>
          </a:xfrm>
        </p:spPr>
        <p:txBody>
          <a:bodyPr/>
          <a:lstStyle/>
          <a:p>
            <a:r>
              <a:rPr lang="en-US" dirty="0" smtClean="0"/>
              <a:t>Cardinality Estimation of the Entire Stream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2999" y="1676400"/>
                <a:ext cx="7467601" cy="46863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 smtClean="0"/>
                  <a:t>A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is applied to the flow ID of each packet to yield uniform representation of the stream</a:t>
                </a:r>
                <a:endParaRPr lang="he-IL" sz="300" dirty="0"/>
              </a:p>
              <a:p>
                <a:r>
                  <a:rPr lang="en-US" sz="1800" dirty="0" smtClean="0"/>
                  <a:t>Another hash function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  inserts the flow IDs  into array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dirty="0" smtClean="0"/>
                  <a:t> buckets</a:t>
                </a:r>
                <a:endParaRPr lang="he-IL" sz="1800" dirty="0" smtClean="0"/>
              </a:p>
              <a:p>
                <a:r>
                  <a:rPr lang="en-US" sz="1800" dirty="0" smtClean="0"/>
                  <a:t>Each bucket keeps the highest position of the leftmost “1”  bit of each sketch. This position (</a:t>
                </a:r>
                <a:r>
                  <a:rPr lang="en-US" sz="1800" b="1" dirty="0" smtClean="0"/>
                  <a:t>rank</a:t>
                </a:r>
                <a:r>
                  <a:rPr lang="en-US" sz="1800" dirty="0" smtClean="0"/>
                  <a:t>) reflects the cardinality estimation for this bucket</a:t>
                </a:r>
              </a:p>
              <a:p>
                <a:r>
                  <a:rPr lang="en-US" sz="1800" b="1" dirty="0" smtClean="0"/>
                  <a:t>LogLog</a:t>
                </a:r>
                <a:r>
                  <a:rPr lang="en-US" sz="1800" dirty="0" smtClean="0"/>
                  <a:t> algorithm uses arithmetic mean to combine the buckets’ estimates  into the estimated cardinality of the entire stream</a:t>
                </a:r>
              </a:p>
              <a:p>
                <a:r>
                  <a:rPr lang="en-US" sz="1800" b="1" dirty="0" smtClean="0"/>
                  <a:t>HyperLogLog</a:t>
                </a:r>
                <a:r>
                  <a:rPr lang="en-US" sz="1800" dirty="0" smtClean="0"/>
                  <a:t> algorithm uses harmonic mean instead</a:t>
                </a:r>
              </a:p>
              <a:p>
                <a:r>
                  <a:rPr lang="en-US" sz="1800" dirty="0" smtClean="0"/>
                  <a:t>Each algorithm uses also bias correction element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he-IL" sz="1200" b="1" dirty="0" smtClean="0"/>
              </a:p>
              <a:p>
                <a:pPr marL="45720" indent="0">
                  <a:buNone/>
                </a:pPr>
                <a:endParaRPr lang="he-IL" sz="500" b="1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𝑫𝒔𝒕𝑰𝑷</m:t>
                          </m:r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𝟓𝟗</m:t>
                          </m:r>
                        </m:e>
                      </m:d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𝑺𝒓𝒄𝑰𝑷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𝑫𝒔𝒕𝑷𝒐𝒓𝒕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𝑺𝒓𝒄𝑷𝒐𝒓𝒕</m:t>
                          </m:r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e-IL" sz="1500" b="1" dirty="0" smtClean="0"/>
              </a:p>
              <a:p>
                <a:pPr marL="274320" lvl="1" indent="0">
                  <a:buNone/>
                </a:pPr>
                <a:endParaRPr lang="he-IL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500" b="1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he-IL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US" sz="15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5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𝒉𝒚𝒑𝒆𝒓</m:t>
                              </m:r>
                            </m:sub>
                          </m:sSub>
                        </m:sub>
                      </m:sSub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500" b="1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500" b="1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500" b="1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b="1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𝒍𝒐𝒈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b="1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500" b="1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500" b="1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500" b="1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sz="1500" b="1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500" b="1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500" b="1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sz="1500" b="1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500" b="1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500" b="1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</m:sSup>
                                  <m: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𝒅𝒚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5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𝒉𝒚𝒑𝒆𝒓</m:t>
                              </m:r>
                            </m:sub>
                          </m:sSub>
                        </m:sub>
                      </m:sSub>
                      <m:r>
                        <a:rPr lang="en-US" sz="15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type m:val="lin"/>
                          <m:ctrlP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𝟕𝟐𝟏𝟑</m:t>
                          </m:r>
                        </m:num>
                        <m:den>
                          <m:d>
                            <m:dPr>
                              <m:ctrlP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5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𝟎𝟕𝟗</m:t>
                                  </m:r>
                                </m:num>
                                <m:den>
                                  <m:r>
                                    <a:rPr lang="en-US" sz="15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500" b="1" dirty="0"/>
              </a:p>
              <a:p>
                <a:pPr marL="274320" lvl="1" indent="0">
                  <a:buNone/>
                </a:pPr>
                <a:endParaRPr lang="he-IL" sz="1500" b="1" dirty="0" smtClean="0"/>
              </a:p>
              <a:p>
                <a:pPr marL="274320" lvl="1" indent="0">
                  <a:buNone/>
                </a:pPr>
                <a:endParaRPr lang="en-US" sz="1200" b="1" dirty="0"/>
              </a:p>
              <a:p>
                <a:endParaRPr lang="en-US" sz="1200" dirty="0"/>
              </a:p>
              <a:p>
                <a:endParaRPr lang="en-US" sz="1200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2999" y="1676400"/>
                <a:ext cx="7467601" cy="4686300"/>
              </a:xfrm>
              <a:blipFill rotWithShape="0">
                <a:blip r:embed="rId3"/>
                <a:stretch>
                  <a:fillRect t="-1300" b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67482" y="2754630"/>
            <a:ext cx="314346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858500" cy="1356360"/>
          </a:xfrm>
        </p:spPr>
        <p:txBody>
          <a:bodyPr/>
          <a:lstStyle/>
          <a:p>
            <a:r>
              <a:rPr lang="en-US" dirty="0" smtClean="0"/>
              <a:t>Cardinality Estimation of the Sampled Stream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3000" y="1739553"/>
                <a:ext cx="6419850" cy="45035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entire stream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randomly sampled into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X-to-Y sampling frequency is used to calculate the serial number of the next packet to sample</a:t>
                </a:r>
              </a:p>
              <a:p>
                <a:r>
                  <a:rPr lang="en-US" b="1" dirty="0" smtClean="0"/>
                  <a:t>Y</a:t>
                </a:r>
                <a:r>
                  <a:rPr lang="en-US" dirty="0" smtClean="0"/>
                  <a:t> is uniformly subsampled into </a:t>
                </a:r>
                <a:r>
                  <a:rPr lang="en-US" b="1" dirty="0" smtClean="0"/>
                  <a:t>U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U is a </a:t>
                </a:r>
                <a:r>
                  <a:rPr lang="en-US" b="1" dirty="0" smtClean="0"/>
                  <a:t>small sorted </a:t>
                </a:r>
                <a:r>
                  <a:rPr lang="en-US" dirty="0" smtClean="0"/>
                  <a:t>array with the minimal numbers that represent flow IDs </a:t>
                </a:r>
              </a:p>
              <a:p>
                <a:r>
                  <a:rPr lang="en-US" b="1" dirty="0" smtClean="0"/>
                  <a:t>Good-Turing</a:t>
                </a:r>
                <a:r>
                  <a:rPr lang="en-US" dirty="0" smtClean="0"/>
                  <a:t> frequency estimation is applied to correct subsampling bias:</a:t>
                </a:r>
              </a:p>
              <a:p>
                <a:pPr lvl="2"/>
                <a:r>
                  <a:rPr lang="en-US" dirty="0" smtClean="0"/>
                  <a:t>LogLog / HyperLogLog algorithms are used as cardinality estimators of  Y sample</a:t>
                </a:r>
              </a:p>
              <a:p>
                <a:pPr lvl="2"/>
                <a:r>
                  <a:rPr lang="en-US" dirty="0" smtClean="0"/>
                  <a:t>The number of elements with </a:t>
                </a:r>
                <a:r>
                  <a:rPr lang="en-US" b="1" dirty="0" smtClean="0"/>
                  <a:t>single appearance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estimated for U subsamples</a:t>
                </a:r>
              </a:p>
              <a:p>
                <a:r>
                  <a:rPr lang="en-US" dirty="0" smtClean="0"/>
                  <a:t>The cardinality estimation of</a:t>
                </a:r>
                <a:r>
                  <a:rPr lang="en-US" b="1" dirty="0" smtClean="0"/>
                  <a:t> X </a:t>
                </a:r>
                <a:r>
                  <a:rPr lang="en-US" dirty="0" smtClean="0"/>
                  <a:t>is based on all the data in the </a:t>
                </a:r>
                <a:r>
                  <a:rPr lang="en-US" b="1" dirty="0" smtClean="0"/>
                  <a:t>sliding window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Cardinality estimations of Y samples are averaged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calculated on merge product of  U subsamples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3000" y="1739553"/>
                <a:ext cx="6419850" cy="4503591"/>
              </a:xfrm>
              <a:blipFill rotWithShape="0">
                <a:blip r:embed="rId3"/>
                <a:stretch>
                  <a:fillRect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62850" y="2297574"/>
            <a:ext cx="3409950" cy="33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267950" cy="1356360"/>
          </a:xfrm>
        </p:spPr>
        <p:txBody>
          <a:bodyPr/>
          <a:lstStyle/>
          <a:p>
            <a:r>
              <a:rPr lang="en-US" dirty="0" smtClean="0"/>
              <a:t>P4 Programming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2634" y="1779106"/>
            <a:ext cx="5102916" cy="4450243"/>
          </a:xfrm>
        </p:spPr>
        <p:txBody>
          <a:bodyPr>
            <a:noAutofit/>
          </a:bodyPr>
          <a:lstStyle/>
          <a:p>
            <a:r>
              <a:rPr lang="en-US" sz="1600" dirty="0" smtClean="0"/>
              <a:t>P4 is a high level language for Programming Protocol-independent Packet Processors</a:t>
            </a:r>
          </a:p>
          <a:p>
            <a:r>
              <a:rPr lang="en-US" sz="1600" dirty="0" smtClean="0"/>
              <a:t>Based on an abstract forwarding model consisting of a </a:t>
            </a:r>
            <a:r>
              <a:rPr lang="en-US" sz="1600" b="1" dirty="0" smtClean="0"/>
              <a:t>parser</a:t>
            </a:r>
            <a:r>
              <a:rPr lang="en-US" sz="1600" dirty="0" smtClean="0"/>
              <a:t> and a set of </a:t>
            </a:r>
            <a:r>
              <a:rPr lang="en-US" sz="1600" b="1" dirty="0" err="1" smtClean="0"/>
              <a:t>Match+Action</a:t>
            </a:r>
            <a:r>
              <a:rPr lang="en-US" sz="1600" dirty="0" smtClean="0"/>
              <a:t> table resources for ingress and egress</a:t>
            </a:r>
          </a:p>
          <a:p>
            <a:r>
              <a:rPr lang="en-US" sz="1600" dirty="0" smtClean="0"/>
              <a:t>P4 compiler generates a .</a:t>
            </a:r>
            <a:r>
              <a:rPr lang="en-US" sz="1600" dirty="0" err="1" smtClean="0"/>
              <a:t>json</a:t>
            </a:r>
            <a:r>
              <a:rPr lang="en-US" sz="1600" dirty="0" smtClean="0"/>
              <a:t> file for the behavioral model</a:t>
            </a:r>
          </a:p>
          <a:p>
            <a:r>
              <a:rPr lang="en-US" sz="1600" b="1" dirty="0" smtClean="0"/>
              <a:t>Behavioral model v2 </a:t>
            </a:r>
            <a:r>
              <a:rPr lang="en-US" sz="1600" dirty="0" smtClean="0"/>
              <a:t>is a C++ software switch that is configured by input .</a:t>
            </a:r>
            <a:r>
              <a:rPr lang="en-US" sz="1600" dirty="0" err="1" smtClean="0"/>
              <a:t>json</a:t>
            </a:r>
            <a:r>
              <a:rPr lang="en-US" sz="1600" dirty="0" smtClean="0"/>
              <a:t> file</a:t>
            </a:r>
          </a:p>
          <a:p>
            <a:r>
              <a:rPr lang="en-US" sz="1600" dirty="0" smtClean="0"/>
              <a:t>P4 compiler can be extended with “</a:t>
            </a:r>
            <a:r>
              <a:rPr lang="en-US" sz="1600" b="1" dirty="0" smtClean="0"/>
              <a:t>primitive actions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Runtime CLI, debug logging and .</a:t>
            </a:r>
            <a:r>
              <a:rPr lang="en-US" sz="1600" dirty="0" err="1" smtClean="0"/>
              <a:t>pcap</a:t>
            </a:r>
            <a:r>
              <a:rPr lang="en-US" sz="1600" dirty="0" smtClean="0"/>
              <a:t> files are available</a:t>
            </a:r>
          </a:p>
          <a:p>
            <a:r>
              <a:rPr lang="en-US" sz="1600" dirty="0" smtClean="0"/>
              <a:t>P4 switch communicates with other devices within Mininet through Linux Virtual Ethernet Interfaces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69" y="3630400"/>
            <a:ext cx="963100" cy="166570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71860" y="1779106"/>
            <a:ext cx="3545974" cy="3897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184" y="1965960"/>
            <a:ext cx="1719806" cy="14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55470"/>
            <a:ext cx="516255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switch functionality is divided between the ASIC and the Driver modules: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ASIC</a:t>
            </a:r>
            <a:r>
              <a:rPr lang="en-US" dirty="0" smtClean="0"/>
              <a:t> module (P4):</a:t>
            </a:r>
          </a:p>
          <a:p>
            <a:pPr lvl="2"/>
            <a:r>
              <a:rPr lang="en-US" dirty="0" smtClean="0"/>
              <a:t>performs front end parsing of the stream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pplies </a:t>
            </a:r>
            <a:r>
              <a:rPr lang="en-US" dirty="0"/>
              <a:t>the </a:t>
            </a:r>
            <a:r>
              <a:rPr lang="en-US" dirty="0" smtClean="0"/>
              <a:t>hashing</a:t>
            </a:r>
          </a:p>
          <a:p>
            <a:pPr lvl="2"/>
            <a:r>
              <a:rPr lang="en-US" dirty="0" smtClean="0"/>
              <a:t>calculates harmonic / arithmetic mean</a:t>
            </a:r>
            <a:endParaRPr lang="en-US" dirty="0"/>
          </a:p>
          <a:p>
            <a:pPr lvl="2"/>
            <a:r>
              <a:rPr lang="en-US" dirty="0" smtClean="0"/>
              <a:t>when sampling is used:</a:t>
            </a:r>
          </a:p>
          <a:p>
            <a:pPr lvl="3"/>
            <a:r>
              <a:rPr lang="en-US" dirty="0" smtClean="0"/>
              <a:t>samples the stream X to Y</a:t>
            </a:r>
          </a:p>
          <a:p>
            <a:pPr lvl="3"/>
            <a:r>
              <a:rPr lang="en-US" dirty="0" smtClean="0"/>
              <a:t>subsamples Y into U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Driver</a:t>
            </a:r>
            <a:r>
              <a:rPr lang="en-US" dirty="0" smtClean="0"/>
              <a:t> module (C++):</a:t>
            </a:r>
          </a:p>
          <a:p>
            <a:pPr lvl="2"/>
            <a:r>
              <a:rPr lang="en-US" dirty="0" smtClean="0"/>
              <a:t>completes the calculation of cardinality estimation (applies bias correction)</a:t>
            </a:r>
            <a:endParaRPr lang="he-IL" dirty="0" smtClean="0"/>
          </a:p>
          <a:p>
            <a:pPr lvl="2"/>
            <a:r>
              <a:rPr lang="en-US" dirty="0" smtClean="0"/>
              <a:t>when sampling is used:</a:t>
            </a:r>
            <a:endParaRPr lang="he-IL" dirty="0" smtClean="0"/>
          </a:p>
          <a:p>
            <a:pPr lvl="3"/>
            <a:r>
              <a:rPr lang="en-US" dirty="0"/>
              <a:t>implements sliding window </a:t>
            </a:r>
            <a:r>
              <a:rPr lang="en-US" dirty="0" smtClean="0"/>
              <a:t>logic</a:t>
            </a:r>
          </a:p>
          <a:p>
            <a:pPr marL="548640" lvl="2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2" y="3467759"/>
            <a:ext cx="4257919" cy="2474844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sz="1600" b="1" dirty="0" smtClean="0"/>
              <a:t>Default ASIC actions: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sample_x2y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reset_sample_x2y</a:t>
            </a:r>
          </a:p>
          <a:p>
            <a:pPr lvl="1"/>
            <a:r>
              <a:rPr lang="en-US" sz="1600" dirty="0" err="1" smtClean="0"/>
              <a:t>get_cardinality</a:t>
            </a:r>
            <a:r>
              <a:rPr lang="en-US" sz="1600" dirty="0" smtClean="0"/>
              <a:t>:</a:t>
            </a:r>
          </a:p>
          <a:p>
            <a:pPr lvl="2"/>
            <a:r>
              <a:rPr lang="en-US" sz="1400" dirty="0" smtClean="0"/>
              <a:t>Primitive Action: </a:t>
            </a:r>
            <a:r>
              <a:rPr lang="en-US" sz="1400" dirty="0" err="1" smtClean="0"/>
              <a:t>get_cardinality_rank</a:t>
            </a:r>
            <a:endParaRPr lang="en-US" sz="1400" dirty="0" smtClean="0"/>
          </a:p>
          <a:p>
            <a:pPr lvl="2"/>
            <a:r>
              <a:rPr lang="en-US" sz="1400" dirty="0" smtClean="0"/>
              <a:t>Primitive Action: </a:t>
            </a:r>
            <a:r>
              <a:rPr lang="en-US" sz="1400" dirty="0" err="1" smtClean="0"/>
              <a:t>update_cardinality_rank</a:t>
            </a:r>
            <a:endParaRPr lang="en-US" sz="1400" dirty="0" smtClean="0"/>
          </a:p>
          <a:p>
            <a:pPr lvl="2"/>
            <a:r>
              <a:rPr lang="en-US" sz="1400" dirty="0" smtClean="0"/>
              <a:t>Primitive Action: </a:t>
            </a:r>
            <a:r>
              <a:rPr lang="en-US" sz="1400" dirty="0" err="1" smtClean="0"/>
              <a:t>update_cardinality_mean</a:t>
            </a:r>
            <a:endParaRPr lang="en-US" sz="1400" dirty="0" smtClean="0"/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sample_y2u:</a:t>
            </a:r>
          </a:p>
          <a:p>
            <a:pPr lvl="2"/>
            <a:r>
              <a:rPr lang="en-US" sz="1400" dirty="0" smtClean="0"/>
              <a:t>Primitive Action: update_sample_y2u</a:t>
            </a:r>
          </a:p>
          <a:p>
            <a:pPr lvl="1"/>
            <a:r>
              <a:rPr lang="en-US" sz="1600" dirty="0" err="1" smtClean="0"/>
              <a:t>drop_packet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37" y="1017071"/>
            <a:ext cx="4110842" cy="222308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050695" y="3220279"/>
            <a:ext cx="318052" cy="24072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798320"/>
                <a:ext cx="10210800" cy="4383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Python Script activates all system components and displays the results:</a:t>
                </a:r>
              </a:p>
              <a:p>
                <a:pPr lvl="1"/>
                <a:r>
                  <a:rPr lang="en-US" sz="1900" dirty="0" smtClean="0"/>
                  <a:t>the Script receives </a:t>
                </a:r>
                <a:r>
                  <a:rPr lang="en-US" sz="1900" b="1" dirty="0" smtClean="0"/>
                  <a:t>input parameters </a:t>
                </a:r>
              </a:p>
              <a:p>
                <a:pPr lvl="1"/>
                <a:r>
                  <a:rPr lang="en-US" sz="1900" dirty="0" smtClean="0"/>
                  <a:t>it opens a socket with </a:t>
                </a:r>
                <a:r>
                  <a:rPr lang="en-US" sz="1900" b="1" dirty="0" smtClean="0"/>
                  <a:t>Driver</a:t>
                </a:r>
                <a:r>
                  <a:rPr lang="en-US" sz="1900" dirty="0" smtClean="0"/>
                  <a:t> module and passes it some input parameters</a:t>
                </a:r>
              </a:p>
              <a:p>
                <a:pPr lvl="1"/>
                <a:r>
                  <a:rPr lang="en-US" sz="1900" dirty="0" smtClean="0"/>
                  <a:t>the Driver edits P4 </a:t>
                </a:r>
                <a:r>
                  <a:rPr lang="en-US" sz="1900" b="1" dirty="0" smtClean="0"/>
                  <a:t>ASIC</a:t>
                </a:r>
                <a:r>
                  <a:rPr lang="en-US" sz="1900" dirty="0" smtClean="0"/>
                  <a:t> code accordingly and the Script re-compiles it</a:t>
                </a:r>
              </a:p>
              <a:p>
                <a:pPr lvl="1"/>
                <a:r>
                  <a:rPr lang="en-US" sz="1900" dirty="0" smtClean="0"/>
                  <a:t>the Script starts </a:t>
                </a:r>
                <a:r>
                  <a:rPr lang="en-US" sz="1900" b="1" dirty="0" smtClean="0"/>
                  <a:t>Mininet</a:t>
                </a:r>
                <a:r>
                  <a:rPr lang="en-US" sz="1900" dirty="0" smtClean="0"/>
                  <a:t> with a switch and a single host</a:t>
                </a:r>
              </a:p>
              <a:p>
                <a:pPr lvl="1"/>
                <a:r>
                  <a:rPr lang="en-US" sz="1900" dirty="0" smtClean="0"/>
                  <a:t>it configures </a:t>
                </a:r>
                <a:r>
                  <a:rPr lang="en-US" sz="1900" b="1" dirty="0" smtClean="0"/>
                  <a:t>default </a:t>
                </a:r>
                <a:r>
                  <a:rPr lang="en-US" sz="1900" dirty="0"/>
                  <a:t>ASIC </a:t>
                </a:r>
                <a:r>
                  <a:rPr lang="en-US" sz="1900" b="1" dirty="0" smtClean="0"/>
                  <a:t>actions </a:t>
                </a:r>
                <a:r>
                  <a:rPr lang="en-US" sz="1900" dirty="0" smtClean="0"/>
                  <a:t>via runtime CLI</a:t>
                </a:r>
              </a:p>
              <a:p>
                <a:pPr lvl="1"/>
                <a:r>
                  <a:rPr lang="en-US" sz="1900" dirty="0" smtClean="0"/>
                  <a:t>it starts partially-random </a:t>
                </a:r>
                <a:r>
                  <a:rPr lang="en-US" sz="1900" b="1" dirty="0" smtClean="0"/>
                  <a:t>traffic</a:t>
                </a:r>
                <a:r>
                  <a:rPr lang="en-US" sz="1900" dirty="0" smtClean="0"/>
                  <a:t> generation and changes the load </a:t>
                </a:r>
                <a:r>
                  <a:rPr lang="en-US" sz="1900" b="1" dirty="0" smtClean="0"/>
                  <a:t>periodically</a:t>
                </a:r>
              </a:p>
              <a:p>
                <a:pPr lvl="1"/>
                <a:r>
                  <a:rPr lang="en-US" sz="1900" dirty="0" smtClean="0"/>
                  <a:t>Main </a:t>
                </a:r>
                <a:r>
                  <a:rPr lang="en-US" sz="1900" dirty="0"/>
                  <a:t>L</a:t>
                </a:r>
                <a:r>
                  <a:rPr lang="en-US" sz="1900" dirty="0" smtClean="0"/>
                  <a:t>oop:</a:t>
                </a:r>
              </a:p>
              <a:p>
                <a:pPr lvl="2"/>
                <a:r>
                  <a:rPr lang="en-US" sz="1700" dirty="0" smtClean="0"/>
                  <a:t>the Script samples the ASIC via </a:t>
                </a:r>
                <a:r>
                  <a:rPr lang="en-US" sz="1700" b="1" dirty="0" smtClean="0"/>
                  <a:t>runtime CLI </a:t>
                </a:r>
                <a:r>
                  <a:rPr lang="en-US" sz="1700" dirty="0" smtClean="0"/>
                  <a:t>and resets ASIC registers</a:t>
                </a:r>
              </a:p>
              <a:p>
                <a:pPr lvl="2"/>
                <a:r>
                  <a:rPr lang="en-US" sz="1700" dirty="0" smtClean="0"/>
                  <a:t>it sends the Driver an indication that new data is available</a:t>
                </a:r>
              </a:p>
              <a:p>
                <a:pPr lvl="2"/>
                <a:r>
                  <a:rPr lang="en-US" sz="1700" dirty="0" smtClean="0"/>
                  <a:t>the Driver extracts the data from ASIC output file and completes the </a:t>
                </a:r>
                <a:r>
                  <a:rPr lang="en-US" sz="1700" b="1" dirty="0" smtClean="0"/>
                  <a:t>estimated cardinality </a:t>
                </a:r>
                <a:r>
                  <a:rPr lang="en-US" sz="1700" dirty="0" smtClean="0"/>
                  <a:t>calculation</a:t>
                </a:r>
              </a:p>
              <a:p>
                <a:pPr lvl="2"/>
                <a:r>
                  <a:rPr lang="en-US" sz="1700" dirty="0" smtClean="0"/>
                  <a:t>the Script calculates </a:t>
                </a:r>
                <a:r>
                  <a:rPr lang="en-US" sz="1700" b="1" dirty="0" smtClean="0"/>
                  <a:t>actual cardinality </a:t>
                </a:r>
                <a:r>
                  <a:rPr lang="en-US" sz="1700" dirty="0" smtClean="0"/>
                  <a:t>by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700" dirty="0" smtClean="0"/>
                  <a:t>on each packet and returning the size of the set</a:t>
                </a:r>
                <a:br>
                  <a:rPr lang="en-US" sz="1700" dirty="0" smtClean="0"/>
                </a:br>
                <a:r>
                  <a:rPr lang="en-US" sz="1700" dirty="0" smtClean="0"/>
                  <a:t>that contains the results </a:t>
                </a:r>
              </a:p>
              <a:p>
                <a:pPr lvl="2"/>
                <a:r>
                  <a:rPr lang="en-US" sz="1700" dirty="0" smtClean="0"/>
                  <a:t>the Script uses Matplotlib to display the estimated vs actual cardinality results online</a:t>
                </a:r>
                <a:endParaRPr lang="en-US" sz="1700" dirty="0"/>
              </a:p>
              <a:p>
                <a:pPr marL="274320" lvl="1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798320"/>
                <a:ext cx="10210800" cy="4383157"/>
              </a:xfrm>
              <a:blipFill rotWithShape="0">
                <a:blip r:embed="rId3"/>
                <a:stretch>
                  <a:fillRect t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Entire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2846" y="625366"/>
            <a:ext cx="2228850" cy="1790700"/>
          </a:xfrm>
        </p:spPr>
        <p:txBody>
          <a:bodyPr>
            <a:normAutofit fontScale="62500" lnSpcReduction="20000"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--use-sampling (s)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--use-harmonic mean (h)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--buckets-array-size (m)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--x2y-sampling-size (y)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--y2u-array-size (u)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--sliding-window-size (w)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--</a:t>
            </a:r>
            <a:r>
              <a:rPr lang="en-US" dirty="0" err="1">
                <a:solidFill>
                  <a:schemeClr val="accent1"/>
                </a:solidFill>
              </a:rPr>
              <a:t>asic</a:t>
            </a:r>
            <a:r>
              <a:rPr lang="en-US" dirty="0">
                <a:solidFill>
                  <a:schemeClr val="accent1"/>
                </a:solidFill>
              </a:rPr>
              <a:t>-sampling-time (a)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--display-time (d)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78" y="1965960"/>
            <a:ext cx="2513609" cy="2501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20" y="1965959"/>
            <a:ext cx="2519877" cy="2501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214" y="3353945"/>
            <a:ext cx="2565958" cy="2546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172" y="3350883"/>
            <a:ext cx="2549965" cy="2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1639</TotalTime>
  <Words>2339</Words>
  <Application>Microsoft Office PowerPoint</Application>
  <PresentationFormat>Widescreen</PresentationFormat>
  <Paragraphs>188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Gisha</vt:lpstr>
      <vt:lpstr>Basis</vt:lpstr>
      <vt:lpstr>Early DDoS Detection on Stateless Device</vt:lpstr>
      <vt:lpstr>General Overview</vt:lpstr>
      <vt:lpstr>Top Level System Description</vt:lpstr>
      <vt:lpstr>Cardinality Estimation of the Entire Stream</vt:lpstr>
      <vt:lpstr>Cardinality Estimation of the Sampled Stream</vt:lpstr>
      <vt:lpstr>P4 Programming Language</vt:lpstr>
      <vt:lpstr>Switch Implementation</vt:lpstr>
      <vt:lpstr>Script Implementation</vt:lpstr>
      <vt:lpstr>Results – Entire Stream</vt:lpstr>
      <vt:lpstr>Results – Sampled Stream</vt:lpstr>
      <vt:lpstr>Future Work and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DDoS Detection on Stateless Device</dc:title>
  <dc:creator>user</dc:creator>
  <cp:lastModifiedBy>user</cp:lastModifiedBy>
  <cp:revision>189</cp:revision>
  <dcterms:created xsi:type="dcterms:W3CDTF">2016-07-23T12:29:11Z</dcterms:created>
  <dcterms:modified xsi:type="dcterms:W3CDTF">2016-08-03T09:34:56Z</dcterms:modified>
</cp:coreProperties>
</file>