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embeddedFontLst>
    <p:embeddedFont>
      <p:font typeface="Old Standard TT"/>
      <p:regular r:id="rId59"/>
      <p:bold r:id="rId60"/>
      <p:italic r:id="rId61"/>
    </p:embeddedFont>
    <p:embeddedFont>
      <p:font typeface="Bree Serif"/>
      <p:regular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reeSerif-regular.fnt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gitprof/optical_network" TargetMode="External"/><Relationship Id="rId4" Type="http://schemas.openxmlformats.org/officeDocument/2006/relationships/hyperlink" Target="https://github.com/gitprof/ry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4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01800" y="146075"/>
            <a:ext cx="8423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</a:rPr>
              <a:t>Restorable Logical topology using cross-layer optimization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/>
              <a:t>Levi Yakir </a:t>
            </a:r>
            <a:r>
              <a:rPr i="1" lang="en" sz="1800"/>
              <a:t>and</a:t>
            </a:r>
            <a:r>
              <a:rPr i="1" lang="en"/>
              <a:t> Shmila Eliran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Setting up environment: Mininet Overview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25" y="1241150"/>
            <a:ext cx="85725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Setting up environment: Mininet Overview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For the performance testings, we used the Mininet virtual environment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 virtual network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Implements SDN methodology: separate logics from routing devices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Offer communication with remote controllers, such POX and RYU, via OpenFlow protocol.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Ovs-ofctl tool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ovswitch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Setting up environment: Mininet Overview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599" y="1113874"/>
            <a:ext cx="4485025" cy="37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Setting up environment: Achievements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We took RYU as the base controller, and built a routing application which  set MN switches with the appropriate forwarding according to the output of the routing algorithm.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The application sync between the running OpticalNetwork and the MN topo.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In case of a failure, the controller queries the OpticalNetwork for alternative path.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Testings - Infrastructure: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Highly automated system for debugging, testing, generating results summary, statistics and dump logs.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Random grid graph generator, using a given seed, for simple test reproduction.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Processes communication which enables easily running testing tools on the currently working MN from different shells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Testings - Modes: 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Dry testing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Regression:  a comprehensive testing bundle,  iterate over given scenarios, run MN, execute perf tests, collect results  and show summary: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Different graphs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Different routing algorithms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Different link failures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Interactive: open MN env, execute MN CLI, and run manually perftests (in another shells)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Architecture </a:t>
            </a:r>
          </a:p>
        </p:txBody>
      </p:sp>
      <p:sp>
        <p:nvSpPr>
          <p:cNvPr id="150" name="Shape 150"/>
          <p:cNvSpPr/>
          <p:nvPr/>
        </p:nvSpPr>
        <p:spPr>
          <a:xfrm>
            <a:off x="3287025" y="2255175"/>
            <a:ext cx="2736000" cy="11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MNCore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Set up all env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Dump data (OF tables, ARP)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Monitoring</a:t>
            </a:r>
          </a:p>
          <a:p>
            <a:pPr indent="-292100" lvl="0" marL="457200">
              <a:spcBef>
                <a:spcPts val="0"/>
              </a:spcBef>
              <a:buSzPct val="100000"/>
              <a:buChar char="●"/>
            </a:pPr>
            <a:r>
              <a:rPr lang="en" sz="1000"/>
              <a:t>More features</a:t>
            </a:r>
          </a:p>
        </p:txBody>
      </p:sp>
      <p:sp>
        <p:nvSpPr>
          <p:cNvPr id="151" name="Shape 151"/>
          <p:cNvSpPr/>
          <p:nvPr/>
        </p:nvSpPr>
        <p:spPr>
          <a:xfrm>
            <a:off x="6381950" y="1355350"/>
            <a:ext cx="16161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sp>
        <p:nvSpPr>
          <p:cNvPr id="152" name="Shape 152"/>
          <p:cNvSpPr/>
          <p:nvPr/>
        </p:nvSpPr>
        <p:spPr>
          <a:xfrm>
            <a:off x="1964225" y="1355350"/>
            <a:ext cx="16161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OpticalNetwork</a:t>
            </a:r>
          </a:p>
        </p:txBody>
      </p:sp>
      <p:sp>
        <p:nvSpPr>
          <p:cNvPr id="153" name="Shape 153"/>
          <p:cNvSpPr/>
          <p:nvPr/>
        </p:nvSpPr>
        <p:spPr>
          <a:xfrm>
            <a:off x="2969725" y="4028800"/>
            <a:ext cx="33450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Mininet</a:t>
            </a:r>
          </a:p>
        </p:txBody>
      </p:sp>
      <p:sp>
        <p:nvSpPr>
          <p:cNvPr id="154" name="Shape 154"/>
          <p:cNvSpPr/>
          <p:nvPr/>
        </p:nvSpPr>
        <p:spPr>
          <a:xfrm>
            <a:off x="347525" y="2784975"/>
            <a:ext cx="18813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 Algorithm</a:t>
            </a:r>
          </a:p>
        </p:txBody>
      </p:sp>
      <p:sp>
        <p:nvSpPr>
          <p:cNvPr id="155" name="Shape 155"/>
          <p:cNvSpPr/>
          <p:nvPr/>
        </p:nvSpPr>
        <p:spPr>
          <a:xfrm>
            <a:off x="6947325" y="4000150"/>
            <a:ext cx="16161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All2All perf test</a:t>
            </a:r>
          </a:p>
        </p:txBody>
      </p:sp>
      <p:sp>
        <p:nvSpPr>
          <p:cNvPr id="156" name="Shape 156"/>
          <p:cNvSpPr/>
          <p:nvPr/>
        </p:nvSpPr>
        <p:spPr>
          <a:xfrm>
            <a:off x="6773625" y="2542137"/>
            <a:ext cx="1963500" cy="9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Regression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For every link: fail and run All2All perf test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Produce stats and graphs</a:t>
            </a:r>
          </a:p>
        </p:txBody>
      </p:sp>
      <p:sp>
        <p:nvSpPr>
          <p:cNvPr id="157" name="Shape 157"/>
          <p:cNvSpPr/>
          <p:nvPr/>
        </p:nvSpPr>
        <p:spPr>
          <a:xfrm>
            <a:off x="72825" y="1151950"/>
            <a:ext cx="1178400" cy="110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Graph File or Grid Generator</a:t>
            </a:r>
          </a:p>
        </p:txBody>
      </p:sp>
      <p:cxnSp>
        <p:nvCxnSpPr>
          <p:cNvPr id="158" name="Shape 158"/>
          <p:cNvCxnSpPr>
            <a:stCxn id="157" idx="3"/>
            <a:endCxn id="152" idx="1"/>
          </p:cNvCxnSpPr>
          <p:nvPr/>
        </p:nvCxnSpPr>
        <p:spPr>
          <a:xfrm>
            <a:off x="1251225" y="1702900"/>
            <a:ext cx="7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4" idx="3"/>
            <a:endCxn id="152" idx="2"/>
          </p:cNvCxnSpPr>
          <p:nvPr/>
        </p:nvCxnSpPr>
        <p:spPr>
          <a:xfrm flipH="1" rot="10800000">
            <a:off x="2228825" y="2050425"/>
            <a:ext cx="543600" cy="108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50" idx="1"/>
            <a:endCxn id="152" idx="2"/>
          </p:cNvCxnSpPr>
          <p:nvPr/>
        </p:nvCxnSpPr>
        <p:spPr>
          <a:xfrm rot="10800000">
            <a:off x="2772225" y="2050425"/>
            <a:ext cx="514800" cy="755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stCxn id="150" idx="2"/>
            <a:endCxn id="153" idx="0"/>
          </p:cNvCxnSpPr>
          <p:nvPr/>
        </p:nvCxnSpPr>
        <p:spPr>
          <a:xfrm flipH="1">
            <a:off x="4642125" y="3357075"/>
            <a:ext cx="129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6" idx="2"/>
            <a:endCxn id="155" idx="0"/>
          </p:cNvCxnSpPr>
          <p:nvPr/>
        </p:nvCxnSpPr>
        <p:spPr>
          <a:xfrm>
            <a:off x="7755375" y="3508437"/>
            <a:ext cx="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5" idx="1"/>
            <a:endCxn id="153" idx="3"/>
          </p:cNvCxnSpPr>
          <p:nvPr/>
        </p:nvCxnSpPr>
        <p:spPr>
          <a:xfrm flipH="1">
            <a:off x="6314625" y="4347700"/>
            <a:ext cx="6327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50" idx="3"/>
            <a:endCxn id="151" idx="2"/>
          </p:cNvCxnSpPr>
          <p:nvPr/>
        </p:nvCxnSpPr>
        <p:spPr>
          <a:xfrm flipH="1" rot="10800000">
            <a:off x="6023025" y="2050425"/>
            <a:ext cx="1167000" cy="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961875" y="1031139"/>
            <a:ext cx="1963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- i</a:t>
            </a:r>
            <a:r>
              <a:rPr lang="en" sz="1000"/>
              <a:t>nter process communication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- controller retrieve topo and recovery info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593775" y="3422112"/>
            <a:ext cx="2511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-convert OptNet to M</a:t>
            </a:r>
            <a:r>
              <a:rPr lang="en" sz="1000"/>
              <a:t>N topo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- setup links speed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-etc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116750" y="3472084"/>
            <a:ext cx="1881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For every link: fail and run All2All perf test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330025" y="2386271"/>
            <a:ext cx="1881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Produce logical Network</a:t>
            </a:r>
          </a:p>
        </p:txBody>
      </p:sp>
      <p:sp>
        <p:nvSpPr>
          <p:cNvPr id="169" name="Shape 169"/>
          <p:cNvSpPr/>
          <p:nvPr/>
        </p:nvSpPr>
        <p:spPr>
          <a:xfrm>
            <a:off x="306425" y="3928287"/>
            <a:ext cx="1963500" cy="9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Dry Tests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For every link: fail and run check remain routes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Produce stats </a:t>
            </a:r>
          </a:p>
        </p:txBody>
      </p:sp>
      <p:cxnSp>
        <p:nvCxnSpPr>
          <p:cNvPr id="170" name="Shape 170"/>
          <p:cNvCxnSpPr>
            <a:stCxn id="169" idx="0"/>
            <a:endCxn id="154" idx="2"/>
          </p:cNvCxnSpPr>
          <p:nvPr/>
        </p:nvCxnSpPr>
        <p:spPr>
          <a:xfrm rot="10800000">
            <a:off x="1288175" y="3480087"/>
            <a:ext cx="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endCxn id="151" idx="1"/>
          </p:cNvCxnSpPr>
          <p:nvPr/>
        </p:nvCxnSpPr>
        <p:spPr>
          <a:xfrm>
            <a:off x="3580250" y="1702900"/>
            <a:ext cx="28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endCxn id="152" idx="2"/>
          </p:cNvCxnSpPr>
          <p:nvPr/>
        </p:nvCxnSpPr>
        <p:spPr>
          <a:xfrm rot="10800000">
            <a:off x="2772275" y="2050450"/>
            <a:ext cx="8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Architecture </a:t>
            </a:r>
          </a:p>
        </p:txBody>
      </p:sp>
      <p:sp>
        <p:nvSpPr>
          <p:cNvPr id="178" name="Shape 178"/>
          <p:cNvSpPr/>
          <p:nvPr/>
        </p:nvSpPr>
        <p:spPr>
          <a:xfrm>
            <a:off x="2452100" y="4007225"/>
            <a:ext cx="40719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sp>
        <p:nvSpPr>
          <p:cNvPr id="179" name="Shape 179"/>
          <p:cNvSpPr/>
          <p:nvPr/>
        </p:nvSpPr>
        <p:spPr>
          <a:xfrm>
            <a:off x="2387875" y="2628750"/>
            <a:ext cx="40719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OpticalNetwork</a:t>
            </a:r>
          </a:p>
        </p:txBody>
      </p:sp>
      <p:sp>
        <p:nvSpPr>
          <p:cNvPr id="180" name="Shape 180"/>
          <p:cNvSpPr/>
          <p:nvPr/>
        </p:nvSpPr>
        <p:spPr>
          <a:xfrm>
            <a:off x="2387875" y="1250275"/>
            <a:ext cx="4071900" cy="6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Routing Algorithm</a:t>
            </a:r>
          </a:p>
        </p:txBody>
      </p:sp>
      <p:sp>
        <p:nvSpPr>
          <p:cNvPr id="181" name="Shape 181"/>
          <p:cNvSpPr/>
          <p:nvPr/>
        </p:nvSpPr>
        <p:spPr>
          <a:xfrm>
            <a:off x="207675" y="2425350"/>
            <a:ext cx="1178400" cy="110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Physical Topology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442075" y="3198250"/>
            <a:ext cx="24141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Initialization: get initial routing paths.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When recovery is required: reset routing paths.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346325" y="2033096"/>
            <a:ext cx="1881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Run once: get logical paths</a:t>
            </a:r>
          </a:p>
        </p:txBody>
      </p:sp>
      <p:cxnSp>
        <p:nvCxnSpPr>
          <p:cNvPr id="184" name="Shape 184"/>
          <p:cNvCxnSpPr/>
          <p:nvPr/>
        </p:nvCxnSpPr>
        <p:spPr>
          <a:xfrm rot="10800000">
            <a:off x="5914000" y="3358500"/>
            <a:ext cx="129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2920750" y="3344537"/>
            <a:ext cx="129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2920750" y="1966062"/>
            <a:ext cx="129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5926900" y="1966062"/>
            <a:ext cx="129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>
            <a:stCxn id="181" idx="3"/>
            <a:endCxn id="179" idx="1"/>
          </p:cNvCxnSpPr>
          <p:nvPr/>
        </p:nvCxnSpPr>
        <p:spPr>
          <a:xfrm>
            <a:off x="1386075" y="2976300"/>
            <a:ext cx="10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Inspecting Algorithm Performance: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We designed and built a competitor algorithm for comparing  the MM_SRLG algorithm’s performance.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The Objectives: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Bree Serif"/>
              <a:buChar char="○"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Maximum resilience: in the average case,  after a link failure, we want to see maximum connectivity 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Bree Serif"/>
              <a:buChar char="○"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While keeping  BW as high as possible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Limitation:  given budget of B lightpaths to route between logical nodes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Inspecting Algorithm Performance: 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Competitor: a smart variant of DisjointPaths algorithm.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For every logical_pair: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Find shortest path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Decrease path capacity by 1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Remove path’s edges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If stuck with unconnected pair -&gt; add back all edges and try again. If still stuck -&gt; move to next pair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Optimization: iterate by shortest path’s length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Background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Modern communication networks consist of a logical topology overlaid on an optical physical infrastructure.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Distinguishing between the logical and physical networks is crucial for flexibility and efficiency.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However, this distinction gives rise to important cross-layer optimization issues, such as how to guarantee smooth restoration of traffic </a:t>
            </a: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followi</a:t>
            </a: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ng a failure in the physical network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Inspecting Algorithm Performance: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The result: Pretty good algorithm :)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We found cases for the favor of both  algorithms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BUT: the recovery process is actually not defined for any of them, we use the same routine, but it can  be optimized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Inspecting Algorithm Performance: 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2nd competitor added!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 variation on MM_SRLG: we modified MM_SRLG_cycle to produce a logical cycle which sits on a physical ‘cycle’, rather than a physical tree.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MM_SRLG_cycle variant: algo short desc 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Run DFS on the complete graph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Visit </a:t>
            </a: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only neighbors on unvisited edges (including visited vertices)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If no options left go back to ancestor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If  initial node is reached , and all logical nodes already visited - close the cycle and done.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the algorithm reserves the following: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Max SRLG lower or equal 2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0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Every logical node appears only once in the logical cycle (but not necessarily in the physical path)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Results - 3 competitors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1st Example: Network Topology</a:t>
            </a:r>
          </a:p>
        </p:txBody>
      </p:sp>
      <p:sp>
        <p:nvSpPr>
          <p:cNvPr id="230" name="Shape 230"/>
          <p:cNvSpPr/>
          <p:nvPr/>
        </p:nvSpPr>
        <p:spPr>
          <a:xfrm>
            <a:off x="3179950" y="1155525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31" name="Shape 231"/>
          <p:cNvSpPr/>
          <p:nvPr/>
        </p:nvSpPr>
        <p:spPr>
          <a:xfrm>
            <a:off x="2736850" y="463555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32" name="Shape 232"/>
          <p:cNvSpPr/>
          <p:nvPr/>
        </p:nvSpPr>
        <p:spPr>
          <a:xfrm>
            <a:off x="4205900" y="1155525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33" name="Shape 233"/>
          <p:cNvSpPr/>
          <p:nvPr/>
        </p:nvSpPr>
        <p:spPr>
          <a:xfrm>
            <a:off x="5157600" y="321140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34" name="Shape 234"/>
          <p:cNvSpPr/>
          <p:nvPr/>
        </p:nvSpPr>
        <p:spPr>
          <a:xfrm>
            <a:off x="2056575" y="3259525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235" name="Shape 235"/>
          <p:cNvSpPr/>
          <p:nvPr/>
        </p:nvSpPr>
        <p:spPr>
          <a:xfrm>
            <a:off x="1613475" y="234325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36" name="Shape 236"/>
          <p:cNvSpPr/>
          <p:nvPr/>
        </p:nvSpPr>
        <p:spPr>
          <a:xfrm>
            <a:off x="5684300" y="2293775"/>
            <a:ext cx="443100" cy="3822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237" name="Shape 237"/>
          <p:cNvSpPr/>
          <p:nvPr/>
        </p:nvSpPr>
        <p:spPr>
          <a:xfrm>
            <a:off x="4512650" y="463555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38" name="Shape 238"/>
          <p:cNvSpPr/>
          <p:nvPr/>
        </p:nvSpPr>
        <p:spPr>
          <a:xfrm>
            <a:off x="4095000" y="1920558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14</a:t>
            </a:r>
          </a:p>
        </p:txBody>
      </p:sp>
      <p:sp>
        <p:nvSpPr>
          <p:cNvPr id="239" name="Shape 239"/>
          <p:cNvSpPr/>
          <p:nvPr/>
        </p:nvSpPr>
        <p:spPr>
          <a:xfrm>
            <a:off x="4134450" y="25900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16</a:t>
            </a:r>
          </a:p>
        </p:txBody>
      </p:sp>
      <p:sp>
        <p:nvSpPr>
          <p:cNvPr id="240" name="Shape 240"/>
          <p:cNvSpPr/>
          <p:nvPr/>
        </p:nvSpPr>
        <p:spPr>
          <a:xfrm>
            <a:off x="3297337" y="3343183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11</a:t>
            </a:r>
          </a:p>
        </p:txBody>
      </p:sp>
      <p:sp>
        <p:nvSpPr>
          <p:cNvPr id="241" name="Shape 241"/>
          <p:cNvSpPr/>
          <p:nvPr/>
        </p:nvSpPr>
        <p:spPr>
          <a:xfrm>
            <a:off x="4134450" y="3259520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12</a:t>
            </a:r>
          </a:p>
        </p:txBody>
      </p:sp>
      <p:sp>
        <p:nvSpPr>
          <p:cNvPr id="242" name="Shape 242"/>
          <p:cNvSpPr/>
          <p:nvPr/>
        </p:nvSpPr>
        <p:spPr>
          <a:xfrm>
            <a:off x="3179950" y="40280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9</a:t>
            </a:r>
          </a:p>
        </p:txBody>
      </p:sp>
      <p:sp>
        <p:nvSpPr>
          <p:cNvPr id="243" name="Shape 243"/>
          <p:cNvSpPr/>
          <p:nvPr/>
        </p:nvSpPr>
        <p:spPr>
          <a:xfrm>
            <a:off x="4134450" y="40280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10</a:t>
            </a:r>
          </a:p>
        </p:txBody>
      </p:sp>
      <p:sp>
        <p:nvSpPr>
          <p:cNvPr id="244" name="Shape 244"/>
          <p:cNvSpPr/>
          <p:nvPr/>
        </p:nvSpPr>
        <p:spPr>
          <a:xfrm>
            <a:off x="3254200" y="2565970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15</a:t>
            </a:r>
          </a:p>
        </p:txBody>
      </p:sp>
      <p:sp>
        <p:nvSpPr>
          <p:cNvPr id="245" name="Shape 245"/>
          <p:cNvSpPr/>
          <p:nvPr/>
        </p:nvSpPr>
        <p:spPr>
          <a:xfrm>
            <a:off x="3254200" y="19205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13</a:t>
            </a:r>
          </a:p>
        </p:txBody>
      </p:sp>
      <p:cxnSp>
        <p:nvCxnSpPr>
          <p:cNvPr id="246" name="Shape 246"/>
          <p:cNvCxnSpPr>
            <a:endCxn id="238" idx="0"/>
          </p:cNvCxnSpPr>
          <p:nvPr/>
        </p:nvCxnSpPr>
        <p:spPr>
          <a:xfrm flipH="1">
            <a:off x="4316550" y="1537758"/>
            <a:ext cx="1110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>
            <a:stCxn id="230" idx="2"/>
            <a:endCxn id="245" idx="1"/>
          </p:cNvCxnSpPr>
          <p:nvPr/>
        </p:nvCxnSpPr>
        <p:spPr>
          <a:xfrm flipH="1">
            <a:off x="3319000" y="1537725"/>
            <a:ext cx="825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>
            <a:stCxn id="236" idx="1"/>
            <a:endCxn id="239" idx="6"/>
          </p:cNvCxnSpPr>
          <p:nvPr/>
        </p:nvCxnSpPr>
        <p:spPr>
          <a:xfrm flipH="1">
            <a:off x="4577600" y="2484875"/>
            <a:ext cx="11067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>
            <a:endCxn id="244" idx="2"/>
          </p:cNvCxnSpPr>
          <p:nvPr/>
        </p:nvCxnSpPr>
        <p:spPr>
          <a:xfrm>
            <a:off x="2056600" y="2534470"/>
            <a:ext cx="11976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>
            <a:stCxn id="238" idx="4"/>
            <a:endCxn id="239" idx="0"/>
          </p:cNvCxnSpPr>
          <p:nvPr/>
        </p:nvCxnSpPr>
        <p:spPr>
          <a:xfrm>
            <a:off x="4316550" y="2302758"/>
            <a:ext cx="39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>
            <a:stCxn id="245" idx="4"/>
            <a:endCxn id="244" idx="0"/>
          </p:cNvCxnSpPr>
          <p:nvPr/>
        </p:nvCxnSpPr>
        <p:spPr>
          <a:xfrm>
            <a:off x="3475750" y="2302745"/>
            <a:ext cx="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>
            <a:stCxn id="233" idx="1"/>
          </p:cNvCxnSpPr>
          <p:nvPr/>
        </p:nvCxnSpPr>
        <p:spPr>
          <a:xfrm rot="10800000">
            <a:off x="4538100" y="2910500"/>
            <a:ext cx="619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stCxn id="244" idx="3"/>
            <a:endCxn id="234" idx="3"/>
          </p:cNvCxnSpPr>
          <p:nvPr/>
        </p:nvCxnSpPr>
        <p:spPr>
          <a:xfrm flipH="1">
            <a:off x="2499790" y="2892199"/>
            <a:ext cx="819300" cy="5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>
            <a:stCxn id="239" idx="4"/>
            <a:endCxn id="241" idx="0"/>
          </p:cNvCxnSpPr>
          <p:nvPr/>
        </p:nvCxnSpPr>
        <p:spPr>
          <a:xfrm>
            <a:off x="4356000" y="2972245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>
            <a:stCxn id="244" idx="4"/>
            <a:endCxn id="240" idx="0"/>
          </p:cNvCxnSpPr>
          <p:nvPr/>
        </p:nvCxnSpPr>
        <p:spPr>
          <a:xfrm>
            <a:off x="3475750" y="2948170"/>
            <a:ext cx="43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>
            <a:stCxn id="241" idx="4"/>
            <a:endCxn id="243" idx="0"/>
          </p:cNvCxnSpPr>
          <p:nvPr/>
        </p:nvCxnSpPr>
        <p:spPr>
          <a:xfrm>
            <a:off x="4356000" y="3641720"/>
            <a:ext cx="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240" idx="4"/>
            <a:endCxn id="242" idx="0"/>
          </p:cNvCxnSpPr>
          <p:nvPr/>
        </p:nvCxnSpPr>
        <p:spPr>
          <a:xfrm flipH="1">
            <a:off x="3401587" y="3725383"/>
            <a:ext cx="1173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>
            <a:stCxn id="243" idx="5"/>
            <a:endCxn id="237" idx="1"/>
          </p:cNvCxnSpPr>
          <p:nvPr/>
        </p:nvCxnSpPr>
        <p:spPr>
          <a:xfrm>
            <a:off x="4512659" y="4354274"/>
            <a:ext cx="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>
            <a:stCxn id="242" idx="3"/>
            <a:endCxn id="231" idx="0"/>
          </p:cNvCxnSpPr>
          <p:nvPr/>
        </p:nvCxnSpPr>
        <p:spPr>
          <a:xfrm flipH="1">
            <a:off x="2958340" y="4354274"/>
            <a:ext cx="2865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>
            <a:stCxn id="237" idx="1"/>
            <a:endCxn id="231" idx="3"/>
          </p:cNvCxnSpPr>
          <p:nvPr/>
        </p:nvCxnSpPr>
        <p:spPr>
          <a:xfrm rot="10800000">
            <a:off x="3180050" y="4826650"/>
            <a:ext cx="13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>
            <a:stCxn id="244" idx="6"/>
            <a:endCxn id="239" idx="2"/>
          </p:cNvCxnSpPr>
          <p:nvPr/>
        </p:nvCxnSpPr>
        <p:spPr>
          <a:xfrm>
            <a:off x="3697300" y="2757070"/>
            <a:ext cx="437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2" name="Shape 262"/>
          <p:cNvSpPr txBox="1"/>
          <p:nvPr/>
        </p:nvSpPr>
        <p:spPr>
          <a:xfrm>
            <a:off x="3785375" y="2502075"/>
            <a:ext cx="44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10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32650" y="1617837"/>
            <a:ext cx="443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694300" y="4495200"/>
            <a:ext cx="44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798675" y="2428050"/>
            <a:ext cx="44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266" name="Shape 266"/>
          <p:cNvSpPr/>
          <p:nvPr/>
        </p:nvSpPr>
        <p:spPr>
          <a:xfrm>
            <a:off x="8514575" y="1138175"/>
            <a:ext cx="390900" cy="30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7146575" y="1083725"/>
            <a:ext cx="1498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Logical node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8514575" y="1676825"/>
            <a:ext cx="3909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6899975" y="1615250"/>
            <a:ext cx="1614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Non </a:t>
            </a:r>
            <a:r>
              <a:rPr lang="en">
                <a:solidFill>
                  <a:schemeClr val="dk1"/>
                </a:solidFill>
              </a:rPr>
              <a:t>Logical node</a:t>
            </a:r>
          </a:p>
        </p:txBody>
      </p:sp>
      <p:cxnSp>
        <p:nvCxnSpPr>
          <p:cNvPr id="270" name="Shape 270"/>
          <p:cNvCxnSpPr>
            <a:stCxn id="230" idx="3"/>
            <a:endCxn id="232" idx="1"/>
          </p:cNvCxnSpPr>
          <p:nvPr/>
        </p:nvCxnSpPr>
        <p:spPr>
          <a:xfrm>
            <a:off x="3623050" y="1346625"/>
            <a:ext cx="5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" name="Shape 271"/>
          <p:cNvSpPr txBox="1"/>
          <p:nvPr/>
        </p:nvSpPr>
        <p:spPr>
          <a:xfrm>
            <a:off x="224675" y="1245425"/>
            <a:ext cx="750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 = 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1st Example: Live Connections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7" y="1125425"/>
            <a:ext cx="8804426" cy="38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1st Example: Total BW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12" y="1048325"/>
            <a:ext cx="8936923" cy="383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More Issues</a:t>
            </a:r>
          </a:p>
        </p:txBody>
      </p:sp>
      <p:sp>
        <p:nvSpPr>
          <p:cNvPr id="289" name="Shape 289"/>
          <p:cNvSpPr/>
          <p:nvPr/>
        </p:nvSpPr>
        <p:spPr>
          <a:xfrm>
            <a:off x="507264" y="2029202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90" name="Shape 290"/>
          <p:cNvSpPr/>
          <p:nvPr/>
        </p:nvSpPr>
        <p:spPr>
          <a:xfrm>
            <a:off x="507264" y="3399631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91" name="Shape 291"/>
          <p:cNvSpPr/>
          <p:nvPr/>
        </p:nvSpPr>
        <p:spPr>
          <a:xfrm>
            <a:off x="2845922" y="3399631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292" name="Shape 292"/>
          <p:cNvSpPr/>
          <p:nvPr/>
        </p:nvSpPr>
        <p:spPr>
          <a:xfrm>
            <a:off x="2845922" y="2029202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293" name="Shape 293"/>
          <p:cNvCxnSpPr>
            <a:stCxn id="289" idx="6"/>
            <a:endCxn id="292" idx="2"/>
          </p:cNvCxnSpPr>
          <p:nvPr/>
        </p:nvCxnSpPr>
        <p:spPr>
          <a:xfrm>
            <a:off x="1008264" y="2274002"/>
            <a:ext cx="18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89" idx="4"/>
            <a:endCxn id="290" idx="0"/>
          </p:cNvCxnSpPr>
          <p:nvPr/>
        </p:nvCxnSpPr>
        <p:spPr>
          <a:xfrm>
            <a:off x="757764" y="2518802"/>
            <a:ext cx="0" cy="8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92" idx="4"/>
            <a:endCxn id="291" idx="0"/>
          </p:cNvCxnSpPr>
          <p:nvPr/>
        </p:nvCxnSpPr>
        <p:spPr>
          <a:xfrm>
            <a:off x="3096422" y="2518802"/>
            <a:ext cx="0" cy="8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91" idx="2"/>
            <a:endCxn id="290" idx="6"/>
          </p:cNvCxnSpPr>
          <p:nvPr/>
        </p:nvCxnSpPr>
        <p:spPr>
          <a:xfrm rot="10800000">
            <a:off x="1008122" y="3644431"/>
            <a:ext cx="18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 txBox="1"/>
          <p:nvPr/>
        </p:nvSpPr>
        <p:spPr>
          <a:xfrm>
            <a:off x="1699093" y="2191344"/>
            <a:ext cx="45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671718" y="3237390"/>
            <a:ext cx="45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93914" y="2731998"/>
            <a:ext cx="45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747047" y="2731998"/>
            <a:ext cx="45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01" name="Shape 301"/>
          <p:cNvSpPr/>
          <p:nvPr/>
        </p:nvSpPr>
        <p:spPr>
          <a:xfrm>
            <a:off x="1046666" y="2110980"/>
            <a:ext cx="1772275" cy="39075"/>
          </a:xfrm>
          <a:custGeom>
            <a:pathLst>
              <a:path extrusionOk="0" h="1578" w="70891">
                <a:moveTo>
                  <a:pt x="0" y="1578"/>
                </a:moveTo>
                <a:cubicBezTo>
                  <a:pt x="23260" y="-2597"/>
                  <a:pt x="47404" y="3418"/>
                  <a:pt x="70891" y="80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2" name="Shape 302"/>
          <p:cNvSpPr/>
          <p:nvPr/>
        </p:nvSpPr>
        <p:spPr>
          <a:xfrm>
            <a:off x="3165698" y="2512581"/>
            <a:ext cx="83625" cy="865003"/>
          </a:xfrm>
          <a:custGeom>
            <a:pathLst>
              <a:path extrusionOk="0" h="34932" w="3345">
                <a:moveTo>
                  <a:pt x="3340" y="0"/>
                </a:moveTo>
                <a:cubicBezTo>
                  <a:pt x="2475" y="11665"/>
                  <a:pt x="5235" y="24471"/>
                  <a:pt x="0" y="3493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3" name="Shape 303"/>
          <p:cNvSpPr/>
          <p:nvPr/>
        </p:nvSpPr>
        <p:spPr>
          <a:xfrm>
            <a:off x="513689" y="2493514"/>
            <a:ext cx="102725" cy="877706"/>
          </a:xfrm>
          <a:custGeom>
            <a:pathLst>
              <a:path extrusionOk="0" h="35445" w="4109">
                <a:moveTo>
                  <a:pt x="4109" y="0"/>
                </a:moveTo>
                <a:cubicBezTo>
                  <a:pt x="1657" y="9195"/>
                  <a:pt x="0" y="18736"/>
                  <a:pt x="0" y="28254"/>
                </a:cubicBezTo>
                <a:cubicBezTo>
                  <a:pt x="0" y="30861"/>
                  <a:pt x="3082" y="32837"/>
                  <a:pt x="3082" y="3544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4" name="Shape 304"/>
          <p:cNvSpPr/>
          <p:nvPr/>
        </p:nvSpPr>
        <p:spPr>
          <a:xfrm>
            <a:off x="1072341" y="3686958"/>
            <a:ext cx="1740175" cy="167617"/>
          </a:xfrm>
          <a:custGeom>
            <a:pathLst>
              <a:path extrusionOk="0" h="6769" w="69607">
                <a:moveTo>
                  <a:pt x="0" y="2403"/>
                </a:moveTo>
                <a:cubicBezTo>
                  <a:pt x="5267" y="2403"/>
                  <a:pt x="10586" y="-1038"/>
                  <a:pt x="15668" y="348"/>
                </a:cubicBezTo>
                <a:cubicBezTo>
                  <a:pt x="25065" y="2912"/>
                  <a:pt x="34437" y="6769"/>
                  <a:pt x="44179" y="6769"/>
                </a:cubicBezTo>
                <a:cubicBezTo>
                  <a:pt x="48415" y="6769"/>
                  <a:pt x="52284" y="4012"/>
                  <a:pt x="56508" y="3687"/>
                </a:cubicBezTo>
                <a:cubicBezTo>
                  <a:pt x="60862" y="3351"/>
                  <a:pt x="65408" y="4630"/>
                  <a:pt x="69607" y="343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5" name="Shape 305"/>
          <p:cNvSpPr/>
          <p:nvPr/>
        </p:nvSpPr>
        <p:spPr>
          <a:xfrm>
            <a:off x="1072341" y="2390958"/>
            <a:ext cx="1977775" cy="961205"/>
          </a:xfrm>
          <a:custGeom>
            <a:pathLst>
              <a:path extrusionOk="0" h="38817" w="79111">
                <a:moveTo>
                  <a:pt x="0" y="1059"/>
                </a:moveTo>
                <a:cubicBezTo>
                  <a:pt x="11089" y="-2636"/>
                  <a:pt x="23267" y="4895"/>
                  <a:pt x="34932" y="4142"/>
                </a:cubicBezTo>
                <a:cubicBezTo>
                  <a:pt x="48794" y="3247"/>
                  <a:pt x="66088" y="-2694"/>
                  <a:pt x="76543" y="6453"/>
                </a:cubicBezTo>
                <a:cubicBezTo>
                  <a:pt x="80499" y="9914"/>
                  <a:pt x="78815" y="16885"/>
                  <a:pt x="78341" y="22121"/>
                </a:cubicBezTo>
                <a:cubicBezTo>
                  <a:pt x="77838" y="27664"/>
                  <a:pt x="78084" y="33251"/>
                  <a:pt x="78084" y="3881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6" name="Shape 306"/>
          <p:cNvSpPr/>
          <p:nvPr/>
        </p:nvSpPr>
        <p:spPr>
          <a:xfrm>
            <a:off x="1059491" y="2512581"/>
            <a:ext cx="2410625" cy="1527697"/>
          </a:xfrm>
          <a:custGeom>
            <a:pathLst>
              <a:path extrusionOk="0" h="61694" w="96425">
                <a:moveTo>
                  <a:pt x="92725" y="0"/>
                </a:moveTo>
                <a:cubicBezTo>
                  <a:pt x="88147" y="12582"/>
                  <a:pt x="93222" y="26883"/>
                  <a:pt x="95550" y="40069"/>
                </a:cubicBezTo>
                <a:cubicBezTo>
                  <a:pt x="96595" y="45989"/>
                  <a:pt x="97555" y="55038"/>
                  <a:pt x="92211" y="57792"/>
                </a:cubicBezTo>
                <a:cubicBezTo>
                  <a:pt x="78201" y="65009"/>
                  <a:pt x="60674" y="60121"/>
                  <a:pt x="44950" y="59077"/>
                </a:cubicBezTo>
                <a:cubicBezTo>
                  <a:pt x="40251" y="58764"/>
                  <a:pt x="35406" y="60156"/>
                  <a:pt x="30823" y="59077"/>
                </a:cubicBezTo>
                <a:cubicBezTo>
                  <a:pt x="20744" y="56704"/>
                  <a:pt x="10250" y="53758"/>
                  <a:pt x="0" y="55224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7" name="Shape 307"/>
          <p:cNvSpPr/>
          <p:nvPr/>
        </p:nvSpPr>
        <p:spPr>
          <a:xfrm>
            <a:off x="335700" y="1907150"/>
            <a:ext cx="2515375" cy="1483174"/>
          </a:xfrm>
          <a:custGeom>
            <a:pathLst>
              <a:path extrusionOk="0" h="59896" w="100615">
                <a:moveTo>
                  <a:pt x="100615" y="6214"/>
                </a:moveTo>
                <a:cubicBezTo>
                  <a:pt x="86823" y="1039"/>
                  <a:pt x="70765" y="10652"/>
                  <a:pt x="56436" y="7241"/>
                </a:cubicBezTo>
                <a:cubicBezTo>
                  <a:pt x="51040" y="5956"/>
                  <a:pt x="45543" y="4672"/>
                  <a:pt x="39997" y="4672"/>
                </a:cubicBezTo>
                <a:cubicBezTo>
                  <a:pt x="36545" y="4672"/>
                  <a:pt x="33071" y="6794"/>
                  <a:pt x="29723" y="5957"/>
                </a:cubicBezTo>
                <a:cubicBezTo>
                  <a:pt x="23397" y="4374"/>
                  <a:pt x="15693" y="-2878"/>
                  <a:pt x="10716" y="1333"/>
                </a:cubicBezTo>
                <a:cubicBezTo>
                  <a:pt x="5802" y="5489"/>
                  <a:pt x="1334" y="11182"/>
                  <a:pt x="185" y="17515"/>
                </a:cubicBezTo>
                <a:cubicBezTo>
                  <a:pt x="-553" y="21581"/>
                  <a:pt x="3421" y="25474"/>
                  <a:pt x="3010" y="29587"/>
                </a:cubicBezTo>
                <a:cubicBezTo>
                  <a:pt x="1996" y="39710"/>
                  <a:pt x="-1859" y="54252"/>
                  <a:pt x="6606" y="59896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8" name="Shape 308"/>
          <p:cNvSpPr/>
          <p:nvPr/>
        </p:nvSpPr>
        <p:spPr>
          <a:xfrm>
            <a:off x="5452122" y="1907152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6301035" y="1907152"/>
            <a:ext cx="500999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310" name="Shape 310"/>
          <p:cNvSpPr/>
          <p:nvPr/>
        </p:nvSpPr>
        <p:spPr>
          <a:xfrm>
            <a:off x="7265097" y="1907139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11" name="Shape 311"/>
          <p:cNvSpPr/>
          <p:nvPr/>
        </p:nvSpPr>
        <p:spPr>
          <a:xfrm>
            <a:off x="8226597" y="1907152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12" name="Shape 312"/>
          <p:cNvSpPr/>
          <p:nvPr/>
        </p:nvSpPr>
        <p:spPr>
          <a:xfrm>
            <a:off x="5098697" y="2910014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13" name="Shape 313"/>
          <p:cNvSpPr/>
          <p:nvPr/>
        </p:nvSpPr>
        <p:spPr>
          <a:xfrm>
            <a:off x="4603222" y="1907139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14" name="Shape 314"/>
          <p:cNvSpPr/>
          <p:nvPr/>
        </p:nvSpPr>
        <p:spPr>
          <a:xfrm>
            <a:off x="7648272" y="2910014"/>
            <a:ext cx="501000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15" name="Shape 315"/>
          <p:cNvSpPr/>
          <p:nvPr/>
        </p:nvSpPr>
        <p:spPr>
          <a:xfrm>
            <a:off x="6194447" y="2910014"/>
            <a:ext cx="500999" cy="48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cxnSp>
        <p:nvCxnSpPr>
          <p:cNvPr id="316" name="Shape 316"/>
          <p:cNvCxnSpPr>
            <a:stCxn id="311" idx="2"/>
            <a:endCxn id="310" idx="6"/>
          </p:cNvCxnSpPr>
          <p:nvPr/>
        </p:nvCxnSpPr>
        <p:spPr>
          <a:xfrm rot="10800000">
            <a:off x="7766097" y="2151952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7" name="Shape 317"/>
          <p:cNvCxnSpPr>
            <a:endCxn id="309" idx="6"/>
          </p:cNvCxnSpPr>
          <p:nvPr/>
        </p:nvCxnSpPr>
        <p:spPr>
          <a:xfrm rot="10800000">
            <a:off x="6802035" y="2151952"/>
            <a:ext cx="4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>
            <a:stCxn id="309" idx="2"/>
            <a:endCxn id="308" idx="6"/>
          </p:cNvCxnSpPr>
          <p:nvPr/>
        </p:nvCxnSpPr>
        <p:spPr>
          <a:xfrm rot="10800000">
            <a:off x="5953035" y="2151952"/>
            <a:ext cx="3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>
            <a:stCxn id="308" idx="2"/>
            <a:endCxn id="313" idx="6"/>
          </p:cNvCxnSpPr>
          <p:nvPr/>
        </p:nvCxnSpPr>
        <p:spPr>
          <a:xfrm rot="10800000">
            <a:off x="5104122" y="2151952"/>
            <a:ext cx="3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>
            <a:stCxn id="314" idx="0"/>
            <a:endCxn id="310" idx="5"/>
          </p:cNvCxnSpPr>
          <p:nvPr/>
        </p:nvCxnSpPr>
        <p:spPr>
          <a:xfrm rot="10800000">
            <a:off x="7692672" y="2325014"/>
            <a:ext cx="2061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>
            <a:stCxn id="309" idx="4"/>
            <a:endCxn id="315" idx="0"/>
          </p:cNvCxnSpPr>
          <p:nvPr/>
        </p:nvCxnSpPr>
        <p:spPr>
          <a:xfrm flipH="1">
            <a:off x="6445035" y="2396752"/>
            <a:ext cx="1065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>
            <a:stCxn id="308" idx="4"/>
            <a:endCxn id="312" idx="0"/>
          </p:cNvCxnSpPr>
          <p:nvPr/>
        </p:nvCxnSpPr>
        <p:spPr>
          <a:xfrm flipH="1">
            <a:off x="5349222" y="2396752"/>
            <a:ext cx="3534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3" name="Shape 323"/>
          <p:cNvSpPr/>
          <p:nvPr/>
        </p:nvSpPr>
        <p:spPr>
          <a:xfrm>
            <a:off x="6549775" y="2265102"/>
            <a:ext cx="1226475" cy="650200"/>
          </a:xfrm>
          <a:custGeom>
            <a:pathLst>
              <a:path extrusionOk="0" h="26008" w="49059">
                <a:moveTo>
                  <a:pt x="49059" y="26008"/>
                </a:moveTo>
                <a:cubicBezTo>
                  <a:pt x="48477" y="23680"/>
                  <a:pt x="46138" y="22183"/>
                  <a:pt x="44949" y="20100"/>
                </a:cubicBezTo>
                <a:cubicBezTo>
                  <a:pt x="42783" y="16308"/>
                  <a:pt x="42618" y="10632"/>
                  <a:pt x="38785" y="8542"/>
                </a:cubicBezTo>
                <a:cubicBezTo>
                  <a:pt x="36668" y="7387"/>
                  <a:pt x="33943" y="7683"/>
                  <a:pt x="31850" y="6487"/>
                </a:cubicBezTo>
                <a:cubicBezTo>
                  <a:pt x="28216" y="4409"/>
                  <a:pt x="25214" y="-454"/>
                  <a:pt x="21062" y="65"/>
                </a:cubicBezTo>
                <a:cubicBezTo>
                  <a:pt x="13397" y="1023"/>
                  <a:pt x="6010" y="6898"/>
                  <a:pt x="2312" y="13679"/>
                </a:cubicBezTo>
                <a:cubicBezTo>
                  <a:pt x="590" y="16834"/>
                  <a:pt x="1993" y="21219"/>
                  <a:pt x="0" y="242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4" name="Shape 324"/>
          <p:cNvSpPr/>
          <p:nvPr/>
        </p:nvSpPr>
        <p:spPr>
          <a:xfrm>
            <a:off x="5471000" y="2274115"/>
            <a:ext cx="917350" cy="609050"/>
          </a:xfrm>
          <a:custGeom>
            <a:pathLst>
              <a:path extrusionOk="0" h="24362" w="36694">
                <a:moveTo>
                  <a:pt x="35959" y="24362"/>
                </a:moveTo>
                <a:cubicBezTo>
                  <a:pt x="35959" y="16183"/>
                  <a:pt x="39185" y="3257"/>
                  <a:pt x="31593" y="218"/>
                </a:cubicBezTo>
                <a:cubicBezTo>
                  <a:pt x="29722" y="-530"/>
                  <a:pt x="27680" y="1217"/>
                  <a:pt x="25685" y="1502"/>
                </a:cubicBezTo>
                <a:cubicBezTo>
                  <a:pt x="14560" y="3085"/>
                  <a:pt x="6224" y="13979"/>
                  <a:pt x="0" y="2333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5" name="Shape 325"/>
          <p:cNvSpPr/>
          <p:nvPr/>
        </p:nvSpPr>
        <p:spPr>
          <a:xfrm>
            <a:off x="5124225" y="1777997"/>
            <a:ext cx="3075825" cy="289675"/>
          </a:xfrm>
          <a:custGeom>
            <a:pathLst>
              <a:path extrusionOk="0" h="11587" w="123033">
                <a:moveTo>
                  <a:pt x="123033" y="8762"/>
                </a:moveTo>
                <a:cubicBezTo>
                  <a:pt x="113183" y="9853"/>
                  <a:pt x="103620" y="4521"/>
                  <a:pt x="93752" y="3624"/>
                </a:cubicBezTo>
                <a:cubicBezTo>
                  <a:pt x="88209" y="3119"/>
                  <a:pt x="83101" y="8347"/>
                  <a:pt x="77570" y="7734"/>
                </a:cubicBezTo>
                <a:cubicBezTo>
                  <a:pt x="69293" y="6815"/>
                  <a:pt x="61433" y="-973"/>
                  <a:pt x="53426" y="1313"/>
                </a:cubicBezTo>
                <a:cubicBezTo>
                  <a:pt x="49043" y="2564"/>
                  <a:pt x="45849" y="6984"/>
                  <a:pt x="41354" y="7734"/>
                </a:cubicBezTo>
                <a:cubicBezTo>
                  <a:pt x="33635" y="9021"/>
                  <a:pt x="26199" y="-2541"/>
                  <a:pt x="19008" y="542"/>
                </a:cubicBezTo>
                <a:cubicBezTo>
                  <a:pt x="12273" y="3429"/>
                  <a:pt x="7327" y="11587"/>
                  <a:pt x="0" y="11587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6" name="Shape 326"/>
          <p:cNvSpPr txBox="1"/>
          <p:nvPr/>
        </p:nvSpPr>
        <p:spPr>
          <a:xfrm>
            <a:off x="4944425" y="1219775"/>
            <a:ext cx="3698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 connections / BW miss correlation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11887" y="1221650"/>
            <a:ext cx="3698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 paths effect, given logical paths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2nd Example: Network Topology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00" y="1015525"/>
            <a:ext cx="6501898" cy="392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205425" y="1239000"/>
            <a:ext cx="9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12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2nd Example: Live Connections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50" y="1063975"/>
            <a:ext cx="8142273" cy="39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Background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The paper: “Restorable Logical Topology in the Face of No or Partial Traffic Demand Knowledge” by Prof. Reuven Cohen and Prof.Gabi Nakibly aims to give a solution for the issue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The construction of the logical network is composed of 2 main tasks: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Link selection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Link routing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The algorithm is called ‘MM_SRLG’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2nd Example: Total BW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5" y="1085200"/>
            <a:ext cx="8334174" cy="394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3rd Example: Network Topology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205425" y="1239000"/>
            <a:ext cx="9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20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950" y="1016550"/>
            <a:ext cx="5275099" cy="397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3rd Example: Live Connections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" y="1053100"/>
            <a:ext cx="8771574" cy="3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3rd Example: Total BW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25" y="1046675"/>
            <a:ext cx="8289976" cy="39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4th Example: Network Topology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05425" y="1239000"/>
            <a:ext cx="9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7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50" y="992325"/>
            <a:ext cx="5287199" cy="39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4th Example: Live Connections</a:t>
            </a: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00" y="1072375"/>
            <a:ext cx="8476073" cy="392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4th Example: Total BW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0" y="1028525"/>
            <a:ext cx="8559649" cy="388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5th Example: Network Topology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05425" y="1239000"/>
            <a:ext cx="9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13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00" y="1012849"/>
            <a:ext cx="5235875" cy="39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5th Example: Live Connections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12" y="992824"/>
            <a:ext cx="8598177" cy="38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5th Example: Total BW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00" y="1021000"/>
            <a:ext cx="8733200" cy="39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Objectives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Bree Serif"/>
              <a:buChar char="●"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This Project has 3 primary goals: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1. </a:t>
            </a: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Implementing the MM_SRLG algorithm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2.  Set up a network environment, which uses a given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              algorithm for the routing between its nodes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3.  Build a testing infrastructure and compare the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    algorithm performance  against another known  algorithm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Conclusions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615625" y="1331625"/>
            <a:ext cx="76485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According to examples 4 and 5, we see that for small budget DP shows worse results, which gets better as budget increasing, as we expected (DP does not promise full baseline connectivity)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Results - MM_SRLG Only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1st Example: Network Topology</a:t>
            </a:r>
          </a:p>
        </p:txBody>
      </p:sp>
      <p:sp>
        <p:nvSpPr>
          <p:cNvPr id="421" name="Shape 421"/>
          <p:cNvSpPr/>
          <p:nvPr/>
        </p:nvSpPr>
        <p:spPr>
          <a:xfrm>
            <a:off x="3179950" y="1155525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22" name="Shape 422"/>
          <p:cNvSpPr/>
          <p:nvPr/>
        </p:nvSpPr>
        <p:spPr>
          <a:xfrm>
            <a:off x="2736850" y="463555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23" name="Shape 423"/>
          <p:cNvSpPr/>
          <p:nvPr/>
        </p:nvSpPr>
        <p:spPr>
          <a:xfrm>
            <a:off x="4205900" y="1155525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24" name="Shape 424"/>
          <p:cNvSpPr/>
          <p:nvPr/>
        </p:nvSpPr>
        <p:spPr>
          <a:xfrm>
            <a:off x="5157600" y="321140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25" name="Shape 425"/>
          <p:cNvSpPr/>
          <p:nvPr/>
        </p:nvSpPr>
        <p:spPr>
          <a:xfrm>
            <a:off x="2056575" y="3259525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26" name="Shape 426"/>
          <p:cNvSpPr/>
          <p:nvPr/>
        </p:nvSpPr>
        <p:spPr>
          <a:xfrm>
            <a:off x="1613475" y="234325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27" name="Shape 427"/>
          <p:cNvSpPr/>
          <p:nvPr/>
        </p:nvSpPr>
        <p:spPr>
          <a:xfrm>
            <a:off x="5684300" y="2293775"/>
            <a:ext cx="443100" cy="3822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28" name="Shape 428"/>
          <p:cNvSpPr/>
          <p:nvPr/>
        </p:nvSpPr>
        <p:spPr>
          <a:xfrm>
            <a:off x="4512650" y="4635550"/>
            <a:ext cx="443100" cy="38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29" name="Shape 429"/>
          <p:cNvSpPr/>
          <p:nvPr/>
        </p:nvSpPr>
        <p:spPr>
          <a:xfrm>
            <a:off x="4095000" y="1920558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14</a:t>
            </a:r>
          </a:p>
        </p:txBody>
      </p:sp>
      <p:sp>
        <p:nvSpPr>
          <p:cNvPr id="430" name="Shape 430"/>
          <p:cNvSpPr/>
          <p:nvPr/>
        </p:nvSpPr>
        <p:spPr>
          <a:xfrm>
            <a:off x="4134450" y="25900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16</a:t>
            </a:r>
          </a:p>
        </p:txBody>
      </p:sp>
      <p:sp>
        <p:nvSpPr>
          <p:cNvPr id="431" name="Shape 431"/>
          <p:cNvSpPr/>
          <p:nvPr/>
        </p:nvSpPr>
        <p:spPr>
          <a:xfrm>
            <a:off x="3297337" y="3343183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11</a:t>
            </a:r>
          </a:p>
        </p:txBody>
      </p:sp>
      <p:sp>
        <p:nvSpPr>
          <p:cNvPr id="432" name="Shape 432"/>
          <p:cNvSpPr/>
          <p:nvPr/>
        </p:nvSpPr>
        <p:spPr>
          <a:xfrm>
            <a:off x="4134450" y="3259520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12</a:t>
            </a:r>
          </a:p>
        </p:txBody>
      </p:sp>
      <p:sp>
        <p:nvSpPr>
          <p:cNvPr id="433" name="Shape 433"/>
          <p:cNvSpPr/>
          <p:nvPr/>
        </p:nvSpPr>
        <p:spPr>
          <a:xfrm>
            <a:off x="3179950" y="40280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9</a:t>
            </a:r>
          </a:p>
        </p:txBody>
      </p:sp>
      <p:sp>
        <p:nvSpPr>
          <p:cNvPr id="434" name="Shape 434"/>
          <p:cNvSpPr/>
          <p:nvPr/>
        </p:nvSpPr>
        <p:spPr>
          <a:xfrm>
            <a:off x="4134450" y="40280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10</a:t>
            </a:r>
          </a:p>
        </p:txBody>
      </p:sp>
      <p:sp>
        <p:nvSpPr>
          <p:cNvPr id="435" name="Shape 435"/>
          <p:cNvSpPr/>
          <p:nvPr/>
        </p:nvSpPr>
        <p:spPr>
          <a:xfrm>
            <a:off x="3254200" y="2565970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15</a:t>
            </a:r>
          </a:p>
        </p:txBody>
      </p:sp>
      <p:sp>
        <p:nvSpPr>
          <p:cNvPr id="436" name="Shape 436"/>
          <p:cNvSpPr/>
          <p:nvPr/>
        </p:nvSpPr>
        <p:spPr>
          <a:xfrm>
            <a:off x="3254200" y="1920545"/>
            <a:ext cx="4431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13</a:t>
            </a:r>
          </a:p>
        </p:txBody>
      </p:sp>
      <p:cxnSp>
        <p:nvCxnSpPr>
          <p:cNvPr id="437" name="Shape 437"/>
          <p:cNvCxnSpPr>
            <a:endCxn id="429" idx="0"/>
          </p:cNvCxnSpPr>
          <p:nvPr/>
        </p:nvCxnSpPr>
        <p:spPr>
          <a:xfrm flipH="1">
            <a:off x="4316550" y="1537758"/>
            <a:ext cx="1110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8" name="Shape 438"/>
          <p:cNvCxnSpPr>
            <a:stCxn id="421" idx="2"/>
            <a:endCxn id="436" idx="1"/>
          </p:cNvCxnSpPr>
          <p:nvPr/>
        </p:nvCxnSpPr>
        <p:spPr>
          <a:xfrm flipH="1">
            <a:off x="3319000" y="1537725"/>
            <a:ext cx="825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9" name="Shape 439"/>
          <p:cNvCxnSpPr>
            <a:stCxn id="427" idx="1"/>
            <a:endCxn id="430" idx="6"/>
          </p:cNvCxnSpPr>
          <p:nvPr/>
        </p:nvCxnSpPr>
        <p:spPr>
          <a:xfrm flipH="1">
            <a:off x="4577600" y="2484875"/>
            <a:ext cx="11067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0" name="Shape 440"/>
          <p:cNvCxnSpPr>
            <a:endCxn id="435" idx="2"/>
          </p:cNvCxnSpPr>
          <p:nvPr/>
        </p:nvCxnSpPr>
        <p:spPr>
          <a:xfrm>
            <a:off x="2056600" y="2534470"/>
            <a:ext cx="11976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1" name="Shape 441"/>
          <p:cNvCxnSpPr>
            <a:stCxn id="429" idx="4"/>
            <a:endCxn id="430" idx="0"/>
          </p:cNvCxnSpPr>
          <p:nvPr/>
        </p:nvCxnSpPr>
        <p:spPr>
          <a:xfrm>
            <a:off x="4316550" y="2302758"/>
            <a:ext cx="39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2" name="Shape 442"/>
          <p:cNvCxnSpPr>
            <a:stCxn id="436" idx="4"/>
            <a:endCxn id="435" idx="0"/>
          </p:cNvCxnSpPr>
          <p:nvPr/>
        </p:nvCxnSpPr>
        <p:spPr>
          <a:xfrm>
            <a:off x="3475750" y="2302745"/>
            <a:ext cx="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>
            <a:stCxn id="424" idx="1"/>
          </p:cNvCxnSpPr>
          <p:nvPr/>
        </p:nvCxnSpPr>
        <p:spPr>
          <a:xfrm rot="10800000">
            <a:off x="4538100" y="2910500"/>
            <a:ext cx="619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>
            <a:stCxn id="435" idx="3"/>
            <a:endCxn id="425" idx="3"/>
          </p:cNvCxnSpPr>
          <p:nvPr/>
        </p:nvCxnSpPr>
        <p:spPr>
          <a:xfrm flipH="1">
            <a:off x="2499790" y="2892199"/>
            <a:ext cx="819300" cy="5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5" name="Shape 445"/>
          <p:cNvCxnSpPr>
            <a:stCxn id="430" idx="4"/>
            <a:endCxn id="432" idx="0"/>
          </p:cNvCxnSpPr>
          <p:nvPr/>
        </p:nvCxnSpPr>
        <p:spPr>
          <a:xfrm>
            <a:off x="4356000" y="2972245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435" idx="4"/>
            <a:endCxn id="431" idx="0"/>
          </p:cNvCxnSpPr>
          <p:nvPr/>
        </p:nvCxnSpPr>
        <p:spPr>
          <a:xfrm>
            <a:off x="3475750" y="2948170"/>
            <a:ext cx="432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7" name="Shape 447"/>
          <p:cNvCxnSpPr>
            <a:stCxn id="432" idx="4"/>
            <a:endCxn id="434" idx="0"/>
          </p:cNvCxnSpPr>
          <p:nvPr/>
        </p:nvCxnSpPr>
        <p:spPr>
          <a:xfrm>
            <a:off x="4356000" y="3641720"/>
            <a:ext cx="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8" name="Shape 448"/>
          <p:cNvCxnSpPr>
            <a:stCxn id="431" idx="4"/>
            <a:endCxn id="433" idx="0"/>
          </p:cNvCxnSpPr>
          <p:nvPr/>
        </p:nvCxnSpPr>
        <p:spPr>
          <a:xfrm flipH="1">
            <a:off x="3401587" y="3725383"/>
            <a:ext cx="1173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9" name="Shape 449"/>
          <p:cNvCxnSpPr>
            <a:stCxn id="434" idx="5"/>
            <a:endCxn id="428" idx="1"/>
          </p:cNvCxnSpPr>
          <p:nvPr/>
        </p:nvCxnSpPr>
        <p:spPr>
          <a:xfrm>
            <a:off x="4512659" y="4354274"/>
            <a:ext cx="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>
            <a:stCxn id="433" idx="3"/>
            <a:endCxn id="422" idx="0"/>
          </p:cNvCxnSpPr>
          <p:nvPr/>
        </p:nvCxnSpPr>
        <p:spPr>
          <a:xfrm flipH="1">
            <a:off x="2958340" y="4354274"/>
            <a:ext cx="2865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1" name="Shape 451"/>
          <p:cNvCxnSpPr>
            <a:stCxn id="428" idx="1"/>
            <a:endCxn id="422" idx="3"/>
          </p:cNvCxnSpPr>
          <p:nvPr/>
        </p:nvCxnSpPr>
        <p:spPr>
          <a:xfrm rot="10800000">
            <a:off x="3180050" y="4826650"/>
            <a:ext cx="13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2" name="Shape 452"/>
          <p:cNvCxnSpPr>
            <a:stCxn id="435" idx="6"/>
            <a:endCxn id="430" idx="2"/>
          </p:cNvCxnSpPr>
          <p:nvPr/>
        </p:nvCxnSpPr>
        <p:spPr>
          <a:xfrm>
            <a:off x="3697300" y="2757070"/>
            <a:ext cx="437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3" name="Shape 453"/>
          <p:cNvSpPr txBox="1"/>
          <p:nvPr/>
        </p:nvSpPr>
        <p:spPr>
          <a:xfrm>
            <a:off x="3785375" y="2502075"/>
            <a:ext cx="44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10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032650" y="1617837"/>
            <a:ext cx="443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694300" y="4495200"/>
            <a:ext cx="44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4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4798675" y="2428050"/>
            <a:ext cx="44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57" name="Shape 457"/>
          <p:cNvSpPr/>
          <p:nvPr/>
        </p:nvSpPr>
        <p:spPr>
          <a:xfrm>
            <a:off x="8514575" y="1138175"/>
            <a:ext cx="390900" cy="30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7146575" y="1083725"/>
            <a:ext cx="1498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Logical 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514575" y="1676825"/>
            <a:ext cx="390900" cy="38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6899975" y="1615250"/>
            <a:ext cx="1614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Non Logical node</a:t>
            </a:r>
          </a:p>
        </p:txBody>
      </p:sp>
      <p:cxnSp>
        <p:nvCxnSpPr>
          <p:cNvPr id="461" name="Shape 461"/>
          <p:cNvCxnSpPr>
            <a:stCxn id="421" idx="3"/>
            <a:endCxn id="423" idx="1"/>
          </p:cNvCxnSpPr>
          <p:nvPr/>
        </p:nvCxnSpPr>
        <p:spPr>
          <a:xfrm>
            <a:off x="3623050" y="1346625"/>
            <a:ext cx="5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2" name="Shape 462"/>
          <p:cNvSpPr txBox="1"/>
          <p:nvPr/>
        </p:nvSpPr>
        <p:spPr>
          <a:xfrm>
            <a:off x="224675" y="1245425"/>
            <a:ext cx="750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1st Example: live connections</a:t>
            </a:r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" y="1068450"/>
            <a:ext cx="8870677" cy="38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1st Example: Total BW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5" y="1085025"/>
            <a:ext cx="8878951" cy="38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2nd Example: Network Topology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05425" y="1239000"/>
            <a:ext cx="9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12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25" y="998900"/>
            <a:ext cx="5982824" cy="401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2nd Example: Live Connections</a:t>
            </a:r>
          </a:p>
        </p:txBody>
      </p:sp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5" y="1093300"/>
            <a:ext cx="8945224" cy="38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2nd Example: Total BW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0" y="1093300"/>
            <a:ext cx="8912075" cy="38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3rd Example: Network Topology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205425" y="1239000"/>
            <a:ext cx="9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7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50" y="992325"/>
            <a:ext cx="5287199" cy="39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3rd Example: Live Connections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" y="1101575"/>
            <a:ext cx="8953499" cy="38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MM_SRLG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3375" y="1171600"/>
            <a:ext cx="87351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As described in the Paper, we implemented the algorithm in 3 steps: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Implementing MM_SRLG_cycle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Implementing MM_SRLG_arb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■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Uses reduction from ALG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■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Linear integral programming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Implementing MM_SRLG, by executing ‘cycle’ to get minimum resilience, and then ‘arb’ to use all the available lightpaths, while minimizing maximum SRLG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3rd Example: Total BW</a:t>
            </a:r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" y="1068450"/>
            <a:ext cx="8878976" cy="386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4th Example: Network Topology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205425" y="1239000"/>
            <a:ext cx="9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 = 13</a:t>
            </a:r>
          </a:p>
        </p:txBody>
      </p:sp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00" y="1012849"/>
            <a:ext cx="5235875" cy="39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4th Example: Live Connections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0" y="1094725"/>
            <a:ext cx="8872726" cy="3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4th Example: Total BW</a:t>
            </a: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0" y="1077350"/>
            <a:ext cx="8855351" cy="39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Achievements : the code...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OpticalNetwork Git repo: </a:t>
            </a:r>
            <a:r>
              <a:rPr lang="en" sz="24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https://github.com/gitprof/optical_network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RYU forked branch: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https://github.com/gitprof/ryu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Also:  MN bug fix, and new features that can be added, s.t iperf regression, custom topo creation, monitoring, all in one tool.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MM_SRLG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977" y="1065250"/>
            <a:ext cx="5273925" cy="40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Modules &amp; Testings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OpticalNetwork:  this module representing the physical network, as well as the logical network above it.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Offers interface for routing algorithms such  MM_SRLG and DisjointPaths.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Highly integrated  with MN env and remote controllers: setting routing paths after network initialized, and reset them in case of link failure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Communicate with controller on another thread via serialization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Modules &amp; Testings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OpticalNetwork:  this module representing the physical network, as well as the logical network above it.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After executing algorithm and retreiving logical paths - it builds routing paths between every pair of logical nodes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Bree Serif"/>
              <a:buChar char="○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Basically uses lightest paths (variant)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5" y="135500"/>
            <a:ext cx="9144000" cy="8283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Modules &amp; Testings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171600"/>
            <a:ext cx="8520600" cy="37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Algorithm Dry Tests: we built generic infrastructure for testing routing algorithm dry performance, and statistics calculation: number of routing paths after link removal and some approximation formula for expected BW.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We Use those tests as indication for the ‘Wet Tests’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Bree Serif"/>
              <a:buChar char="●"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Common interface for simply creating a custom graph - which will be loaded both to the remote controller and MN topology.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