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22"/>
  </p:notesMasterIdLst>
  <p:sldIdLst>
    <p:sldId id="257" r:id="rId4"/>
    <p:sldId id="258" r:id="rId5"/>
    <p:sldId id="270" r:id="rId6"/>
    <p:sldId id="259" r:id="rId7"/>
    <p:sldId id="272" r:id="rId8"/>
    <p:sldId id="271" r:id="rId9"/>
    <p:sldId id="280" r:id="rId10"/>
    <p:sldId id="273" r:id="rId11"/>
    <p:sldId id="274" r:id="rId12"/>
    <p:sldId id="275" r:id="rId13"/>
    <p:sldId id="276" r:id="rId14"/>
    <p:sldId id="281" r:id="rId15"/>
    <p:sldId id="264" r:id="rId16"/>
    <p:sldId id="282" r:id="rId17"/>
    <p:sldId id="283" r:id="rId18"/>
    <p:sldId id="278" r:id="rId19"/>
    <p:sldId id="268" r:id="rId20"/>
    <p:sldId id="27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ללא סגנון, ללא רשת">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91" autoAdjust="0"/>
  </p:normalViewPr>
  <p:slideViewPr>
    <p:cSldViewPr>
      <p:cViewPr varScale="1">
        <p:scale>
          <a:sx n="72" d="100"/>
          <a:sy n="72" d="100"/>
        </p:scale>
        <p:origin x="132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0F3E1A-F44A-4BDC-BFDE-3CE901F7CC0B}" type="datetimeFigureOut">
              <a:rPr lang="en-US" smtClean="0"/>
              <a:pPr/>
              <a:t>2/6/2017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BE1359-2DA2-4102-8E5F-3C314329F38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2/6/2017 11:37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2/6/2017 11:37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2/6/2017 11:37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2/6/2017 11:37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extLst>
      <p:ext uri="{BB962C8B-B14F-4D97-AF65-F5344CB8AC3E}">
        <p14:creationId xmlns:p14="http://schemas.microsoft.com/office/powerpoint/2010/main" val="4268350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2/6/2017 11:37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2/6/2017 11:37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2/6/2017 11:37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2/6/2017 11:37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Waste</a:t>
            </a:r>
            <a:r>
              <a:rPr lang="en-US" baseline="0" dirty="0"/>
              <a:t> of time in – </a:t>
            </a:r>
          </a:p>
          <a:p>
            <a:pPr marL="228600" indent="-228600">
              <a:buAutoNum type="arabicPeriod"/>
            </a:pPr>
            <a:r>
              <a:rPr lang="en-US" baseline="0" dirty="0"/>
              <a:t>Finding a parking slot</a:t>
            </a:r>
          </a:p>
          <a:p>
            <a:pPr marL="228600" indent="-228600">
              <a:buAutoNum type="arabicPeriod"/>
            </a:pPr>
            <a:r>
              <a:rPr lang="en-US" baseline="0" dirty="0"/>
              <a:t>Security time</a:t>
            </a:r>
          </a:p>
          <a:p>
            <a:pPr marL="228600" indent="-228600">
              <a:buNone/>
            </a:pPr>
            <a:r>
              <a:rPr lang="en-US" baseline="0" dirty="0"/>
              <a:t>Waste of money in –</a:t>
            </a:r>
          </a:p>
          <a:p>
            <a:pPr marL="228600" indent="-228600">
              <a:buAutoNum type="arabicPeriod"/>
            </a:pPr>
            <a:r>
              <a:rPr lang="en-US" baseline="0" dirty="0"/>
              <a:t>Security team</a:t>
            </a:r>
          </a:p>
          <a:p>
            <a:pPr marL="228600" indent="-228600">
              <a:buAutoNum type="arabicPeriod"/>
            </a:pPr>
            <a:r>
              <a:rPr lang="en-US" baseline="0" dirty="0"/>
              <a:t>Hitting each other’s cars</a:t>
            </a:r>
          </a:p>
          <a:p>
            <a:pPr marL="228600" indent="-228600">
              <a:buAutoNum type="arabicPeriod"/>
            </a:pPr>
            <a:r>
              <a:rPr lang="en-US" baseline="0" dirty="0"/>
              <a:t>Time is money</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2/6/2017 11:37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More</a:t>
            </a:r>
            <a:r>
              <a:rPr lang="en-US" baseline="0" dirty="0"/>
              <a:t> time –</a:t>
            </a:r>
          </a:p>
          <a:p>
            <a:pPr marL="228600" indent="-228600">
              <a:buAutoNum type="arabicPeriod"/>
            </a:pPr>
            <a:r>
              <a:rPr lang="en-US" baseline="0" dirty="0"/>
              <a:t>Know where you park</a:t>
            </a:r>
          </a:p>
          <a:p>
            <a:pPr marL="228600" indent="-228600">
              <a:buNone/>
            </a:pPr>
            <a:r>
              <a:rPr lang="en-US" baseline="0" dirty="0"/>
              <a:t>More money –</a:t>
            </a:r>
          </a:p>
          <a:p>
            <a:pPr marL="228600" indent="-228600">
              <a:buAutoNum type="arabicPeriod"/>
            </a:pPr>
            <a:r>
              <a:rPr lang="en-US" baseline="0" dirty="0"/>
              <a:t>No security extra</a:t>
            </a:r>
          </a:p>
          <a:p>
            <a:pPr marL="228600" indent="-228600">
              <a:buAutoNum type="arabicPeriod"/>
            </a:pPr>
            <a:r>
              <a:rPr lang="en-US" baseline="0" dirty="0"/>
              <a:t>Time is money</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2/6/2017 11:37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2/6/2017 11:37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a:t>Matrix is an open standard for interoperable, decentralized, real-time communication over IP.</a:t>
            </a:r>
            <a:r>
              <a:rPr lang="en-US" dirty="0"/>
              <a:t> It can be used to power Instant Messaging, Internet of Things communication - or </a:t>
            </a:r>
            <a:r>
              <a:rPr lang="en-US" b="1" dirty="0"/>
              <a:t>anywhere</a:t>
            </a:r>
            <a:r>
              <a:rPr lang="en-US" dirty="0"/>
              <a:t> you need a standard HTTP API for publishing and subscribing to data whilst tracking the conversation history.</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a:t>Matrix’s goal is to fix the problem of fragmented IP communications</a:t>
            </a:r>
            <a:r>
              <a:rPr lang="en-US" dirty="0"/>
              <a:t>: letting users message and call each other without having to care what app the other user is on - making it as easy as sending an email.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a:t>Matrix acts as a generic HTTP messaging and data synchronization system for the whole web </a:t>
            </a:r>
            <a:r>
              <a:rPr lang="en-US" dirty="0"/>
              <a:t>- allowing people, services and devices to easily communicate with each other, empowering users to own and control their data and select the services and vendors they want to use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2/6/2017 11:37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Scalability matters</a:t>
            </a:r>
            <a:r>
              <a:rPr lang="en-US" baseline="0" dirty="0"/>
              <a:t> – </a:t>
            </a:r>
          </a:p>
          <a:p>
            <a:pPr marL="228600" indent="-228600">
              <a:buAutoNum type="arabicPeriod"/>
            </a:pPr>
            <a:r>
              <a:rPr lang="en-US" baseline="0" dirty="0"/>
              <a:t>Adding a provider should be simple</a:t>
            </a:r>
          </a:p>
          <a:p>
            <a:pPr marL="228600" indent="-228600">
              <a:buAutoNum type="arabicPeriod"/>
            </a:pPr>
            <a:r>
              <a:rPr lang="en-US" baseline="0" dirty="0"/>
              <a:t>Adding another SPM should be simple</a:t>
            </a:r>
          </a:p>
          <a:p>
            <a:pPr marL="228600" indent="-228600">
              <a:buAutoNum type="arabicPeriod"/>
            </a:pPr>
            <a:r>
              <a:rPr lang="en-US" baseline="0" dirty="0"/>
              <a:t>Adding 3</a:t>
            </a:r>
            <a:r>
              <a:rPr lang="en-US" baseline="30000" dirty="0"/>
              <a:t>rd</a:t>
            </a:r>
            <a:r>
              <a:rPr lang="en-US" baseline="0" dirty="0"/>
              <a:t> party apps should be simple</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2/6/2017 11:37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Adding an Entity is easy as pie</a:t>
            </a:r>
          </a:p>
          <a:p>
            <a:pPr marL="228600" indent="-228600">
              <a:buAutoNum type="arabicPeriod"/>
            </a:pPr>
            <a:r>
              <a:rPr lang="en-US" baseline="0" dirty="0"/>
              <a:t>Configure corresponding bridge</a:t>
            </a:r>
          </a:p>
          <a:p>
            <a:pPr marL="228600" indent="-228600">
              <a:buAutoNum type="arabicPeriod"/>
            </a:pPr>
            <a:r>
              <a:rPr lang="en-US" baseline="0" dirty="0"/>
              <a:t>Maybe re-configure other bridges</a:t>
            </a:r>
          </a:p>
          <a:p>
            <a:pPr marL="228600" indent="-228600">
              <a:buAutoNum type="arabicPeriod"/>
            </a:pPr>
            <a:r>
              <a:rPr lang="en-US" baseline="0" dirty="0"/>
              <a:t>The end-services remain untouched!</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2/6/2017 11:37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2/6/2017 11:37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2/6/2017 11:38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cstate="print"/>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hf sldNum="0" hdr="0" dt="0"/>
  <p:txStyles>
    <p:titleStyle>
      <a:lvl1pPr algn="l" defTabSz="914363" rtl="1"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r" defTabSz="914363" rtl="1"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r" defTabSz="914363" rtl="1"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r" defTabSz="914363" rtl="1"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r" defTabSz="914363" rtl="1"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r" defTabSz="914363" rtl="1"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r" defTabSz="914363"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r" defTabSz="914363"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r" defTabSz="914363"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r" defTabSz="914363"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r" defTabSz="914363" rtl="1" eaLnBrk="1" latinLnBrk="0" hangingPunct="1">
        <a:defRPr sz="1800" kern="1200">
          <a:solidFill>
            <a:schemeClr val="tx1"/>
          </a:solidFill>
          <a:latin typeface="+mn-lt"/>
          <a:ea typeface="+mn-ea"/>
          <a:cs typeface="+mn-cs"/>
        </a:defRPr>
      </a:lvl1pPr>
      <a:lvl2pPr marL="457182" algn="r" defTabSz="914363" rtl="1" eaLnBrk="1" latinLnBrk="0" hangingPunct="1">
        <a:defRPr sz="1800" kern="1200">
          <a:solidFill>
            <a:schemeClr val="tx1"/>
          </a:solidFill>
          <a:latin typeface="+mn-lt"/>
          <a:ea typeface="+mn-ea"/>
          <a:cs typeface="+mn-cs"/>
        </a:defRPr>
      </a:lvl2pPr>
      <a:lvl3pPr marL="914363" algn="r" defTabSz="914363" rtl="1" eaLnBrk="1" latinLnBrk="0" hangingPunct="1">
        <a:defRPr sz="1800" kern="1200">
          <a:solidFill>
            <a:schemeClr val="tx1"/>
          </a:solidFill>
          <a:latin typeface="+mn-lt"/>
          <a:ea typeface="+mn-ea"/>
          <a:cs typeface="+mn-cs"/>
        </a:defRPr>
      </a:lvl3pPr>
      <a:lvl4pPr marL="1371545" algn="r" defTabSz="914363" rtl="1" eaLnBrk="1" latinLnBrk="0" hangingPunct="1">
        <a:defRPr sz="1800" kern="1200">
          <a:solidFill>
            <a:schemeClr val="tx1"/>
          </a:solidFill>
          <a:latin typeface="+mn-lt"/>
          <a:ea typeface="+mn-ea"/>
          <a:cs typeface="+mn-cs"/>
        </a:defRPr>
      </a:lvl4pPr>
      <a:lvl5pPr marL="1828727" algn="r" defTabSz="914363" rtl="1" eaLnBrk="1" latinLnBrk="0" hangingPunct="1">
        <a:defRPr sz="1800" kern="1200">
          <a:solidFill>
            <a:schemeClr val="tx1"/>
          </a:solidFill>
          <a:latin typeface="+mn-lt"/>
          <a:ea typeface="+mn-ea"/>
          <a:cs typeface="+mn-cs"/>
        </a:defRPr>
      </a:lvl5pPr>
      <a:lvl6pPr marL="2285909" algn="r" defTabSz="914363" rtl="1" eaLnBrk="1" latinLnBrk="0" hangingPunct="1">
        <a:defRPr sz="1800" kern="1200">
          <a:solidFill>
            <a:schemeClr val="tx1"/>
          </a:solidFill>
          <a:latin typeface="+mn-lt"/>
          <a:ea typeface="+mn-ea"/>
          <a:cs typeface="+mn-cs"/>
        </a:defRPr>
      </a:lvl6pPr>
      <a:lvl7pPr marL="2743090" algn="r" defTabSz="914363" rtl="1" eaLnBrk="1" latinLnBrk="0" hangingPunct="1">
        <a:defRPr sz="1800" kern="1200">
          <a:solidFill>
            <a:schemeClr val="tx1"/>
          </a:solidFill>
          <a:latin typeface="+mn-lt"/>
          <a:ea typeface="+mn-ea"/>
          <a:cs typeface="+mn-cs"/>
        </a:defRPr>
      </a:lvl7pPr>
      <a:lvl8pPr marL="3200272" algn="r" defTabSz="914363" rtl="1" eaLnBrk="1" latinLnBrk="0" hangingPunct="1">
        <a:defRPr sz="1800" kern="1200">
          <a:solidFill>
            <a:schemeClr val="tx1"/>
          </a:solidFill>
          <a:latin typeface="+mn-lt"/>
          <a:ea typeface="+mn-ea"/>
          <a:cs typeface="+mn-cs"/>
        </a:defRPr>
      </a:lvl8pPr>
      <a:lvl9pPr marL="3657454" algn="r" defTabSz="914363"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hf sldNum="0" hdr="0" dt="0"/>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6.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rtl="0"/>
            <a:r>
              <a:rPr lang="en-US" dirty="0">
                <a:effectLst/>
              </a:rPr>
              <a:t>Billing for Smart Parking</a:t>
            </a:r>
          </a:p>
        </p:txBody>
      </p:sp>
      <p:sp>
        <p:nvSpPr>
          <p:cNvPr id="3" name="Subtitle 2"/>
          <p:cNvSpPr>
            <a:spLocks noGrp="1"/>
          </p:cNvSpPr>
          <p:nvPr>
            <p:ph type="subTitle" idx="1"/>
          </p:nvPr>
        </p:nvSpPr>
        <p:spPr>
          <a:xfrm>
            <a:off x="730249" y="4344988"/>
            <a:ext cx="7681913" cy="1293812"/>
          </a:xfrm>
        </p:spPr>
        <p:txBody>
          <a:bodyPr>
            <a:normAutofit/>
          </a:bodyPr>
          <a:lstStyle/>
          <a:p>
            <a:r>
              <a:rPr lang="en-US" dirty="0"/>
              <a:t>Instructor: </a:t>
            </a:r>
            <a:r>
              <a:rPr lang="en-US" dirty="0" err="1"/>
              <a:t>Itzik</a:t>
            </a:r>
            <a:r>
              <a:rPr lang="en-US" dirty="0"/>
              <a:t> Ashkenazi</a:t>
            </a:r>
          </a:p>
          <a:p>
            <a:r>
              <a:rPr lang="en-US" dirty="0"/>
              <a:t>Students: Ran Moshe, </a:t>
            </a:r>
            <a:r>
              <a:rPr lang="en-US" dirty="0" err="1"/>
              <a:t>Natan</a:t>
            </a:r>
            <a:r>
              <a:rPr lang="en-US" dirty="0"/>
              <a:t> </a:t>
            </a:r>
            <a:r>
              <a:rPr lang="en-US" dirty="0" err="1"/>
              <a:t>Bagrov</a:t>
            </a:r>
            <a:endParaRPr lang="en-US"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t>What Matrix looks like…</a:t>
            </a:r>
            <a:endParaRPr lang="en-US" dirty="0">
              <a:solidFill>
                <a:schemeClr val="tx2"/>
              </a:solidFill>
            </a:endParaRPr>
          </a:p>
        </p:txBody>
      </p:sp>
      <p:sp>
        <p:nvSpPr>
          <p:cNvPr id="3" name="Text Placeholder 2"/>
          <p:cNvSpPr>
            <a:spLocks noGrp="1"/>
          </p:cNvSpPr>
          <p:nvPr>
            <p:ph type="body" sz="quarter" idx="10"/>
          </p:nvPr>
        </p:nvSpPr>
        <p:spPr>
          <a:xfrm>
            <a:off x="381000" y="4509120"/>
            <a:ext cx="8382000" cy="1368152"/>
          </a:xfrm>
        </p:spPr>
        <p:txBody>
          <a:bodyPr>
            <a:normAutofit fontScale="70000" lnSpcReduction="20000"/>
          </a:bodyPr>
          <a:lstStyle/>
          <a:p>
            <a:pPr algn="l" rtl="0"/>
            <a:r>
              <a:rPr lang="en-US" dirty="0"/>
              <a:t>The Matrix ‘room’</a:t>
            </a:r>
          </a:p>
          <a:p>
            <a:pPr lvl="1" algn="l" rtl="0"/>
            <a:r>
              <a:rPr lang="en-US" dirty="0"/>
              <a:t>Every entity is a bridge</a:t>
            </a:r>
          </a:p>
          <a:p>
            <a:pPr lvl="1" algn="l" rtl="0"/>
            <a:r>
              <a:rPr lang="en-US" dirty="0"/>
              <a:t>Can add supervisors (human)</a:t>
            </a:r>
          </a:p>
          <a:p>
            <a:pPr lvl="1" algn="l" rtl="0"/>
            <a:r>
              <a:rPr lang="en-US" b="1" dirty="0"/>
              <a:t>Connect from where-ever you are</a:t>
            </a:r>
          </a:p>
          <a:p>
            <a:pPr lvl="1" algn="l" rtl="0"/>
            <a:r>
              <a:rPr lang="en-US" dirty="0"/>
              <a:t>Everything works by sending and receiving </a:t>
            </a:r>
            <a:r>
              <a:rPr lang="en-US" dirty="0">
                <a:latin typeface="Consolas" pitchFamily="49" charset="0"/>
                <a:cs typeface="Consolas" pitchFamily="49" charset="0"/>
              </a:rPr>
              <a:t>JSON Objects</a:t>
            </a:r>
            <a:r>
              <a:rPr lang="en-US" dirty="0"/>
              <a:t> over </a:t>
            </a:r>
            <a:r>
              <a:rPr lang="en-US" dirty="0">
                <a:latin typeface="Consolas" pitchFamily="49" charset="0"/>
                <a:cs typeface="Consolas" pitchFamily="49" charset="0"/>
              </a:rPr>
              <a:t>HTTP</a:t>
            </a:r>
          </a:p>
        </p:txBody>
      </p:sp>
      <p:pic>
        <p:nvPicPr>
          <p:cNvPr id="4" name="Picture 3" descr="16229928_1408076719204073_546660349_o.png"/>
          <p:cNvPicPr>
            <a:picLocks noChangeAspect="1"/>
          </p:cNvPicPr>
          <p:nvPr/>
        </p:nvPicPr>
        <p:blipFill>
          <a:blip r:embed="rId3" cstate="print"/>
          <a:stretch>
            <a:fillRect/>
          </a:stretch>
        </p:blipFill>
        <p:spPr>
          <a:xfrm>
            <a:off x="467544" y="1168529"/>
            <a:ext cx="8247251" cy="3124567"/>
          </a:xfrm>
          <a:prstGeom prst="rect">
            <a:avLst/>
          </a:prstGeom>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t>What A Bridge looks like…</a:t>
            </a:r>
            <a:endParaRPr lang="en-US" dirty="0">
              <a:solidFill>
                <a:schemeClr val="tx2"/>
              </a:solidFill>
            </a:endParaRPr>
          </a:p>
        </p:txBody>
      </p:sp>
      <p:sp>
        <p:nvSpPr>
          <p:cNvPr id="3" name="Text Placeholder 2"/>
          <p:cNvSpPr>
            <a:spLocks noGrp="1"/>
          </p:cNvSpPr>
          <p:nvPr>
            <p:ph type="body" sz="quarter" idx="10"/>
          </p:nvPr>
        </p:nvSpPr>
        <p:spPr>
          <a:xfrm>
            <a:off x="381000" y="4509120"/>
            <a:ext cx="8382000" cy="1368152"/>
          </a:xfrm>
        </p:spPr>
        <p:txBody>
          <a:bodyPr>
            <a:normAutofit fontScale="47500" lnSpcReduction="20000"/>
          </a:bodyPr>
          <a:lstStyle/>
          <a:p>
            <a:pPr algn="l" rtl="0"/>
            <a:r>
              <a:rPr lang="en-US" dirty="0"/>
              <a:t>The Bridge</a:t>
            </a:r>
          </a:p>
          <a:p>
            <a:pPr lvl="1" algn="l" rtl="0"/>
            <a:r>
              <a:rPr lang="en-US" dirty="0"/>
              <a:t>An entity in the Matrix room</a:t>
            </a:r>
          </a:p>
          <a:p>
            <a:pPr lvl="1" algn="l" rtl="0"/>
            <a:r>
              <a:rPr lang="en-US" dirty="0"/>
              <a:t>Uses Matrix’s API to post to the matrix</a:t>
            </a:r>
          </a:p>
          <a:p>
            <a:pPr lvl="1" algn="l" rtl="0"/>
            <a:r>
              <a:rPr lang="en-US" dirty="0"/>
              <a:t>Runs over </a:t>
            </a:r>
            <a:r>
              <a:rPr lang="en-US" dirty="0" err="1">
                <a:latin typeface="Consolas" pitchFamily="49" charset="0"/>
                <a:cs typeface="Consolas" pitchFamily="49" charset="0"/>
              </a:rPr>
              <a:t>NodeJS</a:t>
            </a:r>
            <a:r>
              <a:rPr lang="en-US" dirty="0"/>
              <a:t>, </a:t>
            </a:r>
            <a:r>
              <a:rPr lang="en-US" dirty="0">
                <a:latin typeface="Consolas" pitchFamily="49" charset="0"/>
                <a:cs typeface="Consolas" pitchFamily="49" charset="0"/>
              </a:rPr>
              <a:t>JavaScript</a:t>
            </a:r>
            <a:r>
              <a:rPr lang="en-US" dirty="0"/>
              <a:t> backend</a:t>
            </a:r>
          </a:p>
          <a:p>
            <a:pPr lvl="1" algn="l" rtl="0"/>
            <a:r>
              <a:rPr lang="en-US" dirty="0"/>
              <a:t>Provides call-back functions to the Matrix in-order to be updated when a new message happens to appear</a:t>
            </a:r>
          </a:p>
          <a:p>
            <a:pPr lvl="1" algn="l" rtl="0"/>
            <a:r>
              <a:rPr lang="en-US" dirty="0"/>
              <a:t>Exposes an API (</a:t>
            </a:r>
            <a:r>
              <a:rPr lang="en-US" dirty="0">
                <a:latin typeface="Consolas" pitchFamily="49" charset="0"/>
                <a:cs typeface="Consolas" pitchFamily="49" charset="0"/>
              </a:rPr>
              <a:t>JSON</a:t>
            </a:r>
            <a:r>
              <a:rPr lang="en-US" dirty="0"/>
              <a:t> over </a:t>
            </a:r>
            <a:r>
              <a:rPr lang="en-US" dirty="0">
                <a:latin typeface="Consolas" pitchFamily="49" charset="0"/>
                <a:cs typeface="Consolas" pitchFamily="49" charset="0"/>
              </a:rPr>
              <a:t>HTTP</a:t>
            </a:r>
            <a:r>
              <a:rPr lang="en-US" dirty="0"/>
              <a:t>) to the external service(s) (SPM, </a:t>
            </a:r>
            <a:r>
              <a:rPr lang="en-US" dirty="0" err="1"/>
              <a:t>CelloPark</a:t>
            </a:r>
            <a:r>
              <a:rPr lang="en-US" dirty="0"/>
              <a:t>, </a:t>
            </a:r>
            <a:r>
              <a:rPr lang="en-US" dirty="0" err="1"/>
              <a:t>Pango</a:t>
            </a:r>
            <a:r>
              <a:rPr lang="en-US" dirty="0"/>
              <a:t>, etc…)</a:t>
            </a:r>
          </a:p>
          <a:p>
            <a:pPr lvl="1" algn="l" rtl="0"/>
            <a:r>
              <a:rPr lang="en-US" dirty="0"/>
              <a:t>Uses an API (</a:t>
            </a:r>
            <a:r>
              <a:rPr lang="en-US" dirty="0">
                <a:latin typeface="Consolas" pitchFamily="49" charset="0"/>
                <a:cs typeface="Consolas" pitchFamily="49" charset="0"/>
              </a:rPr>
              <a:t>JSON</a:t>
            </a:r>
            <a:r>
              <a:rPr lang="en-US" dirty="0"/>
              <a:t> over </a:t>
            </a:r>
            <a:r>
              <a:rPr lang="en-US" dirty="0">
                <a:latin typeface="Consolas" pitchFamily="49" charset="0"/>
                <a:cs typeface="Consolas" pitchFamily="49" charset="0"/>
              </a:rPr>
              <a:t>HTTP</a:t>
            </a:r>
            <a:r>
              <a:rPr lang="en-US" dirty="0"/>
              <a:t>) given by the external service(s) to post to it </a:t>
            </a:r>
          </a:p>
        </p:txBody>
      </p:sp>
      <p:pic>
        <p:nvPicPr>
          <p:cNvPr id="41987" name="Picture 3"/>
          <p:cNvPicPr>
            <a:picLocks noChangeAspect="1" noChangeArrowheads="1"/>
          </p:cNvPicPr>
          <p:nvPr/>
        </p:nvPicPr>
        <p:blipFill>
          <a:blip r:embed="rId3" cstate="print"/>
          <a:srcRect/>
          <a:stretch>
            <a:fillRect/>
          </a:stretch>
        </p:blipFill>
        <p:spPr bwMode="auto">
          <a:xfrm>
            <a:off x="107504" y="1124744"/>
            <a:ext cx="4594832" cy="3240385"/>
          </a:xfrm>
          <a:prstGeom prst="rect">
            <a:avLst/>
          </a:prstGeom>
          <a:noFill/>
          <a:ln w="9525">
            <a:noFill/>
            <a:miter lim="800000"/>
            <a:headEnd/>
            <a:tailEnd/>
          </a:ln>
        </p:spPr>
      </p:pic>
      <p:pic>
        <p:nvPicPr>
          <p:cNvPr id="41988" name="Picture 4"/>
          <p:cNvPicPr>
            <a:picLocks noChangeAspect="1" noChangeArrowheads="1"/>
          </p:cNvPicPr>
          <p:nvPr/>
        </p:nvPicPr>
        <p:blipFill>
          <a:blip r:embed="rId4" cstate="print"/>
          <a:srcRect/>
          <a:stretch>
            <a:fillRect/>
          </a:stretch>
        </p:blipFill>
        <p:spPr bwMode="auto">
          <a:xfrm>
            <a:off x="6043750" y="1027360"/>
            <a:ext cx="2704714" cy="4201840"/>
          </a:xfrm>
          <a:prstGeom prst="rect">
            <a:avLst/>
          </a:prstGeom>
          <a:noFill/>
          <a:ln w="9525">
            <a:noFill/>
            <a:miter lim="800000"/>
            <a:headEnd/>
            <a:tailEnd/>
          </a:ln>
        </p:spPr>
      </p:pic>
      <p:cxnSp>
        <p:nvCxnSpPr>
          <p:cNvPr id="10" name="Curved Connector 9"/>
          <p:cNvCxnSpPr/>
          <p:nvPr/>
        </p:nvCxnSpPr>
        <p:spPr>
          <a:xfrm rot="10800000" flipV="1">
            <a:off x="2987824" y="1124744"/>
            <a:ext cx="720080" cy="648072"/>
          </a:xfrm>
          <a:prstGeom prst="curvedConnector3">
            <a:avLst>
              <a:gd name="adj1" fmla="val 45518"/>
            </a:avLst>
          </a:prstGeom>
          <a:ln>
            <a:tailEnd type="arrow"/>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3703943" y="980728"/>
            <a:ext cx="940065" cy="276999"/>
          </a:xfrm>
          <a:prstGeom prst="rect">
            <a:avLst/>
          </a:prstGeom>
          <a:noFill/>
        </p:spPr>
        <p:txBody>
          <a:bodyPr wrap="none" rtlCol="1">
            <a:spAutoFit/>
          </a:bodyPr>
          <a:lstStyle/>
          <a:p>
            <a:r>
              <a:rPr lang="en-US" sz="1200" dirty="0"/>
              <a:t>External API</a:t>
            </a:r>
            <a:endParaRPr lang="he-IL" sz="1200" dirty="0"/>
          </a:p>
        </p:txBody>
      </p:sp>
      <p:sp>
        <p:nvSpPr>
          <p:cNvPr id="13" name="TextBox 12"/>
          <p:cNvSpPr txBox="1"/>
          <p:nvPr/>
        </p:nvSpPr>
        <p:spPr>
          <a:xfrm>
            <a:off x="3635896" y="1556792"/>
            <a:ext cx="1257074" cy="276999"/>
          </a:xfrm>
          <a:prstGeom prst="rect">
            <a:avLst/>
          </a:prstGeom>
          <a:noFill/>
        </p:spPr>
        <p:txBody>
          <a:bodyPr wrap="none" rtlCol="1">
            <a:spAutoFit/>
          </a:bodyPr>
          <a:lstStyle/>
          <a:p>
            <a:r>
              <a:rPr lang="en-US" sz="1200" dirty="0"/>
              <a:t>Callback function</a:t>
            </a:r>
            <a:endParaRPr lang="he-IL" sz="1200" dirty="0"/>
          </a:p>
        </p:txBody>
      </p:sp>
      <p:cxnSp>
        <p:nvCxnSpPr>
          <p:cNvPr id="15" name="Curved Connector 14"/>
          <p:cNvCxnSpPr>
            <a:stCxn id="13" idx="3"/>
          </p:cNvCxnSpPr>
          <p:nvPr/>
        </p:nvCxnSpPr>
        <p:spPr>
          <a:xfrm flipV="1">
            <a:off x="4892970" y="1124744"/>
            <a:ext cx="975174" cy="570548"/>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t>Everything put-together</a:t>
            </a:r>
            <a:endParaRPr lang="en-US" dirty="0">
              <a:solidFill>
                <a:schemeClr val="tx2"/>
              </a:solidFill>
            </a:endParaRPr>
          </a:p>
        </p:txBody>
      </p:sp>
      <p:sp>
        <p:nvSpPr>
          <p:cNvPr id="43012" name="Rectangle 4"/>
          <p:cNvSpPr>
            <a:spLocks noGrp="1" noChangeArrowheads="1"/>
          </p:cNvSpPr>
          <p:nvPr>
            <p:ph type="body" sz="quarter" idx="10"/>
          </p:nvPr>
        </p:nvSpPr>
        <p:spPr bwMode="auto">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1" eaLnBrk="1" fontAlgn="base" latinLnBrk="0" hangingPunct="1">
              <a:lnSpc>
                <a:spcPct val="100000"/>
              </a:lnSpc>
              <a:spcBef>
                <a:spcPct val="0"/>
              </a:spcBef>
              <a:spcAft>
                <a:spcPct val="0"/>
              </a:spcAft>
              <a:buClrTx/>
              <a:buSzTx/>
              <a:buFontTx/>
              <a:buNone/>
              <a:tabLst/>
            </a:pPr>
            <a:br>
              <a:rPr kumimoji="0" lang="he-IL" sz="1800" b="0" i="0" u="none" strike="noStrike" cap="none" normalizeH="0" baseline="0">
                <a:ln>
                  <a:noFill/>
                </a:ln>
                <a:solidFill>
                  <a:schemeClr val="tx1"/>
                </a:solidFill>
                <a:effectLst/>
                <a:latin typeface="Arial" pitchFamily="34" charset="0"/>
                <a:cs typeface="Arial" pitchFamily="34" charset="0"/>
              </a:rPr>
            </a:br>
            <a:endParaRPr kumimoji="0" lang="he-IL"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pitchFamily="34" charset="0"/>
              <a:cs typeface="Arial" pitchFamily="34" charset="0"/>
            </a:endParaRPr>
          </a:p>
        </p:txBody>
      </p:sp>
      <p:pic>
        <p:nvPicPr>
          <p:cNvPr id="17" name="Picture 2" descr="tld.jpg"/>
          <p:cNvPicPr>
            <a:picLocks noChangeAspect="1" noChangeArrowheads="1"/>
          </p:cNvPicPr>
          <p:nvPr/>
        </p:nvPicPr>
        <p:blipFill>
          <a:blip r:embed="rId3" cstate="print"/>
          <a:srcRect/>
          <a:stretch>
            <a:fillRect/>
          </a:stretch>
        </p:blipFill>
        <p:spPr bwMode="auto">
          <a:xfrm>
            <a:off x="4355976" y="2132855"/>
            <a:ext cx="4608512" cy="2304257"/>
          </a:xfrm>
          <a:prstGeom prst="rect">
            <a:avLst/>
          </a:prstGeom>
          <a:noFill/>
        </p:spPr>
      </p:pic>
      <p:graphicFrame>
        <p:nvGraphicFramePr>
          <p:cNvPr id="6" name="טבלה 5"/>
          <p:cNvGraphicFramePr>
            <a:graphicFrameLocks noGrp="1"/>
          </p:cNvGraphicFramePr>
          <p:nvPr>
            <p:extLst>
              <p:ext uri="{D42A27DB-BD31-4B8C-83A1-F6EECF244321}">
                <p14:modId xmlns:p14="http://schemas.microsoft.com/office/powerpoint/2010/main" val="1542791016"/>
              </p:ext>
            </p:extLst>
          </p:nvPr>
        </p:nvGraphicFramePr>
        <p:xfrm>
          <a:off x="152107" y="1541954"/>
          <a:ext cx="3888431" cy="342648"/>
        </p:xfrm>
        <a:graphic>
          <a:graphicData uri="http://schemas.openxmlformats.org/drawingml/2006/table">
            <a:tbl>
              <a:tblPr>
                <a:tableStyleId>{2D5ABB26-0587-4C30-8999-92F81FD0307C}</a:tableStyleId>
              </a:tblPr>
              <a:tblGrid>
                <a:gridCol w="299109">
                  <a:extLst>
                    <a:ext uri="{9D8B030D-6E8A-4147-A177-3AD203B41FA5}">
                      <a16:colId xmlns:a16="http://schemas.microsoft.com/office/drawing/2014/main" val="1192104080"/>
                    </a:ext>
                  </a:extLst>
                </a:gridCol>
                <a:gridCol w="3589322">
                  <a:extLst>
                    <a:ext uri="{9D8B030D-6E8A-4147-A177-3AD203B41FA5}">
                      <a16:colId xmlns:a16="http://schemas.microsoft.com/office/drawing/2014/main" val="938989622"/>
                    </a:ext>
                  </a:extLst>
                </a:gridCol>
              </a:tblGrid>
              <a:tr h="342648">
                <a:tc>
                  <a:txBody>
                    <a:bodyPr/>
                    <a:lstStyle/>
                    <a:p>
                      <a:pPr algn="just" rtl="0" fontAlgn="t">
                        <a:spcBef>
                          <a:spcPts val="0"/>
                        </a:spcBef>
                        <a:spcAft>
                          <a:spcPts val="0"/>
                        </a:spcAft>
                      </a:pPr>
                      <a:r>
                        <a:rPr lang="he-IL" sz="900" u="none" strike="noStrike"/>
                        <a:t>2</a:t>
                      </a:r>
                      <a:endParaRPr lang="he-IL" sz="900"/>
                    </a:p>
                  </a:txBody>
                  <a:tcPr marL="23890" marR="23890" marT="23890" marB="23890"/>
                </a:tc>
                <a:tc>
                  <a:txBody>
                    <a:bodyPr/>
                    <a:lstStyle/>
                    <a:p>
                      <a:pPr algn="just" rtl="0" fontAlgn="t">
                        <a:spcBef>
                          <a:spcPts val="0"/>
                        </a:spcBef>
                        <a:spcAft>
                          <a:spcPts val="0"/>
                        </a:spcAft>
                      </a:pPr>
                      <a:r>
                        <a:rPr lang="en-US" sz="900" u="none" strike="noStrike" dirty="0"/>
                        <a:t>SPM-bridge gets this message and returns status code: 200 (OK) with the </a:t>
                      </a:r>
                      <a:r>
                        <a:rPr lang="en-US" sz="900" u="none" strike="noStrike" dirty="0" err="1"/>
                        <a:t>refId</a:t>
                      </a:r>
                      <a:r>
                        <a:rPr lang="en-US" sz="900" u="none" strike="noStrike" dirty="0"/>
                        <a:t> as the body of the response: { 1234567 }</a:t>
                      </a:r>
                    </a:p>
                  </a:txBody>
                  <a:tcPr marL="23890" marR="23890" marT="23890" marB="23890"/>
                </a:tc>
                <a:extLst>
                  <a:ext uri="{0D108BD9-81ED-4DB2-BD59-A6C34878D82A}">
                    <a16:rowId xmlns:a16="http://schemas.microsoft.com/office/drawing/2014/main" val="3133378453"/>
                  </a:ext>
                </a:extLst>
              </a:tr>
            </a:tbl>
          </a:graphicData>
        </a:graphic>
      </p:graphicFrame>
      <p:graphicFrame>
        <p:nvGraphicFramePr>
          <p:cNvPr id="7" name="טבלה 6"/>
          <p:cNvGraphicFramePr>
            <a:graphicFrameLocks noGrp="1"/>
          </p:cNvGraphicFramePr>
          <p:nvPr>
            <p:extLst>
              <p:ext uri="{D42A27DB-BD31-4B8C-83A1-F6EECF244321}">
                <p14:modId xmlns:p14="http://schemas.microsoft.com/office/powerpoint/2010/main" val="3308683421"/>
              </p:ext>
            </p:extLst>
          </p:nvPr>
        </p:nvGraphicFramePr>
        <p:xfrm>
          <a:off x="152108" y="1065947"/>
          <a:ext cx="3888431" cy="459260"/>
        </p:xfrm>
        <a:graphic>
          <a:graphicData uri="http://schemas.openxmlformats.org/drawingml/2006/table">
            <a:tbl>
              <a:tblPr>
                <a:tableStyleId>{2D5ABB26-0587-4C30-8999-92F81FD0307C}</a:tableStyleId>
              </a:tblPr>
              <a:tblGrid>
                <a:gridCol w="299109">
                  <a:extLst>
                    <a:ext uri="{9D8B030D-6E8A-4147-A177-3AD203B41FA5}">
                      <a16:colId xmlns:a16="http://schemas.microsoft.com/office/drawing/2014/main" val="2061443015"/>
                    </a:ext>
                  </a:extLst>
                </a:gridCol>
                <a:gridCol w="3589322">
                  <a:extLst>
                    <a:ext uri="{9D8B030D-6E8A-4147-A177-3AD203B41FA5}">
                      <a16:colId xmlns:a16="http://schemas.microsoft.com/office/drawing/2014/main" val="1703640854"/>
                    </a:ext>
                  </a:extLst>
                </a:gridCol>
              </a:tblGrid>
              <a:tr h="342648">
                <a:tc>
                  <a:txBody>
                    <a:bodyPr/>
                    <a:lstStyle/>
                    <a:p>
                      <a:pPr algn="just" rtl="0" fontAlgn="t">
                        <a:spcBef>
                          <a:spcPts val="0"/>
                        </a:spcBef>
                        <a:spcAft>
                          <a:spcPts val="0"/>
                        </a:spcAft>
                      </a:pPr>
                      <a:r>
                        <a:rPr lang="he-IL" sz="900" u="none" strike="noStrike"/>
                        <a:t>1</a:t>
                      </a:r>
                      <a:endParaRPr lang="he-IL" sz="900"/>
                    </a:p>
                  </a:txBody>
                  <a:tcPr marL="23890" marR="23890" marT="23890" marB="23890"/>
                </a:tc>
                <a:tc>
                  <a:txBody>
                    <a:bodyPr/>
                    <a:lstStyle/>
                    <a:p>
                      <a:pPr algn="just" rtl="0" fontAlgn="t">
                        <a:spcBef>
                          <a:spcPts val="0"/>
                        </a:spcBef>
                        <a:spcAft>
                          <a:spcPts val="0"/>
                        </a:spcAft>
                      </a:pPr>
                      <a:r>
                        <a:rPr lang="en-US" sz="900" u="none" strike="noStrike" dirty="0"/>
                        <a:t>A car checks-out. SPM posts to SPM-bridge:</a:t>
                      </a:r>
                      <a:endParaRPr lang="en-US" sz="900" dirty="0"/>
                    </a:p>
                    <a:p>
                      <a:pPr algn="just" rtl="0" fontAlgn="t">
                        <a:spcBef>
                          <a:spcPts val="0"/>
                        </a:spcBef>
                        <a:spcAft>
                          <a:spcPts val="0"/>
                        </a:spcAft>
                      </a:pPr>
                      <a:r>
                        <a:rPr lang="en-US" sz="900" u="none" strike="noStrike" dirty="0"/>
                        <a:t>{ </a:t>
                      </a:r>
                      <a:r>
                        <a:rPr lang="en-US" sz="900" u="none" strike="noStrike" dirty="0" err="1"/>
                        <a:t>refId</a:t>
                      </a:r>
                      <a:r>
                        <a:rPr lang="en-US" sz="900" u="none" strike="noStrike" dirty="0"/>
                        <a:t>: 1234567, </a:t>
                      </a:r>
                      <a:r>
                        <a:rPr lang="en-US" sz="900" u="none" strike="noStrike" dirty="0" err="1"/>
                        <a:t>carId</a:t>
                      </a:r>
                      <a:r>
                        <a:rPr lang="en-US" sz="900" u="none" strike="noStrike" dirty="0"/>
                        <a:t>: 12-345-67, time: 2016-12-26T21:35:00Z, subscription: 0, action: 1 }</a:t>
                      </a:r>
                      <a:endParaRPr lang="en-US" sz="900" dirty="0"/>
                    </a:p>
                  </a:txBody>
                  <a:tcPr marL="23890" marR="23890" marT="23890" marB="23890"/>
                </a:tc>
                <a:extLst>
                  <a:ext uri="{0D108BD9-81ED-4DB2-BD59-A6C34878D82A}">
                    <a16:rowId xmlns:a16="http://schemas.microsoft.com/office/drawing/2014/main" val="1285579591"/>
                  </a:ext>
                </a:extLst>
              </a:tr>
            </a:tbl>
          </a:graphicData>
        </a:graphic>
      </p:graphicFrame>
      <p:graphicFrame>
        <p:nvGraphicFramePr>
          <p:cNvPr id="8" name="טבלה 7"/>
          <p:cNvGraphicFramePr>
            <a:graphicFrameLocks noGrp="1"/>
          </p:cNvGraphicFramePr>
          <p:nvPr>
            <p:extLst>
              <p:ext uri="{D42A27DB-BD31-4B8C-83A1-F6EECF244321}">
                <p14:modId xmlns:p14="http://schemas.microsoft.com/office/powerpoint/2010/main" val="1067190439"/>
              </p:ext>
            </p:extLst>
          </p:nvPr>
        </p:nvGraphicFramePr>
        <p:xfrm>
          <a:off x="152107" y="1899762"/>
          <a:ext cx="3888431" cy="459260"/>
        </p:xfrm>
        <a:graphic>
          <a:graphicData uri="http://schemas.openxmlformats.org/drawingml/2006/table">
            <a:tbl>
              <a:tblPr>
                <a:tableStyleId>{2D5ABB26-0587-4C30-8999-92F81FD0307C}</a:tableStyleId>
              </a:tblPr>
              <a:tblGrid>
                <a:gridCol w="299109">
                  <a:extLst>
                    <a:ext uri="{9D8B030D-6E8A-4147-A177-3AD203B41FA5}">
                      <a16:colId xmlns:a16="http://schemas.microsoft.com/office/drawing/2014/main" val="2144902791"/>
                    </a:ext>
                  </a:extLst>
                </a:gridCol>
                <a:gridCol w="3589322">
                  <a:extLst>
                    <a:ext uri="{9D8B030D-6E8A-4147-A177-3AD203B41FA5}">
                      <a16:colId xmlns:a16="http://schemas.microsoft.com/office/drawing/2014/main" val="2392349814"/>
                    </a:ext>
                  </a:extLst>
                </a:gridCol>
              </a:tblGrid>
              <a:tr h="440938">
                <a:tc>
                  <a:txBody>
                    <a:bodyPr/>
                    <a:lstStyle/>
                    <a:p>
                      <a:pPr algn="just" rtl="0" fontAlgn="t">
                        <a:spcBef>
                          <a:spcPts val="0"/>
                        </a:spcBef>
                        <a:spcAft>
                          <a:spcPts val="0"/>
                        </a:spcAft>
                      </a:pPr>
                      <a:r>
                        <a:rPr lang="he-IL" sz="900" u="none" strike="noStrike"/>
                        <a:t>3</a:t>
                      </a:r>
                      <a:endParaRPr lang="he-IL" sz="900"/>
                    </a:p>
                  </a:txBody>
                  <a:tcPr marL="23890" marR="23890" marT="23890" marB="23890"/>
                </a:tc>
                <a:tc>
                  <a:txBody>
                    <a:bodyPr/>
                    <a:lstStyle/>
                    <a:p>
                      <a:pPr algn="just" rtl="0" fontAlgn="t">
                        <a:spcBef>
                          <a:spcPts val="0"/>
                        </a:spcBef>
                        <a:spcAft>
                          <a:spcPts val="0"/>
                        </a:spcAft>
                      </a:pPr>
                      <a:r>
                        <a:rPr lang="en-US" sz="900" u="none" strike="noStrike" dirty="0"/>
                        <a:t>SPM-bridge writes the request (from the SPM) into the Matrix:</a:t>
                      </a:r>
                      <a:endParaRPr lang="en-US" sz="900" dirty="0"/>
                    </a:p>
                    <a:p>
                      <a:pPr algn="just" rtl="0" fontAlgn="t">
                        <a:spcBef>
                          <a:spcPts val="0"/>
                        </a:spcBef>
                        <a:spcAft>
                          <a:spcPts val="0"/>
                        </a:spcAft>
                      </a:pPr>
                      <a:r>
                        <a:rPr lang="en-US" sz="900" u="none" strike="noStrike" dirty="0"/>
                        <a:t>{ </a:t>
                      </a:r>
                      <a:r>
                        <a:rPr lang="en-US" sz="900" u="none" strike="noStrike" dirty="0" err="1"/>
                        <a:t>refId</a:t>
                      </a:r>
                      <a:r>
                        <a:rPr lang="en-US" sz="900" u="none" strike="noStrike" dirty="0"/>
                        <a:t>: 1234567, </a:t>
                      </a:r>
                      <a:r>
                        <a:rPr lang="en-US" sz="900" u="none" strike="noStrike" dirty="0" err="1"/>
                        <a:t>carId</a:t>
                      </a:r>
                      <a:r>
                        <a:rPr lang="en-US" sz="900" u="none" strike="noStrike" dirty="0"/>
                        <a:t>: 12-345-67, time: 2016-12-26T21:35:00Z, subscription: 0, action: 1 }</a:t>
                      </a:r>
                      <a:endParaRPr lang="en-US" sz="900" dirty="0"/>
                    </a:p>
                  </a:txBody>
                  <a:tcPr marL="23890" marR="23890" marT="23890" marB="23890"/>
                </a:tc>
                <a:extLst>
                  <a:ext uri="{0D108BD9-81ED-4DB2-BD59-A6C34878D82A}">
                    <a16:rowId xmlns:a16="http://schemas.microsoft.com/office/drawing/2014/main" val="3629825548"/>
                  </a:ext>
                </a:extLst>
              </a:tr>
            </a:tbl>
          </a:graphicData>
        </a:graphic>
      </p:graphicFrame>
      <p:graphicFrame>
        <p:nvGraphicFramePr>
          <p:cNvPr id="10" name="טבלה 9"/>
          <p:cNvGraphicFramePr>
            <a:graphicFrameLocks noGrp="1"/>
          </p:cNvGraphicFramePr>
          <p:nvPr>
            <p:extLst>
              <p:ext uri="{D42A27DB-BD31-4B8C-83A1-F6EECF244321}">
                <p14:modId xmlns:p14="http://schemas.microsoft.com/office/powerpoint/2010/main" val="2774185712"/>
              </p:ext>
            </p:extLst>
          </p:nvPr>
        </p:nvGraphicFramePr>
        <p:xfrm>
          <a:off x="154752" y="2377277"/>
          <a:ext cx="3888431" cy="342648"/>
        </p:xfrm>
        <a:graphic>
          <a:graphicData uri="http://schemas.openxmlformats.org/drawingml/2006/table">
            <a:tbl>
              <a:tblPr>
                <a:tableStyleId>{2D5ABB26-0587-4C30-8999-92F81FD0307C}</a:tableStyleId>
              </a:tblPr>
              <a:tblGrid>
                <a:gridCol w="299109">
                  <a:extLst>
                    <a:ext uri="{9D8B030D-6E8A-4147-A177-3AD203B41FA5}">
                      <a16:colId xmlns:a16="http://schemas.microsoft.com/office/drawing/2014/main" val="3487688329"/>
                    </a:ext>
                  </a:extLst>
                </a:gridCol>
                <a:gridCol w="3589322">
                  <a:extLst>
                    <a:ext uri="{9D8B030D-6E8A-4147-A177-3AD203B41FA5}">
                      <a16:colId xmlns:a16="http://schemas.microsoft.com/office/drawing/2014/main" val="2790899141"/>
                    </a:ext>
                  </a:extLst>
                </a:gridCol>
              </a:tblGrid>
              <a:tr h="342648">
                <a:tc>
                  <a:txBody>
                    <a:bodyPr/>
                    <a:lstStyle/>
                    <a:p>
                      <a:pPr algn="just" rtl="0" fontAlgn="t">
                        <a:spcBef>
                          <a:spcPts val="0"/>
                        </a:spcBef>
                        <a:spcAft>
                          <a:spcPts val="0"/>
                        </a:spcAft>
                      </a:pPr>
                      <a:r>
                        <a:rPr lang="he-IL" sz="900" u="none" strike="noStrike"/>
                        <a:t>3.1</a:t>
                      </a:r>
                      <a:endParaRPr lang="he-IL" sz="900"/>
                    </a:p>
                  </a:txBody>
                  <a:tcPr marL="23890" marR="23890" marT="23890" marB="23890"/>
                </a:tc>
                <a:tc>
                  <a:txBody>
                    <a:bodyPr/>
                    <a:lstStyle/>
                    <a:p>
                      <a:pPr algn="just" rtl="0" fontAlgn="t">
                        <a:spcBef>
                          <a:spcPts val="0"/>
                        </a:spcBef>
                        <a:spcAft>
                          <a:spcPts val="0"/>
                        </a:spcAft>
                      </a:pPr>
                      <a:r>
                        <a:rPr lang="en-US" sz="900" u="none" strike="noStrike" dirty="0"/>
                        <a:t>The message is read by all of the participants. Bridges that are not responsible for </a:t>
                      </a:r>
                      <a:r>
                        <a:rPr lang="en-US" sz="900" u="none" strike="noStrike" dirty="0" err="1"/>
                        <a:t>Cellopark</a:t>
                      </a:r>
                      <a:r>
                        <a:rPr lang="en-US" sz="900" u="none" strike="noStrike" dirty="0"/>
                        <a:t> read the message and ignore it</a:t>
                      </a:r>
                      <a:endParaRPr lang="en-US" sz="900" dirty="0"/>
                    </a:p>
                  </a:txBody>
                  <a:tcPr marL="23890" marR="23890" marT="23890" marB="23890"/>
                </a:tc>
                <a:extLst>
                  <a:ext uri="{0D108BD9-81ED-4DB2-BD59-A6C34878D82A}">
                    <a16:rowId xmlns:a16="http://schemas.microsoft.com/office/drawing/2014/main" val="338780620"/>
                  </a:ext>
                </a:extLst>
              </a:tr>
            </a:tbl>
          </a:graphicData>
        </a:graphic>
      </p:graphicFrame>
      <p:graphicFrame>
        <p:nvGraphicFramePr>
          <p:cNvPr id="11" name="טבלה 10"/>
          <p:cNvGraphicFramePr>
            <a:graphicFrameLocks noGrp="1"/>
          </p:cNvGraphicFramePr>
          <p:nvPr>
            <p:extLst>
              <p:ext uri="{D42A27DB-BD31-4B8C-83A1-F6EECF244321}">
                <p14:modId xmlns:p14="http://schemas.microsoft.com/office/powerpoint/2010/main" val="2315589074"/>
              </p:ext>
            </p:extLst>
          </p:nvPr>
        </p:nvGraphicFramePr>
        <p:xfrm>
          <a:off x="152107" y="2747834"/>
          <a:ext cx="3888431" cy="244359"/>
        </p:xfrm>
        <a:graphic>
          <a:graphicData uri="http://schemas.openxmlformats.org/drawingml/2006/table">
            <a:tbl>
              <a:tblPr>
                <a:tableStyleId>{2D5ABB26-0587-4C30-8999-92F81FD0307C}</a:tableStyleId>
              </a:tblPr>
              <a:tblGrid>
                <a:gridCol w="299109">
                  <a:extLst>
                    <a:ext uri="{9D8B030D-6E8A-4147-A177-3AD203B41FA5}">
                      <a16:colId xmlns:a16="http://schemas.microsoft.com/office/drawing/2014/main" val="2597885138"/>
                    </a:ext>
                  </a:extLst>
                </a:gridCol>
                <a:gridCol w="3589322">
                  <a:extLst>
                    <a:ext uri="{9D8B030D-6E8A-4147-A177-3AD203B41FA5}">
                      <a16:colId xmlns:a16="http://schemas.microsoft.com/office/drawing/2014/main" val="2112714900"/>
                    </a:ext>
                  </a:extLst>
                </a:gridCol>
              </a:tblGrid>
              <a:tr h="244359">
                <a:tc>
                  <a:txBody>
                    <a:bodyPr/>
                    <a:lstStyle/>
                    <a:p>
                      <a:pPr algn="just" rtl="0" fontAlgn="t">
                        <a:spcBef>
                          <a:spcPts val="0"/>
                        </a:spcBef>
                        <a:spcAft>
                          <a:spcPts val="0"/>
                        </a:spcAft>
                      </a:pPr>
                      <a:r>
                        <a:rPr lang="he-IL" sz="900" u="none" strike="noStrike"/>
                        <a:t>3.2</a:t>
                      </a:r>
                      <a:endParaRPr lang="he-IL" sz="900"/>
                    </a:p>
                  </a:txBody>
                  <a:tcPr marL="23890" marR="23890" marT="23890" marB="23890"/>
                </a:tc>
                <a:tc>
                  <a:txBody>
                    <a:bodyPr/>
                    <a:lstStyle/>
                    <a:p>
                      <a:pPr algn="just" rtl="0" fontAlgn="t">
                        <a:spcBef>
                          <a:spcPts val="0"/>
                        </a:spcBef>
                        <a:spcAft>
                          <a:spcPts val="0"/>
                        </a:spcAft>
                      </a:pPr>
                      <a:r>
                        <a:rPr lang="en-US" sz="900" u="none" strike="noStrike" dirty="0" err="1"/>
                        <a:t>Cellopark</a:t>
                      </a:r>
                      <a:r>
                        <a:rPr lang="en-US" sz="900" u="none" strike="noStrike" dirty="0"/>
                        <a:t>-bridge reads the message that is delivered to it</a:t>
                      </a:r>
                      <a:endParaRPr lang="en-US" sz="900" dirty="0"/>
                    </a:p>
                  </a:txBody>
                  <a:tcPr marL="23890" marR="23890" marT="23890" marB="23890"/>
                </a:tc>
                <a:extLst>
                  <a:ext uri="{0D108BD9-81ED-4DB2-BD59-A6C34878D82A}">
                    <a16:rowId xmlns:a16="http://schemas.microsoft.com/office/drawing/2014/main" val="1715136842"/>
                  </a:ext>
                </a:extLst>
              </a:tr>
            </a:tbl>
          </a:graphicData>
        </a:graphic>
      </p:graphicFrame>
      <p:graphicFrame>
        <p:nvGraphicFramePr>
          <p:cNvPr id="12" name="טבלה 11"/>
          <p:cNvGraphicFramePr>
            <a:graphicFrameLocks noGrp="1"/>
          </p:cNvGraphicFramePr>
          <p:nvPr>
            <p:extLst>
              <p:ext uri="{D42A27DB-BD31-4B8C-83A1-F6EECF244321}">
                <p14:modId xmlns:p14="http://schemas.microsoft.com/office/powerpoint/2010/main" val="2741785914"/>
              </p:ext>
            </p:extLst>
          </p:nvPr>
        </p:nvGraphicFramePr>
        <p:xfrm>
          <a:off x="152106" y="2955942"/>
          <a:ext cx="3888431" cy="459260"/>
        </p:xfrm>
        <a:graphic>
          <a:graphicData uri="http://schemas.openxmlformats.org/drawingml/2006/table">
            <a:tbl>
              <a:tblPr>
                <a:tableStyleId>{2D5ABB26-0587-4C30-8999-92F81FD0307C}</a:tableStyleId>
              </a:tblPr>
              <a:tblGrid>
                <a:gridCol w="299109">
                  <a:extLst>
                    <a:ext uri="{9D8B030D-6E8A-4147-A177-3AD203B41FA5}">
                      <a16:colId xmlns:a16="http://schemas.microsoft.com/office/drawing/2014/main" val="3609477189"/>
                    </a:ext>
                  </a:extLst>
                </a:gridCol>
                <a:gridCol w="3589322">
                  <a:extLst>
                    <a:ext uri="{9D8B030D-6E8A-4147-A177-3AD203B41FA5}">
                      <a16:colId xmlns:a16="http://schemas.microsoft.com/office/drawing/2014/main" val="1006361884"/>
                    </a:ext>
                  </a:extLst>
                </a:gridCol>
              </a:tblGrid>
              <a:tr h="440938">
                <a:tc>
                  <a:txBody>
                    <a:bodyPr/>
                    <a:lstStyle/>
                    <a:p>
                      <a:pPr algn="just" rtl="0" fontAlgn="t">
                        <a:spcBef>
                          <a:spcPts val="0"/>
                        </a:spcBef>
                        <a:spcAft>
                          <a:spcPts val="0"/>
                        </a:spcAft>
                      </a:pPr>
                      <a:r>
                        <a:rPr lang="he-IL" sz="900" u="none" strike="noStrike"/>
                        <a:t>4</a:t>
                      </a:r>
                      <a:endParaRPr lang="he-IL" sz="900"/>
                    </a:p>
                  </a:txBody>
                  <a:tcPr marL="23890" marR="23890" marT="23890" marB="23890"/>
                </a:tc>
                <a:tc>
                  <a:txBody>
                    <a:bodyPr/>
                    <a:lstStyle/>
                    <a:p>
                      <a:pPr algn="just" rtl="0" fontAlgn="t">
                        <a:spcBef>
                          <a:spcPts val="0"/>
                        </a:spcBef>
                        <a:spcAft>
                          <a:spcPts val="0"/>
                        </a:spcAft>
                      </a:pPr>
                      <a:r>
                        <a:rPr lang="en-US" sz="900" u="none" strike="noStrike" dirty="0" err="1"/>
                        <a:t>Cellopark</a:t>
                      </a:r>
                      <a:r>
                        <a:rPr lang="en-US" sz="900" u="none" strike="noStrike" dirty="0"/>
                        <a:t>-bridge re-formats the message and sends it to the provider (</a:t>
                      </a:r>
                      <a:r>
                        <a:rPr lang="en-US" sz="900" u="none" strike="noStrike" dirty="0" err="1"/>
                        <a:t>Cellopark</a:t>
                      </a:r>
                      <a:r>
                        <a:rPr lang="en-US" sz="900" u="none" strike="noStrike" dirty="0"/>
                        <a:t>):</a:t>
                      </a:r>
                      <a:endParaRPr lang="en-US" sz="900" dirty="0"/>
                    </a:p>
                    <a:p>
                      <a:pPr algn="just" rtl="0" fontAlgn="t">
                        <a:spcBef>
                          <a:spcPts val="0"/>
                        </a:spcBef>
                        <a:spcAft>
                          <a:spcPts val="0"/>
                        </a:spcAft>
                      </a:pPr>
                      <a:r>
                        <a:rPr lang="en-US" sz="900" u="none" strike="noStrike" dirty="0"/>
                        <a:t>{ </a:t>
                      </a:r>
                      <a:r>
                        <a:rPr lang="en-US" sz="900" u="none" strike="noStrike" dirty="0" err="1"/>
                        <a:t>refId</a:t>
                      </a:r>
                      <a:r>
                        <a:rPr lang="en-US" sz="900" u="none" strike="noStrike" dirty="0"/>
                        <a:t>: 1234567, </a:t>
                      </a:r>
                      <a:r>
                        <a:rPr lang="en-US" sz="900" u="none" strike="noStrike" dirty="0" err="1"/>
                        <a:t>carId</a:t>
                      </a:r>
                      <a:r>
                        <a:rPr lang="en-US" sz="900" u="none" strike="noStrike" dirty="0"/>
                        <a:t>: 12-345-67, time: 2016-12-26T21:35:00Z }</a:t>
                      </a:r>
                      <a:endParaRPr lang="en-US" sz="900" dirty="0"/>
                    </a:p>
                  </a:txBody>
                  <a:tcPr marL="23890" marR="23890" marT="23890" marB="23890"/>
                </a:tc>
                <a:extLst>
                  <a:ext uri="{0D108BD9-81ED-4DB2-BD59-A6C34878D82A}">
                    <a16:rowId xmlns:a16="http://schemas.microsoft.com/office/drawing/2014/main" val="868979642"/>
                  </a:ext>
                </a:extLst>
              </a:tr>
            </a:tbl>
          </a:graphicData>
        </a:graphic>
      </p:graphicFrame>
      <p:graphicFrame>
        <p:nvGraphicFramePr>
          <p:cNvPr id="13" name="טבלה 12"/>
          <p:cNvGraphicFramePr>
            <a:graphicFrameLocks noGrp="1"/>
          </p:cNvGraphicFramePr>
          <p:nvPr>
            <p:extLst>
              <p:ext uri="{D42A27DB-BD31-4B8C-83A1-F6EECF244321}">
                <p14:modId xmlns:p14="http://schemas.microsoft.com/office/powerpoint/2010/main" val="4103377340"/>
              </p:ext>
            </p:extLst>
          </p:nvPr>
        </p:nvGraphicFramePr>
        <p:xfrm>
          <a:off x="153710" y="3447109"/>
          <a:ext cx="3888431" cy="342648"/>
        </p:xfrm>
        <a:graphic>
          <a:graphicData uri="http://schemas.openxmlformats.org/drawingml/2006/table">
            <a:tbl>
              <a:tblPr>
                <a:tableStyleId>{2D5ABB26-0587-4C30-8999-92F81FD0307C}</a:tableStyleId>
              </a:tblPr>
              <a:tblGrid>
                <a:gridCol w="299109">
                  <a:extLst>
                    <a:ext uri="{9D8B030D-6E8A-4147-A177-3AD203B41FA5}">
                      <a16:colId xmlns:a16="http://schemas.microsoft.com/office/drawing/2014/main" val="458188771"/>
                    </a:ext>
                  </a:extLst>
                </a:gridCol>
                <a:gridCol w="3589322">
                  <a:extLst>
                    <a:ext uri="{9D8B030D-6E8A-4147-A177-3AD203B41FA5}">
                      <a16:colId xmlns:a16="http://schemas.microsoft.com/office/drawing/2014/main" val="2389641437"/>
                    </a:ext>
                  </a:extLst>
                </a:gridCol>
              </a:tblGrid>
              <a:tr h="342648">
                <a:tc>
                  <a:txBody>
                    <a:bodyPr/>
                    <a:lstStyle/>
                    <a:p>
                      <a:pPr algn="just" rtl="0" fontAlgn="t">
                        <a:spcBef>
                          <a:spcPts val="0"/>
                        </a:spcBef>
                        <a:spcAft>
                          <a:spcPts val="0"/>
                        </a:spcAft>
                      </a:pPr>
                      <a:r>
                        <a:rPr lang="he-IL" sz="900" u="none" strike="noStrike"/>
                        <a:t>5</a:t>
                      </a:r>
                      <a:endParaRPr lang="he-IL" sz="900"/>
                    </a:p>
                  </a:txBody>
                  <a:tcPr marL="23890" marR="23890" marT="23890" marB="23890"/>
                </a:tc>
                <a:tc>
                  <a:txBody>
                    <a:bodyPr/>
                    <a:lstStyle/>
                    <a:p>
                      <a:pPr algn="just" rtl="0" fontAlgn="t">
                        <a:spcBef>
                          <a:spcPts val="0"/>
                        </a:spcBef>
                        <a:spcAft>
                          <a:spcPts val="0"/>
                        </a:spcAft>
                      </a:pPr>
                      <a:r>
                        <a:rPr lang="en-US" sz="900" u="none" strike="noStrike" dirty="0" err="1"/>
                        <a:t>Cellopark</a:t>
                      </a:r>
                      <a:r>
                        <a:rPr lang="en-US" sz="900" u="none" strike="noStrike" dirty="0"/>
                        <a:t>-bridge gets a response from the provider. If this response means to wait for a post from the provider with the actual instruction, it waits</a:t>
                      </a:r>
                      <a:endParaRPr lang="en-US" sz="900" dirty="0"/>
                    </a:p>
                  </a:txBody>
                  <a:tcPr marL="23890" marR="23890" marT="23890" marB="23890"/>
                </a:tc>
                <a:extLst>
                  <a:ext uri="{0D108BD9-81ED-4DB2-BD59-A6C34878D82A}">
                    <a16:rowId xmlns:a16="http://schemas.microsoft.com/office/drawing/2014/main" val="3311925053"/>
                  </a:ext>
                </a:extLst>
              </a:tr>
            </a:tbl>
          </a:graphicData>
        </a:graphic>
      </p:graphicFrame>
      <p:graphicFrame>
        <p:nvGraphicFramePr>
          <p:cNvPr id="14" name="טבלה 13"/>
          <p:cNvGraphicFramePr>
            <a:graphicFrameLocks noGrp="1"/>
          </p:cNvGraphicFramePr>
          <p:nvPr>
            <p:extLst>
              <p:ext uri="{D42A27DB-BD31-4B8C-83A1-F6EECF244321}">
                <p14:modId xmlns:p14="http://schemas.microsoft.com/office/powerpoint/2010/main" val="3815745415"/>
              </p:ext>
            </p:extLst>
          </p:nvPr>
        </p:nvGraphicFramePr>
        <p:xfrm>
          <a:off x="152105" y="3816751"/>
          <a:ext cx="3888431" cy="342648"/>
        </p:xfrm>
        <a:graphic>
          <a:graphicData uri="http://schemas.openxmlformats.org/drawingml/2006/table">
            <a:tbl>
              <a:tblPr>
                <a:tableStyleId>{2D5ABB26-0587-4C30-8999-92F81FD0307C}</a:tableStyleId>
              </a:tblPr>
              <a:tblGrid>
                <a:gridCol w="299109">
                  <a:extLst>
                    <a:ext uri="{9D8B030D-6E8A-4147-A177-3AD203B41FA5}">
                      <a16:colId xmlns:a16="http://schemas.microsoft.com/office/drawing/2014/main" val="2587011651"/>
                    </a:ext>
                  </a:extLst>
                </a:gridCol>
                <a:gridCol w="3589322">
                  <a:extLst>
                    <a:ext uri="{9D8B030D-6E8A-4147-A177-3AD203B41FA5}">
                      <a16:colId xmlns:a16="http://schemas.microsoft.com/office/drawing/2014/main" val="2522934301"/>
                    </a:ext>
                  </a:extLst>
                </a:gridCol>
              </a:tblGrid>
              <a:tr h="342648">
                <a:tc>
                  <a:txBody>
                    <a:bodyPr/>
                    <a:lstStyle/>
                    <a:p>
                      <a:pPr algn="just" rtl="0" fontAlgn="t">
                        <a:spcBef>
                          <a:spcPts val="0"/>
                        </a:spcBef>
                        <a:spcAft>
                          <a:spcPts val="0"/>
                        </a:spcAft>
                      </a:pPr>
                      <a:r>
                        <a:rPr lang="he-IL" sz="900" u="none" strike="noStrike"/>
                        <a:t>6</a:t>
                      </a:r>
                      <a:endParaRPr lang="he-IL" sz="900"/>
                    </a:p>
                  </a:txBody>
                  <a:tcPr marL="23890" marR="23890" marT="23890" marB="23890"/>
                </a:tc>
                <a:tc>
                  <a:txBody>
                    <a:bodyPr/>
                    <a:lstStyle/>
                    <a:p>
                      <a:pPr algn="just" rtl="0" fontAlgn="t">
                        <a:spcBef>
                          <a:spcPts val="0"/>
                        </a:spcBef>
                        <a:spcAft>
                          <a:spcPts val="0"/>
                        </a:spcAft>
                      </a:pPr>
                      <a:r>
                        <a:rPr lang="en-US" sz="900" u="none" strike="noStrike" dirty="0"/>
                        <a:t>The provider posts the action to the </a:t>
                      </a:r>
                      <a:r>
                        <a:rPr lang="en-US" sz="900" u="none" strike="noStrike" dirty="0" err="1"/>
                        <a:t>Cellopark</a:t>
                      </a:r>
                      <a:r>
                        <a:rPr lang="en-US" sz="900" u="none" strike="noStrike" dirty="0"/>
                        <a:t>-bridge:</a:t>
                      </a:r>
                      <a:br>
                        <a:rPr lang="en-US" sz="900" u="none" strike="noStrike" dirty="0"/>
                      </a:br>
                      <a:r>
                        <a:rPr lang="en-US" sz="900" u="none" strike="noStrike" dirty="0"/>
                        <a:t>{ </a:t>
                      </a:r>
                      <a:r>
                        <a:rPr lang="en-US" sz="900" u="none" strike="noStrike" dirty="0" err="1"/>
                        <a:t>refId</a:t>
                      </a:r>
                      <a:r>
                        <a:rPr lang="en-US" sz="900" u="none" strike="noStrike" dirty="0"/>
                        <a:t>: 1234567 }</a:t>
                      </a:r>
                      <a:endParaRPr lang="en-US" sz="900" dirty="0"/>
                    </a:p>
                  </a:txBody>
                  <a:tcPr marL="23890" marR="23890" marT="23890" marB="23890"/>
                </a:tc>
                <a:extLst>
                  <a:ext uri="{0D108BD9-81ED-4DB2-BD59-A6C34878D82A}">
                    <a16:rowId xmlns:a16="http://schemas.microsoft.com/office/drawing/2014/main" val="3278820846"/>
                  </a:ext>
                </a:extLst>
              </a:tr>
            </a:tbl>
          </a:graphicData>
        </a:graphic>
      </p:graphicFrame>
      <p:graphicFrame>
        <p:nvGraphicFramePr>
          <p:cNvPr id="15" name="טבלה 14"/>
          <p:cNvGraphicFramePr>
            <a:graphicFrameLocks noGrp="1"/>
          </p:cNvGraphicFramePr>
          <p:nvPr>
            <p:extLst>
              <p:ext uri="{D42A27DB-BD31-4B8C-83A1-F6EECF244321}">
                <p14:modId xmlns:p14="http://schemas.microsoft.com/office/powerpoint/2010/main" val="2585683016"/>
              </p:ext>
            </p:extLst>
          </p:nvPr>
        </p:nvGraphicFramePr>
        <p:xfrm>
          <a:off x="152105" y="4177937"/>
          <a:ext cx="3888431" cy="459260"/>
        </p:xfrm>
        <a:graphic>
          <a:graphicData uri="http://schemas.openxmlformats.org/drawingml/2006/table">
            <a:tbl>
              <a:tblPr>
                <a:tableStyleId>{2D5ABB26-0587-4C30-8999-92F81FD0307C}</a:tableStyleId>
              </a:tblPr>
              <a:tblGrid>
                <a:gridCol w="299109">
                  <a:extLst>
                    <a:ext uri="{9D8B030D-6E8A-4147-A177-3AD203B41FA5}">
                      <a16:colId xmlns:a16="http://schemas.microsoft.com/office/drawing/2014/main" val="1192838927"/>
                    </a:ext>
                  </a:extLst>
                </a:gridCol>
                <a:gridCol w="3589322">
                  <a:extLst>
                    <a:ext uri="{9D8B030D-6E8A-4147-A177-3AD203B41FA5}">
                      <a16:colId xmlns:a16="http://schemas.microsoft.com/office/drawing/2014/main" val="1386614817"/>
                    </a:ext>
                  </a:extLst>
                </a:gridCol>
              </a:tblGrid>
              <a:tr h="440938">
                <a:tc>
                  <a:txBody>
                    <a:bodyPr/>
                    <a:lstStyle/>
                    <a:p>
                      <a:pPr algn="just" rtl="0" fontAlgn="t">
                        <a:spcBef>
                          <a:spcPts val="0"/>
                        </a:spcBef>
                        <a:spcAft>
                          <a:spcPts val="0"/>
                        </a:spcAft>
                      </a:pPr>
                      <a:r>
                        <a:rPr lang="he-IL" sz="900" u="none" strike="noStrike"/>
                        <a:t>7</a:t>
                      </a:r>
                      <a:endParaRPr lang="he-IL" sz="900"/>
                    </a:p>
                  </a:txBody>
                  <a:tcPr marL="23890" marR="23890" marT="23890" marB="23890"/>
                </a:tc>
                <a:tc>
                  <a:txBody>
                    <a:bodyPr/>
                    <a:lstStyle/>
                    <a:p>
                      <a:pPr algn="just" rtl="0" fontAlgn="t">
                        <a:spcBef>
                          <a:spcPts val="0"/>
                        </a:spcBef>
                        <a:spcAft>
                          <a:spcPts val="0"/>
                        </a:spcAft>
                      </a:pPr>
                      <a:r>
                        <a:rPr lang="en-US" sz="900" u="none" strike="noStrike" dirty="0" err="1"/>
                        <a:t>Cellopark</a:t>
                      </a:r>
                      <a:r>
                        <a:rPr lang="en-US" sz="900" u="none" strike="noStrike" dirty="0"/>
                        <a:t>-bridge re-formats the action and writes it to the Matrix:</a:t>
                      </a:r>
                      <a:endParaRPr lang="en-US" sz="900" dirty="0"/>
                    </a:p>
                    <a:p>
                      <a:pPr algn="just" rtl="0" fontAlgn="t">
                        <a:spcBef>
                          <a:spcPts val="0"/>
                        </a:spcBef>
                        <a:spcAft>
                          <a:spcPts val="0"/>
                        </a:spcAft>
                      </a:pPr>
                      <a:r>
                        <a:rPr lang="en-US" sz="900" u="none" strike="noStrike" dirty="0"/>
                        <a:t>{ </a:t>
                      </a:r>
                      <a:r>
                        <a:rPr lang="en-US" sz="900" u="none" strike="noStrike" dirty="0" err="1"/>
                        <a:t>refId</a:t>
                      </a:r>
                      <a:r>
                        <a:rPr lang="en-US" sz="900" u="none" strike="noStrike" dirty="0"/>
                        <a:t>: 123456720161226213500, </a:t>
                      </a:r>
                      <a:r>
                        <a:rPr lang="en-US" sz="900" u="none" strike="noStrike" dirty="0" err="1"/>
                        <a:t>carId</a:t>
                      </a:r>
                      <a:r>
                        <a:rPr lang="en-US" sz="900" u="none" strike="noStrike" dirty="0"/>
                        <a:t>: 12-345-67, status: 0, info: { info: “ok” </a:t>
                      </a:r>
                      <a:r>
                        <a:rPr lang="en-US" sz="900" u="none" strike="noStrike" dirty="0" err="1"/>
                        <a:t>responseCode</a:t>
                      </a:r>
                      <a:r>
                        <a:rPr lang="en-US" sz="900" u="none" strike="noStrike" dirty="0"/>
                        <a:t>: 0 }</a:t>
                      </a:r>
                      <a:endParaRPr lang="en-US" sz="900" dirty="0"/>
                    </a:p>
                  </a:txBody>
                  <a:tcPr marL="23890" marR="23890" marT="23890" marB="23890"/>
                </a:tc>
                <a:extLst>
                  <a:ext uri="{0D108BD9-81ED-4DB2-BD59-A6C34878D82A}">
                    <a16:rowId xmlns:a16="http://schemas.microsoft.com/office/drawing/2014/main" val="1758018682"/>
                  </a:ext>
                </a:extLst>
              </a:tr>
            </a:tbl>
          </a:graphicData>
        </a:graphic>
      </p:graphicFrame>
      <p:graphicFrame>
        <p:nvGraphicFramePr>
          <p:cNvPr id="18" name="טבלה 17"/>
          <p:cNvGraphicFramePr>
            <a:graphicFrameLocks noGrp="1"/>
          </p:cNvGraphicFramePr>
          <p:nvPr>
            <p:extLst>
              <p:ext uri="{D42A27DB-BD31-4B8C-83A1-F6EECF244321}">
                <p14:modId xmlns:p14="http://schemas.microsoft.com/office/powerpoint/2010/main" val="429392616"/>
              </p:ext>
            </p:extLst>
          </p:nvPr>
        </p:nvGraphicFramePr>
        <p:xfrm>
          <a:off x="152105" y="4657583"/>
          <a:ext cx="3888431" cy="322100"/>
        </p:xfrm>
        <a:graphic>
          <a:graphicData uri="http://schemas.openxmlformats.org/drawingml/2006/table">
            <a:tbl>
              <a:tblPr>
                <a:tableStyleId>{2D5ABB26-0587-4C30-8999-92F81FD0307C}</a:tableStyleId>
              </a:tblPr>
              <a:tblGrid>
                <a:gridCol w="299109">
                  <a:extLst>
                    <a:ext uri="{9D8B030D-6E8A-4147-A177-3AD203B41FA5}">
                      <a16:colId xmlns:a16="http://schemas.microsoft.com/office/drawing/2014/main" val="2260238040"/>
                    </a:ext>
                  </a:extLst>
                </a:gridCol>
                <a:gridCol w="3589322">
                  <a:extLst>
                    <a:ext uri="{9D8B030D-6E8A-4147-A177-3AD203B41FA5}">
                      <a16:colId xmlns:a16="http://schemas.microsoft.com/office/drawing/2014/main" val="2383462817"/>
                    </a:ext>
                  </a:extLst>
                </a:gridCol>
              </a:tblGrid>
              <a:tr h="244359">
                <a:tc>
                  <a:txBody>
                    <a:bodyPr/>
                    <a:lstStyle/>
                    <a:p>
                      <a:pPr algn="just" rtl="0" fontAlgn="t">
                        <a:spcBef>
                          <a:spcPts val="0"/>
                        </a:spcBef>
                        <a:spcAft>
                          <a:spcPts val="0"/>
                        </a:spcAft>
                      </a:pPr>
                      <a:r>
                        <a:rPr lang="he-IL" sz="900" u="none" strike="noStrike"/>
                        <a:t>8</a:t>
                      </a:r>
                      <a:endParaRPr lang="he-IL" sz="900"/>
                    </a:p>
                  </a:txBody>
                  <a:tcPr marL="23890" marR="23890" marT="23890" marB="23890"/>
                </a:tc>
                <a:tc>
                  <a:txBody>
                    <a:bodyPr/>
                    <a:lstStyle/>
                    <a:p>
                      <a:pPr algn="just" rtl="0" fontAlgn="t">
                        <a:spcBef>
                          <a:spcPts val="0"/>
                        </a:spcBef>
                        <a:spcAft>
                          <a:spcPts val="0"/>
                        </a:spcAft>
                      </a:pPr>
                      <a:r>
                        <a:rPr lang="en-US" sz="900" u="none" strike="noStrike" dirty="0"/>
                        <a:t>SPM-bridge reads the message with the action from the provider (via the bridge)</a:t>
                      </a:r>
                      <a:endParaRPr lang="en-US" sz="900" dirty="0"/>
                    </a:p>
                  </a:txBody>
                  <a:tcPr marL="23890" marR="23890" marT="23890" marB="23890"/>
                </a:tc>
                <a:extLst>
                  <a:ext uri="{0D108BD9-81ED-4DB2-BD59-A6C34878D82A}">
                    <a16:rowId xmlns:a16="http://schemas.microsoft.com/office/drawing/2014/main" val="502722584"/>
                  </a:ext>
                </a:extLst>
              </a:tr>
            </a:tbl>
          </a:graphicData>
        </a:graphic>
      </p:graphicFrame>
      <p:graphicFrame>
        <p:nvGraphicFramePr>
          <p:cNvPr id="19" name="טבלה 18"/>
          <p:cNvGraphicFramePr>
            <a:graphicFrameLocks noGrp="1"/>
          </p:cNvGraphicFramePr>
          <p:nvPr>
            <p:extLst>
              <p:ext uri="{D42A27DB-BD31-4B8C-83A1-F6EECF244321}">
                <p14:modId xmlns:p14="http://schemas.microsoft.com/office/powerpoint/2010/main" val="1447853992"/>
              </p:ext>
            </p:extLst>
          </p:nvPr>
        </p:nvGraphicFramePr>
        <p:xfrm>
          <a:off x="152105" y="5004143"/>
          <a:ext cx="3888431" cy="596420"/>
        </p:xfrm>
        <a:graphic>
          <a:graphicData uri="http://schemas.openxmlformats.org/drawingml/2006/table">
            <a:tbl>
              <a:tblPr>
                <a:tableStyleId>{2D5ABB26-0587-4C30-8999-92F81FD0307C}</a:tableStyleId>
              </a:tblPr>
              <a:tblGrid>
                <a:gridCol w="299109">
                  <a:extLst>
                    <a:ext uri="{9D8B030D-6E8A-4147-A177-3AD203B41FA5}">
                      <a16:colId xmlns:a16="http://schemas.microsoft.com/office/drawing/2014/main" val="1450322879"/>
                    </a:ext>
                  </a:extLst>
                </a:gridCol>
                <a:gridCol w="3589322">
                  <a:extLst>
                    <a:ext uri="{9D8B030D-6E8A-4147-A177-3AD203B41FA5}">
                      <a16:colId xmlns:a16="http://schemas.microsoft.com/office/drawing/2014/main" val="2744463410"/>
                    </a:ext>
                  </a:extLst>
                </a:gridCol>
              </a:tblGrid>
              <a:tr h="539227">
                <a:tc>
                  <a:txBody>
                    <a:bodyPr/>
                    <a:lstStyle/>
                    <a:p>
                      <a:pPr algn="just" rtl="0" fontAlgn="t">
                        <a:spcBef>
                          <a:spcPts val="0"/>
                        </a:spcBef>
                        <a:spcAft>
                          <a:spcPts val="0"/>
                        </a:spcAft>
                      </a:pPr>
                      <a:r>
                        <a:rPr lang="he-IL" sz="900" u="none" strike="noStrike"/>
                        <a:t>9</a:t>
                      </a:r>
                      <a:endParaRPr lang="he-IL" sz="900"/>
                    </a:p>
                  </a:txBody>
                  <a:tcPr marL="23890" marR="23890" marT="23890" marB="23890"/>
                </a:tc>
                <a:tc>
                  <a:txBody>
                    <a:bodyPr/>
                    <a:lstStyle/>
                    <a:p>
                      <a:pPr algn="just" rtl="0" fontAlgn="t">
                        <a:spcBef>
                          <a:spcPts val="0"/>
                        </a:spcBef>
                        <a:spcAft>
                          <a:spcPts val="0"/>
                        </a:spcAft>
                      </a:pPr>
                      <a:r>
                        <a:rPr lang="en-US" sz="900" u="none" strike="noStrike" dirty="0"/>
                        <a:t>SPM-bridge re-formats the message and sends it to the SPM:</a:t>
                      </a:r>
                      <a:endParaRPr lang="en-US" sz="900" dirty="0"/>
                    </a:p>
                    <a:p>
                      <a:pPr algn="just" rtl="0" fontAlgn="t">
                        <a:spcBef>
                          <a:spcPts val="0"/>
                        </a:spcBef>
                        <a:spcAft>
                          <a:spcPts val="0"/>
                        </a:spcAft>
                      </a:pPr>
                      <a:r>
                        <a:rPr lang="en-US" sz="900" u="none" strike="noStrike" dirty="0"/>
                        <a:t>{ </a:t>
                      </a:r>
                      <a:r>
                        <a:rPr lang="en-US" sz="900" u="none" strike="noStrike" dirty="0" err="1"/>
                        <a:t>refId</a:t>
                      </a:r>
                      <a:r>
                        <a:rPr lang="en-US" sz="900" u="none" strike="noStrike" dirty="0"/>
                        <a:t>: 123456720161226213500, </a:t>
                      </a:r>
                      <a:r>
                        <a:rPr lang="en-US" sz="900" u="none" strike="noStrike" dirty="0" err="1"/>
                        <a:t>carId</a:t>
                      </a:r>
                      <a:r>
                        <a:rPr lang="en-US" sz="900" u="none" strike="noStrike" dirty="0"/>
                        <a:t>: 12-345-67, status: 0, info: { info: “ok” </a:t>
                      </a:r>
                      <a:r>
                        <a:rPr lang="en-US" sz="900" u="none" strike="noStrike" dirty="0" err="1"/>
                        <a:t>responseCode</a:t>
                      </a:r>
                      <a:r>
                        <a:rPr lang="en-US" sz="900" u="none" strike="noStrike" dirty="0"/>
                        <a:t>: 0 },</a:t>
                      </a:r>
                      <a:endParaRPr lang="en-US" sz="900" dirty="0"/>
                    </a:p>
                    <a:p>
                      <a:pPr algn="just" rtl="0" fontAlgn="t">
                        <a:spcBef>
                          <a:spcPts val="0"/>
                        </a:spcBef>
                        <a:spcAft>
                          <a:spcPts val="0"/>
                        </a:spcAft>
                      </a:pPr>
                      <a:r>
                        <a:rPr lang="en-US" sz="900" u="none" strike="noStrike" dirty="0"/>
                        <a:t>and once the SPM receives it - the gate opens</a:t>
                      </a:r>
                      <a:endParaRPr lang="en-US" sz="900" dirty="0"/>
                    </a:p>
                  </a:txBody>
                  <a:tcPr marL="23890" marR="23890" marT="23890" marB="23890"/>
                </a:tc>
                <a:extLst>
                  <a:ext uri="{0D108BD9-81ED-4DB2-BD59-A6C34878D82A}">
                    <a16:rowId xmlns:a16="http://schemas.microsoft.com/office/drawing/2014/main" val="3189809077"/>
                  </a:ext>
                </a:extLst>
              </a:tr>
            </a:tbl>
          </a:graphicData>
        </a:graphic>
      </p:graphicFrame>
      <p:sp>
        <p:nvSpPr>
          <p:cNvPr id="20" name="אליפסה 19"/>
          <p:cNvSpPr/>
          <p:nvPr/>
        </p:nvSpPr>
        <p:spPr bwMode="auto">
          <a:xfrm>
            <a:off x="4860032" y="3101860"/>
            <a:ext cx="144016" cy="111116"/>
          </a:xfrm>
          <a:prstGeom prst="ellipse">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he-IL" sz="2300" dirty="0">
              <a:solidFill>
                <a:schemeClr val="tx1"/>
              </a:solidFill>
              <a:latin typeface="Segoe" pitchFamily="34" charset="0"/>
            </a:endParaRPr>
          </a:p>
        </p:txBody>
      </p:sp>
      <p:sp>
        <p:nvSpPr>
          <p:cNvPr id="23" name="אליפסה 22"/>
          <p:cNvSpPr/>
          <p:nvPr/>
        </p:nvSpPr>
        <p:spPr bwMode="auto">
          <a:xfrm>
            <a:off x="6588224" y="3185572"/>
            <a:ext cx="144016" cy="111116"/>
          </a:xfrm>
          <a:prstGeom prst="ellipse">
            <a:avLst/>
          </a:prstGeom>
          <a:gradFill>
            <a:gsLst>
              <a:gs pos="0">
                <a:schemeClr val="bg1">
                  <a:lumMod val="73000"/>
                </a:schemeClr>
              </a:gs>
              <a:gs pos="80000">
                <a:schemeClr val="accent4">
                  <a:shade val="93000"/>
                  <a:satMod val="130000"/>
                </a:schemeClr>
              </a:gs>
              <a:gs pos="100000">
                <a:schemeClr val="accent4">
                  <a:shade val="94000"/>
                  <a:satMod val="135000"/>
                </a:schemeClr>
              </a:gs>
            </a:gsLst>
          </a:gra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he-IL" sz="2300" dirty="0">
              <a:solidFill>
                <a:schemeClr val="tx1"/>
              </a:solidFill>
              <a:latin typeface="Segoe" pitchFamily="34" charset="0"/>
            </a:endParaRPr>
          </a:p>
        </p:txBody>
      </p:sp>
    </p:spTree>
    <p:extLst>
      <p:ext uri="{BB962C8B-B14F-4D97-AF65-F5344CB8AC3E}">
        <p14:creationId xmlns:p14="http://schemas.microsoft.com/office/powerpoint/2010/main" val="7594528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44" presetClass="path" presetSubtype="0" accel="50000" decel="50000" fill="hold" grpId="1" nodeType="withEffect">
                                  <p:stCondLst>
                                    <p:cond delay="0"/>
                                  </p:stCondLst>
                                  <p:childTnLst>
                                    <p:animMotion origin="layout" path="M 0.00156 0.00625 L 0.02048 -0.01829 C 0.02448 -0.02361 0.0309 -0.02686 0.03784 -0.02801 C 0.04548 -0.0294 0.05191 -0.02801 0.05677 -0.02431 L 0.07986 -0.00648 " pathEditMode="relative" rAng="21180000" ptsTypes="AAAAA">
                                      <p:cBhvr>
                                        <p:cTn id="14" dur="2000" fill="hold"/>
                                        <p:tgtEl>
                                          <p:spTgt spid="20"/>
                                        </p:tgtEl>
                                        <p:attrNameLst>
                                          <p:attrName>ppt_x</p:attrName>
                                          <p:attrName>ppt_y</p:attrName>
                                        </p:attrNameLst>
                                      </p:cBhvr>
                                      <p:rCtr x="3785" y="-2037"/>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44" presetClass="path" presetSubtype="0" accel="50000" decel="50000" fill="hold" grpId="2" nodeType="withEffect">
                                  <p:stCondLst>
                                    <p:cond delay="0"/>
                                  </p:stCondLst>
                                  <p:childTnLst>
                                    <p:animMotion origin="layout" path="M 0.07986 -0.00649 L 0.11111 -0.04098 C 0.11771 -0.04862 0.12725 -0.05209 0.1368 -0.05093 C 0.14757 -0.04954 0.15625 -0.04422 0.16146 -0.03496 L 0.18854 0.00625 " pathEditMode="relative" rAng="300000" ptsTypes="AAAAA">
                                      <p:cBhvr>
                                        <p:cTn id="20" dur="2000" fill="hold"/>
                                        <p:tgtEl>
                                          <p:spTgt spid="20"/>
                                        </p:tgtEl>
                                        <p:attrNameLst>
                                          <p:attrName>ppt_x</p:attrName>
                                          <p:attrName>ppt_y</p:attrName>
                                        </p:attrNameLst>
                                      </p:cBhvr>
                                      <p:rCtr x="5590" y="-1898"/>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37" presetClass="path" presetSubtype="0" accel="50000" decel="50000" fill="hold" grpId="3" nodeType="withEffect">
                                  <p:stCondLst>
                                    <p:cond delay="0"/>
                                  </p:stCondLst>
                                  <p:childTnLst>
                                    <p:animMotion origin="layout" path="M 0.18854 0.00625 L 0.2224 0.01505 C 0.22952 0.01736 0.23785 0.01505 0.24479 0.0088 C 0.25243 0.00185 0.25677 -0.0074 0.25816 -0.0169 L 0.26545 -0.06319 " pathEditMode="relative" rAng="19560000" ptsTypes="AAAAA">
                                      <p:cBhvr>
                                        <p:cTn id="30" dur="2000" fill="hold"/>
                                        <p:tgtEl>
                                          <p:spTgt spid="20"/>
                                        </p:tgtEl>
                                        <p:attrNameLst>
                                          <p:attrName>ppt_x</p:attrName>
                                          <p:attrName>ppt_y</p:attrName>
                                        </p:attrNameLst>
                                      </p:cBhvr>
                                      <p:rCtr x="4757" y="-1644"/>
                                    </p:animMotion>
                                  </p:childTnLst>
                                </p:cTn>
                              </p:par>
                              <p:par>
                                <p:cTn id="31" presetID="37" presetClass="path" presetSubtype="0" accel="50000" decel="50000" fill="hold" grpId="1" nodeType="withEffect">
                                  <p:stCondLst>
                                    <p:cond delay="0"/>
                                  </p:stCondLst>
                                  <p:childTnLst>
                                    <p:animMotion origin="layout" path="M -2.77778E-6 -7.40741E-7 L 0.01945 0.03102 C 0.02379 0.03773 0.03056 0.04282 0.0382 0.04445 C 0.0467 0.0463 0.054 0.04445 0.05955 0.03958 L 0.08559 0.01806 " pathEditMode="relative" rAng="540000" ptsTypes="AAAAA">
                                      <p:cBhvr>
                                        <p:cTn id="32" dur="2000" fill="hold"/>
                                        <p:tgtEl>
                                          <p:spTgt spid="23"/>
                                        </p:tgtEl>
                                        <p:attrNameLst>
                                          <p:attrName>ppt_x</p:attrName>
                                          <p:attrName>ppt_y</p:attrName>
                                        </p:attrNameLst>
                                      </p:cBhvr>
                                      <p:rCtr x="4062" y="2662"/>
                                    </p:animMotion>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xit" presetSubtype="0" fill="hold" grpId="6" nodeType="withEffect">
                                  <p:stCondLst>
                                    <p:cond delay="0"/>
                                  </p:stCondLst>
                                  <p:childTnLst>
                                    <p:set>
                                      <p:cBhvr>
                                        <p:cTn id="38" dur="1" fill="hold">
                                          <p:stCondLst>
                                            <p:cond delay="0"/>
                                          </p:stCondLst>
                                        </p:cTn>
                                        <p:tgtEl>
                                          <p:spTgt spid="20"/>
                                        </p:tgtEl>
                                        <p:attrNameLst>
                                          <p:attrName>style.visibility</p:attrName>
                                        </p:attrNameLst>
                                      </p:cBhvr>
                                      <p:to>
                                        <p:strVal val="hidden"/>
                                      </p:to>
                                    </p:set>
                                  </p:childTnLst>
                                </p:cTn>
                              </p:par>
                              <p:par>
                                <p:cTn id="39" presetID="44" presetClass="path" presetSubtype="0" accel="50000" decel="50000" fill="hold" grpId="2" nodeType="withEffect">
                                  <p:stCondLst>
                                    <p:cond delay="0"/>
                                  </p:stCondLst>
                                  <p:childTnLst>
                                    <p:animMotion origin="layout" path="M 0.0856 0.01806 L 0.1257 0.00533 C 0.13421 0.00162 0.14445 0.0044 0.1533 0.01088 C 0.16355 0.01829 0.17049 0.02801 0.17327 0.03866 L 0.18872 0.09074 " pathEditMode="relative" rAng="1680000" ptsTypes="AAAAA">
                                      <p:cBhvr>
                                        <p:cTn id="40" dur="2000" fill="hold"/>
                                        <p:tgtEl>
                                          <p:spTgt spid="23"/>
                                        </p:tgtEl>
                                        <p:attrNameLst>
                                          <p:attrName>ppt_x</p:attrName>
                                          <p:attrName>ppt_y</p:attrName>
                                        </p:attrNameLst>
                                      </p:cBhvr>
                                      <p:rCtr x="6007" y="1481"/>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44" presetClass="path" presetSubtype="0" accel="50000" decel="50000" fill="hold" grpId="3" nodeType="withEffect">
                                  <p:stCondLst>
                                    <p:cond delay="0"/>
                                  </p:stCondLst>
                                  <p:childTnLst>
                                    <p:animMotion origin="layout" path="M 0.18889 0.09074 L 0.1658 0.11435 C 0.16094 0.11967 0.15382 0.12199 0.14635 0.12175 C 0.13785 0.12129 0.13108 0.11828 0.12656 0.1125 L 0.10451 0.0868 " pathEditMode="relative" rAng="10920000" ptsTypes="AAAAA">
                                      <p:cBhvr>
                                        <p:cTn id="50" dur="2000" fill="hold"/>
                                        <p:tgtEl>
                                          <p:spTgt spid="23"/>
                                        </p:tgtEl>
                                        <p:attrNameLst>
                                          <p:attrName>ppt_x</p:attrName>
                                          <p:attrName>ppt_y</p:attrName>
                                        </p:attrNameLst>
                                      </p:cBhvr>
                                      <p:rCtr x="-4253" y="1458"/>
                                    </p:animMotion>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44" presetClass="path" presetSubtype="0" accel="50000" decel="50000" fill="hold" grpId="4" nodeType="withEffect">
                                  <p:stCondLst>
                                    <p:cond delay="0"/>
                                  </p:stCondLst>
                                  <p:childTnLst>
                                    <p:animMotion origin="layout" path="M 0.10417 0.08681 L 0.07674 0.08473 C 0.07083 0.08449 0.06302 0.08125 0.05486 0.07709 C 0.04583 0.07223 0.03889 0.06736 0.03472 0.06204 L 0.01319 0.03773 " pathEditMode="relative" rAng="12120000" ptsTypes="AAAAA">
                                      <p:cBhvr>
                                        <p:cTn id="56" dur="2000" fill="hold"/>
                                        <p:tgtEl>
                                          <p:spTgt spid="23"/>
                                        </p:tgtEl>
                                        <p:attrNameLst>
                                          <p:attrName>ppt_x</p:attrName>
                                          <p:attrName>ppt_y</p:attrName>
                                        </p:attrNameLst>
                                      </p:cBhvr>
                                      <p:rCtr x="-4757" y="-1713"/>
                                    </p:animMotion>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44" presetClass="path" presetSubtype="0" accel="50000" decel="50000" fill="hold" grpId="5" nodeType="withEffect">
                                  <p:stCondLst>
                                    <p:cond delay="0"/>
                                  </p:stCondLst>
                                  <p:childTnLst>
                                    <p:animMotion origin="layout" path="M 0.01284 0.0375 L -0.00382 0.06574 C -0.00729 0.07199 -0.01354 0.07754 -0.02084 0.08078 C -0.02882 0.08495 -0.03577 0.08657 -0.04167 0.08518 L -0.06858 0.07939 " pathEditMode="relative" rAng="9540000" ptsTypes="AAAAA">
                                      <p:cBhvr>
                                        <p:cTn id="62" dur="2000" fill="hold"/>
                                        <p:tgtEl>
                                          <p:spTgt spid="23"/>
                                        </p:tgtEl>
                                        <p:attrNameLst>
                                          <p:attrName>ppt_x</p:attrName>
                                          <p:attrName>ppt_y</p:attrName>
                                        </p:attrNameLst>
                                      </p:cBhvr>
                                      <p:rCtr x="-3733" y="3218"/>
                                    </p:animMotion>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par>
                                <p:cTn id="67" presetID="44" presetClass="path" presetSubtype="0" accel="50000" decel="50000" fill="hold" grpId="6" nodeType="withEffect">
                                  <p:stCondLst>
                                    <p:cond delay="0"/>
                                  </p:stCondLst>
                                  <p:childTnLst>
                                    <p:animMotion origin="layout" path="M -0.0684 0.07894 L -0.10746 0.08611 C -0.1158 0.0875 -0.1276 0.08704 -0.14028 0.08519 C -0.15486 0.0838 -0.16614 0.08148 -0.17344 0.07801 L -0.21267 0.06273 " pathEditMode="relative" rAng="11100000" ptsTypes="AAAAA">
                                      <p:cBhvr>
                                        <p:cTn id="68" dur="2000" fill="hold"/>
                                        <p:tgtEl>
                                          <p:spTgt spid="23"/>
                                        </p:tgtEl>
                                        <p:attrNameLst>
                                          <p:attrName>ppt_x</p:attrName>
                                          <p:attrName>ppt_y</p:attrName>
                                        </p:attrNameLst>
                                      </p:cBhvr>
                                      <p:rCtr x="-7257"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0" grpId="2" animBg="1"/>
      <p:bldP spid="20" grpId="3" animBg="1"/>
      <p:bldP spid="20" grpId="6" animBg="1"/>
      <p:bldP spid="23" grpId="0" animBg="1"/>
      <p:bldP spid="23" grpId="1" animBg="1"/>
      <p:bldP spid="23" grpId="2" animBg="1"/>
      <p:bldP spid="23" grpId="3" animBg="1"/>
      <p:bldP spid="23" grpId="4" animBg="1"/>
      <p:bldP spid="23" grpId="5" animBg="1"/>
      <p:bldP spid="23" grpId="6"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722049" y="764704"/>
            <a:ext cx="7690114" cy="1384994"/>
          </a:xfrm>
        </p:spPr>
        <p:txBody>
          <a:bodyPr/>
          <a:lstStyle/>
          <a:p>
            <a:r>
              <a:rPr lang="en-US" dirty="0"/>
              <a:t>Demo </a:t>
            </a:r>
          </a:p>
        </p:txBody>
      </p:sp>
      <p:sp>
        <p:nvSpPr>
          <p:cNvPr id="3" name="TextBox 2"/>
          <p:cNvSpPr txBox="1"/>
          <p:nvPr/>
        </p:nvSpPr>
        <p:spPr>
          <a:xfrm>
            <a:off x="755576" y="2276873"/>
            <a:ext cx="7560840" cy="3693319"/>
          </a:xfrm>
          <a:prstGeom prst="rect">
            <a:avLst/>
          </a:prstGeom>
          <a:noFill/>
        </p:spPr>
        <p:txBody>
          <a:bodyPr wrap="square" rtlCol="1">
            <a:spAutoFit/>
          </a:bodyPr>
          <a:lstStyle/>
          <a:p>
            <a:pPr>
              <a:buFont typeface="Arial" pitchFamily="34" charset="0"/>
              <a:buChar char="•"/>
            </a:pPr>
            <a:r>
              <a:rPr lang="en-US" b="1" dirty="0"/>
              <a:t>Normal behavior:</a:t>
            </a:r>
          </a:p>
          <a:p>
            <a:pPr lvl="1">
              <a:buFont typeface="Arial" pitchFamily="34" charset="0"/>
              <a:buChar char="•"/>
            </a:pPr>
            <a:r>
              <a:rPr lang="en-US" dirty="0"/>
              <a:t>A car checks-in, </a:t>
            </a:r>
            <a:r>
              <a:rPr lang="en-US" dirty="0" err="1"/>
              <a:t>CelloPark</a:t>
            </a:r>
            <a:endParaRPr lang="en-US" dirty="0"/>
          </a:p>
          <a:p>
            <a:pPr lvl="1">
              <a:buFont typeface="Arial" pitchFamily="34" charset="0"/>
              <a:buChar char="•"/>
            </a:pPr>
            <a:r>
              <a:rPr lang="en-US" dirty="0"/>
              <a:t>A car checks-in, </a:t>
            </a:r>
            <a:r>
              <a:rPr lang="en-US" dirty="0" err="1"/>
              <a:t>Pango</a:t>
            </a:r>
            <a:endParaRPr lang="en-US" dirty="0"/>
          </a:p>
          <a:p>
            <a:pPr lvl="1">
              <a:buFont typeface="Arial" pitchFamily="34" charset="0"/>
              <a:buChar char="•"/>
            </a:pPr>
            <a:r>
              <a:rPr lang="en-US" dirty="0"/>
              <a:t>A car checks-out, </a:t>
            </a:r>
            <a:r>
              <a:rPr lang="en-US" dirty="0" err="1"/>
              <a:t>CelloPark</a:t>
            </a:r>
            <a:endParaRPr lang="en-US" dirty="0"/>
          </a:p>
          <a:p>
            <a:pPr lvl="1">
              <a:buFont typeface="Arial" pitchFamily="34" charset="0"/>
              <a:buChar char="•"/>
            </a:pPr>
            <a:r>
              <a:rPr lang="en-US" dirty="0"/>
              <a:t>A car checks-out, </a:t>
            </a:r>
            <a:r>
              <a:rPr lang="en-US" dirty="0" err="1"/>
              <a:t>Pango</a:t>
            </a:r>
            <a:endParaRPr lang="en-US" dirty="0"/>
          </a:p>
          <a:p>
            <a:pPr>
              <a:buFont typeface="Arial" pitchFamily="34" charset="0"/>
              <a:buChar char="•"/>
            </a:pPr>
            <a:r>
              <a:rPr lang="en-US" b="1" dirty="0"/>
              <a:t>Illegal cases:</a:t>
            </a:r>
          </a:p>
          <a:p>
            <a:pPr lvl="1">
              <a:buFont typeface="Arial" pitchFamily="34" charset="0"/>
              <a:buChar char="•"/>
            </a:pPr>
            <a:r>
              <a:rPr lang="en-US" dirty="0"/>
              <a:t>Car was not found</a:t>
            </a:r>
          </a:p>
          <a:p>
            <a:pPr lvl="1">
              <a:buFont typeface="Arial" pitchFamily="34" charset="0"/>
              <a:buChar char="•"/>
            </a:pPr>
            <a:r>
              <a:rPr lang="en-US" dirty="0"/>
              <a:t>A car that is not checked-in tries to check-out</a:t>
            </a:r>
          </a:p>
          <a:p>
            <a:pPr>
              <a:buFont typeface="Arial" pitchFamily="34" charset="0"/>
              <a:buChar char="•"/>
            </a:pPr>
            <a:r>
              <a:rPr lang="en-US" b="1" dirty="0"/>
              <a:t>Exceptions:</a:t>
            </a:r>
          </a:p>
          <a:p>
            <a:pPr lvl="1">
              <a:buFont typeface="Arial" pitchFamily="34" charset="0"/>
              <a:buChar char="•"/>
            </a:pPr>
            <a:r>
              <a:rPr lang="en-US" dirty="0"/>
              <a:t>Provider (</a:t>
            </a:r>
            <a:r>
              <a:rPr lang="en-US" dirty="0" err="1"/>
              <a:t>CelloPark</a:t>
            </a:r>
            <a:r>
              <a:rPr lang="en-US" dirty="0"/>
              <a:t>, or </a:t>
            </a:r>
            <a:r>
              <a:rPr lang="en-US" dirty="0" err="1"/>
              <a:t>Pango</a:t>
            </a:r>
            <a:r>
              <a:rPr lang="en-US" dirty="0"/>
              <a:t> if you like) is down</a:t>
            </a:r>
          </a:p>
          <a:p>
            <a:pPr lvl="1">
              <a:buFont typeface="Arial" pitchFamily="34" charset="0"/>
              <a:buChar char="•"/>
            </a:pPr>
            <a:r>
              <a:rPr lang="en-US" dirty="0"/>
              <a:t>Provider-bridge (</a:t>
            </a:r>
            <a:r>
              <a:rPr lang="en-US" dirty="0" err="1"/>
              <a:t>Pango</a:t>
            </a:r>
            <a:r>
              <a:rPr lang="en-US" dirty="0"/>
              <a:t>, or </a:t>
            </a:r>
            <a:r>
              <a:rPr lang="en-US" dirty="0" err="1"/>
              <a:t>CelloPark</a:t>
            </a:r>
            <a:r>
              <a:rPr lang="en-US" dirty="0"/>
              <a:t> if you like) is down</a:t>
            </a:r>
          </a:p>
          <a:p>
            <a:pPr lvl="1">
              <a:buFont typeface="Arial" pitchFamily="34" charset="0"/>
              <a:buChar char="•"/>
            </a:pPr>
            <a:r>
              <a:rPr lang="en-US" dirty="0"/>
              <a:t>The SPM server is down</a:t>
            </a:r>
          </a:p>
          <a:p>
            <a:pPr>
              <a:buFont typeface="Arial" pitchFamily="34" charset="0"/>
              <a:buChar char="•"/>
            </a:pPr>
            <a:endParaRPr lang="en-US"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a:t>Load Test</a:t>
            </a:r>
            <a:endParaRPr lang="he-IL" dirty="0"/>
          </a:p>
        </p:txBody>
      </p:sp>
      <p:graphicFrame>
        <p:nvGraphicFramePr>
          <p:cNvPr id="4" name="טבלה 3"/>
          <p:cNvGraphicFramePr>
            <a:graphicFrameLocks noGrp="1"/>
          </p:cNvGraphicFramePr>
          <p:nvPr>
            <p:extLst>
              <p:ext uri="{D42A27DB-BD31-4B8C-83A1-F6EECF244321}">
                <p14:modId xmlns:p14="http://schemas.microsoft.com/office/powerpoint/2010/main" val="1110663481"/>
              </p:ext>
            </p:extLst>
          </p:nvPr>
        </p:nvGraphicFramePr>
        <p:xfrm>
          <a:off x="1600200" y="2348389"/>
          <a:ext cx="5943600" cy="378710"/>
        </p:xfrm>
        <a:graphic>
          <a:graphicData uri="http://schemas.openxmlformats.org/drawingml/2006/table">
            <a:tbl>
              <a:tblPr/>
              <a:tblGrid>
                <a:gridCol w="5943600">
                  <a:extLst>
                    <a:ext uri="{9D8B030D-6E8A-4147-A177-3AD203B41FA5}">
                      <a16:colId xmlns:a16="http://schemas.microsoft.com/office/drawing/2014/main" val="1373461957"/>
                    </a:ext>
                  </a:extLst>
                </a:gridCol>
              </a:tblGrid>
              <a:tr h="378710">
                <a:tc>
                  <a:txBody>
                    <a:bodyPr/>
                    <a:lstStyle/>
                    <a:p>
                      <a:pPr rtl="0" fontAlgn="t">
                        <a:spcBef>
                          <a:spcPts val="0"/>
                        </a:spcBef>
                        <a:spcAft>
                          <a:spcPts val="0"/>
                        </a:spcAft>
                      </a:pPr>
                      <a:r>
                        <a:rPr lang="en-US" sz="900" b="0" i="0" u="none" strike="noStrike" dirty="0">
                          <a:solidFill>
                            <a:srgbClr val="000000"/>
                          </a:solidFill>
                          <a:effectLst/>
                          <a:latin typeface="Courier New" panose="02070309020205020404" pitchFamily="49" charset="0"/>
                        </a:rPr>
                        <a:t>./Exe.exe &lt;</a:t>
                      </a:r>
                      <a:r>
                        <a:rPr lang="en-US" sz="900" b="0" i="0" u="none" strike="noStrike" dirty="0" err="1">
                          <a:solidFill>
                            <a:srgbClr val="000000"/>
                          </a:solidFill>
                          <a:effectLst/>
                          <a:latin typeface="Courier New" panose="02070309020205020404" pitchFamily="49" charset="0"/>
                        </a:rPr>
                        <a:t>uri</a:t>
                      </a:r>
                      <a:r>
                        <a:rPr lang="en-US" sz="900" b="0" i="0" u="none" strike="noStrike" dirty="0">
                          <a:solidFill>
                            <a:srgbClr val="000000"/>
                          </a:solidFill>
                          <a:effectLst/>
                          <a:latin typeface="Courier New" panose="02070309020205020404" pitchFamily="49" charset="0"/>
                        </a:rPr>
                        <a:t>&gt; &lt;number of requests&gt; &lt;interval between requests in milliseconds&gt;</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0137390"/>
                  </a:ext>
                </a:extLst>
              </a:tr>
            </a:tbl>
          </a:graphicData>
        </a:graphic>
      </p:graphicFrame>
      <p:sp>
        <p:nvSpPr>
          <p:cNvPr id="5" name="Rectangle 1"/>
          <p:cNvSpPr>
            <a:spLocks noGrp="1" noChangeArrowheads="1"/>
          </p:cNvSpPr>
          <p:nvPr>
            <p:ph type="body" sz="quarter" idx="10"/>
          </p:nvPr>
        </p:nvSpPr>
        <p:spPr bwMode="auto">
          <a:xfrm>
            <a:off x="348275" y="1412776"/>
            <a:ext cx="8382000" cy="340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he-IL" altLang="he-IL" sz="1800" b="0" i="0" u="none" strike="noStrike" cap="none" normalizeH="0" baseline="0" dirty="0" err="1">
                <a:ln>
                  <a:noFill/>
                </a:ln>
                <a:solidFill>
                  <a:srgbClr val="000000"/>
                </a:solidFill>
                <a:effectLst/>
                <a:latin typeface="Ubuntu"/>
              </a:rPr>
              <a:t>Our</a:t>
            </a:r>
            <a:r>
              <a:rPr kumimoji="0" lang="he-IL" altLang="he-IL" sz="1800" b="0" i="0" u="none" strike="noStrike" cap="none" normalizeH="0" baseline="0" dirty="0">
                <a:ln>
                  <a:noFill/>
                </a:ln>
                <a:solidFill>
                  <a:srgbClr val="000000"/>
                </a:solidFill>
                <a:effectLst/>
                <a:latin typeface="Ubuntu"/>
              </a:rPr>
              <a:t> </a:t>
            </a:r>
            <a:r>
              <a:rPr kumimoji="0" lang="he-IL" altLang="he-IL" sz="1800" b="0" i="0" u="none" strike="noStrike" cap="none" normalizeH="0" baseline="0" dirty="0" err="1">
                <a:ln>
                  <a:noFill/>
                </a:ln>
                <a:solidFill>
                  <a:srgbClr val="000000"/>
                </a:solidFill>
                <a:effectLst/>
                <a:latin typeface="Ubuntu"/>
              </a:rPr>
              <a:t>test</a:t>
            </a:r>
            <a:r>
              <a:rPr kumimoji="0" lang="he-IL" altLang="he-IL" sz="1800" b="0" i="0" u="none" strike="noStrike" cap="none" normalizeH="0" baseline="0" dirty="0">
                <a:ln>
                  <a:noFill/>
                </a:ln>
                <a:solidFill>
                  <a:srgbClr val="000000"/>
                </a:solidFill>
                <a:effectLst/>
                <a:latin typeface="Ubuntu"/>
              </a:rPr>
              <a:t> </a:t>
            </a:r>
            <a:r>
              <a:rPr kumimoji="0" lang="he-IL" altLang="he-IL" sz="1800" b="0" i="0" u="none" strike="noStrike" cap="none" normalizeH="0" baseline="0" dirty="0" err="1">
                <a:ln>
                  <a:noFill/>
                </a:ln>
                <a:solidFill>
                  <a:srgbClr val="000000"/>
                </a:solidFill>
                <a:effectLst/>
                <a:latin typeface="Ubuntu"/>
              </a:rPr>
              <a:t>consists</a:t>
            </a:r>
            <a:r>
              <a:rPr kumimoji="0" lang="he-IL" altLang="he-IL" sz="1800" b="0" i="0" u="none" strike="noStrike" cap="none" normalizeH="0" baseline="0" dirty="0">
                <a:ln>
                  <a:noFill/>
                </a:ln>
                <a:solidFill>
                  <a:srgbClr val="000000"/>
                </a:solidFill>
                <a:effectLst/>
                <a:latin typeface="Ubuntu"/>
              </a:rPr>
              <a:t> </a:t>
            </a:r>
            <a:r>
              <a:rPr kumimoji="0" lang="he-IL" altLang="he-IL" sz="1800" b="0" i="0" u="none" strike="noStrike" cap="none" normalizeH="0" baseline="0" dirty="0" err="1">
                <a:ln>
                  <a:noFill/>
                </a:ln>
                <a:solidFill>
                  <a:srgbClr val="000000"/>
                </a:solidFill>
                <a:effectLst/>
                <a:latin typeface="Ubuntu"/>
              </a:rPr>
              <a:t>of</a:t>
            </a:r>
            <a:r>
              <a:rPr kumimoji="0" lang="he-IL" altLang="he-IL" sz="1800" b="0" i="0" u="none" strike="noStrike" cap="none" normalizeH="0" baseline="0" dirty="0">
                <a:ln>
                  <a:noFill/>
                </a:ln>
                <a:solidFill>
                  <a:srgbClr val="000000"/>
                </a:solidFill>
                <a:effectLst/>
                <a:latin typeface="Ubuntu"/>
              </a:rPr>
              <a:t> </a:t>
            </a:r>
            <a:r>
              <a:rPr kumimoji="0" lang="he-IL" altLang="he-IL" sz="1800" b="0" i="0" u="none" strike="noStrike" cap="none" normalizeH="0" baseline="0" dirty="0" err="1">
                <a:ln>
                  <a:noFill/>
                </a:ln>
                <a:solidFill>
                  <a:srgbClr val="000000"/>
                </a:solidFill>
                <a:effectLst/>
                <a:latin typeface="Ubuntu"/>
              </a:rPr>
              <a:t>simple</a:t>
            </a:r>
            <a:r>
              <a:rPr kumimoji="0" lang="he-IL" altLang="he-IL" sz="1800" b="0" i="0" u="none" strike="noStrike" cap="none" normalizeH="0" baseline="0" dirty="0">
                <a:ln>
                  <a:noFill/>
                </a:ln>
                <a:solidFill>
                  <a:srgbClr val="000000"/>
                </a:solidFill>
                <a:effectLst/>
                <a:latin typeface="Ubuntu"/>
              </a:rPr>
              <a:t> .</a:t>
            </a:r>
            <a:r>
              <a:rPr kumimoji="0" lang="he-IL" altLang="he-IL" sz="1800" b="0" i="0" u="none" strike="noStrike" cap="none" normalizeH="0" baseline="0" dirty="0" err="1">
                <a:ln>
                  <a:noFill/>
                </a:ln>
                <a:solidFill>
                  <a:srgbClr val="000000"/>
                </a:solidFill>
                <a:effectLst/>
                <a:latin typeface="Ubuntu"/>
              </a:rPr>
              <a:t>exe</a:t>
            </a:r>
            <a:r>
              <a:rPr kumimoji="0" lang="he-IL" altLang="he-IL" sz="1800" b="0" i="0" u="none" strike="noStrike" cap="none" normalizeH="0" baseline="0" dirty="0">
                <a:ln>
                  <a:noFill/>
                </a:ln>
                <a:solidFill>
                  <a:srgbClr val="000000"/>
                </a:solidFill>
                <a:effectLst/>
                <a:latin typeface="Ubuntu"/>
              </a:rPr>
              <a:t> file:</a:t>
            </a:r>
            <a:endParaRPr kumimoji="0" lang="he-IL" altLang="he-I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he-IL" altLang="he-IL" sz="1800" b="0" i="0" u="none" strike="noStrike" cap="none" normalizeH="0" baseline="0" dirty="0">
                <a:ln>
                  <a:noFill/>
                </a:ln>
                <a:solidFill>
                  <a:schemeClr val="tx1"/>
                </a:solidFill>
                <a:effectLst/>
                <a:latin typeface="Arial" panose="020B0604020202020204" pitchFamily="34" charset="0"/>
              </a:rPr>
            </a:br>
            <a:endParaRPr kumimoji="0" lang="he-IL" altLang="he-IL"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he-IL" sz="1100" b="0" i="0" u="none" strike="noStrike" cap="none" normalizeH="0" baseline="0" dirty="0">
              <a:ln>
                <a:noFill/>
              </a:ln>
              <a:solidFill>
                <a:srgbClr val="000000"/>
              </a:solidFill>
              <a:effectLst/>
              <a:latin typeface="Ubuntu"/>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he-IL" sz="1100" dirty="0">
              <a:solidFill>
                <a:srgbClr val="000000"/>
              </a:solidFill>
              <a:latin typeface="Ubuntu"/>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he-IL" sz="1100" b="0" i="0" u="none" strike="noStrike" cap="none" normalizeH="0" baseline="0" dirty="0">
              <a:ln>
                <a:noFill/>
              </a:ln>
              <a:solidFill>
                <a:srgbClr val="000000"/>
              </a:solidFill>
              <a:effectLst/>
              <a:latin typeface="Ubuntu"/>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he-IL" sz="1100" dirty="0">
              <a:solidFill>
                <a:srgbClr val="000000"/>
              </a:solidFill>
              <a:latin typeface="Ubuntu"/>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he-IL" sz="1100" dirty="0">
              <a:solidFill>
                <a:srgbClr val="000000"/>
              </a:solidFill>
              <a:latin typeface="Ubuntu"/>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he-IL" sz="1100" dirty="0">
              <a:solidFill>
                <a:srgbClr val="000000"/>
              </a:solidFill>
              <a:latin typeface="Ubuntu"/>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he-IL" sz="1100" dirty="0">
              <a:solidFill>
                <a:srgbClr val="000000"/>
              </a:solidFill>
              <a:latin typeface="Ubuntu"/>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he-IL" sz="1100" b="0" i="0" u="none" strike="noStrike" cap="none" normalizeH="0" baseline="0" dirty="0">
              <a:ln>
                <a:noFill/>
              </a:ln>
              <a:solidFill>
                <a:srgbClr val="000000"/>
              </a:solidFill>
              <a:effectLst/>
              <a:latin typeface="Ubuntu"/>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he-IL" altLang="he-IL" sz="1800" b="0" i="0" u="none" strike="noStrike" cap="none" normalizeH="0" baseline="0" dirty="0" err="1">
                <a:ln>
                  <a:noFill/>
                </a:ln>
                <a:solidFill>
                  <a:srgbClr val="000000"/>
                </a:solidFill>
                <a:effectLst/>
                <a:latin typeface="Ubuntu"/>
              </a:rPr>
              <a:t>This</a:t>
            </a:r>
            <a:r>
              <a:rPr kumimoji="0" lang="he-IL" altLang="he-IL" sz="1800" b="0" i="0" u="none" strike="noStrike" cap="none" normalizeH="0" baseline="0" dirty="0">
                <a:ln>
                  <a:noFill/>
                </a:ln>
                <a:solidFill>
                  <a:srgbClr val="000000"/>
                </a:solidFill>
                <a:effectLst/>
                <a:latin typeface="Ubuntu"/>
              </a:rPr>
              <a:t> </a:t>
            </a:r>
            <a:r>
              <a:rPr kumimoji="0" lang="he-IL" altLang="he-IL" sz="1800" b="0" i="0" u="none" strike="noStrike" cap="none" normalizeH="0" baseline="0" dirty="0" err="1">
                <a:ln>
                  <a:noFill/>
                </a:ln>
                <a:solidFill>
                  <a:srgbClr val="000000"/>
                </a:solidFill>
                <a:effectLst/>
                <a:latin typeface="Ubuntu"/>
              </a:rPr>
              <a:t>executable</a:t>
            </a:r>
            <a:r>
              <a:rPr kumimoji="0" lang="he-IL" altLang="he-IL" sz="1800" b="0" i="0" u="none" strike="noStrike" cap="none" normalizeH="0" baseline="0" dirty="0">
                <a:ln>
                  <a:noFill/>
                </a:ln>
                <a:solidFill>
                  <a:srgbClr val="000000"/>
                </a:solidFill>
                <a:effectLst/>
                <a:latin typeface="Ubuntu"/>
              </a:rPr>
              <a:t> </a:t>
            </a:r>
            <a:r>
              <a:rPr kumimoji="0" lang="he-IL" altLang="he-IL" sz="1800" b="0" i="0" u="none" strike="noStrike" cap="none" normalizeH="0" baseline="0" dirty="0" err="1">
                <a:ln>
                  <a:noFill/>
                </a:ln>
                <a:solidFill>
                  <a:srgbClr val="000000"/>
                </a:solidFill>
                <a:effectLst/>
                <a:latin typeface="Ubuntu"/>
              </a:rPr>
              <a:t>POSTs</a:t>
            </a:r>
            <a:r>
              <a:rPr kumimoji="0" lang="he-IL" altLang="he-IL" sz="1800" b="0" i="0" u="none" strike="noStrike" cap="none" normalizeH="0" baseline="0" dirty="0">
                <a:ln>
                  <a:noFill/>
                </a:ln>
                <a:solidFill>
                  <a:srgbClr val="000000"/>
                </a:solidFill>
                <a:effectLst/>
                <a:latin typeface="Ubuntu"/>
              </a:rPr>
              <a:t> </a:t>
            </a:r>
            <a:r>
              <a:rPr kumimoji="0" lang="he-IL" altLang="he-IL" sz="1800" b="0" i="0" u="none" strike="noStrike" cap="none" normalizeH="0" baseline="0" dirty="0" err="1">
                <a:ln>
                  <a:noFill/>
                </a:ln>
                <a:solidFill>
                  <a:srgbClr val="000000"/>
                </a:solidFill>
                <a:effectLst/>
                <a:latin typeface="Ubuntu"/>
              </a:rPr>
              <a:t>to</a:t>
            </a:r>
            <a:r>
              <a:rPr kumimoji="0" lang="he-IL" altLang="he-IL" sz="1800" b="0" i="0" u="none" strike="noStrike" cap="none" normalizeH="0" baseline="0" dirty="0">
                <a:ln>
                  <a:noFill/>
                </a:ln>
                <a:solidFill>
                  <a:srgbClr val="000000"/>
                </a:solidFill>
                <a:effectLst/>
                <a:latin typeface="Ubuntu"/>
              </a:rPr>
              <a:t> </a:t>
            </a:r>
            <a:r>
              <a:rPr kumimoji="0" lang="he-IL" altLang="he-IL" sz="1800" b="0" i="0" u="none" strike="noStrike" cap="none" normalizeH="0" baseline="0" dirty="0" err="1">
                <a:ln>
                  <a:noFill/>
                </a:ln>
                <a:solidFill>
                  <a:srgbClr val="000000"/>
                </a:solidFill>
                <a:effectLst/>
                <a:latin typeface="Ubuntu"/>
              </a:rPr>
              <a:t>the</a:t>
            </a:r>
            <a:r>
              <a:rPr kumimoji="0" lang="he-IL" altLang="he-IL" sz="1800" b="0" i="0" u="none" strike="noStrike" cap="none" normalizeH="0" baseline="0" dirty="0">
                <a:ln>
                  <a:noFill/>
                </a:ln>
                <a:solidFill>
                  <a:srgbClr val="000000"/>
                </a:solidFill>
                <a:effectLst/>
                <a:latin typeface="Ubuntu"/>
              </a:rPr>
              <a:t> SPM </a:t>
            </a:r>
            <a:r>
              <a:rPr kumimoji="0" lang="he-IL" altLang="he-IL" sz="1800" b="0" i="0" u="none" strike="noStrike" cap="none" normalizeH="0" baseline="0" dirty="0" err="1">
                <a:ln>
                  <a:noFill/>
                </a:ln>
                <a:solidFill>
                  <a:srgbClr val="000000"/>
                </a:solidFill>
                <a:effectLst/>
                <a:latin typeface="Ubuntu"/>
              </a:rPr>
              <a:t>Mock</a:t>
            </a:r>
            <a:r>
              <a:rPr kumimoji="0" lang="he-IL" altLang="he-IL" sz="1800" b="0" i="0" u="none" strike="noStrike" cap="none" normalizeH="0" baseline="0" dirty="0">
                <a:ln>
                  <a:noFill/>
                </a:ln>
                <a:solidFill>
                  <a:srgbClr val="000000"/>
                </a:solidFill>
                <a:effectLst/>
                <a:latin typeface="Ubuntu"/>
              </a:rPr>
              <a:t> </a:t>
            </a:r>
            <a:r>
              <a:rPr kumimoji="0" lang="he-IL" altLang="he-IL" sz="1800" b="0" i="0" u="none" strike="noStrike" cap="none" normalizeH="0" baseline="0" dirty="0" err="1">
                <a:ln>
                  <a:noFill/>
                </a:ln>
                <a:solidFill>
                  <a:srgbClr val="000000"/>
                </a:solidFill>
                <a:effectLst/>
                <a:latin typeface="Ubuntu"/>
              </a:rPr>
              <a:t>events</a:t>
            </a:r>
            <a:r>
              <a:rPr kumimoji="0" lang="he-IL" altLang="he-IL" sz="1800" b="0" i="0" u="none" strike="noStrike" cap="none" normalizeH="0" baseline="0" dirty="0">
                <a:ln>
                  <a:noFill/>
                </a:ln>
                <a:solidFill>
                  <a:srgbClr val="000000"/>
                </a:solidFill>
                <a:effectLst/>
                <a:latin typeface="Ubuntu"/>
              </a:rPr>
              <a:t> </a:t>
            </a:r>
            <a:r>
              <a:rPr kumimoji="0" lang="he-IL" altLang="he-IL" sz="1800" b="0" i="0" u="none" strike="noStrike" cap="none" normalizeH="0" baseline="0" dirty="0" err="1">
                <a:ln>
                  <a:noFill/>
                </a:ln>
                <a:solidFill>
                  <a:srgbClr val="000000"/>
                </a:solidFill>
                <a:effectLst/>
                <a:latin typeface="Ubuntu"/>
              </a:rPr>
              <a:t>of</a:t>
            </a:r>
            <a:r>
              <a:rPr kumimoji="0" lang="he-IL" altLang="he-IL" sz="1800" b="0" i="0" u="none" strike="noStrike" cap="none" normalizeH="0" baseline="0" dirty="0">
                <a:ln>
                  <a:noFill/>
                </a:ln>
                <a:solidFill>
                  <a:srgbClr val="000000"/>
                </a:solidFill>
                <a:effectLst/>
                <a:latin typeface="Ubuntu"/>
              </a:rPr>
              <a:t> </a:t>
            </a:r>
            <a:r>
              <a:rPr kumimoji="0" lang="he-IL" altLang="he-IL" sz="1800" b="0" i="0" u="none" strike="noStrike" cap="none" normalizeH="0" baseline="0" dirty="0" err="1">
                <a:ln>
                  <a:noFill/>
                </a:ln>
                <a:solidFill>
                  <a:srgbClr val="000000"/>
                </a:solidFill>
                <a:effectLst/>
                <a:latin typeface="Ubuntu"/>
              </a:rPr>
              <a:t>car</a:t>
            </a:r>
            <a:r>
              <a:rPr kumimoji="0" lang="he-IL" altLang="he-IL" sz="1800" b="0" i="0" u="none" strike="noStrike" cap="none" normalizeH="0" baseline="0" dirty="0">
                <a:ln>
                  <a:noFill/>
                </a:ln>
                <a:solidFill>
                  <a:srgbClr val="000000"/>
                </a:solidFill>
                <a:effectLst/>
                <a:latin typeface="Ubuntu"/>
              </a:rPr>
              <a:t> </a:t>
            </a:r>
            <a:r>
              <a:rPr kumimoji="0" lang="he-IL" altLang="he-IL" sz="1800" b="0" i="0" u="none" strike="noStrike" cap="none" normalizeH="0" baseline="0" dirty="0" err="1">
                <a:ln>
                  <a:noFill/>
                </a:ln>
                <a:solidFill>
                  <a:srgbClr val="000000"/>
                </a:solidFill>
                <a:effectLst/>
                <a:latin typeface="Ubuntu"/>
              </a:rPr>
              <a:t>check-ins</a:t>
            </a:r>
            <a:r>
              <a:rPr kumimoji="0" lang="he-IL" altLang="he-IL" sz="1800" b="0" i="0" u="none" strike="noStrike" cap="none" normalizeH="0" baseline="0" dirty="0">
                <a:ln>
                  <a:noFill/>
                </a:ln>
                <a:solidFill>
                  <a:srgbClr val="000000"/>
                </a:solidFill>
                <a:effectLst/>
                <a:latin typeface="Ubuntu"/>
              </a:rPr>
              <a:t>/</a:t>
            </a:r>
            <a:r>
              <a:rPr kumimoji="0" lang="he-IL" altLang="he-IL" sz="1800" b="0" i="0" u="none" strike="noStrike" cap="none" normalizeH="0" baseline="0" dirty="0" err="1">
                <a:ln>
                  <a:noFill/>
                </a:ln>
                <a:solidFill>
                  <a:srgbClr val="000000"/>
                </a:solidFill>
                <a:effectLst/>
                <a:latin typeface="Ubuntu"/>
              </a:rPr>
              <a:t>outs</a:t>
            </a:r>
            <a:r>
              <a:rPr kumimoji="0" lang="he-IL" altLang="he-IL" sz="1800" b="0" i="0" u="none" strike="noStrike" cap="none" normalizeH="0" baseline="0" dirty="0">
                <a:ln>
                  <a:noFill/>
                </a:ln>
                <a:solidFill>
                  <a:srgbClr val="000000"/>
                </a:solidFill>
                <a:effectLst/>
                <a:latin typeface="Ubuntu"/>
              </a:rPr>
              <a:t>.</a:t>
            </a:r>
            <a:endParaRPr kumimoji="0" lang="en-US" altLang="he-IL" sz="1800" b="0" i="0" u="none" strike="noStrike" cap="none" normalizeH="0" baseline="0" dirty="0">
              <a:ln>
                <a:noFill/>
              </a:ln>
              <a:solidFill>
                <a:srgbClr val="000000"/>
              </a:solidFill>
              <a:effectLst/>
              <a:latin typeface="Ubuntu"/>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he-IL" sz="1100" b="0" i="0" u="none" strike="noStrike" cap="none" normalizeH="0" baseline="0" dirty="0">
              <a:ln>
                <a:noFill/>
              </a:ln>
              <a:solidFill>
                <a:srgbClr val="000000"/>
              </a:solidFill>
              <a:effectLst/>
              <a:latin typeface="Ubuntu"/>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he-IL" altLang="he-IL" sz="1800" b="0" i="0" u="none" strike="noStrike" cap="none" normalizeH="0" baseline="0" dirty="0">
                <a:ln>
                  <a:noFill/>
                </a:ln>
                <a:solidFill>
                  <a:schemeClr val="tx1"/>
                </a:solidFill>
                <a:effectLst/>
                <a:latin typeface="Arial" panose="020B0604020202020204" pitchFamily="34" charset="0"/>
              </a:rPr>
            </a:b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103441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81000" y="230188"/>
            <a:ext cx="8382000" cy="664797"/>
          </a:xfrm>
        </p:spPr>
        <p:txBody>
          <a:bodyPr/>
          <a:lstStyle/>
          <a:p>
            <a:r>
              <a:rPr lang="en-US" dirty="0">
                <a:effectLst/>
              </a:rPr>
              <a:t>Results and conclusions</a:t>
            </a:r>
            <a:endParaRPr lang="he-IL" dirty="0"/>
          </a:p>
        </p:txBody>
      </p:sp>
      <p:graphicFrame>
        <p:nvGraphicFramePr>
          <p:cNvPr id="6" name="טבלה 5"/>
          <p:cNvGraphicFramePr>
            <a:graphicFrameLocks noGrp="1"/>
          </p:cNvGraphicFramePr>
          <p:nvPr>
            <p:extLst>
              <p:ext uri="{D42A27DB-BD31-4B8C-83A1-F6EECF244321}">
                <p14:modId xmlns:p14="http://schemas.microsoft.com/office/powerpoint/2010/main" val="1218990850"/>
              </p:ext>
            </p:extLst>
          </p:nvPr>
        </p:nvGraphicFramePr>
        <p:xfrm>
          <a:off x="129984" y="980728"/>
          <a:ext cx="3200400" cy="3039738"/>
        </p:xfrm>
        <a:graphic>
          <a:graphicData uri="http://schemas.openxmlformats.org/drawingml/2006/table">
            <a:tbl>
              <a:tblPr/>
              <a:tblGrid>
                <a:gridCol w="478068">
                  <a:extLst>
                    <a:ext uri="{9D8B030D-6E8A-4147-A177-3AD203B41FA5}">
                      <a16:colId xmlns:a16="http://schemas.microsoft.com/office/drawing/2014/main" val="58082526"/>
                    </a:ext>
                  </a:extLst>
                </a:gridCol>
                <a:gridCol w="949496">
                  <a:extLst>
                    <a:ext uri="{9D8B030D-6E8A-4147-A177-3AD203B41FA5}">
                      <a16:colId xmlns:a16="http://schemas.microsoft.com/office/drawing/2014/main" val="2163173970"/>
                    </a:ext>
                  </a:extLst>
                </a:gridCol>
                <a:gridCol w="823340">
                  <a:extLst>
                    <a:ext uri="{9D8B030D-6E8A-4147-A177-3AD203B41FA5}">
                      <a16:colId xmlns:a16="http://schemas.microsoft.com/office/drawing/2014/main" val="3048042501"/>
                    </a:ext>
                  </a:extLst>
                </a:gridCol>
                <a:gridCol w="949496">
                  <a:extLst>
                    <a:ext uri="{9D8B030D-6E8A-4147-A177-3AD203B41FA5}">
                      <a16:colId xmlns:a16="http://schemas.microsoft.com/office/drawing/2014/main" val="2429085096"/>
                    </a:ext>
                  </a:extLst>
                </a:gridCol>
              </a:tblGrid>
              <a:tr h="233826">
                <a:tc>
                  <a:txBody>
                    <a:bodyPr/>
                    <a:lstStyle/>
                    <a:p>
                      <a:pPr algn="ctr" rtl="0" fontAlgn="t">
                        <a:spcBef>
                          <a:spcPts val="0"/>
                        </a:spcBef>
                        <a:spcAft>
                          <a:spcPts val="0"/>
                        </a:spcAft>
                      </a:pPr>
                      <a:r>
                        <a:rPr lang="en-US" sz="600" b="0" i="0" u="none" strike="noStrike">
                          <a:solidFill>
                            <a:srgbClr val="000000"/>
                          </a:solidFill>
                          <a:effectLst/>
                          <a:latin typeface="Ubuntu"/>
                        </a:rPr>
                        <a:t>Test #</a:t>
                      </a:r>
                      <a:endParaRPr lang="en-US"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600" b="0" i="0" u="none" strike="noStrike">
                          <a:solidFill>
                            <a:srgbClr val="000000"/>
                          </a:solidFill>
                          <a:effectLst/>
                          <a:latin typeface="Ubuntu"/>
                        </a:rPr>
                        <a:t>Number of POSTs</a:t>
                      </a:r>
                      <a:endParaRPr lang="en-US"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600" b="0" i="0" u="none" strike="noStrike">
                          <a:solidFill>
                            <a:srgbClr val="000000"/>
                          </a:solidFill>
                          <a:effectLst/>
                          <a:latin typeface="Ubuntu"/>
                        </a:rPr>
                        <a:t>Interval (in ms)</a:t>
                      </a:r>
                      <a:endParaRPr lang="en-US"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600" b="0" i="0" u="none" strike="noStrike">
                          <a:solidFill>
                            <a:srgbClr val="000000"/>
                          </a:solidFill>
                          <a:effectLst/>
                          <a:latin typeface="Ubuntu"/>
                        </a:rPr>
                        <a:t>Timer (in seconds)</a:t>
                      </a:r>
                      <a:endParaRPr lang="en-US"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4730922"/>
                  </a:ext>
                </a:extLst>
              </a:tr>
              <a:tr h="233826">
                <a:tc>
                  <a:txBody>
                    <a:bodyPr/>
                    <a:lstStyle/>
                    <a:p>
                      <a:pPr algn="ctr" rtl="0" fontAlgn="t">
                        <a:spcBef>
                          <a:spcPts val="0"/>
                        </a:spcBef>
                        <a:spcAft>
                          <a:spcPts val="0"/>
                        </a:spcAft>
                      </a:pPr>
                      <a:r>
                        <a:rPr lang="he-IL" sz="600" b="0" i="0" u="none" strike="noStrike">
                          <a:solidFill>
                            <a:srgbClr val="000000"/>
                          </a:solidFill>
                          <a:effectLst/>
                          <a:latin typeface="Ubuntu"/>
                        </a:rPr>
                        <a:t>1</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1</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1000</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1.14</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9489275"/>
                  </a:ext>
                </a:extLst>
              </a:tr>
              <a:tr h="233826">
                <a:tc>
                  <a:txBody>
                    <a:bodyPr/>
                    <a:lstStyle/>
                    <a:p>
                      <a:pPr algn="ctr" rtl="0" fontAlgn="t">
                        <a:spcBef>
                          <a:spcPts val="0"/>
                        </a:spcBef>
                        <a:spcAft>
                          <a:spcPts val="0"/>
                        </a:spcAft>
                      </a:pPr>
                      <a:r>
                        <a:rPr lang="he-IL" sz="600" b="0" i="0" u="none" strike="noStrike">
                          <a:solidFill>
                            <a:srgbClr val="000000"/>
                          </a:solidFill>
                          <a:effectLst/>
                          <a:latin typeface="Ubuntu"/>
                        </a:rPr>
                        <a:t>2</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2</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1000</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2.14</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1548383"/>
                  </a:ext>
                </a:extLst>
              </a:tr>
              <a:tr h="233826">
                <a:tc>
                  <a:txBody>
                    <a:bodyPr/>
                    <a:lstStyle/>
                    <a:p>
                      <a:pPr algn="ctr" rtl="0" fontAlgn="t">
                        <a:spcBef>
                          <a:spcPts val="0"/>
                        </a:spcBef>
                        <a:spcAft>
                          <a:spcPts val="0"/>
                        </a:spcAft>
                      </a:pPr>
                      <a:r>
                        <a:rPr lang="he-IL" sz="600" b="0" i="0" u="none" strike="noStrike">
                          <a:solidFill>
                            <a:srgbClr val="000000"/>
                          </a:solidFill>
                          <a:effectLst/>
                          <a:latin typeface="Ubuntu"/>
                        </a:rPr>
                        <a:t>3</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5</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1000</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5.14</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8257310"/>
                  </a:ext>
                </a:extLst>
              </a:tr>
              <a:tr h="233826">
                <a:tc>
                  <a:txBody>
                    <a:bodyPr/>
                    <a:lstStyle/>
                    <a:p>
                      <a:pPr algn="ctr" rtl="0" fontAlgn="t">
                        <a:spcBef>
                          <a:spcPts val="0"/>
                        </a:spcBef>
                        <a:spcAft>
                          <a:spcPts val="0"/>
                        </a:spcAft>
                      </a:pPr>
                      <a:r>
                        <a:rPr lang="he-IL" sz="600" b="0" i="0" u="none" strike="noStrike">
                          <a:solidFill>
                            <a:srgbClr val="000000"/>
                          </a:solidFill>
                          <a:effectLst/>
                          <a:latin typeface="Ubuntu"/>
                        </a:rPr>
                        <a:t>4</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10</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1000</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10.67</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8274863"/>
                  </a:ext>
                </a:extLst>
              </a:tr>
              <a:tr h="233826">
                <a:tc>
                  <a:txBody>
                    <a:bodyPr/>
                    <a:lstStyle/>
                    <a:p>
                      <a:pPr algn="ctr" rtl="0" fontAlgn="t">
                        <a:spcBef>
                          <a:spcPts val="0"/>
                        </a:spcBef>
                        <a:spcAft>
                          <a:spcPts val="0"/>
                        </a:spcAft>
                      </a:pPr>
                      <a:r>
                        <a:rPr lang="he-IL" sz="600" b="0" i="0" u="none" strike="noStrike">
                          <a:solidFill>
                            <a:srgbClr val="000000"/>
                          </a:solidFill>
                          <a:effectLst/>
                          <a:latin typeface="Ubuntu"/>
                        </a:rPr>
                        <a:t>5</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5</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500</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2.64</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2345851"/>
                  </a:ext>
                </a:extLst>
              </a:tr>
              <a:tr h="233826">
                <a:tc>
                  <a:txBody>
                    <a:bodyPr/>
                    <a:lstStyle/>
                    <a:p>
                      <a:pPr algn="ctr" rtl="0" fontAlgn="t">
                        <a:spcBef>
                          <a:spcPts val="0"/>
                        </a:spcBef>
                        <a:spcAft>
                          <a:spcPts val="0"/>
                        </a:spcAft>
                      </a:pPr>
                      <a:r>
                        <a:rPr lang="he-IL" sz="600" b="0" i="0" u="none" strike="noStrike">
                          <a:solidFill>
                            <a:srgbClr val="000000"/>
                          </a:solidFill>
                          <a:effectLst/>
                          <a:latin typeface="Ubuntu"/>
                        </a:rPr>
                        <a:t>6</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10</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dirty="0">
                          <a:solidFill>
                            <a:srgbClr val="000000"/>
                          </a:solidFill>
                          <a:effectLst/>
                          <a:latin typeface="Ubuntu"/>
                        </a:rPr>
                        <a:t>500</a:t>
                      </a:r>
                      <a:endParaRPr lang="he-IL" sz="1000" dirty="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dirty="0">
                          <a:solidFill>
                            <a:srgbClr val="000000"/>
                          </a:solidFill>
                          <a:effectLst/>
                          <a:latin typeface="Ubuntu"/>
                        </a:rPr>
                        <a:t>5.14</a:t>
                      </a:r>
                      <a:endParaRPr lang="he-IL" sz="1000" dirty="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6686357"/>
                  </a:ext>
                </a:extLst>
              </a:tr>
              <a:tr h="233826">
                <a:tc>
                  <a:txBody>
                    <a:bodyPr/>
                    <a:lstStyle/>
                    <a:p>
                      <a:pPr algn="ctr" rtl="0" fontAlgn="t">
                        <a:spcBef>
                          <a:spcPts val="0"/>
                        </a:spcBef>
                        <a:spcAft>
                          <a:spcPts val="0"/>
                        </a:spcAft>
                      </a:pPr>
                      <a:r>
                        <a:rPr lang="he-IL" sz="600" b="0" i="0" u="none" strike="noStrike">
                          <a:solidFill>
                            <a:srgbClr val="000000"/>
                          </a:solidFill>
                          <a:effectLst/>
                          <a:latin typeface="Ubuntu"/>
                        </a:rPr>
                        <a:t>7</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5</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200</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1.18</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523565"/>
                  </a:ext>
                </a:extLst>
              </a:tr>
              <a:tr h="233826">
                <a:tc>
                  <a:txBody>
                    <a:bodyPr/>
                    <a:lstStyle/>
                    <a:p>
                      <a:pPr algn="ctr" rtl="0" fontAlgn="t">
                        <a:spcBef>
                          <a:spcPts val="0"/>
                        </a:spcBef>
                        <a:spcAft>
                          <a:spcPts val="0"/>
                        </a:spcAft>
                      </a:pPr>
                      <a:r>
                        <a:rPr lang="he-IL" sz="600" b="0" i="0" u="none" strike="noStrike">
                          <a:solidFill>
                            <a:srgbClr val="000000"/>
                          </a:solidFill>
                          <a:effectLst/>
                          <a:latin typeface="Ubuntu"/>
                        </a:rPr>
                        <a:t>8</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10</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200</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2.15</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0774360"/>
                  </a:ext>
                </a:extLst>
              </a:tr>
              <a:tr h="233826">
                <a:tc>
                  <a:txBody>
                    <a:bodyPr/>
                    <a:lstStyle/>
                    <a:p>
                      <a:pPr algn="ctr" rtl="0" fontAlgn="t">
                        <a:spcBef>
                          <a:spcPts val="0"/>
                        </a:spcBef>
                        <a:spcAft>
                          <a:spcPts val="0"/>
                        </a:spcAft>
                      </a:pPr>
                      <a:r>
                        <a:rPr lang="he-IL" sz="600" b="0" i="0" u="none" strike="noStrike">
                          <a:solidFill>
                            <a:srgbClr val="000000"/>
                          </a:solidFill>
                          <a:effectLst/>
                          <a:latin typeface="Ubuntu"/>
                        </a:rPr>
                        <a:t>9</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20</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500</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10.16</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2654477"/>
                  </a:ext>
                </a:extLst>
              </a:tr>
              <a:tr h="233826">
                <a:tc>
                  <a:txBody>
                    <a:bodyPr/>
                    <a:lstStyle/>
                    <a:p>
                      <a:pPr algn="ctr" rtl="0" fontAlgn="t">
                        <a:spcBef>
                          <a:spcPts val="0"/>
                        </a:spcBef>
                        <a:spcAft>
                          <a:spcPts val="0"/>
                        </a:spcAft>
                      </a:pPr>
                      <a:r>
                        <a:rPr lang="he-IL" sz="600" b="0" i="0" u="none" strike="noStrike">
                          <a:solidFill>
                            <a:srgbClr val="000000"/>
                          </a:solidFill>
                          <a:effectLst/>
                          <a:latin typeface="Ubuntu"/>
                        </a:rPr>
                        <a:t>10</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50</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500</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26.18</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5302575"/>
                  </a:ext>
                </a:extLst>
              </a:tr>
              <a:tr h="233826">
                <a:tc>
                  <a:txBody>
                    <a:bodyPr/>
                    <a:lstStyle/>
                    <a:p>
                      <a:pPr algn="ctr" rtl="0" fontAlgn="t">
                        <a:spcBef>
                          <a:spcPts val="0"/>
                        </a:spcBef>
                        <a:spcAft>
                          <a:spcPts val="0"/>
                        </a:spcAft>
                      </a:pPr>
                      <a:r>
                        <a:rPr lang="he-IL" sz="600" b="0" i="0" u="none" strike="noStrike">
                          <a:solidFill>
                            <a:srgbClr val="000000"/>
                          </a:solidFill>
                          <a:effectLst/>
                          <a:latin typeface="Ubuntu"/>
                        </a:rPr>
                        <a:t>11</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100</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500</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63.37</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6979595"/>
                  </a:ext>
                </a:extLst>
              </a:tr>
              <a:tr h="233826">
                <a:tc>
                  <a:txBody>
                    <a:bodyPr/>
                    <a:lstStyle/>
                    <a:p>
                      <a:pPr algn="ctr" rtl="0" fontAlgn="t">
                        <a:spcBef>
                          <a:spcPts val="0"/>
                        </a:spcBef>
                        <a:spcAft>
                          <a:spcPts val="0"/>
                        </a:spcAft>
                      </a:pPr>
                      <a:r>
                        <a:rPr lang="he-IL" sz="600" b="0" i="0" u="none" strike="noStrike">
                          <a:solidFill>
                            <a:srgbClr val="000000"/>
                          </a:solidFill>
                          <a:effectLst/>
                          <a:latin typeface="Ubuntu"/>
                        </a:rPr>
                        <a:t>12</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500</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1000</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dirty="0">
                          <a:solidFill>
                            <a:srgbClr val="000000"/>
                          </a:solidFill>
                          <a:effectLst/>
                          <a:latin typeface="Ubuntu"/>
                        </a:rPr>
                        <a:t>507.23</a:t>
                      </a:r>
                      <a:endParaRPr lang="he-IL" sz="1000" dirty="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1350479"/>
                  </a:ext>
                </a:extLst>
              </a:tr>
            </a:tbl>
          </a:graphicData>
        </a:graphic>
      </p:graphicFrame>
      <p:sp>
        <p:nvSpPr>
          <p:cNvPr id="7" name="Rectangle 2"/>
          <p:cNvSpPr>
            <a:spLocks noChangeArrowheads="1"/>
          </p:cNvSpPr>
          <p:nvPr/>
        </p:nvSpPr>
        <p:spPr bwMode="auto">
          <a:xfrm>
            <a:off x="107605" y="1128266"/>
            <a:ext cx="1440761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he-IL" altLang="he-IL" sz="1800" b="0" i="0" u="none" strike="noStrike" cap="none" normalizeH="0" baseline="0">
                <a:ln>
                  <a:noFill/>
                </a:ln>
                <a:solidFill>
                  <a:schemeClr val="tx1"/>
                </a:solidFill>
                <a:effectLst/>
                <a:latin typeface="Arial" panose="020B0604020202020204" pitchFamily="34" charset="0"/>
              </a:rPr>
            </a:br>
            <a:endParaRPr kumimoji="0" lang="he-IL" altLang="he-IL"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a:ln>
                <a:noFill/>
              </a:ln>
              <a:solidFill>
                <a:schemeClr val="tx1"/>
              </a:solidFill>
              <a:effectLst/>
              <a:latin typeface="Arial" panose="020B0604020202020204" pitchFamily="34" charset="0"/>
            </a:endParaRPr>
          </a:p>
        </p:txBody>
      </p:sp>
      <p:pic>
        <p:nvPicPr>
          <p:cNvPr id="2053" name="Picture 5" descr="https://lh6.googleusercontent.com/Z0w8ULVBsvLls8_AHIgijTpfdHXGoHO6BYnI-wgrGX9VF4EYjq1No469rpM1c4BKRTrS_izs_NIf7_xBfh9JVmkMkrpXuTun3SnYV8GII7JfZ1RVGR0RDCIQGDhF9XYllBLPohp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8005" y="916418"/>
            <a:ext cx="5796135" cy="266429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אובייקט 10"/>
          <p:cNvGraphicFramePr>
            <a:graphicFrameLocks noChangeAspect="1"/>
          </p:cNvGraphicFramePr>
          <p:nvPr>
            <p:extLst>
              <p:ext uri="{D42A27DB-BD31-4B8C-83A1-F6EECF244321}">
                <p14:modId xmlns:p14="http://schemas.microsoft.com/office/powerpoint/2010/main" val="3520709869"/>
              </p:ext>
            </p:extLst>
          </p:nvPr>
        </p:nvGraphicFramePr>
        <p:xfrm>
          <a:off x="5203825" y="3602038"/>
          <a:ext cx="2806700" cy="565150"/>
        </p:xfrm>
        <a:graphic>
          <a:graphicData uri="http://schemas.openxmlformats.org/presentationml/2006/ole">
            <mc:AlternateContent xmlns:mc="http://schemas.openxmlformats.org/markup-compatibility/2006">
              <mc:Choice xmlns:v="urn:schemas-microsoft-com:vml" Requires="v">
                <p:oleObj spid="_x0000_s2055" name="Equation" r:id="rId4" imgW="1955520" imgH="393480" progId="Equation.DSMT4">
                  <p:embed/>
                </p:oleObj>
              </mc:Choice>
              <mc:Fallback>
                <p:oleObj name="Equation" r:id="rId4" imgW="1955520" imgH="393480" progId="Equation.DSMT4">
                  <p:embed/>
                  <p:pic>
                    <p:nvPicPr>
                      <p:cNvPr id="0" name=""/>
                      <p:cNvPicPr/>
                      <p:nvPr/>
                    </p:nvPicPr>
                    <p:blipFill>
                      <a:blip r:embed="rId5"/>
                      <a:stretch>
                        <a:fillRect/>
                      </a:stretch>
                    </p:blipFill>
                    <p:spPr>
                      <a:xfrm>
                        <a:off x="5203825" y="3602038"/>
                        <a:ext cx="2806700" cy="565150"/>
                      </a:xfrm>
                      <a:prstGeom prst="rect">
                        <a:avLst/>
                      </a:prstGeom>
                    </p:spPr>
                  </p:pic>
                </p:oleObj>
              </mc:Fallback>
            </mc:AlternateContent>
          </a:graphicData>
        </a:graphic>
      </p:graphicFrame>
      <p:sp>
        <p:nvSpPr>
          <p:cNvPr id="12" name="מלבן 11"/>
          <p:cNvSpPr/>
          <p:nvPr/>
        </p:nvSpPr>
        <p:spPr>
          <a:xfrm>
            <a:off x="39860" y="4365104"/>
            <a:ext cx="9104140" cy="1477328"/>
          </a:xfrm>
          <a:prstGeom prst="rect">
            <a:avLst/>
          </a:prstGeom>
        </p:spPr>
        <p:txBody>
          <a:bodyPr wrap="square">
            <a:spAutoFit/>
          </a:bodyPr>
          <a:lstStyle/>
          <a:p>
            <a:pPr fontAlgn="base">
              <a:buFont typeface="+mj-lt"/>
              <a:buAutoNum type="arabicPeriod"/>
            </a:pPr>
            <a:r>
              <a:rPr lang="en-US" dirty="0">
                <a:solidFill>
                  <a:srgbClr val="000000"/>
                </a:solidFill>
                <a:latin typeface="Ubuntu"/>
              </a:rPr>
              <a:t>The efficiency is high and stable.</a:t>
            </a:r>
          </a:p>
          <a:p>
            <a:pPr fontAlgn="base">
              <a:buFont typeface="+mj-lt"/>
              <a:buAutoNum type="arabicPeriod"/>
            </a:pPr>
            <a:r>
              <a:rPr lang="en-US" dirty="0">
                <a:solidFill>
                  <a:srgbClr val="000000"/>
                </a:solidFill>
                <a:latin typeface="Ubuntu"/>
              </a:rPr>
              <a:t>There is a minor delay on the first POST. Probably because of a cooldown.</a:t>
            </a:r>
          </a:p>
          <a:p>
            <a:pPr fontAlgn="base">
              <a:buFont typeface="+mj-lt"/>
              <a:buAutoNum type="arabicPeriod"/>
            </a:pPr>
            <a:r>
              <a:rPr lang="en-US" dirty="0">
                <a:solidFill>
                  <a:srgbClr val="000000"/>
                </a:solidFill>
                <a:latin typeface="Ubuntu"/>
              </a:rPr>
              <a:t>After some period of time, the bridges return “Too many requests” - this limitation comes from Matrix.org </a:t>
            </a:r>
            <a:r>
              <a:rPr lang="en-US" dirty="0" err="1">
                <a:solidFill>
                  <a:srgbClr val="000000"/>
                </a:solidFill>
                <a:latin typeface="Ubuntu"/>
              </a:rPr>
              <a:t>homeserver</a:t>
            </a:r>
            <a:r>
              <a:rPr lang="en-US" dirty="0">
                <a:solidFill>
                  <a:srgbClr val="000000"/>
                </a:solidFill>
                <a:latin typeface="Ubuntu"/>
              </a:rPr>
              <a:t>.</a:t>
            </a:r>
          </a:p>
          <a:p>
            <a:r>
              <a:rPr lang="en-US" dirty="0">
                <a:solidFill>
                  <a:srgbClr val="000000"/>
                </a:solidFill>
                <a:latin typeface="Ubuntu"/>
              </a:rPr>
              <a:t>Configure in the Matrix.org </a:t>
            </a:r>
            <a:r>
              <a:rPr lang="en-US" dirty="0" err="1">
                <a:solidFill>
                  <a:srgbClr val="000000"/>
                </a:solidFill>
                <a:latin typeface="Courier New" panose="02070309020205020404" pitchFamily="49" charset="0"/>
              </a:rPr>
              <a:t>homeserver.yaml</a:t>
            </a:r>
            <a:r>
              <a:rPr lang="en-US" dirty="0">
                <a:solidFill>
                  <a:srgbClr val="000000"/>
                </a:solidFill>
                <a:latin typeface="Courier New" panose="02070309020205020404" pitchFamily="49" charset="0"/>
              </a:rPr>
              <a:t> </a:t>
            </a:r>
            <a:r>
              <a:rPr lang="en-US" dirty="0">
                <a:solidFill>
                  <a:srgbClr val="000000"/>
                </a:solidFill>
                <a:latin typeface="Ubuntu"/>
              </a:rPr>
              <a:t>the field: </a:t>
            </a:r>
            <a:r>
              <a:rPr lang="en-US" dirty="0" err="1">
                <a:solidFill>
                  <a:srgbClr val="000000"/>
                </a:solidFill>
                <a:latin typeface="Courier New" panose="02070309020205020404" pitchFamily="49" charset="0"/>
              </a:rPr>
              <a:t>rc_messages_per_second</a:t>
            </a:r>
            <a:r>
              <a:rPr lang="en-US" dirty="0">
                <a:solidFill>
                  <a:srgbClr val="000000"/>
                </a:solidFill>
                <a:latin typeface="Courier New" panose="02070309020205020404" pitchFamily="49" charset="0"/>
              </a:rPr>
              <a:t> </a:t>
            </a:r>
            <a:endParaRPr lang="he-IL" dirty="0"/>
          </a:p>
        </p:txBody>
      </p:sp>
    </p:spTree>
    <p:extLst>
      <p:ext uri="{BB962C8B-B14F-4D97-AF65-F5344CB8AC3E}">
        <p14:creationId xmlns:p14="http://schemas.microsoft.com/office/powerpoint/2010/main" val="39975147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tld.jpg"/>
          <p:cNvPicPr>
            <a:picLocks noChangeAspect="1" noChangeArrowheads="1"/>
          </p:cNvPicPr>
          <p:nvPr/>
        </p:nvPicPr>
        <p:blipFill>
          <a:blip r:embed="rId3" cstate="print"/>
          <a:srcRect/>
          <a:stretch>
            <a:fillRect/>
          </a:stretch>
        </p:blipFill>
        <p:spPr bwMode="auto">
          <a:xfrm>
            <a:off x="2483768" y="836712"/>
            <a:ext cx="3672408" cy="1836205"/>
          </a:xfrm>
          <a:prstGeom prst="rect">
            <a:avLst/>
          </a:prstGeom>
          <a:noFill/>
        </p:spPr>
      </p:pic>
      <p:sp>
        <p:nvSpPr>
          <p:cNvPr id="2" name="Title 1"/>
          <p:cNvSpPr>
            <a:spLocks noGrp="1"/>
          </p:cNvSpPr>
          <p:nvPr>
            <p:ph type="title"/>
          </p:nvPr>
        </p:nvSpPr>
        <p:spPr>
          <a:xfrm>
            <a:off x="381000" y="230188"/>
            <a:ext cx="8382000" cy="1163395"/>
          </a:xfrm>
        </p:spPr>
        <p:txBody>
          <a:bodyPr>
            <a:normAutofit/>
          </a:bodyPr>
          <a:lstStyle/>
          <a:p>
            <a:r>
              <a:rPr lang="en-US" dirty="0"/>
              <a:t>Future plans and opportunities</a:t>
            </a:r>
            <a:endParaRPr lang="en-US" dirty="0">
              <a:solidFill>
                <a:schemeClr val="tx2"/>
              </a:solidFill>
            </a:endParaRPr>
          </a:p>
        </p:txBody>
      </p:sp>
      <p:sp>
        <p:nvSpPr>
          <p:cNvPr id="3" name="Text Placeholder 2"/>
          <p:cNvSpPr>
            <a:spLocks noGrp="1"/>
          </p:cNvSpPr>
          <p:nvPr>
            <p:ph type="body" sz="quarter" idx="10"/>
          </p:nvPr>
        </p:nvSpPr>
        <p:spPr>
          <a:xfrm>
            <a:off x="381000" y="2708920"/>
            <a:ext cx="8382000" cy="3168352"/>
          </a:xfrm>
        </p:spPr>
        <p:txBody>
          <a:bodyPr>
            <a:normAutofit fontScale="92500" lnSpcReduction="10000"/>
          </a:bodyPr>
          <a:lstStyle/>
          <a:p>
            <a:pPr algn="l" rtl="0"/>
            <a:r>
              <a:rPr lang="en-US" dirty="0"/>
              <a:t>Integration with REAL services	</a:t>
            </a:r>
          </a:p>
          <a:p>
            <a:pPr lvl="1" algn="l" rtl="0"/>
            <a:r>
              <a:rPr lang="en-US" dirty="0"/>
              <a:t>SPM server</a:t>
            </a:r>
          </a:p>
          <a:p>
            <a:pPr lvl="1" algn="l" rtl="0"/>
            <a:r>
              <a:rPr lang="en-US" dirty="0" err="1"/>
              <a:t>CelloPark</a:t>
            </a:r>
            <a:r>
              <a:rPr lang="en-US" dirty="0"/>
              <a:t> and </a:t>
            </a:r>
            <a:r>
              <a:rPr lang="en-US" dirty="0" err="1"/>
              <a:t>Pango</a:t>
            </a:r>
            <a:endParaRPr lang="en-US" dirty="0"/>
          </a:p>
          <a:p>
            <a:pPr algn="l" rtl="0"/>
            <a:r>
              <a:rPr lang="en-US" dirty="0"/>
              <a:t>Extending the current solution</a:t>
            </a:r>
          </a:p>
          <a:p>
            <a:pPr lvl="1" algn="l" rtl="0"/>
            <a:r>
              <a:rPr lang="en-US" dirty="0"/>
              <a:t>Adding more billing providers</a:t>
            </a:r>
          </a:p>
          <a:p>
            <a:pPr lvl="1" algn="l" rtl="0"/>
            <a:r>
              <a:rPr lang="en-US" dirty="0"/>
              <a:t>Adding more SPMs</a:t>
            </a:r>
          </a:p>
          <a:p>
            <a:pPr lvl="1" algn="l" rtl="0"/>
            <a:r>
              <a:rPr lang="en-US" dirty="0"/>
              <a:t>Version hand-shake between Matrix, bridges and the SPM and auto-upgrade if needed</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dirty="0"/>
              <a:t>Q</a:t>
            </a:r>
            <a:r>
              <a:rPr lang="en-US" dirty="0"/>
              <a:t>uestions?</a:t>
            </a: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dirty="0"/>
              <a:t>Thank you!</a:t>
            </a:r>
            <a:endParaRPr lang="en-US" dirty="0"/>
          </a:p>
        </p:txBody>
      </p:sp>
      <p:pic>
        <p:nvPicPr>
          <p:cNvPr id="3" name="Picture 2" descr="parking icon.jpg"/>
          <p:cNvPicPr>
            <a:picLocks noChangeAspect="1"/>
          </p:cNvPicPr>
          <p:nvPr/>
        </p:nvPicPr>
        <p:blipFill>
          <a:blip r:embed="rId3" cstate="print"/>
          <a:stretch>
            <a:fillRect/>
          </a:stretch>
        </p:blipFill>
        <p:spPr>
          <a:xfrm>
            <a:off x="6084168" y="404664"/>
            <a:ext cx="2857500" cy="3095625"/>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and Motivation</a:t>
            </a:r>
          </a:p>
        </p:txBody>
      </p:sp>
      <p:sp>
        <p:nvSpPr>
          <p:cNvPr id="3" name="Text Placeholder 2"/>
          <p:cNvSpPr>
            <a:spLocks noGrp="1"/>
          </p:cNvSpPr>
          <p:nvPr>
            <p:ph type="body" sz="quarter" idx="10"/>
          </p:nvPr>
        </p:nvSpPr>
        <p:spPr>
          <a:xfrm>
            <a:off x="381000" y="1411552"/>
            <a:ext cx="8382000" cy="1169551"/>
          </a:xfrm>
        </p:spPr>
        <p:txBody>
          <a:bodyPr/>
          <a:lstStyle/>
          <a:p>
            <a:pPr algn="just" rtl="0"/>
            <a:r>
              <a:rPr lang="en-US" sz="2000" dirty="0"/>
              <a:t>Finding a parking slot in the </a:t>
            </a:r>
            <a:r>
              <a:rPr lang="en-US" sz="2000" dirty="0" err="1"/>
              <a:t>Technion</a:t>
            </a:r>
            <a:r>
              <a:rPr lang="en-US" sz="2000" dirty="0"/>
              <a:t> has become a cumbersome thing. Employees and many other students are having trouble finding a suitable parking slot for their vehicles.</a:t>
            </a:r>
          </a:p>
          <a:p>
            <a:pPr algn="just" rtl="0"/>
            <a:r>
              <a:rPr lang="en-US" sz="2000" dirty="0"/>
              <a:t>A Security team ‘guards’ empty parking slots for VIPs when needed.</a:t>
            </a:r>
          </a:p>
        </p:txBody>
      </p:sp>
      <p:sp>
        <p:nvSpPr>
          <p:cNvPr id="4" name="Rounded Rectangle 3"/>
          <p:cNvSpPr/>
          <p:nvPr/>
        </p:nvSpPr>
        <p:spPr bwMode="auto">
          <a:xfrm>
            <a:off x="683568" y="2996952"/>
            <a:ext cx="2201333" cy="882953"/>
          </a:xfrm>
          <a:prstGeom prst="roundRect">
            <a:avLst>
              <a:gd name="adj" fmla="val 9033"/>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a:solidFill>
                  <a:schemeClr val="tx1"/>
                </a:solidFill>
              </a:rPr>
              <a:t>Waste of time</a:t>
            </a:r>
          </a:p>
        </p:txBody>
      </p:sp>
      <p:sp>
        <p:nvSpPr>
          <p:cNvPr id="10" name="Rounded Rectangle 9"/>
          <p:cNvSpPr/>
          <p:nvPr/>
        </p:nvSpPr>
        <p:spPr bwMode="auto">
          <a:xfrm>
            <a:off x="6588224" y="2996952"/>
            <a:ext cx="2201333" cy="882953"/>
          </a:xfrm>
          <a:prstGeom prst="roundRect">
            <a:avLst>
              <a:gd name="adj" fmla="val 9033"/>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a:solidFill>
                  <a:schemeClr val="tx1"/>
                </a:solidFill>
              </a:rPr>
              <a:t>Waste of money</a:t>
            </a:r>
          </a:p>
        </p:txBody>
      </p:sp>
      <p:pic>
        <p:nvPicPr>
          <p:cNvPr id="11" name="Picture 10" descr="parking.jpg"/>
          <p:cNvPicPr>
            <a:picLocks noChangeAspect="1"/>
          </p:cNvPicPr>
          <p:nvPr/>
        </p:nvPicPr>
        <p:blipFill>
          <a:blip r:embed="rId3" cstate="print"/>
          <a:stretch>
            <a:fillRect/>
          </a:stretch>
        </p:blipFill>
        <p:spPr>
          <a:xfrm>
            <a:off x="2987824" y="3030059"/>
            <a:ext cx="3505696" cy="2504068"/>
          </a:xfrm>
          <a:prstGeom prst="rect">
            <a:avLst/>
          </a:prstGeom>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 Parking to the rescue!</a:t>
            </a:r>
          </a:p>
        </p:txBody>
      </p:sp>
      <p:sp>
        <p:nvSpPr>
          <p:cNvPr id="3" name="Text Placeholder 2"/>
          <p:cNvSpPr>
            <a:spLocks noGrp="1"/>
          </p:cNvSpPr>
          <p:nvPr>
            <p:ph type="body" sz="quarter" idx="10"/>
          </p:nvPr>
        </p:nvSpPr>
        <p:spPr>
          <a:xfrm>
            <a:off x="381000" y="1411552"/>
            <a:ext cx="8382000" cy="1631216"/>
          </a:xfrm>
        </p:spPr>
        <p:txBody>
          <a:bodyPr/>
          <a:lstStyle/>
          <a:p>
            <a:pPr algn="just" rtl="0"/>
            <a:r>
              <a:rPr lang="en-US" sz="2000" dirty="0"/>
              <a:t>‘Connecting’ the parking slots to the network</a:t>
            </a:r>
          </a:p>
          <a:p>
            <a:pPr algn="just" rtl="0"/>
            <a:r>
              <a:rPr lang="en-US" sz="2000" dirty="0"/>
              <a:t>A full view of the status – Online</a:t>
            </a:r>
          </a:p>
          <a:p>
            <a:pPr algn="just" rtl="0"/>
            <a:r>
              <a:rPr lang="en-US" sz="2000" dirty="0"/>
              <a:t>Registration of Car-IDs to parking slots</a:t>
            </a:r>
          </a:p>
          <a:p>
            <a:pPr algn="just" rtl="0"/>
            <a:r>
              <a:rPr lang="en-US" sz="2000" dirty="0"/>
              <a:t>Scheduling parking times</a:t>
            </a:r>
          </a:p>
          <a:p>
            <a:pPr algn="just" rtl="0"/>
            <a:r>
              <a:rPr lang="en-US" sz="2000" dirty="0"/>
              <a:t>More and more…</a:t>
            </a:r>
          </a:p>
        </p:txBody>
      </p:sp>
      <p:sp>
        <p:nvSpPr>
          <p:cNvPr id="4" name="Rounded Rectangle 3"/>
          <p:cNvSpPr/>
          <p:nvPr/>
        </p:nvSpPr>
        <p:spPr bwMode="auto">
          <a:xfrm>
            <a:off x="683568" y="3212976"/>
            <a:ext cx="2201333" cy="882953"/>
          </a:xfrm>
          <a:prstGeom prst="roundRect">
            <a:avLst>
              <a:gd name="adj" fmla="val 903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a:solidFill>
                  <a:schemeClr val="tx1"/>
                </a:solidFill>
              </a:rPr>
              <a:t>More time…</a:t>
            </a:r>
          </a:p>
        </p:txBody>
      </p:sp>
      <p:sp>
        <p:nvSpPr>
          <p:cNvPr id="10" name="Rounded Rectangle 9"/>
          <p:cNvSpPr/>
          <p:nvPr/>
        </p:nvSpPr>
        <p:spPr bwMode="auto">
          <a:xfrm>
            <a:off x="6588224" y="3212976"/>
            <a:ext cx="2201333" cy="882953"/>
          </a:xfrm>
          <a:prstGeom prst="roundRect">
            <a:avLst>
              <a:gd name="adj" fmla="val 903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a:solidFill>
                  <a:schemeClr val="tx1"/>
                </a:solidFill>
              </a:rPr>
              <a:t>More money…</a:t>
            </a:r>
          </a:p>
        </p:txBody>
      </p:sp>
      <p:pic>
        <p:nvPicPr>
          <p:cNvPr id="7" name="Picture 6" descr="mass_populate2.jpg"/>
          <p:cNvPicPr>
            <a:picLocks noChangeAspect="1"/>
          </p:cNvPicPr>
          <p:nvPr/>
        </p:nvPicPr>
        <p:blipFill>
          <a:blip r:embed="rId3" cstate="print"/>
          <a:srcRect r="29300"/>
          <a:stretch>
            <a:fillRect/>
          </a:stretch>
        </p:blipFill>
        <p:spPr>
          <a:xfrm>
            <a:off x="3239478" y="3212976"/>
            <a:ext cx="2988706" cy="2684016"/>
          </a:xfrm>
          <a:prstGeom prst="rect">
            <a:avLst/>
          </a:prstGeom>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t>Top Level System Description</a:t>
            </a:r>
            <a:endParaRPr lang="en-US" dirty="0">
              <a:solidFill>
                <a:schemeClr val="tx2"/>
              </a:solidFill>
            </a:endParaRPr>
          </a:p>
        </p:txBody>
      </p:sp>
      <p:pic>
        <p:nvPicPr>
          <p:cNvPr id="20482" name="Picture 2" descr="tld.jpg"/>
          <p:cNvPicPr>
            <a:picLocks noChangeAspect="1" noChangeArrowheads="1"/>
          </p:cNvPicPr>
          <p:nvPr/>
        </p:nvPicPr>
        <p:blipFill>
          <a:blip r:embed="rId3" cstate="print"/>
          <a:srcRect/>
          <a:stretch>
            <a:fillRect/>
          </a:stretch>
        </p:blipFill>
        <p:spPr bwMode="auto">
          <a:xfrm>
            <a:off x="1907704" y="980728"/>
            <a:ext cx="5184576" cy="2592289"/>
          </a:xfrm>
          <a:prstGeom prst="rect">
            <a:avLst/>
          </a:prstGeom>
          <a:noFill/>
        </p:spPr>
      </p:pic>
      <p:sp>
        <p:nvSpPr>
          <p:cNvPr id="3" name="Text Placeholder 2"/>
          <p:cNvSpPr>
            <a:spLocks noGrp="1"/>
          </p:cNvSpPr>
          <p:nvPr>
            <p:ph type="body" sz="quarter" idx="10"/>
          </p:nvPr>
        </p:nvSpPr>
        <p:spPr>
          <a:xfrm>
            <a:off x="381000" y="3826767"/>
            <a:ext cx="8382000" cy="2050505"/>
          </a:xfrm>
        </p:spPr>
        <p:txBody>
          <a:bodyPr>
            <a:normAutofit fontScale="92500" lnSpcReduction="10000"/>
          </a:bodyPr>
          <a:lstStyle/>
          <a:p>
            <a:pPr algn="l" rtl="0"/>
            <a:r>
              <a:rPr lang="en-US" dirty="0"/>
              <a:t>The Smart Parking Manager (SPM) will manage the parking lots.</a:t>
            </a:r>
          </a:p>
          <a:p>
            <a:pPr algn="l" rtl="0"/>
            <a:r>
              <a:rPr lang="en-US" dirty="0"/>
              <a:t>Other parking-providers (</a:t>
            </a:r>
            <a:r>
              <a:rPr lang="en-US" dirty="0" err="1"/>
              <a:t>CelloPark</a:t>
            </a:r>
            <a:r>
              <a:rPr lang="en-US" dirty="0"/>
              <a:t>, </a:t>
            </a:r>
            <a:r>
              <a:rPr lang="en-US" dirty="0" err="1"/>
              <a:t>Pango</a:t>
            </a:r>
            <a:r>
              <a:rPr lang="en-US" dirty="0"/>
              <a:t>) can be used as a billing service</a:t>
            </a:r>
          </a:p>
          <a:p>
            <a:pPr algn="l" rtl="0"/>
            <a:r>
              <a:rPr lang="en-US" dirty="0"/>
              <a:t>Scalability matters</a:t>
            </a:r>
          </a:p>
        </p:txBody>
      </p:sp>
      <p:sp>
        <p:nvSpPr>
          <p:cNvPr id="6" name="Oval 5"/>
          <p:cNvSpPr/>
          <p:nvPr/>
        </p:nvSpPr>
        <p:spPr bwMode="auto">
          <a:xfrm>
            <a:off x="5868144" y="1124744"/>
            <a:ext cx="1368152" cy="2448272"/>
          </a:xfrm>
          <a:prstGeom prst="ellipse">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he-IL" sz="2300" dirty="0">
              <a:solidFill>
                <a:schemeClr val="tx1"/>
              </a:solidFill>
              <a:latin typeface="Segoe" pitchFamily="34" charset="0"/>
            </a:endParaRPr>
          </a:p>
        </p:txBody>
      </p:sp>
      <p:cxnSp>
        <p:nvCxnSpPr>
          <p:cNvPr id="8" name="Curved Connector 7"/>
          <p:cNvCxnSpPr/>
          <p:nvPr/>
        </p:nvCxnSpPr>
        <p:spPr>
          <a:xfrm>
            <a:off x="1619672" y="1988840"/>
            <a:ext cx="504056" cy="360040"/>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95536" y="1340768"/>
            <a:ext cx="1681422" cy="646331"/>
          </a:xfrm>
          <a:prstGeom prst="rect">
            <a:avLst/>
          </a:prstGeom>
          <a:noFill/>
        </p:spPr>
        <p:txBody>
          <a:bodyPr wrap="none" rtlCol="1">
            <a:spAutoFit/>
          </a:bodyPr>
          <a:lstStyle/>
          <a:p>
            <a:pPr algn="ctr"/>
            <a:r>
              <a:rPr lang="en-US" dirty="0"/>
              <a:t>Smart Parking</a:t>
            </a:r>
            <a:br>
              <a:rPr lang="en-US" dirty="0"/>
            </a:br>
            <a:r>
              <a:rPr lang="en-US" dirty="0"/>
              <a:t>Manager Server</a:t>
            </a:r>
            <a:endParaRPr lang="he-IL" dirty="0"/>
          </a:p>
        </p:txBody>
      </p:sp>
      <p:sp>
        <p:nvSpPr>
          <p:cNvPr id="10" name="Oval 9"/>
          <p:cNvSpPr/>
          <p:nvPr/>
        </p:nvSpPr>
        <p:spPr bwMode="auto">
          <a:xfrm>
            <a:off x="1907704" y="1124744"/>
            <a:ext cx="1368152" cy="2448272"/>
          </a:xfrm>
          <a:prstGeom prst="ellipse">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he-IL" sz="2300" dirty="0">
              <a:solidFill>
                <a:schemeClr val="tx1"/>
              </a:solidFill>
              <a:latin typeface="Segoe" pitchFamily="34" charset="0"/>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sz="3600" dirty="0"/>
              <a:t>What Matrix.org is?</a:t>
            </a:r>
            <a:endParaRPr lang="en-US" sz="3600" dirty="0">
              <a:solidFill>
                <a:schemeClr val="tx2"/>
              </a:solidFill>
            </a:endParaRPr>
          </a:p>
        </p:txBody>
      </p:sp>
      <p:sp>
        <p:nvSpPr>
          <p:cNvPr id="3" name="Text Placeholder 2"/>
          <p:cNvSpPr>
            <a:spLocks noGrp="1"/>
          </p:cNvSpPr>
          <p:nvPr>
            <p:ph type="body" sz="quarter" idx="10"/>
          </p:nvPr>
        </p:nvSpPr>
        <p:spPr>
          <a:xfrm>
            <a:off x="251520" y="2636913"/>
            <a:ext cx="8568952" cy="3240360"/>
          </a:xfrm>
        </p:spPr>
        <p:txBody>
          <a:bodyPr>
            <a:normAutofit fontScale="85000" lnSpcReduction="20000"/>
          </a:bodyPr>
          <a:lstStyle/>
          <a:p>
            <a:pPr algn="just" rtl="0"/>
            <a:r>
              <a:rPr lang="en-US" dirty="0"/>
              <a:t>Matrix is an open standard for interoperable, decentralized, real-time communication over IP. </a:t>
            </a:r>
          </a:p>
          <a:p>
            <a:pPr algn="just" rtl="0"/>
            <a:r>
              <a:rPr lang="en-US" dirty="0"/>
              <a:t>Matrix’s goal is to fix the problem of fragmented IP communications</a:t>
            </a:r>
          </a:p>
          <a:p>
            <a:pPr algn="just" rtl="0"/>
            <a:r>
              <a:rPr lang="en-US" dirty="0"/>
              <a:t>Matrix acts as a generic HTTP messaging and data synchronization system for the whole</a:t>
            </a:r>
          </a:p>
          <a:p>
            <a:pPr algn="just" rtl="0"/>
            <a:r>
              <a:rPr lang="en-US" dirty="0"/>
              <a:t>Matrix defines and provides the HTTP APIs for transferring JSON messages</a:t>
            </a:r>
          </a:p>
          <a:p>
            <a:pPr algn="just" rtl="0"/>
            <a:r>
              <a:rPr lang="en-US" dirty="0"/>
              <a:t>Matrix’s community provides open-source implementations of Application Services (like we did)</a:t>
            </a:r>
          </a:p>
        </p:txBody>
      </p:sp>
      <p:pic>
        <p:nvPicPr>
          <p:cNvPr id="7" name="Picture 6" descr="logo1.png"/>
          <p:cNvPicPr>
            <a:picLocks noChangeAspect="1"/>
          </p:cNvPicPr>
          <p:nvPr/>
        </p:nvPicPr>
        <p:blipFill>
          <a:blip r:embed="rId3" cstate="print"/>
          <a:stretch>
            <a:fillRect/>
          </a:stretch>
        </p:blipFill>
        <p:spPr>
          <a:xfrm>
            <a:off x="3243262" y="1120155"/>
            <a:ext cx="2657475" cy="1228725"/>
          </a:xfrm>
          <a:prstGeom prst="rect">
            <a:avLst/>
          </a:prstGeom>
        </p:spPr>
      </p:pic>
      <p:sp>
        <p:nvSpPr>
          <p:cNvPr id="8" name="Oval 7"/>
          <p:cNvSpPr/>
          <p:nvPr/>
        </p:nvSpPr>
        <p:spPr bwMode="auto">
          <a:xfrm>
            <a:off x="1259632" y="908720"/>
            <a:ext cx="432048" cy="432048"/>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he-IL" sz="2300" dirty="0">
              <a:solidFill>
                <a:schemeClr val="tx1"/>
              </a:solidFill>
              <a:latin typeface="Segoe" pitchFamily="34" charset="0"/>
            </a:endParaRPr>
          </a:p>
        </p:txBody>
      </p:sp>
      <p:sp>
        <p:nvSpPr>
          <p:cNvPr id="9" name="Oval 8"/>
          <p:cNvSpPr/>
          <p:nvPr/>
        </p:nvSpPr>
        <p:spPr bwMode="auto">
          <a:xfrm>
            <a:off x="611560" y="1340768"/>
            <a:ext cx="432048" cy="432048"/>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he-IL" sz="2300" dirty="0">
              <a:solidFill>
                <a:schemeClr val="tx1"/>
              </a:solidFill>
              <a:latin typeface="Segoe" pitchFamily="34" charset="0"/>
            </a:endParaRPr>
          </a:p>
        </p:txBody>
      </p:sp>
      <p:sp>
        <p:nvSpPr>
          <p:cNvPr id="12" name="Oval 11"/>
          <p:cNvSpPr/>
          <p:nvPr/>
        </p:nvSpPr>
        <p:spPr bwMode="auto">
          <a:xfrm>
            <a:off x="7164288" y="908720"/>
            <a:ext cx="432048" cy="432048"/>
          </a:xfrm>
          <a:prstGeom prst="ellipse">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he-IL" sz="2300" dirty="0">
              <a:solidFill>
                <a:schemeClr val="tx1"/>
              </a:solidFill>
              <a:latin typeface="Segoe" pitchFamily="34" charset="0"/>
            </a:endParaRPr>
          </a:p>
        </p:txBody>
      </p:sp>
      <p:sp>
        <p:nvSpPr>
          <p:cNvPr id="13" name="Oval 12"/>
          <p:cNvSpPr/>
          <p:nvPr/>
        </p:nvSpPr>
        <p:spPr bwMode="auto">
          <a:xfrm>
            <a:off x="1331640" y="2132856"/>
            <a:ext cx="432048" cy="432048"/>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he-IL" sz="2300" dirty="0">
              <a:solidFill>
                <a:schemeClr val="tx1"/>
              </a:solidFill>
              <a:latin typeface="Segoe" pitchFamily="34" charset="0"/>
            </a:endParaRPr>
          </a:p>
        </p:txBody>
      </p:sp>
      <p:sp>
        <p:nvSpPr>
          <p:cNvPr id="14" name="Oval 13"/>
          <p:cNvSpPr/>
          <p:nvPr/>
        </p:nvSpPr>
        <p:spPr bwMode="auto">
          <a:xfrm>
            <a:off x="6804248" y="1700808"/>
            <a:ext cx="432048" cy="432048"/>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he-IL" sz="2300" dirty="0">
              <a:solidFill>
                <a:schemeClr val="tx1"/>
              </a:solidFill>
              <a:latin typeface="Segoe" pitchFamily="34" charset="0"/>
            </a:endParaRPr>
          </a:p>
        </p:txBody>
      </p:sp>
      <p:cxnSp>
        <p:nvCxnSpPr>
          <p:cNvPr id="16" name="Curved Connector 15"/>
          <p:cNvCxnSpPr>
            <a:stCxn id="8" idx="6"/>
            <a:endCxn id="7" idx="1"/>
          </p:cNvCxnSpPr>
          <p:nvPr/>
        </p:nvCxnSpPr>
        <p:spPr>
          <a:xfrm>
            <a:off x="1691680" y="1124744"/>
            <a:ext cx="1551582" cy="609774"/>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18" name="Shape 17"/>
          <p:cNvCxnSpPr>
            <a:stCxn id="9" idx="4"/>
            <a:endCxn id="7" idx="1"/>
          </p:cNvCxnSpPr>
          <p:nvPr/>
        </p:nvCxnSpPr>
        <p:spPr>
          <a:xfrm rot="5400000" flipH="1" flipV="1">
            <a:off x="2016274" y="545828"/>
            <a:ext cx="38298" cy="2415678"/>
          </a:xfrm>
          <a:prstGeom prst="curvedConnector4">
            <a:avLst>
              <a:gd name="adj1" fmla="val -596898"/>
              <a:gd name="adj2" fmla="val 54471"/>
            </a:avLst>
          </a:prstGeom>
          <a:ln>
            <a:tailEnd type="arrow"/>
          </a:ln>
        </p:spPr>
        <p:style>
          <a:lnRef idx="1">
            <a:schemeClr val="dk1"/>
          </a:lnRef>
          <a:fillRef idx="0">
            <a:schemeClr val="dk1"/>
          </a:fillRef>
          <a:effectRef idx="0">
            <a:schemeClr val="dk1"/>
          </a:effectRef>
          <a:fontRef idx="minor">
            <a:schemeClr val="tx1"/>
          </a:fontRef>
        </p:style>
      </p:cxnSp>
      <p:cxnSp>
        <p:nvCxnSpPr>
          <p:cNvPr id="27" name="Curved Connector 26"/>
          <p:cNvCxnSpPr>
            <a:endCxn id="7" idx="1"/>
          </p:cNvCxnSpPr>
          <p:nvPr/>
        </p:nvCxnSpPr>
        <p:spPr>
          <a:xfrm flipV="1">
            <a:off x="1763688" y="1734518"/>
            <a:ext cx="1479574" cy="614362"/>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9" name="Curved Connector 28"/>
          <p:cNvCxnSpPr>
            <a:endCxn id="7" idx="3"/>
          </p:cNvCxnSpPr>
          <p:nvPr/>
        </p:nvCxnSpPr>
        <p:spPr>
          <a:xfrm rot="10800000" flipV="1">
            <a:off x="5900738" y="1124744"/>
            <a:ext cx="1263551" cy="609774"/>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31" name="Curved Connector 30"/>
          <p:cNvCxnSpPr>
            <a:stCxn id="14" idx="2"/>
            <a:endCxn id="7" idx="3"/>
          </p:cNvCxnSpPr>
          <p:nvPr/>
        </p:nvCxnSpPr>
        <p:spPr>
          <a:xfrm rot="10800000">
            <a:off x="5900738" y="1734518"/>
            <a:ext cx="903511" cy="182314"/>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t>Top Level System Description</a:t>
            </a:r>
            <a:endParaRPr lang="en-US" dirty="0">
              <a:solidFill>
                <a:schemeClr val="tx2"/>
              </a:solidFill>
            </a:endParaRPr>
          </a:p>
        </p:txBody>
      </p:sp>
      <p:pic>
        <p:nvPicPr>
          <p:cNvPr id="20482" name="Picture 2" descr="tld.jpg"/>
          <p:cNvPicPr>
            <a:picLocks noChangeAspect="1" noChangeArrowheads="1"/>
          </p:cNvPicPr>
          <p:nvPr/>
        </p:nvPicPr>
        <p:blipFill>
          <a:blip r:embed="rId3" cstate="print"/>
          <a:srcRect/>
          <a:stretch>
            <a:fillRect/>
          </a:stretch>
        </p:blipFill>
        <p:spPr bwMode="auto">
          <a:xfrm>
            <a:off x="1907704" y="980728"/>
            <a:ext cx="5184576" cy="2592289"/>
          </a:xfrm>
          <a:prstGeom prst="rect">
            <a:avLst/>
          </a:prstGeom>
          <a:noFill/>
        </p:spPr>
      </p:pic>
      <p:sp>
        <p:nvSpPr>
          <p:cNvPr id="3" name="Text Placeholder 2"/>
          <p:cNvSpPr>
            <a:spLocks noGrp="1"/>
          </p:cNvSpPr>
          <p:nvPr>
            <p:ph type="body" sz="quarter" idx="10"/>
          </p:nvPr>
        </p:nvSpPr>
        <p:spPr>
          <a:xfrm>
            <a:off x="381000" y="3826767"/>
            <a:ext cx="8382000" cy="2050505"/>
          </a:xfrm>
        </p:spPr>
        <p:txBody>
          <a:bodyPr>
            <a:normAutofit fontScale="62500" lnSpcReduction="20000"/>
          </a:bodyPr>
          <a:lstStyle/>
          <a:p>
            <a:pPr algn="l" rtl="0"/>
            <a:r>
              <a:rPr lang="en-US" dirty="0"/>
              <a:t>The Matrix</a:t>
            </a:r>
          </a:p>
          <a:p>
            <a:pPr lvl="1" algn="l" rtl="0"/>
            <a:r>
              <a:rPr lang="en-US" dirty="0"/>
              <a:t>An open standard for decentralized persistent communication.</a:t>
            </a:r>
          </a:p>
          <a:p>
            <a:pPr lvl="1" algn="l" rtl="0"/>
            <a:r>
              <a:rPr lang="en-US" dirty="0"/>
              <a:t>In other words - A “chat” that everything happens in.</a:t>
            </a:r>
          </a:p>
          <a:p>
            <a:pPr algn="l" rtl="0"/>
            <a:r>
              <a:rPr lang="en-US" dirty="0"/>
              <a:t>The Bridges</a:t>
            </a:r>
          </a:p>
          <a:p>
            <a:pPr lvl="1" algn="l" rtl="0"/>
            <a:r>
              <a:rPr lang="en-US" dirty="0"/>
              <a:t>Entities inside the Matrix but with an API to the ‘outside-world’.</a:t>
            </a:r>
          </a:p>
          <a:p>
            <a:pPr lvl="1" algn="l" rtl="0"/>
            <a:r>
              <a:rPr lang="en-US" dirty="0"/>
              <a:t>Each entity represents a service from the ‘outside-world’.</a:t>
            </a:r>
          </a:p>
          <a:p>
            <a:pPr lvl="1" algn="l" rtl="0"/>
            <a:r>
              <a:rPr lang="en-US" dirty="0"/>
              <a:t>The ‘outside-world’ services are not dependant on each other, and do not have to ‘know’ each other. The only thing that matters is their Bridge.</a:t>
            </a:r>
          </a:p>
        </p:txBody>
      </p:sp>
      <p:sp>
        <p:nvSpPr>
          <p:cNvPr id="6" name="Oval 5"/>
          <p:cNvSpPr/>
          <p:nvPr/>
        </p:nvSpPr>
        <p:spPr bwMode="auto">
          <a:xfrm>
            <a:off x="3419872" y="1124744"/>
            <a:ext cx="2808312" cy="2448272"/>
          </a:xfrm>
          <a:prstGeom prst="ellipse">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he-IL" sz="2300" dirty="0">
              <a:solidFill>
                <a:schemeClr val="tx1"/>
              </a:solidFill>
              <a:latin typeface="Segoe" pitchFamily="34" charset="0"/>
            </a:endParaRPr>
          </a:p>
        </p:txBody>
      </p:sp>
      <p:cxnSp>
        <p:nvCxnSpPr>
          <p:cNvPr id="8" name="Curved Connector 7"/>
          <p:cNvCxnSpPr/>
          <p:nvPr/>
        </p:nvCxnSpPr>
        <p:spPr>
          <a:xfrm>
            <a:off x="1619672" y="1988840"/>
            <a:ext cx="504056" cy="360040"/>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95536" y="1340768"/>
            <a:ext cx="1681422" cy="646331"/>
          </a:xfrm>
          <a:prstGeom prst="rect">
            <a:avLst/>
          </a:prstGeom>
          <a:noFill/>
        </p:spPr>
        <p:txBody>
          <a:bodyPr wrap="none" rtlCol="1">
            <a:spAutoFit/>
          </a:bodyPr>
          <a:lstStyle/>
          <a:p>
            <a:pPr algn="ctr"/>
            <a:r>
              <a:rPr lang="en-US" dirty="0"/>
              <a:t>Smart Parking</a:t>
            </a:r>
            <a:br>
              <a:rPr lang="en-US" dirty="0"/>
            </a:br>
            <a:r>
              <a:rPr lang="en-US" dirty="0"/>
              <a:t>Manager Server</a:t>
            </a:r>
            <a:endParaRPr lang="he-IL"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tld.jpg"/>
          <p:cNvPicPr>
            <a:picLocks noChangeAspect="1" noChangeArrowheads="1"/>
          </p:cNvPicPr>
          <p:nvPr/>
        </p:nvPicPr>
        <p:blipFill>
          <a:blip r:embed="rId3" cstate="print"/>
          <a:stretch>
            <a:fillRect/>
          </a:stretch>
        </p:blipFill>
        <p:spPr bwMode="auto">
          <a:xfrm>
            <a:off x="5076056" y="908719"/>
            <a:ext cx="3744417" cy="1872208"/>
          </a:xfrm>
          <a:prstGeom prst="rect">
            <a:avLst/>
          </a:prstGeom>
          <a:noFill/>
        </p:spPr>
      </p:pic>
      <p:sp>
        <p:nvSpPr>
          <p:cNvPr id="2" name="Title 1"/>
          <p:cNvSpPr>
            <a:spLocks noGrp="1"/>
          </p:cNvSpPr>
          <p:nvPr>
            <p:ph type="title"/>
          </p:nvPr>
        </p:nvSpPr>
        <p:spPr>
          <a:xfrm>
            <a:off x="381000" y="230188"/>
            <a:ext cx="8382000" cy="1163395"/>
          </a:xfrm>
        </p:spPr>
        <p:txBody>
          <a:bodyPr>
            <a:normAutofit/>
          </a:bodyPr>
          <a:lstStyle/>
          <a:p>
            <a:r>
              <a:rPr lang="en-US" sz="3600" dirty="0"/>
              <a:t>Why Matrix and not direct communication???</a:t>
            </a:r>
            <a:endParaRPr lang="en-US" sz="3600" dirty="0">
              <a:solidFill>
                <a:schemeClr val="tx2"/>
              </a:solidFill>
            </a:endParaRPr>
          </a:p>
        </p:txBody>
      </p:sp>
      <p:pic>
        <p:nvPicPr>
          <p:cNvPr id="20482" name="Picture 2" descr="tld.jpg"/>
          <p:cNvPicPr>
            <a:picLocks noChangeAspect="1" noChangeArrowheads="1"/>
          </p:cNvPicPr>
          <p:nvPr/>
        </p:nvPicPr>
        <p:blipFill>
          <a:blip r:embed="rId4" cstate="print"/>
          <a:srcRect/>
          <a:stretch>
            <a:fillRect/>
          </a:stretch>
        </p:blipFill>
        <p:spPr bwMode="auto">
          <a:xfrm>
            <a:off x="323528" y="908720"/>
            <a:ext cx="3744416" cy="1872209"/>
          </a:xfrm>
          <a:prstGeom prst="rect">
            <a:avLst/>
          </a:prstGeom>
          <a:noFill/>
        </p:spPr>
      </p:pic>
      <p:sp>
        <p:nvSpPr>
          <p:cNvPr id="3" name="Text Placeholder 2"/>
          <p:cNvSpPr>
            <a:spLocks noGrp="1"/>
          </p:cNvSpPr>
          <p:nvPr>
            <p:ph type="body" sz="quarter" idx="10"/>
          </p:nvPr>
        </p:nvSpPr>
        <p:spPr>
          <a:xfrm>
            <a:off x="251520" y="2636913"/>
            <a:ext cx="3888432" cy="3240360"/>
          </a:xfrm>
        </p:spPr>
        <p:txBody>
          <a:bodyPr>
            <a:normAutofit fontScale="47500" lnSpcReduction="20000"/>
          </a:bodyPr>
          <a:lstStyle/>
          <a:p>
            <a:pPr algn="just" rtl="0"/>
            <a:r>
              <a:rPr lang="en-US" dirty="0"/>
              <a:t>More scalable</a:t>
            </a:r>
          </a:p>
          <a:p>
            <a:pPr lvl="1" algn="just" rtl="0"/>
            <a:r>
              <a:rPr lang="en-US" dirty="0"/>
              <a:t>Apps do not have to ‘know’ each other. They know their corresponding bridge, and that’s all!</a:t>
            </a:r>
          </a:p>
          <a:p>
            <a:pPr lvl="1" algn="just" rtl="0"/>
            <a:r>
              <a:rPr lang="en-US" dirty="0"/>
              <a:t>Use as many SPMs and Providers as needed</a:t>
            </a:r>
          </a:p>
          <a:p>
            <a:pPr lvl="1" algn="just" rtl="0"/>
            <a:r>
              <a:rPr lang="en-US" dirty="0"/>
              <a:t>Everything is transparent – Just as a message in the chat</a:t>
            </a:r>
          </a:p>
          <a:p>
            <a:pPr lvl="1" algn="just" rtl="0"/>
            <a:r>
              <a:rPr lang="en-US" dirty="0"/>
              <a:t>Adding an entity is easy as pie</a:t>
            </a:r>
          </a:p>
          <a:p>
            <a:pPr lvl="1" algn="just" rtl="0"/>
            <a:r>
              <a:rPr lang="en-US" dirty="0"/>
              <a:t>History and logs are all-in-one-place. with the ability to filter messages by participant</a:t>
            </a:r>
          </a:p>
          <a:p>
            <a:pPr algn="just" rtl="0"/>
            <a:r>
              <a:rPr lang="en-US" dirty="0"/>
              <a:t>More reliable</a:t>
            </a:r>
          </a:p>
          <a:p>
            <a:pPr lvl="1" algn="just" rtl="0"/>
            <a:r>
              <a:rPr lang="en-US" dirty="0"/>
              <a:t>Encryption protocols are built inside the Matrix – No need to worry about</a:t>
            </a:r>
          </a:p>
          <a:p>
            <a:pPr lvl="1" algn="just" rtl="0"/>
            <a:r>
              <a:rPr lang="en-US" dirty="0"/>
              <a:t>Different bridges use different encryption methods with the Providers</a:t>
            </a:r>
          </a:p>
          <a:p>
            <a:pPr lvl="1" algn="just" rtl="0"/>
            <a:r>
              <a:rPr lang="en-US" dirty="0"/>
              <a:t>Every entity knows what it is responsible for. A protocol change does not result changing the whole communication network</a:t>
            </a:r>
          </a:p>
        </p:txBody>
      </p:sp>
      <p:sp>
        <p:nvSpPr>
          <p:cNvPr id="10" name="Text Placeholder 2"/>
          <p:cNvSpPr txBox="1">
            <a:spLocks/>
          </p:cNvSpPr>
          <p:nvPr/>
        </p:nvSpPr>
        <p:spPr>
          <a:xfrm>
            <a:off x="4932040" y="2636912"/>
            <a:ext cx="3888432" cy="3240360"/>
          </a:xfrm>
          <a:prstGeom prst="rect">
            <a:avLst/>
          </a:prstGeom>
        </p:spPr>
        <p:txBody>
          <a:bodyPr vert="horz" lIns="0" tIns="0" rIns="0" bIns="0" rtlCol="0">
            <a:normAutofit/>
          </a:bodyPr>
          <a:lstStyle/>
          <a:p>
            <a:pPr marL="396875" marR="0" lvl="0" indent="-396875" algn="just" defTabSz="914363" rtl="0" eaLnBrk="1" fontAlgn="auto" latinLnBrk="0" hangingPunct="1">
              <a:lnSpc>
                <a:spcPct val="90000"/>
              </a:lnSpc>
              <a:spcBef>
                <a:spcPct val="20000"/>
              </a:spcBef>
              <a:spcAft>
                <a:spcPts val="0"/>
              </a:spcAft>
              <a:buClrTx/>
              <a:buSzTx/>
              <a:buFontTx/>
              <a:buBlip>
                <a:blip r:embed="rId5"/>
              </a:buBlip>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Less scalable</a:t>
            </a:r>
          </a:p>
          <a:p>
            <a:pPr marL="914400" marR="0" lvl="1" indent="-396875" algn="just" defTabSz="914363" rtl="0" eaLnBrk="1" fontAlgn="auto" latinLnBrk="0" hangingPunct="1">
              <a:lnSpc>
                <a:spcPct val="90000"/>
              </a:lnSpc>
              <a:spcBef>
                <a:spcPct val="20000"/>
              </a:spcBef>
              <a:spcAft>
                <a:spcPts val="0"/>
              </a:spcAft>
              <a:buClrTx/>
              <a:buSzTx/>
              <a:buFontTx/>
              <a:buBlip>
                <a:blip r:embed="rId6"/>
              </a:buBlip>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How to add additional SPM?</a:t>
            </a:r>
          </a:p>
          <a:p>
            <a:pPr marL="914400" marR="0" lvl="1" indent="-396875" algn="just" defTabSz="914363" rtl="0" eaLnBrk="1" fontAlgn="auto" latinLnBrk="0" hangingPunct="1">
              <a:lnSpc>
                <a:spcPct val="90000"/>
              </a:lnSpc>
              <a:spcBef>
                <a:spcPct val="20000"/>
              </a:spcBef>
              <a:spcAft>
                <a:spcPts val="0"/>
              </a:spcAft>
              <a:buClrTx/>
              <a:buSzTx/>
              <a:buFontTx/>
              <a:buBlip>
                <a:blip r:embed="rId6"/>
              </a:buBlip>
              <a:tabLst/>
              <a:defRPr/>
            </a:pPr>
            <a:r>
              <a:rPr lang="en-US" sz="1200" noProof="0" dirty="0"/>
              <a:t>What to update when adding another provider, with a different API?</a:t>
            </a:r>
          </a:p>
          <a:p>
            <a:pPr marL="914400" marR="0" lvl="1" indent="-396875" algn="just" defTabSz="914363" rtl="0" eaLnBrk="1" fontAlgn="auto" latinLnBrk="0" hangingPunct="1">
              <a:lnSpc>
                <a:spcPct val="90000"/>
              </a:lnSpc>
              <a:spcBef>
                <a:spcPct val="20000"/>
              </a:spcBef>
              <a:spcAft>
                <a:spcPts val="0"/>
              </a:spcAft>
              <a:buClrTx/>
              <a:buSzTx/>
              <a:buFontTx/>
              <a:buBlip>
                <a:blip r:embed="rId6"/>
              </a:buBlip>
              <a:tabLst/>
              <a:defRPr/>
            </a:pPr>
            <a:r>
              <a:rPr kumimoji="0" lang="en-US" sz="1200" b="0" i="0" u="none" strike="noStrike" kern="1200" cap="none" spc="0" normalizeH="0" baseline="0" dirty="0">
                <a:ln>
                  <a:noFill/>
                </a:ln>
                <a:solidFill>
                  <a:schemeClr val="tx1"/>
                </a:solidFill>
                <a:effectLst/>
                <a:uLnTx/>
                <a:uFillTx/>
                <a:latin typeface="+mn-lt"/>
                <a:ea typeface="+mn-ea"/>
                <a:cs typeface="+mn-cs"/>
              </a:rPr>
              <a:t>What</a:t>
            </a:r>
            <a:r>
              <a:rPr kumimoji="0" lang="en-US" sz="1200" b="0" i="0" u="none" strike="noStrike" kern="1200" cap="none" spc="0" normalizeH="0" dirty="0">
                <a:ln>
                  <a:noFill/>
                </a:ln>
                <a:solidFill>
                  <a:schemeClr val="tx1"/>
                </a:solidFill>
                <a:effectLst/>
                <a:uLnTx/>
                <a:uFillTx/>
                <a:latin typeface="+mn-lt"/>
                <a:ea typeface="+mn-ea"/>
                <a:cs typeface="+mn-cs"/>
              </a:rPr>
              <a:t> to update if the API changed?</a:t>
            </a:r>
          </a:p>
          <a:p>
            <a:pPr marL="914400" marR="0" lvl="1" indent="-396875" algn="just" defTabSz="914363" rtl="0" eaLnBrk="1" fontAlgn="auto" latinLnBrk="0" hangingPunct="1">
              <a:lnSpc>
                <a:spcPct val="90000"/>
              </a:lnSpc>
              <a:spcBef>
                <a:spcPct val="20000"/>
              </a:spcBef>
              <a:spcAft>
                <a:spcPts val="0"/>
              </a:spcAft>
              <a:buClrTx/>
              <a:buSzTx/>
              <a:buFontTx/>
              <a:buBlip>
                <a:blip r:embed="rId6"/>
              </a:buBlip>
              <a:tabLst/>
              <a:defRPr/>
            </a:pPr>
            <a:r>
              <a:rPr lang="en-US" sz="1200" dirty="0"/>
              <a:t>How to add a 3</a:t>
            </a:r>
            <a:r>
              <a:rPr lang="en-US" sz="1200" baseline="30000" dirty="0"/>
              <a:t>rd</a:t>
            </a:r>
            <a:r>
              <a:rPr lang="en-US" sz="1200" dirty="0"/>
              <a:t> party app? Like SMS notifications?</a:t>
            </a:r>
            <a:endParaRPr kumimoji="0" lang="en-US" sz="1200" b="0" i="0" u="none" strike="noStrike" kern="1200" cap="none" spc="0" normalizeH="0" dirty="0">
              <a:ln>
                <a:noFill/>
              </a:ln>
              <a:solidFill>
                <a:schemeClr val="tx1"/>
              </a:solidFill>
              <a:effectLst/>
              <a:uLnTx/>
              <a:uFillTx/>
              <a:latin typeface="+mn-lt"/>
              <a:ea typeface="+mn-ea"/>
              <a:cs typeface="+mn-cs"/>
            </a:endParaRPr>
          </a:p>
          <a:p>
            <a:pPr marL="396875" marR="0" lvl="0" indent="-396875" algn="just" defTabSz="914363" rtl="0" eaLnBrk="1" fontAlgn="auto" latinLnBrk="0" hangingPunct="1">
              <a:lnSpc>
                <a:spcPct val="90000"/>
              </a:lnSpc>
              <a:spcBef>
                <a:spcPct val="20000"/>
              </a:spcBef>
              <a:spcAft>
                <a:spcPts val="0"/>
              </a:spcAft>
              <a:buClrTx/>
              <a:buSzTx/>
              <a:buFontTx/>
              <a:buBlip>
                <a:blip r:embed="rId5"/>
              </a:buBlip>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Less reliable</a:t>
            </a:r>
          </a:p>
          <a:p>
            <a:pPr marL="914400" marR="0" lvl="1" indent="-396875" algn="just" defTabSz="914363" rtl="0" eaLnBrk="1" fontAlgn="auto" latinLnBrk="0" hangingPunct="1">
              <a:lnSpc>
                <a:spcPct val="90000"/>
              </a:lnSpc>
              <a:spcBef>
                <a:spcPct val="20000"/>
              </a:spcBef>
              <a:spcAft>
                <a:spcPts val="0"/>
              </a:spcAft>
              <a:buClrTx/>
              <a:buSzTx/>
              <a:buFontTx/>
              <a:buBlip>
                <a:blip r:embed="rId6"/>
              </a:buBlip>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SPM must support all encryption</a:t>
            </a:r>
            <a:r>
              <a:rPr kumimoji="0" lang="en-US" sz="1200" b="0" i="0" u="none" strike="noStrike" kern="1200" cap="none" spc="0" normalizeH="0" noProof="0" dirty="0">
                <a:ln>
                  <a:noFill/>
                </a:ln>
                <a:solidFill>
                  <a:schemeClr val="tx1"/>
                </a:solidFill>
                <a:effectLst/>
                <a:uLnTx/>
                <a:uFillTx/>
                <a:latin typeface="+mn-lt"/>
                <a:ea typeface="+mn-ea"/>
                <a:cs typeface="+mn-cs"/>
              </a:rPr>
              <a:t> methods the providers support.</a:t>
            </a:r>
          </a:p>
          <a:p>
            <a:pPr marL="914400" marR="0" lvl="1" indent="-396875" algn="just" defTabSz="914363" rtl="0" eaLnBrk="1" fontAlgn="auto" latinLnBrk="0" hangingPunct="1">
              <a:lnSpc>
                <a:spcPct val="90000"/>
              </a:lnSpc>
              <a:spcBef>
                <a:spcPct val="20000"/>
              </a:spcBef>
              <a:spcAft>
                <a:spcPts val="0"/>
              </a:spcAft>
              <a:buClrTx/>
              <a:buSzTx/>
              <a:buFontTx/>
              <a:buBlip>
                <a:blip r:embed="rId6"/>
              </a:buBlip>
              <a:tabLst/>
              <a:defRPr/>
            </a:pPr>
            <a:r>
              <a:rPr lang="en-US" sz="1200" baseline="0" dirty="0"/>
              <a:t>SPM</a:t>
            </a:r>
            <a:r>
              <a:rPr lang="en-US" sz="1200" dirty="0"/>
              <a:t> must accept a less powerful encryption if the provider uses it</a:t>
            </a:r>
          </a:p>
          <a:p>
            <a:pPr marL="914400" lvl="1" indent="-396875" algn="just" defTabSz="914363">
              <a:lnSpc>
                <a:spcPct val="90000"/>
              </a:lnSpc>
              <a:spcBef>
                <a:spcPct val="20000"/>
              </a:spcBef>
              <a:buBlip>
                <a:blip r:embed="rId6"/>
              </a:buBlip>
            </a:pPr>
            <a:r>
              <a:rPr lang="en-US" sz="1200" dirty="0"/>
              <a:t>Where the logs are stored? Each server hold its own</a:t>
            </a:r>
          </a:p>
          <a:p>
            <a:pPr marL="914400" marR="0" lvl="1" indent="-396875" algn="just" defTabSz="914363" rtl="0" eaLnBrk="1" fontAlgn="auto" latinLnBrk="0" hangingPunct="1">
              <a:lnSpc>
                <a:spcPct val="90000"/>
              </a:lnSpc>
              <a:spcBef>
                <a:spcPct val="20000"/>
              </a:spcBef>
              <a:spcAft>
                <a:spcPts val="0"/>
              </a:spcAft>
              <a:buClrTx/>
              <a:buSzTx/>
              <a:tabLst/>
              <a:defRPr/>
            </a:pPr>
            <a:endParaRPr lang="en-US" sz="1200"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t>Billing for Smart Parking</a:t>
            </a:r>
            <a:endParaRPr lang="en-US" dirty="0">
              <a:solidFill>
                <a:schemeClr val="tx2"/>
              </a:solidFill>
            </a:endParaRPr>
          </a:p>
        </p:txBody>
      </p:sp>
      <p:pic>
        <p:nvPicPr>
          <p:cNvPr id="20482" name="Picture 2" descr="tld.jpg"/>
          <p:cNvPicPr>
            <a:picLocks noChangeAspect="1" noChangeArrowheads="1"/>
          </p:cNvPicPr>
          <p:nvPr/>
        </p:nvPicPr>
        <p:blipFill>
          <a:blip r:embed="rId3" cstate="print"/>
          <a:srcRect/>
          <a:stretch>
            <a:fillRect/>
          </a:stretch>
        </p:blipFill>
        <p:spPr bwMode="auto">
          <a:xfrm>
            <a:off x="1907704" y="980728"/>
            <a:ext cx="5184576" cy="2592289"/>
          </a:xfrm>
          <a:prstGeom prst="rect">
            <a:avLst/>
          </a:prstGeom>
          <a:noFill/>
        </p:spPr>
      </p:pic>
      <p:sp>
        <p:nvSpPr>
          <p:cNvPr id="3" name="Text Placeholder 2"/>
          <p:cNvSpPr>
            <a:spLocks noGrp="1"/>
          </p:cNvSpPr>
          <p:nvPr>
            <p:ph type="body" sz="quarter" idx="10"/>
          </p:nvPr>
        </p:nvSpPr>
        <p:spPr>
          <a:xfrm>
            <a:off x="381000" y="3826767"/>
            <a:ext cx="8382000" cy="2050505"/>
          </a:xfrm>
        </p:spPr>
        <p:txBody>
          <a:bodyPr>
            <a:normAutofit fontScale="47500" lnSpcReduction="20000"/>
          </a:bodyPr>
          <a:lstStyle/>
          <a:p>
            <a:pPr algn="l" rtl="0"/>
            <a:r>
              <a:rPr lang="en-US" dirty="0"/>
              <a:t>The Matrix</a:t>
            </a:r>
          </a:p>
          <a:p>
            <a:pPr lvl="1" algn="l" rtl="0"/>
            <a:r>
              <a:rPr lang="en-US" dirty="0"/>
              <a:t>A matrix home-server runs on </a:t>
            </a:r>
            <a:r>
              <a:rPr lang="en-US" dirty="0" err="1"/>
              <a:t>Ubuntu</a:t>
            </a:r>
            <a:r>
              <a:rPr lang="en-US" dirty="0"/>
              <a:t> 16.10</a:t>
            </a:r>
          </a:p>
          <a:p>
            <a:pPr algn="l" rtl="0"/>
            <a:r>
              <a:rPr lang="en-US" dirty="0"/>
              <a:t>The Bridges</a:t>
            </a:r>
          </a:p>
          <a:p>
            <a:pPr lvl="1" algn="l" rtl="0"/>
            <a:r>
              <a:rPr lang="en-US" dirty="0"/>
              <a:t>3 Bridges (SPM, </a:t>
            </a:r>
            <a:r>
              <a:rPr lang="en-US" dirty="0" err="1"/>
              <a:t>CelloPark</a:t>
            </a:r>
            <a:r>
              <a:rPr lang="en-US" dirty="0"/>
              <a:t>, </a:t>
            </a:r>
            <a:r>
              <a:rPr lang="en-US" dirty="0" err="1"/>
              <a:t>Pango</a:t>
            </a:r>
            <a:r>
              <a:rPr lang="en-US" dirty="0"/>
              <a:t>), running on </a:t>
            </a:r>
            <a:r>
              <a:rPr lang="en-US" dirty="0" err="1"/>
              <a:t>Ubuntu</a:t>
            </a:r>
            <a:r>
              <a:rPr lang="en-US" dirty="0"/>
              <a:t> 16.10</a:t>
            </a:r>
          </a:p>
          <a:p>
            <a:pPr lvl="1" algn="l" rtl="0"/>
            <a:r>
              <a:rPr lang="en-US" dirty="0"/>
              <a:t>Each server (bridge) runs over </a:t>
            </a:r>
            <a:r>
              <a:rPr lang="en-US" dirty="0" err="1"/>
              <a:t>NodeJS</a:t>
            </a:r>
            <a:r>
              <a:rPr lang="en-US" dirty="0"/>
              <a:t> (JavaScript backend)</a:t>
            </a:r>
          </a:p>
          <a:p>
            <a:pPr algn="l" rtl="0"/>
            <a:r>
              <a:rPr lang="en-US" dirty="0"/>
              <a:t>The SPM</a:t>
            </a:r>
          </a:p>
          <a:p>
            <a:pPr lvl="1" algn="l" rtl="0"/>
            <a:r>
              <a:rPr lang="en-US" dirty="0"/>
              <a:t>Since no ‘real’ SPM is available yet. We’ve created a Mock to simulate the ‘real’ one.</a:t>
            </a:r>
          </a:p>
          <a:p>
            <a:pPr lvl="1" algn="l" rtl="0"/>
            <a:r>
              <a:rPr lang="en-US" dirty="0"/>
              <a:t>Runs on Windows 7 x64, over ASP.NET (C# backend)</a:t>
            </a:r>
          </a:p>
          <a:p>
            <a:pPr algn="l" rtl="0"/>
            <a:r>
              <a:rPr lang="en-US" dirty="0"/>
              <a:t>The providers (</a:t>
            </a:r>
            <a:r>
              <a:rPr lang="en-US" dirty="0" err="1"/>
              <a:t>CelloPark</a:t>
            </a:r>
            <a:r>
              <a:rPr lang="en-US" dirty="0"/>
              <a:t> and </a:t>
            </a:r>
            <a:r>
              <a:rPr lang="en-US" dirty="0" err="1"/>
              <a:t>Pango</a:t>
            </a:r>
            <a:r>
              <a:rPr lang="en-US" dirty="0"/>
              <a:t>)</a:t>
            </a:r>
          </a:p>
          <a:p>
            <a:pPr lvl="1" algn="l" rtl="0"/>
            <a:r>
              <a:rPr lang="en-US" dirty="0"/>
              <a:t>Since no API was given by the providers, We’ve created a Mock to simulate each provider.</a:t>
            </a:r>
          </a:p>
          <a:p>
            <a:pPr lvl="1" algn="l" rtl="0"/>
            <a:r>
              <a:rPr lang="en-US" dirty="0"/>
              <a:t>Runs on Windows 7 x64, over ASP.NET (C# backend)</a:t>
            </a:r>
          </a:p>
        </p:txBody>
      </p:sp>
      <p:cxnSp>
        <p:nvCxnSpPr>
          <p:cNvPr id="8" name="Curved Connector 7"/>
          <p:cNvCxnSpPr/>
          <p:nvPr/>
        </p:nvCxnSpPr>
        <p:spPr>
          <a:xfrm>
            <a:off x="1619672" y="1988840"/>
            <a:ext cx="504056" cy="360040"/>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95536" y="1340768"/>
            <a:ext cx="1681422" cy="646331"/>
          </a:xfrm>
          <a:prstGeom prst="rect">
            <a:avLst/>
          </a:prstGeom>
          <a:noFill/>
        </p:spPr>
        <p:txBody>
          <a:bodyPr wrap="none" rtlCol="1">
            <a:spAutoFit/>
          </a:bodyPr>
          <a:lstStyle/>
          <a:p>
            <a:pPr algn="ctr"/>
            <a:r>
              <a:rPr lang="en-US" dirty="0"/>
              <a:t>Smart Parking</a:t>
            </a:r>
            <a:br>
              <a:rPr lang="en-US" dirty="0"/>
            </a:br>
            <a:r>
              <a:rPr lang="en-US" dirty="0"/>
              <a:t>Manager Server</a:t>
            </a:r>
            <a:endParaRPr lang="he-IL"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t>Project stages</a:t>
            </a:r>
            <a:endParaRPr lang="en-US" dirty="0">
              <a:solidFill>
                <a:schemeClr val="tx2"/>
              </a:solidFill>
            </a:endParaRPr>
          </a:p>
        </p:txBody>
      </p:sp>
      <p:pic>
        <p:nvPicPr>
          <p:cNvPr id="20482" name="Picture 2" descr="tld.jpg"/>
          <p:cNvPicPr>
            <a:picLocks noChangeAspect="1" noChangeArrowheads="1"/>
          </p:cNvPicPr>
          <p:nvPr/>
        </p:nvPicPr>
        <p:blipFill>
          <a:blip r:embed="rId3" cstate="print"/>
          <a:srcRect/>
          <a:stretch>
            <a:fillRect/>
          </a:stretch>
        </p:blipFill>
        <p:spPr bwMode="auto">
          <a:xfrm>
            <a:off x="6588224" y="44623"/>
            <a:ext cx="2448273" cy="1224137"/>
          </a:xfrm>
          <a:prstGeom prst="rect">
            <a:avLst/>
          </a:prstGeom>
          <a:noFill/>
        </p:spPr>
      </p:pic>
      <p:sp>
        <p:nvSpPr>
          <p:cNvPr id="3" name="Text Placeholder 2"/>
          <p:cNvSpPr>
            <a:spLocks noGrp="1"/>
          </p:cNvSpPr>
          <p:nvPr>
            <p:ph type="body" sz="quarter" idx="10"/>
          </p:nvPr>
        </p:nvSpPr>
        <p:spPr>
          <a:xfrm>
            <a:off x="381000" y="1340769"/>
            <a:ext cx="8382000" cy="4536504"/>
          </a:xfrm>
        </p:spPr>
        <p:txBody>
          <a:bodyPr>
            <a:normAutofit fontScale="92500" lnSpcReduction="10000"/>
          </a:bodyPr>
          <a:lstStyle/>
          <a:p>
            <a:pPr algn="l" rtl="0"/>
            <a:r>
              <a:rPr lang="en-US" dirty="0"/>
              <a:t>The Matrix</a:t>
            </a:r>
          </a:p>
          <a:p>
            <a:pPr lvl="1" algn="l" rtl="0"/>
            <a:r>
              <a:rPr lang="en-US" dirty="0"/>
              <a:t>Setting up the Matrix</a:t>
            </a:r>
          </a:p>
          <a:p>
            <a:pPr algn="l" rtl="0"/>
            <a:r>
              <a:rPr lang="en-US" dirty="0"/>
              <a:t>The Bridges</a:t>
            </a:r>
          </a:p>
          <a:p>
            <a:pPr lvl="1" algn="l" rtl="0"/>
            <a:r>
              <a:rPr lang="en-US" dirty="0"/>
              <a:t>Installing </a:t>
            </a:r>
            <a:r>
              <a:rPr lang="en-US" dirty="0" err="1">
                <a:latin typeface="Consolas" pitchFamily="49" charset="0"/>
                <a:cs typeface="Consolas" pitchFamily="49" charset="0"/>
              </a:rPr>
              <a:t>NodeJS</a:t>
            </a:r>
            <a:endParaRPr lang="en-US" dirty="0"/>
          </a:p>
          <a:p>
            <a:pPr lvl="1" algn="l" rtl="0"/>
            <a:r>
              <a:rPr lang="en-US" dirty="0"/>
              <a:t>Adding a </a:t>
            </a:r>
            <a:r>
              <a:rPr lang="en-US" dirty="0">
                <a:latin typeface="Consolas" pitchFamily="49" charset="0"/>
                <a:cs typeface="Consolas" pitchFamily="49" charset="0"/>
              </a:rPr>
              <a:t>matrix-</a:t>
            </a:r>
            <a:r>
              <a:rPr lang="en-US" dirty="0" err="1">
                <a:latin typeface="Consolas" pitchFamily="49" charset="0"/>
                <a:cs typeface="Consolas" pitchFamily="49" charset="0"/>
              </a:rPr>
              <a:t>appservice</a:t>
            </a:r>
            <a:r>
              <a:rPr lang="en-US">
                <a:latin typeface="Consolas" pitchFamily="49" charset="0"/>
                <a:cs typeface="Consolas" pitchFamily="49" charset="0"/>
              </a:rPr>
              <a:t>-bridge</a:t>
            </a:r>
            <a:r>
              <a:rPr lang="en-US"/>
              <a:t> </a:t>
            </a:r>
            <a:r>
              <a:rPr lang="en-US" dirty="0"/>
              <a:t>Framework support</a:t>
            </a:r>
          </a:p>
          <a:p>
            <a:pPr lvl="1" algn="l" rtl="0"/>
            <a:r>
              <a:rPr lang="en-US" dirty="0"/>
              <a:t>Running 3 </a:t>
            </a:r>
            <a:r>
              <a:rPr lang="en-US" dirty="0" err="1">
                <a:latin typeface="Consolas" pitchFamily="49" charset="0"/>
                <a:cs typeface="Consolas" pitchFamily="49" charset="0"/>
              </a:rPr>
              <a:t>NodeJS</a:t>
            </a:r>
            <a:r>
              <a:rPr lang="en-US" dirty="0">
                <a:latin typeface="Consolas" pitchFamily="49" charset="0"/>
                <a:cs typeface="Consolas" pitchFamily="49" charset="0"/>
              </a:rPr>
              <a:t> </a:t>
            </a:r>
            <a:r>
              <a:rPr lang="en-US" dirty="0">
                <a:cs typeface="Consolas" pitchFamily="49" charset="0"/>
              </a:rPr>
              <a:t>servers</a:t>
            </a:r>
            <a:endParaRPr lang="en-US" dirty="0"/>
          </a:p>
          <a:p>
            <a:pPr algn="l" rtl="0"/>
            <a:r>
              <a:rPr lang="en-US" dirty="0"/>
              <a:t>The SPM &amp; The Providers</a:t>
            </a:r>
          </a:p>
          <a:p>
            <a:pPr lvl="1" algn="l" rtl="0"/>
            <a:r>
              <a:rPr lang="en-US" dirty="0"/>
              <a:t>Writing 3 mocks (</a:t>
            </a:r>
            <a:r>
              <a:rPr lang="en-US" dirty="0">
                <a:latin typeface="Consolas" pitchFamily="49" charset="0"/>
                <a:cs typeface="Consolas" pitchFamily="49" charset="0"/>
              </a:rPr>
              <a:t>C#</a:t>
            </a:r>
            <a:r>
              <a:rPr lang="en-US" dirty="0"/>
              <a:t>), with basic logic for </a:t>
            </a:r>
            <a:r>
              <a:rPr lang="en-US" dirty="0" err="1"/>
              <a:t>PoC</a:t>
            </a:r>
            <a:endParaRPr lang="en-US" dirty="0"/>
          </a:p>
          <a:p>
            <a:pPr lvl="1" algn="l" rtl="0"/>
            <a:r>
              <a:rPr lang="en-US" dirty="0"/>
              <a:t>All mocks run on single </a:t>
            </a:r>
            <a:r>
              <a:rPr lang="en-US" dirty="0">
                <a:latin typeface="Consolas" pitchFamily="49" charset="0"/>
                <a:cs typeface="Consolas" pitchFamily="49" charset="0"/>
              </a:rPr>
              <a:t>IIS Server</a:t>
            </a:r>
            <a:r>
              <a:rPr lang="en-US" dirty="0"/>
              <a:t>, they defer in their API address</a:t>
            </a:r>
          </a:p>
        </p:txBody>
      </p:sp>
    </p:spTree>
  </p:cSld>
  <p:clrMapOvr>
    <a:masterClrMapping/>
  </p:clrMapOvr>
  <p:transition>
    <p:fade/>
  </p:transition>
</p:sld>
</file>

<file path=ppt/theme/theme1.xml><?xml version="1.0" encoding="utf-8"?>
<a:theme xmlns:a="http://schemas.openxmlformats.org/drawingml/2006/main" name="1_White with Blue Bar Segoe Template">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EEFD162-EDAF-40F1-8DE6-8C07E9AEC8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1_White with Blue Bar Segoe Template</Template>
  <TotalTime>438</TotalTime>
  <Words>2989</Words>
  <Application>Microsoft Office PowerPoint</Application>
  <PresentationFormat>‫הצגה על המסך (4:3)</PresentationFormat>
  <Paragraphs>311</Paragraphs>
  <Slides>18</Slides>
  <Notes>16</Notes>
  <HiddenSlides>0</HiddenSlides>
  <MMClips>0</MMClips>
  <ScaleCrop>false</ScaleCrop>
  <HeadingPairs>
    <vt:vector size="8" baseType="variant">
      <vt:variant>
        <vt:lpstr>גופנים בשימוש</vt:lpstr>
      </vt:variant>
      <vt:variant>
        <vt:i4>7</vt:i4>
      </vt:variant>
      <vt:variant>
        <vt:lpstr>ערכת נושא</vt:lpstr>
      </vt:variant>
      <vt:variant>
        <vt:i4>2</vt:i4>
      </vt:variant>
      <vt:variant>
        <vt:lpstr>שרתי OLE מוטבעים</vt:lpstr>
      </vt:variant>
      <vt:variant>
        <vt:i4>1</vt:i4>
      </vt:variant>
      <vt:variant>
        <vt:lpstr>כותרות שקופיות</vt:lpstr>
      </vt:variant>
      <vt:variant>
        <vt:i4>18</vt:i4>
      </vt:variant>
    </vt:vector>
  </HeadingPairs>
  <TitlesOfParts>
    <vt:vector size="28" baseType="lpstr">
      <vt:lpstr>Arial</vt:lpstr>
      <vt:lpstr>Calibri</vt:lpstr>
      <vt:lpstr>Consolas</vt:lpstr>
      <vt:lpstr>Courier New</vt:lpstr>
      <vt:lpstr>Segoe</vt:lpstr>
      <vt:lpstr>Ubuntu</vt:lpstr>
      <vt:lpstr>Wingdings</vt:lpstr>
      <vt:lpstr>1_White with Blue Bar Segoe Template</vt:lpstr>
      <vt:lpstr>White with Courier font for code slides</vt:lpstr>
      <vt:lpstr>Equation</vt:lpstr>
      <vt:lpstr>Billing for Smart Parking</vt:lpstr>
      <vt:lpstr>Background and Motivation</vt:lpstr>
      <vt:lpstr>Smart Parking to the rescue!</vt:lpstr>
      <vt:lpstr>Top Level System Description</vt:lpstr>
      <vt:lpstr>What Matrix.org is?</vt:lpstr>
      <vt:lpstr>Top Level System Description</vt:lpstr>
      <vt:lpstr>Why Matrix and not direct communication???</vt:lpstr>
      <vt:lpstr>Billing for Smart Parking</vt:lpstr>
      <vt:lpstr>Project stages</vt:lpstr>
      <vt:lpstr>What Matrix looks like…</vt:lpstr>
      <vt:lpstr>What A Bridge looks like…</vt:lpstr>
      <vt:lpstr>Everything put-together</vt:lpstr>
      <vt:lpstr>מצגת של PowerPoint‏</vt:lpstr>
      <vt:lpstr>Load Test</vt:lpstr>
      <vt:lpstr>Results and conclusions</vt:lpstr>
      <vt:lpstr>Future plans and opportunities</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Billing for Smart Parking</dc:title>
  <dc:creator>Natan Bagrov</dc:creator>
  <cp:lastModifiedBy>rds159@gmail.com</cp:lastModifiedBy>
  <cp:revision>46</cp:revision>
  <dcterms:created xsi:type="dcterms:W3CDTF">2017-01-20T12:26:40Z</dcterms:created>
  <dcterms:modified xsi:type="dcterms:W3CDTF">2017-02-06T09:38:16Z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TC102867899990</vt:lpwstr>
  </property>
</Properties>
</file>