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99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3FF-4DE9-4B1E-AD14-6BA74570D11F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36B8-2542-4481-8446-60291DBB0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938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3FF-4DE9-4B1E-AD14-6BA74570D11F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36B8-2542-4481-8446-60291DBB0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369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3FF-4DE9-4B1E-AD14-6BA74570D11F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36B8-2542-4481-8446-60291DBB0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760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3FF-4DE9-4B1E-AD14-6BA74570D11F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36B8-2542-4481-8446-60291DBB0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449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3FF-4DE9-4B1E-AD14-6BA74570D11F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36B8-2542-4481-8446-60291DBB0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996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3FF-4DE9-4B1E-AD14-6BA74570D11F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36B8-2542-4481-8446-60291DBB0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08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3FF-4DE9-4B1E-AD14-6BA74570D11F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36B8-2542-4481-8446-60291DBB0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984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3FF-4DE9-4B1E-AD14-6BA74570D11F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36B8-2542-4481-8446-60291DBB0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495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3FF-4DE9-4B1E-AD14-6BA74570D11F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36B8-2542-4481-8446-60291DBB0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890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3FF-4DE9-4B1E-AD14-6BA74570D11F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36B8-2542-4481-8446-60291DBB0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710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3FF-4DE9-4B1E-AD14-6BA74570D11F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36B8-2542-4481-8446-60291DBB0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619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663FF-4DE9-4B1E-AD14-6BA74570D11F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036B8-2542-4481-8446-60291DBB0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3123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216589"/>
            <a:ext cx="9144000" cy="2387600"/>
          </a:xfrm>
        </p:spPr>
        <p:txBody>
          <a:bodyPr/>
          <a:lstStyle/>
          <a:p>
            <a:r>
              <a:rPr lang="en-US" dirty="0" smtClean="0"/>
              <a:t>BGP hijacking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2670385"/>
            <a:ext cx="9144000" cy="1655762"/>
          </a:xfrm>
        </p:spPr>
        <p:txBody>
          <a:bodyPr/>
          <a:lstStyle/>
          <a:p>
            <a:r>
              <a:rPr lang="en-US" dirty="0" err="1" smtClean="0"/>
              <a:t>Roey</a:t>
            </a:r>
            <a:r>
              <a:rPr lang="en-US" dirty="0" smtClean="0"/>
              <a:t> </a:t>
            </a:r>
            <a:r>
              <a:rPr lang="en-US" dirty="0" err="1" smtClean="0"/>
              <a:t>Maor</a:t>
            </a:r>
            <a:r>
              <a:rPr lang="en-US" dirty="0" smtClean="0"/>
              <a:t> and Michal Cohen</a:t>
            </a:r>
            <a:endParaRPr lang="he-IL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clrChange>
              <a:clrFrom>
                <a:srgbClr val="ED1C24"/>
              </a:clrFrom>
              <a:clrTo>
                <a:srgbClr val="ED1C2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19562" y="3329437"/>
            <a:ext cx="3952875" cy="3390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6023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787660" y="154543"/>
            <a:ext cx="3371491" cy="74768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he-IL" dirty="0"/>
          </a:p>
        </p:txBody>
      </p:sp>
      <p:sp>
        <p:nvSpPr>
          <p:cNvPr id="4" name="מלבן מעוגל 3"/>
          <p:cNvSpPr/>
          <p:nvPr/>
        </p:nvSpPr>
        <p:spPr>
          <a:xfrm>
            <a:off x="2704381" y="1329829"/>
            <a:ext cx="7108166" cy="1164477"/>
          </a:xfrm>
          <a:prstGeom prst="round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experiment </a:t>
            </a:r>
            <a:r>
              <a:rPr lang="en-US" b="1" dirty="0"/>
              <a:t>with </a:t>
            </a:r>
            <a:r>
              <a:rPr lang="en-US" b="1" dirty="0" smtClean="0"/>
              <a:t>VIRL </a:t>
            </a:r>
            <a:r>
              <a:rPr lang="en-US" b="1" dirty="0"/>
              <a:t>to simulate real life BGP attacks, study these attacks and reach general conclusions regarding them</a:t>
            </a:r>
            <a:endParaRPr lang="he-IL" b="1" dirty="0"/>
          </a:p>
        </p:txBody>
      </p:sp>
      <p:sp>
        <p:nvSpPr>
          <p:cNvPr id="5" name="מלבן מעוגל 4"/>
          <p:cNvSpPr/>
          <p:nvPr/>
        </p:nvSpPr>
        <p:spPr>
          <a:xfrm>
            <a:off x="4804913" y="3094137"/>
            <a:ext cx="2907102" cy="1164477"/>
          </a:xfrm>
          <a:prstGeom prst="round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lvl="1" algn="l" rtl="0"/>
            <a:r>
              <a:rPr lang="en-US" dirty="0"/>
              <a:t>In what manner did the ISP cooperated with the attacker?</a:t>
            </a:r>
          </a:p>
        </p:txBody>
      </p:sp>
      <p:sp>
        <p:nvSpPr>
          <p:cNvPr id="6" name="מלבן מעוגל 5"/>
          <p:cNvSpPr/>
          <p:nvPr/>
        </p:nvSpPr>
        <p:spPr>
          <a:xfrm>
            <a:off x="894273" y="3096675"/>
            <a:ext cx="2907102" cy="1164477"/>
          </a:xfrm>
          <a:prstGeom prst="round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lvl="1" algn="ctr" rtl="0"/>
            <a:r>
              <a:rPr lang="en-US" dirty="0"/>
              <a:t>What was the radius of </a:t>
            </a:r>
            <a:r>
              <a:rPr lang="en-US" dirty="0" smtClean="0"/>
              <a:t>influence?</a:t>
            </a:r>
            <a:endParaRPr lang="en-US" dirty="0"/>
          </a:p>
        </p:txBody>
      </p:sp>
      <p:sp>
        <p:nvSpPr>
          <p:cNvPr id="7" name="מלבן מעוגל 6"/>
          <p:cNvSpPr/>
          <p:nvPr/>
        </p:nvSpPr>
        <p:spPr>
          <a:xfrm>
            <a:off x="8715554" y="3094136"/>
            <a:ext cx="2907102" cy="1164477"/>
          </a:xfrm>
          <a:prstGeom prst="round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 rtl="0"/>
            <a:r>
              <a:rPr lang="en-US" dirty="0"/>
              <a:t>How long did it take the attack to propagate?</a:t>
            </a:r>
          </a:p>
        </p:txBody>
      </p:sp>
      <p:sp>
        <p:nvSpPr>
          <p:cNvPr id="9" name="מלבן מעוגל 8"/>
          <p:cNvSpPr/>
          <p:nvPr/>
        </p:nvSpPr>
        <p:spPr>
          <a:xfrm>
            <a:off x="8715554" y="5015248"/>
            <a:ext cx="2907102" cy="1164477"/>
          </a:xfrm>
          <a:prstGeom prst="round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lvl="1" algn="ctr" rtl="0"/>
            <a:r>
              <a:rPr lang="en-US" dirty="0"/>
              <a:t>In which scenarios such attack is relatively easy?</a:t>
            </a:r>
          </a:p>
        </p:txBody>
      </p:sp>
      <p:sp>
        <p:nvSpPr>
          <p:cNvPr id="10" name="מלבן מעוגל 9"/>
          <p:cNvSpPr/>
          <p:nvPr/>
        </p:nvSpPr>
        <p:spPr>
          <a:xfrm>
            <a:off x="4804913" y="5015248"/>
            <a:ext cx="2907102" cy="1164477"/>
          </a:xfrm>
          <a:prstGeom prst="round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lvl="1" algn="l" rtl="0"/>
            <a:r>
              <a:rPr lang="en-US" dirty="0"/>
              <a:t>Is it easy to track the origin of the attack (Is it even possible)?</a:t>
            </a:r>
          </a:p>
        </p:txBody>
      </p:sp>
      <p:sp>
        <p:nvSpPr>
          <p:cNvPr id="11" name="מלבן מעוגל 10"/>
          <p:cNvSpPr/>
          <p:nvPr/>
        </p:nvSpPr>
        <p:spPr>
          <a:xfrm>
            <a:off x="894274" y="5015249"/>
            <a:ext cx="2907101" cy="1164477"/>
          </a:xfrm>
          <a:prstGeom prst="round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lvl="1" algn="ctr" rtl="0"/>
            <a:r>
              <a:rPr lang="en-US" dirty="0" smtClean="0"/>
              <a:t>In which situations such attack is impossible?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3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2"/>
          <a:srcRect l="10981" t="11154" r="10615" b="20849"/>
          <a:stretch/>
        </p:blipFill>
        <p:spPr>
          <a:xfrm>
            <a:off x="2177406" y="1302589"/>
            <a:ext cx="8249055" cy="53656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he-IL" dirty="0"/>
          </a:p>
        </p:txBody>
      </p:sp>
      <p:sp>
        <p:nvSpPr>
          <p:cNvPr id="6" name="הסבר קווי 2 5"/>
          <p:cNvSpPr/>
          <p:nvPr/>
        </p:nvSpPr>
        <p:spPr>
          <a:xfrm>
            <a:off x="7228936" y="1690688"/>
            <a:ext cx="2009955" cy="1181819"/>
          </a:xfrm>
          <a:prstGeom prst="borderCallout2">
            <a:avLst>
              <a:gd name="adj1" fmla="val 18750"/>
              <a:gd name="adj2" fmla="val -8333"/>
              <a:gd name="adj3" fmla="val 66925"/>
              <a:gd name="adj4" fmla="val -26109"/>
              <a:gd name="adj5" fmla="val 89872"/>
              <a:gd name="adj6" fmla="val -74564"/>
            </a:avLst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routem</a:t>
            </a:r>
            <a:endParaRPr lang="he-IL" dirty="0"/>
          </a:p>
        </p:txBody>
      </p:sp>
      <p:sp>
        <p:nvSpPr>
          <p:cNvPr id="7" name="הסבר קווי 2 6"/>
          <p:cNvSpPr/>
          <p:nvPr/>
        </p:nvSpPr>
        <p:spPr>
          <a:xfrm>
            <a:off x="245089" y="4515927"/>
            <a:ext cx="2009955" cy="1181819"/>
          </a:xfrm>
          <a:prstGeom prst="borderCallout2">
            <a:avLst>
              <a:gd name="adj1" fmla="val 80794"/>
              <a:gd name="adj2" fmla="val 101539"/>
              <a:gd name="adj3" fmla="val 92473"/>
              <a:gd name="adj4" fmla="val 117667"/>
              <a:gd name="adj5" fmla="val 129288"/>
              <a:gd name="adj6" fmla="val 116852"/>
            </a:avLst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ostinato</a:t>
            </a:r>
            <a:endParaRPr lang="he-IL" dirty="0"/>
          </a:p>
        </p:txBody>
      </p:sp>
      <p:sp>
        <p:nvSpPr>
          <p:cNvPr id="8" name="הסבר קווי 2 7"/>
          <p:cNvSpPr/>
          <p:nvPr/>
        </p:nvSpPr>
        <p:spPr>
          <a:xfrm>
            <a:off x="1874808" y="2363635"/>
            <a:ext cx="2009955" cy="1181819"/>
          </a:xfrm>
          <a:prstGeom prst="borderCallout2">
            <a:avLst>
              <a:gd name="adj1" fmla="val 48677"/>
              <a:gd name="adj2" fmla="val 107118"/>
              <a:gd name="adj3" fmla="val 91743"/>
              <a:gd name="adj4" fmla="val 139556"/>
              <a:gd name="adj5" fmla="val 129288"/>
              <a:gd name="adj6" fmla="val 174363"/>
            </a:avLst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switch</a:t>
            </a:r>
            <a:endParaRPr lang="he-IL" dirty="0"/>
          </a:p>
        </p:txBody>
      </p:sp>
      <p:sp>
        <p:nvSpPr>
          <p:cNvPr id="9" name="הסבר קווי 2 8"/>
          <p:cNvSpPr/>
          <p:nvPr/>
        </p:nvSpPr>
        <p:spPr>
          <a:xfrm>
            <a:off x="6301933" y="5558413"/>
            <a:ext cx="2009955" cy="1181819"/>
          </a:xfrm>
          <a:prstGeom prst="borderCallout2">
            <a:avLst>
              <a:gd name="adj1" fmla="val -8987"/>
              <a:gd name="adj2" fmla="val 32440"/>
              <a:gd name="adj3" fmla="val -40374"/>
              <a:gd name="adj4" fmla="val 39556"/>
              <a:gd name="adj5" fmla="val -78741"/>
              <a:gd name="adj6" fmla="val 70501"/>
            </a:avLst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router</a:t>
            </a:r>
            <a:endParaRPr lang="he-IL" dirty="0"/>
          </a:p>
        </p:txBody>
      </p:sp>
      <p:sp>
        <p:nvSpPr>
          <p:cNvPr id="10" name="הסבר קווי 2 9"/>
          <p:cNvSpPr/>
          <p:nvPr/>
        </p:nvSpPr>
        <p:spPr>
          <a:xfrm>
            <a:off x="10015269" y="2628152"/>
            <a:ext cx="2009955" cy="1181819"/>
          </a:xfrm>
          <a:prstGeom prst="borderCallout2">
            <a:avLst>
              <a:gd name="adj1" fmla="val 61816"/>
              <a:gd name="adj2" fmla="val -1037"/>
              <a:gd name="adj3" fmla="val 95392"/>
              <a:gd name="adj4" fmla="val -20100"/>
              <a:gd name="adj5" fmla="val 123449"/>
              <a:gd name="adj6" fmla="val -42804"/>
            </a:avLst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server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1025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85009" cy="1325563"/>
          </a:xfrm>
        </p:spPr>
        <p:txBody>
          <a:bodyPr/>
          <a:lstStyle/>
          <a:p>
            <a:r>
              <a:rPr lang="en-US" dirty="0" smtClean="0"/>
              <a:t>Project planning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05238" y="1795480"/>
            <a:ext cx="10515600" cy="1908728"/>
          </a:xfrm>
        </p:spPr>
        <p:txBody>
          <a:bodyPr>
            <a:spAutoFit/>
          </a:bodyPr>
          <a:lstStyle/>
          <a:p>
            <a:pPr lvl="0" algn="l" rtl="0" fontAlgn="base">
              <a:buBlip>
                <a:blip r:embed="rId2"/>
              </a:buBlip>
            </a:pPr>
            <a:r>
              <a:rPr lang="en-US" dirty="0"/>
              <a:t>Simulating </a:t>
            </a:r>
            <a:r>
              <a:rPr lang="en-US" dirty="0" smtClean="0"/>
              <a:t>various </a:t>
            </a:r>
            <a:r>
              <a:rPr lang="en-US" dirty="0"/>
              <a:t>simple BGP usage </a:t>
            </a:r>
            <a:r>
              <a:rPr lang="en-US" dirty="0" smtClean="0"/>
              <a:t>scenarios. </a:t>
            </a:r>
            <a:endParaRPr lang="en-US" dirty="0"/>
          </a:p>
          <a:p>
            <a:pPr algn="l" rtl="0">
              <a:buBlip>
                <a:blip r:embed="rId2"/>
              </a:buBlip>
            </a:pPr>
            <a:r>
              <a:rPr lang="en-US" dirty="0"/>
              <a:t>Simulating a real </a:t>
            </a:r>
            <a:r>
              <a:rPr lang="en-US" dirty="0" smtClean="0"/>
              <a:t>life “Black whole” attack.</a:t>
            </a:r>
          </a:p>
          <a:p>
            <a:pPr lvl="1" algn="l" rtl="0">
              <a:buBlip>
                <a:blip r:embed="rId2"/>
              </a:buBlip>
            </a:pPr>
            <a:r>
              <a:rPr lang="en-US" dirty="0" smtClean="0"/>
              <a:t>Investigating different scenarios of the attack.</a:t>
            </a:r>
          </a:p>
          <a:p>
            <a:pPr algn="l" rtl="0">
              <a:buBlip>
                <a:blip r:embed="rId2"/>
              </a:buBlip>
            </a:pPr>
            <a:r>
              <a:rPr lang="en-US" dirty="0" smtClean="0"/>
              <a:t>Simulating a simple BGP “MITM” attack.</a:t>
            </a:r>
            <a:endParaRPr lang="he-IL" dirty="0"/>
          </a:p>
        </p:txBody>
      </p:sp>
      <p:pic>
        <p:nvPicPr>
          <p:cNvPr id="1026" name="Picture 2" descr="תוצאת תמונה עבור ‪cyber green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038" y="2996031"/>
            <a:ext cx="5905500" cy="369570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13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129</Words>
  <Application>Microsoft Office PowerPoint</Application>
  <PresentationFormat>מסך רחב</PresentationFormat>
  <Paragraphs>21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BGP hijacking</vt:lpstr>
      <vt:lpstr>Introduction</vt:lpstr>
      <vt:lpstr>Architecture</vt:lpstr>
      <vt:lpstr>Project planning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BGP hijacking</dc:title>
  <dc:creator>Michal Cohen</dc:creator>
  <cp:lastModifiedBy>Michal Cohen</cp:lastModifiedBy>
  <cp:revision>9</cp:revision>
  <dcterms:created xsi:type="dcterms:W3CDTF">2016-12-09T13:51:57Z</dcterms:created>
  <dcterms:modified xsi:type="dcterms:W3CDTF">2016-12-10T18:23:09Z</dcterms:modified>
</cp:coreProperties>
</file>