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9" r:id="rId14"/>
    <p:sldId id="269" r:id="rId15"/>
    <p:sldId id="277" r:id="rId16"/>
    <p:sldId id="276" r:id="rId17"/>
    <p:sldId id="278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5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560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להסביר שבsimple switch 13 כל חבילה שמגיעה, נשלחת לhost המתאים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להסביר שבsimple switch 13 כל חבילה שמגיעה, נשלחת לhost המתאים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להסביר שנשלחת חבילה לagent table שמספרו 1 והוא מוסיף פקודה שאומרת לזרוק את כל ההודעות שיגיעו בחמש שניות הבאות אחרי החבילה הזאת.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להסביר שנשלחת חבילה לagent table שמספרו 1 והוא מוסיף פקודה שאומרת לזרוק את כל ההודעות שיגיעו בחמש שניות הבאות אחרי החבילה הזאת.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are the things that we are going to achieve: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8" y="-1171784"/>
            <a:ext cx="4023360" cy="1005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60639" y="1979036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6637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21791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97279" y="1846050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17919" y="1846050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7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8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7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2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8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Supporting Built In Monitoring Agents In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Shira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Levy &amp; Sivan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Oddes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Guided by: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Itzik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Ashkenazi &amp;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Jalil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Morany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STOPING THE NETWORK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03" y="1905000"/>
            <a:ext cx="597563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4724400"/>
            <a:ext cx="4608512" cy="95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Shape 245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246" name="Shape 246"/>
            <p:cNvCxnSpPr>
              <a:stCxn id="247" idx="2"/>
              <a:endCxn id="248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9" name="Shape 249"/>
            <p:cNvCxnSpPr>
              <a:stCxn id="248" idx="2"/>
              <a:endCxn id="250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7" name="Shape 247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16256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 / LIVE SIMULATION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257" name="Shape 257"/>
            <p:cNvCxnSpPr>
              <a:stCxn id="258" idx="2"/>
              <a:endCxn id="259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60" name="Shape 260"/>
            <p:cNvCxnSpPr>
              <a:stCxn id="259" idx="2"/>
              <a:endCxn id="261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1424" y="1844824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4048" marR="0" lvl="1" indent="350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agent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named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OpenFlowAgent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(Agent):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marR="0" lvl="2" indent="-812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communicates with switch using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4048" marR="0" lvl="1" indent="350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414712" y="33845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277" name="Shape 277"/>
            <p:cNvCxnSpPr>
              <a:stCxn id="278" idx="2"/>
              <a:endCxn id="279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0" name="Shape 280"/>
            <p:cNvCxnSpPr>
              <a:stCxn id="279" idx="2"/>
              <a:endCxn id="281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case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953000" y="29718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Agent(Node)</a:t>
            </a:r>
            <a:endParaRPr lang="en-US" sz="200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3962400"/>
            <a:ext cx="25146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OpenFlowAgent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(Agent)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5181600"/>
            <a:ext cx="3262312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SamplingAgent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OpenFlowAgent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5181600"/>
            <a:ext cx="2957512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SecAgent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OpenFlowAgent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cxnSp>
        <p:nvCxnSpPr>
          <p:cNvPr id="4" name="Straight Arrow Connector 3"/>
          <p:cNvCxnSpPr>
            <a:stCxn id="2" idx="2"/>
            <a:endCxn id="12" idx="0"/>
          </p:cNvCxnSpPr>
          <p:nvPr/>
        </p:nvCxnSpPr>
        <p:spPr>
          <a:xfrm>
            <a:off x="5905500" y="3505200"/>
            <a:ext cx="0" cy="457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4" idx="0"/>
          </p:cNvCxnSpPr>
          <p:nvPr/>
        </p:nvCxnSpPr>
        <p:spPr>
          <a:xfrm>
            <a:off x="5905500" y="4495800"/>
            <a:ext cx="2126456" cy="68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 flipH="1">
            <a:off x="3688556" y="4495800"/>
            <a:ext cx="2216944" cy="68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1424" y="1844824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4048" marR="0" lvl="1" indent="350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OpenFlowAgent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subclass</a:t>
            </a:r>
          </a:p>
          <a:p>
            <a:pPr marL="384048" marR="0" lvl="1" indent="350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350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agent uses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Modules to implement the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</a:t>
            </a:r>
          </a:p>
          <a:p>
            <a:pPr lvl="2" indent="-8127">
              <a:spcBef>
                <a:spcPts val="600"/>
              </a:spcBef>
              <a:spcAft>
                <a:spcPts val="0"/>
              </a:spcAft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behaves according to the instructions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determined by </a:t>
            </a:r>
            <a:r>
              <a:rPr lang="en-US" sz="2000" dirty="0">
                <a:solidFill>
                  <a:schemeClr val="dk1"/>
                </a:solidFill>
              </a:rPr>
              <a:t>it’s </a:t>
            </a:r>
            <a:r>
              <a:rPr lang="en-US" sz="2000" dirty="0" smtClean="0">
                <a:solidFill>
                  <a:schemeClr val="dk1"/>
                </a:solidFill>
              </a:rPr>
              <a:t>Module.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marR="0" lvl="2" indent="-812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Module defines what the agent does for each event (for example, when a packet 	arrives)</a:t>
            </a:r>
          </a:p>
          <a:p>
            <a:pPr marL="566928" marR="0" lvl="2" indent="-812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350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these events instructions we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monitoring we want on the 	switch</a:t>
            </a:r>
          </a:p>
          <a:p>
            <a:pPr marL="384048" marR="0" lvl="1" indent="350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414712" y="33845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277" name="Shape 277"/>
            <p:cNvCxnSpPr>
              <a:stCxn id="278" idx="2"/>
              <a:endCxn id="279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0" name="Shape 280"/>
            <p:cNvCxnSpPr>
              <a:stCxn id="279" idx="2"/>
              <a:endCxn id="281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case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7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CASE- </a:t>
            </a:r>
            <a:r>
              <a:rPr lang="en-US" sz="4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SamplingAgent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subclass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SamplingAgent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OpenFlowAgent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for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SamplingAgent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</a:rPr>
              <a:t>This </a:t>
            </a:r>
            <a:r>
              <a:rPr lang="en-US" sz="2400" dirty="0">
                <a:solidFill>
                  <a:schemeClr val="dk1"/>
                </a:solidFill>
              </a:rPr>
              <a:t>module supplies us with a packet sample - every five packets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290" name="Shape 290"/>
            <p:cNvCxnSpPr>
              <a:stCxn id="291" idx="2"/>
              <a:endCxn id="292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93" name="Shape 293"/>
            <p:cNvCxnSpPr>
              <a:stCxn id="292" idx="2"/>
              <a:endCxn id="294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4048" marR="0" lvl="1" indent="-304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</a:p>
          <a:p>
            <a:pPr marL="384048" marR="0" lvl="1" indent="-304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800" dirty="0" smtClean="0">
                <a:solidFill>
                  <a:schemeClr val="dk1"/>
                </a:solidFill>
              </a:rPr>
              <a:t>number 1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301" name="Shape 301"/>
            <p:cNvCxnSpPr>
              <a:stCxn id="302" idx="2"/>
              <a:endCxn id="303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04" name="Shape 304"/>
            <p:cNvCxnSpPr>
              <a:stCxn id="303" idx="2"/>
              <a:endCxn id="305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02" name="Shape 302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case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0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CASE-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SecAgent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subclass </a:t>
            </a:r>
            <a:r>
              <a:rPr lang="en-US" sz="2400" dirty="0" err="1">
                <a:solidFill>
                  <a:schemeClr val="dk1"/>
                </a:solidFill>
              </a:rPr>
              <a:t>SecAgent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OpenFlowAgent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for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SecAgent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Module adds a flow to switch with timeout </a:t>
            </a:r>
            <a:r>
              <a:rPr lang="en-US" sz="2400" dirty="0">
                <a:solidFill>
                  <a:schemeClr val="dk1"/>
                </a:solidFill>
              </a:rPr>
              <a:t>2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290" name="Shape 290"/>
            <p:cNvCxnSpPr>
              <a:stCxn id="291" idx="2"/>
              <a:endCxn id="292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93" name="Shape 293"/>
            <p:cNvCxnSpPr>
              <a:stCxn id="292" idx="2"/>
              <a:endCxn id="294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5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Another topology-</a:t>
            </a:r>
            <a:r>
              <a:rPr lang="en-US" sz="4000" dirty="0" smtClean="0">
                <a:solidFill>
                  <a:schemeClr val="tx1"/>
                </a:solidFill>
              </a:rPr>
              <a:t>for </a:t>
            </a:r>
            <a:r>
              <a:rPr lang="en-US" sz="4000" dirty="0">
                <a:solidFill>
                  <a:schemeClr val="tx1"/>
                </a:solidFill>
              </a:rPr>
              <a:t>the second use case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493353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hape 208"/>
          <p:cNvCxnSpPr>
            <a:stCxn id="8" idx="2"/>
            <a:endCxn id="9" idx="0"/>
          </p:cNvCxnSpPr>
          <p:nvPr/>
        </p:nvCxnSpPr>
        <p:spPr>
          <a:xfrm>
            <a:off x="7862995" y="4058510"/>
            <a:ext cx="461416" cy="66589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7" name="Shape 209"/>
          <p:cNvSpPr/>
          <p:nvPr/>
        </p:nvSpPr>
        <p:spPr>
          <a:xfrm>
            <a:off x="7024716" y="4723927"/>
            <a:ext cx="644364" cy="657191"/>
          </a:xfrm>
          <a:prstGeom prst="ellipse">
            <a:avLst/>
          </a:prstGeom>
          <a:solidFill>
            <a:srgbClr val="7EA9CA"/>
          </a:solidFill>
          <a:ln w="25400" cap="flat" cmpd="sng">
            <a:solidFill>
              <a:srgbClr val="3F73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</a:p>
        </p:txBody>
      </p:sp>
      <p:sp>
        <p:nvSpPr>
          <p:cNvPr id="8" name="Shape 210"/>
          <p:cNvSpPr/>
          <p:nvPr/>
        </p:nvSpPr>
        <p:spPr>
          <a:xfrm>
            <a:off x="7426293" y="3266321"/>
            <a:ext cx="873403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9" name="Shape 211"/>
          <p:cNvSpPr/>
          <p:nvPr/>
        </p:nvSpPr>
        <p:spPr>
          <a:xfrm>
            <a:off x="8006809" y="4724400"/>
            <a:ext cx="635203" cy="657191"/>
          </a:xfrm>
          <a:prstGeom prst="ellipse">
            <a:avLst/>
          </a:prstGeom>
          <a:solidFill>
            <a:srgbClr val="7EA9CA"/>
          </a:solidFill>
          <a:ln w="25400" cap="flat" cmpd="sng">
            <a:solidFill>
              <a:srgbClr val="3F73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</a:p>
        </p:txBody>
      </p:sp>
      <p:cxnSp>
        <p:nvCxnSpPr>
          <p:cNvPr id="10" name="Shape 212"/>
          <p:cNvCxnSpPr>
            <a:stCxn id="7" idx="0"/>
            <a:endCxn id="8" idx="2"/>
          </p:cNvCxnSpPr>
          <p:nvPr/>
        </p:nvCxnSpPr>
        <p:spPr>
          <a:xfrm flipV="1">
            <a:off x="7346898" y="4058510"/>
            <a:ext cx="516097" cy="66541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1" name="Shape 213"/>
          <p:cNvCxnSpPr>
            <a:stCxn id="8" idx="0"/>
            <a:endCxn id="14" idx="2"/>
          </p:cNvCxnSpPr>
          <p:nvPr/>
        </p:nvCxnSpPr>
        <p:spPr>
          <a:xfrm flipV="1">
            <a:off x="7862995" y="2365192"/>
            <a:ext cx="1003532" cy="9011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2" name="Shape 214"/>
          <p:cNvSpPr/>
          <p:nvPr/>
        </p:nvSpPr>
        <p:spPr>
          <a:xfrm>
            <a:off x="6514116" y="2286000"/>
            <a:ext cx="751086" cy="65719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cxnSp>
        <p:nvCxnSpPr>
          <p:cNvPr id="13" name="Shape 215"/>
          <p:cNvCxnSpPr>
            <a:stCxn id="8" idx="0"/>
            <a:endCxn id="12" idx="1"/>
          </p:cNvCxnSpPr>
          <p:nvPr/>
        </p:nvCxnSpPr>
        <p:spPr>
          <a:xfrm flipH="1" flipV="1">
            <a:off x="7100904" y="2943191"/>
            <a:ext cx="762091" cy="32313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4" name="Shape 216"/>
          <p:cNvSpPr/>
          <p:nvPr/>
        </p:nvSpPr>
        <p:spPr>
          <a:xfrm>
            <a:off x="8604409" y="1969098"/>
            <a:ext cx="524236" cy="396094"/>
          </a:xfrm>
          <a:prstGeom prst="roundRect">
            <a:avLst>
              <a:gd name="adj" fmla="val 16667"/>
            </a:avLst>
          </a:prstGeom>
          <a:solidFill>
            <a:srgbClr val="E8510E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</a:p>
        </p:txBody>
      </p:sp>
      <p:sp>
        <p:nvSpPr>
          <p:cNvPr id="21" name="Shape 210"/>
          <p:cNvSpPr/>
          <p:nvPr/>
        </p:nvSpPr>
        <p:spPr>
          <a:xfrm>
            <a:off x="9565997" y="3276600"/>
            <a:ext cx="873403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Shape 213"/>
          <p:cNvCxnSpPr>
            <a:stCxn id="8" idx="3"/>
            <a:endCxn id="21" idx="1"/>
          </p:cNvCxnSpPr>
          <p:nvPr/>
        </p:nvCxnSpPr>
        <p:spPr>
          <a:xfrm>
            <a:off x="8299696" y="3662416"/>
            <a:ext cx="1266301" cy="1027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41" name="Shape 213"/>
          <p:cNvCxnSpPr>
            <a:stCxn id="21" idx="0"/>
            <a:endCxn id="14" idx="2"/>
          </p:cNvCxnSpPr>
          <p:nvPr/>
        </p:nvCxnSpPr>
        <p:spPr>
          <a:xfrm flipH="1" flipV="1">
            <a:off x="8866527" y="2365192"/>
            <a:ext cx="1136172" cy="91140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42" name="Shape 213"/>
          <p:cNvCxnSpPr>
            <a:stCxn id="21" idx="0"/>
          </p:cNvCxnSpPr>
          <p:nvPr/>
        </p:nvCxnSpPr>
        <p:spPr>
          <a:xfrm flipV="1">
            <a:off x="10002699" y="2866991"/>
            <a:ext cx="736044" cy="40960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9" name="Shape 214"/>
          <p:cNvSpPr/>
          <p:nvPr/>
        </p:nvSpPr>
        <p:spPr>
          <a:xfrm>
            <a:off x="10363200" y="2209800"/>
            <a:ext cx="751086" cy="65719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208"/>
          <p:cNvCxnSpPr>
            <a:stCxn id="21" idx="2"/>
            <a:endCxn id="53" idx="0"/>
          </p:cNvCxnSpPr>
          <p:nvPr/>
        </p:nvCxnSpPr>
        <p:spPr>
          <a:xfrm>
            <a:off x="10002699" y="4068789"/>
            <a:ext cx="42900" cy="66245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3" name="Shape 211"/>
          <p:cNvSpPr/>
          <p:nvPr/>
        </p:nvSpPr>
        <p:spPr>
          <a:xfrm>
            <a:off x="9727997" y="4731247"/>
            <a:ext cx="635203" cy="657191"/>
          </a:xfrm>
          <a:prstGeom prst="ellipse">
            <a:avLst/>
          </a:prstGeom>
          <a:solidFill>
            <a:srgbClr val="7EA9CA"/>
          </a:solidFill>
          <a:ln w="25400" cap="flat" cmpd="sng">
            <a:solidFill>
              <a:srgbClr val="3F73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 lang="en-US"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4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21" grpId="0" animBg="1"/>
      <p:bldP spid="49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4048" marR="0" lvl="1" indent="-304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</a:p>
          <a:p>
            <a:pPr marL="384048" marR="0" lvl="1" indent="-304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800" dirty="0" smtClean="0">
                <a:solidFill>
                  <a:schemeClr val="dk1"/>
                </a:solidFill>
              </a:rPr>
              <a:t>number 2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10200455" y="188640"/>
            <a:ext cx="1688496" cy="1440159"/>
            <a:chOff x="4223792" y="2204864"/>
            <a:chExt cx="3312367" cy="3064986"/>
          </a:xfrm>
        </p:grpSpPr>
        <p:cxnSp>
          <p:nvCxnSpPr>
            <p:cNvPr id="301" name="Shape 301"/>
            <p:cNvCxnSpPr>
              <a:stCxn id="302" idx="2"/>
              <a:endCxn id="303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04" name="Shape 304"/>
            <p:cNvCxnSpPr>
              <a:stCxn id="303" idx="2"/>
              <a:endCxn id="305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02" name="Shape 302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4223792" y="4509119"/>
              <a:ext cx="3312367" cy="760730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case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0"/>
          <p:cNvSpPr/>
          <p:nvPr/>
        </p:nvSpPr>
        <p:spPr>
          <a:xfrm>
            <a:off x="2941287" y="3661930"/>
            <a:ext cx="868713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cxnSp>
        <p:nvCxnSpPr>
          <p:cNvPr id="6" name="Shape 212"/>
          <p:cNvCxnSpPr>
            <a:endCxn id="4" idx="1"/>
          </p:cNvCxnSpPr>
          <p:nvPr/>
        </p:nvCxnSpPr>
        <p:spPr>
          <a:xfrm>
            <a:off x="1751706" y="4058025"/>
            <a:ext cx="118958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" name="Shape 213"/>
          <p:cNvCxnSpPr>
            <a:stCxn id="4" idx="0"/>
            <a:endCxn id="10" idx="2"/>
          </p:cNvCxnSpPr>
          <p:nvPr/>
        </p:nvCxnSpPr>
        <p:spPr>
          <a:xfrm flipV="1">
            <a:off x="3375644" y="2401049"/>
            <a:ext cx="2295271" cy="1260881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8" name="Shape 214"/>
          <p:cNvSpPr/>
          <p:nvPr/>
        </p:nvSpPr>
        <p:spPr>
          <a:xfrm>
            <a:off x="2626903" y="2970379"/>
            <a:ext cx="586788" cy="45862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sp>
        <p:nvSpPr>
          <p:cNvPr id="10" name="Shape 216"/>
          <p:cNvSpPr/>
          <p:nvPr/>
        </p:nvSpPr>
        <p:spPr>
          <a:xfrm>
            <a:off x="5408797" y="2004955"/>
            <a:ext cx="524236" cy="396094"/>
          </a:xfrm>
          <a:prstGeom prst="roundRect">
            <a:avLst>
              <a:gd name="adj" fmla="val 16667"/>
            </a:avLst>
          </a:prstGeom>
          <a:solidFill>
            <a:srgbClr val="E8510E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</a:p>
        </p:txBody>
      </p:sp>
      <p:sp>
        <p:nvSpPr>
          <p:cNvPr id="11" name="Shape 210"/>
          <p:cNvSpPr/>
          <p:nvPr/>
        </p:nvSpPr>
        <p:spPr>
          <a:xfrm>
            <a:off x="8948910" y="3661930"/>
            <a:ext cx="804689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Shape 213"/>
          <p:cNvCxnSpPr>
            <a:stCxn id="4" idx="3"/>
            <a:endCxn id="11" idx="1"/>
          </p:cNvCxnSpPr>
          <p:nvPr/>
        </p:nvCxnSpPr>
        <p:spPr>
          <a:xfrm>
            <a:off x="3810000" y="4058025"/>
            <a:ext cx="513891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" name="Shape 213"/>
          <p:cNvCxnSpPr>
            <a:stCxn id="11" idx="0"/>
            <a:endCxn id="10" idx="2"/>
          </p:cNvCxnSpPr>
          <p:nvPr/>
        </p:nvCxnSpPr>
        <p:spPr>
          <a:xfrm flipH="1" flipV="1">
            <a:off x="5670915" y="2401049"/>
            <a:ext cx="3680340" cy="1260881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4" name="Shape 213"/>
          <p:cNvCxnSpPr>
            <a:stCxn id="11" idx="0"/>
            <a:endCxn id="15" idx="2"/>
          </p:cNvCxnSpPr>
          <p:nvPr/>
        </p:nvCxnSpPr>
        <p:spPr>
          <a:xfrm flipV="1">
            <a:off x="9351255" y="3429000"/>
            <a:ext cx="307405" cy="232930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" name="Shape 214"/>
          <p:cNvSpPr/>
          <p:nvPr/>
        </p:nvSpPr>
        <p:spPr>
          <a:xfrm>
            <a:off x="9538011" y="2946404"/>
            <a:ext cx="596589" cy="482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hape 208"/>
          <p:cNvCxnSpPr/>
          <p:nvPr/>
        </p:nvCxnSpPr>
        <p:spPr>
          <a:xfrm>
            <a:off x="5913438" y="5715000"/>
            <a:ext cx="1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1" name="Shape 210"/>
          <p:cNvSpPr/>
          <p:nvPr/>
        </p:nvSpPr>
        <p:spPr>
          <a:xfrm>
            <a:off x="6356025" y="3031489"/>
            <a:ext cx="803917" cy="76299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210"/>
          <p:cNvSpPr/>
          <p:nvPr/>
        </p:nvSpPr>
        <p:spPr>
          <a:xfrm>
            <a:off x="5476737" y="4922811"/>
            <a:ext cx="828843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215"/>
          <p:cNvCxnSpPr>
            <a:stCxn id="4" idx="0"/>
            <a:endCxn id="8" idx="1"/>
          </p:cNvCxnSpPr>
          <p:nvPr/>
        </p:nvCxnSpPr>
        <p:spPr>
          <a:xfrm flipH="1" flipV="1">
            <a:off x="3099036" y="3429000"/>
            <a:ext cx="276608" cy="232930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48" name="Shape 215"/>
          <p:cNvCxnSpPr>
            <a:stCxn id="36" idx="1"/>
            <a:endCxn id="4" idx="2"/>
          </p:cNvCxnSpPr>
          <p:nvPr/>
        </p:nvCxnSpPr>
        <p:spPr>
          <a:xfrm flipH="1" flipV="1">
            <a:off x="3375644" y="4454119"/>
            <a:ext cx="2101093" cy="864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" name="Shape 214"/>
          <p:cNvSpPr/>
          <p:nvPr/>
        </p:nvSpPr>
        <p:spPr>
          <a:xfrm>
            <a:off x="6852286" y="2133600"/>
            <a:ext cx="615314" cy="46876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Shape 213"/>
          <p:cNvCxnSpPr>
            <a:stCxn id="31" idx="0"/>
            <a:endCxn id="56" idx="2"/>
          </p:cNvCxnSpPr>
          <p:nvPr/>
        </p:nvCxnSpPr>
        <p:spPr>
          <a:xfrm flipV="1">
            <a:off x="6757984" y="2602364"/>
            <a:ext cx="211493" cy="429125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0" name="Shape 213"/>
          <p:cNvCxnSpPr>
            <a:stCxn id="31" idx="0"/>
            <a:endCxn id="10" idx="2"/>
          </p:cNvCxnSpPr>
          <p:nvPr/>
        </p:nvCxnSpPr>
        <p:spPr>
          <a:xfrm flipH="1" flipV="1">
            <a:off x="5670915" y="2401049"/>
            <a:ext cx="1087069" cy="63044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" name="Shape 213"/>
          <p:cNvCxnSpPr>
            <a:stCxn id="36" idx="0"/>
            <a:endCxn id="10" idx="2"/>
          </p:cNvCxnSpPr>
          <p:nvPr/>
        </p:nvCxnSpPr>
        <p:spPr>
          <a:xfrm flipH="1" flipV="1">
            <a:off x="5670915" y="2401049"/>
            <a:ext cx="220244" cy="2521762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70" name="Shape 214"/>
          <p:cNvSpPr/>
          <p:nvPr/>
        </p:nvSpPr>
        <p:spPr>
          <a:xfrm>
            <a:off x="4994118" y="4243920"/>
            <a:ext cx="644682" cy="4804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hape 215"/>
          <p:cNvCxnSpPr>
            <a:stCxn id="36" idx="0"/>
            <a:endCxn id="70" idx="1"/>
          </p:cNvCxnSpPr>
          <p:nvPr/>
        </p:nvCxnSpPr>
        <p:spPr>
          <a:xfrm flipH="1" flipV="1">
            <a:off x="5518680" y="4724400"/>
            <a:ext cx="372479" cy="198411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4" name="Shape 213"/>
          <p:cNvCxnSpPr>
            <a:stCxn id="36" idx="0"/>
            <a:endCxn id="31" idx="2"/>
          </p:cNvCxnSpPr>
          <p:nvPr/>
        </p:nvCxnSpPr>
        <p:spPr>
          <a:xfrm flipV="1">
            <a:off x="5891159" y="3794488"/>
            <a:ext cx="866825" cy="112832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7" name="Shape 213"/>
          <p:cNvCxnSpPr>
            <a:stCxn id="36" idx="3"/>
            <a:endCxn id="11" idx="2"/>
          </p:cNvCxnSpPr>
          <p:nvPr/>
        </p:nvCxnSpPr>
        <p:spPr>
          <a:xfrm flipV="1">
            <a:off x="6305580" y="4454119"/>
            <a:ext cx="3045675" cy="864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5" name="Shape 208"/>
          <p:cNvCxnSpPr>
            <a:stCxn id="11" idx="3"/>
          </p:cNvCxnSpPr>
          <p:nvPr/>
        </p:nvCxnSpPr>
        <p:spPr>
          <a:xfrm>
            <a:off x="9753599" y="4058025"/>
            <a:ext cx="97283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8" name="Shape 212"/>
          <p:cNvCxnSpPr>
            <a:stCxn id="31" idx="3"/>
          </p:cNvCxnSpPr>
          <p:nvPr/>
        </p:nvCxnSpPr>
        <p:spPr>
          <a:xfrm flipV="1">
            <a:off x="7159942" y="2544023"/>
            <a:ext cx="1657656" cy="86896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4" name="Shape 31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</a:rPr>
              <a:t>Network-wise top-k detection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00200" y="22098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local_top_k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192.168.0.0/16,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211.17.0.0/16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467600" y="19913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local_top_k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5.11.0.0/16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53600" y="22098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local_top_k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192.168.0.0/16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5.11.0.0/16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67200" y="51917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local_top_k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211.17.0.0/16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5" grpId="0" animBg="1"/>
      <p:bldP spid="31" grpId="0" animBg="1"/>
      <p:bldP spid="36" grpId="0" animBg="1"/>
      <p:bldP spid="56" grpId="0" animBg="1"/>
      <p:bldP spid="70" grpId="0" animBg="1"/>
      <p:bldP spid="115" grpId="0"/>
      <p:bldP spid="116" grpId="0"/>
      <p:bldP spid="117" grpId="0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3504166" y="2704606"/>
            <a:ext cx="6767843" cy="2394469"/>
            <a:chOff x="453" y="967248"/>
            <a:chExt cx="6767843" cy="2394469"/>
          </a:xfrm>
        </p:grpSpPr>
        <p:sp>
          <p:nvSpPr>
            <p:cNvPr id="114" name="Shape 114"/>
            <p:cNvSpPr/>
            <p:nvPr/>
          </p:nvSpPr>
          <p:spPr>
            <a:xfrm>
              <a:off x="3384376" y="1956698"/>
              <a:ext cx="2394470" cy="4155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B4670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" name="Shape 115"/>
            <p:cNvSpPr/>
            <p:nvPr/>
          </p:nvSpPr>
          <p:spPr>
            <a:xfrm>
              <a:off x="3338655" y="1956698"/>
              <a:ext cx="91439" cy="4155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9525" cap="flat" cmpd="sng">
              <a:solidFill>
                <a:srgbClr val="B4670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" name="Shape 116"/>
            <p:cNvSpPr/>
            <p:nvPr/>
          </p:nvSpPr>
          <p:spPr>
            <a:xfrm>
              <a:off x="989904" y="1956698"/>
              <a:ext cx="2394470" cy="4155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4670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" name="Shape 117"/>
            <p:cNvSpPr/>
            <p:nvPr/>
          </p:nvSpPr>
          <p:spPr>
            <a:xfrm>
              <a:off x="2394925" y="967248"/>
              <a:ext cx="1978901" cy="989450"/>
            </a:xfrm>
            <a:prstGeom prst="rect">
              <a:avLst/>
            </a:prstGeom>
            <a:gradFill>
              <a:gsLst>
                <a:gs pos="0">
                  <a:srgbClr val="FF8500"/>
                </a:gs>
                <a:gs pos="55000">
                  <a:srgbClr val="FF8500"/>
                </a:gs>
                <a:gs pos="100000">
                  <a:srgbClr val="FFB77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394925" y="967248"/>
              <a:ext cx="1978901" cy="989450"/>
            </a:xfrm>
            <a:prstGeom prst="rect">
              <a:avLst/>
            </a:prstGeom>
            <a:noFill/>
            <a:ln>
              <a:noFill/>
            </a:ln>
          </p:spPr>
          <p:txBody>
            <a:bodyPr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Calibri" pitchFamily="34" charset="0"/>
                  <a:cs typeface="Calibri" pitchFamily="34" charset="0"/>
                  <a:sym typeface="Arial"/>
                </a:rPr>
                <a:t>Node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453" y="2372267"/>
              <a:ext cx="1978901" cy="989450"/>
            </a:xfrm>
            <a:prstGeom prst="rect">
              <a:avLst/>
            </a:prstGeom>
            <a:gradFill>
              <a:gsLst>
                <a:gs pos="0">
                  <a:srgbClr val="FF8500"/>
                </a:gs>
                <a:gs pos="55000">
                  <a:srgbClr val="FF8500"/>
                </a:gs>
                <a:gs pos="100000">
                  <a:srgbClr val="FFB77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453" y="2372267"/>
              <a:ext cx="1978901" cy="989450"/>
            </a:xfrm>
            <a:prstGeom prst="rect">
              <a:avLst/>
            </a:prstGeom>
            <a:noFill/>
            <a:ln>
              <a:noFill/>
            </a:ln>
          </p:spPr>
          <p:txBody>
            <a:bodyPr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Calibri" pitchFamily="34" charset="0"/>
                  <a:cs typeface="Calibri" pitchFamily="34" charset="0"/>
                  <a:sym typeface="Arial"/>
                </a:rPr>
                <a:t>Switch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394925" y="2372267"/>
              <a:ext cx="1978901" cy="989450"/>
            </a:xfrm>
            <a:prstGeom prst="rect">
              <a:avLst/>
            </a:prstGeom>
            <a:gradFill>
              <a:gsLst>
                <a:gs pos="0">
                  <a:srgbClr val="FF8500"/>
                </a:gs>
                <a:gs pos="55000">
                  <a:srgbClr val="FF8500"/>
                </a:gs>
                <a:gs pos="100000">
                  <a:srgbClr val="FFB77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2394925" y="2372267"/>
              <a:ext cx="1978901" cy="989450"/>
            </a:xfrm>
            <a:prstGeom prst="rect">
              <a:avLst/>
            </a:prstGeom>
            <a:noFill/>
            <a:ln>
              <a:noFill/>
            </a:ln>
          </p:spPr>
          <p:txBody>
            <a:bodyPr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3500" b="0" i="0" u="none" strike="noStrike" cap="none" dirty="0">
                  <a:solidFill>
                    <a:schemeClr val="lt1"/>
                  </a:solidFill>
                  <a:latin typeface="Calibri" pitchFamily="34" charset="0"/>
                  <a:cs typeface="Calibri" pitchFamily="34" charset="0"/>
                  <a:sym typeface="Arial"/>
                </a:rPr>
                <a:t>Controller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89396" y="2372267"/>
              <a:ext cx="1978901" cy="989450"/>
            </a:xfrm>
            <a:prstGeom prst="rect">
              <a:avLst/>
            </a:prstGeom>
            <a:gradFill>
              <a:gsLst>
                <a:gs pos="0">
                  <a:srgbClr val="FF8500"/>
                </a:gs>
                <a:gs pos="55000">
                  <a:srgbClr val="FF8500"/>
                </a:gs>
                <a:gs pos="100000">
                  <a:srgbClr val="FFB77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789396" y="2372267"/>
              <a:ext cx="1978901" cy="989450"/>
            </a:xfrm>
            <a:prstGeom prst="rect">
              <a:avLst/>
            </a:prstGeom>
            <a:noFill/>
            <a:ln>
              <a:noFill/>
            </a:ln>
          </p:spPr>
          <p:txBody>
            <a:bodyPr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Calibri" pitchFamily="34" charset="0"/>
                  <a:cs typeface="Calibri" pitchFamily="34" charset="0"/>
                  <a:sym typeface="Arial"/>
                </a:rPr>
                <a:t>Host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1343471" y="3896944"/>
            <a:ext cx="3168351" cy="1188239"/>
            <a:chOff x="1343471" y="3896944"/>
            <a:chExt cx="3168351" cy="1188239"/>
          </a:xfrm>
        </p:grpSpPr>
        <p:grpSp>
          <p:nvGrpSpPr>
            <p:cNvPr id="126" name="Shape 126"/>
            <p:cNvGrpSpPr/>
            <p:nvPr/>
          </p:nvGrpSpPr>
          <p:grpSpPr>
            <a:xfrm>
              <a:off x="2279575" y="3896944"/>
              <a:ext cx="2232248" cy="216024"/>
              <a:chOff x="2279575" y="3933055"/>
              <a:chExt cx="2232248" cy="144016"/>
            </a:xfrm>
          </p:grpSpPr>
          <p:cxnSp>
            <p:nvCxnSpPr>
              <p:cNvPr id="127" name="Shape 127"/>
              <p:cNvCxnSpPr/>
              <p:nvPr/>
            </p:nvCxnSpPr>
            <p:spPr>
              <a:xfrm rot="10800000">
                <a:off x="2279575" y="3933055"/>
                <a:ext cx="22322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7F0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Shape 128"/>
              <p:cNvCxnSpPr/>
              <p:nvPr/>
            </p:nvCxnSpPr>
            <p:spPr>
              <a:xfrm>
                <a:off x="2279575" y="3933055"/>
                <a:ext cx="0" cy="144016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7F0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9" name="Shape 129"/>
            <p:cNvSpPr/>
            <p:nvPr/>
          </p:nvSpPr>
          <p:spPr>
            <a:xfrm>
              <a:off x="1343471" y="4112969"/>
              <a:ext cx="1872207" cy="972215"/>
            </a:xfrm>
            <a:prstGeom prst="rect">
              <a:avLst/>
            </a:prstGeom>
            <a:gradFill>
              <a:gsLst>
                <a:gs pos="0">
                  <a:srgbClr val="D24F16"/>
                </a:gs>
                <a:gs pos="84000">
                  <a:srgbClr val="D24F16"/>
                </a:gs>
                <a:gs pos="100000">
                  <a:srgbClr val="FFA28D"/>
                </a:gs>
              </a:gsLst>
              <a:lin ang="16200000" scaled="0"/>
            </a:gradFill>
            <a:ln w="9525" cap="flat" cmpd="sng">
              <a:solidFill>
                <a:srgbClr val="BB532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Calibri" pitchFamily="34" charset="0"/>
                  <a:cs typeface="Calibri" pitchFamily="34" charset="0"/>
                  <a:sym typeface="Arial"/>
                </a:rPr>
                <a:t>Agent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Future → today ☺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monitoring-</a:t>
            </a:r>
          </a:p>
          <a:p>
            <a:pPr marL="201168" marR="0" lvl="1" indent="-1066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creating agents we introduced a new monitoring infrastructure to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limited-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limitation on the information-type the agent provides.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user defined-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built-in support to the monitoring capabilities.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Decreased the load-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local/remote communication decreasing the load from the controller.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</a:t>
            </a:r>
            <a:r>
              <a:rPr lang="en-US" smtClean="0">
                <a:solidFill>
                  <a:schemeClr val="dk1"/>
                </a:solidFill>
              </a:rPr>
              <a:t>enhancements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83432" y="1988840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1625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Enabling remote communication to the agent.</a:t>
            </a:r>
          </a:p>
          <a:p>
            <a:pPr marL="91440" marR="0" lvl="0" indent="16256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Extending the agent infrastructure on agents side-</a:t>
            </a:r>
          </a:p>
          <a:p>
            <a:pPr marL="384048" marR="0" lvl="1" indent="3505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Adding more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that will form an easy to use toolbox which will make the agent      	more accessible for users!</a:t>
            </a:r>
          </a:p>
          <a:p>
            <a:pPr marL="384048" marR="0" lvl="1" indent="35052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Creating an agent environment that will store data in an organized way.</a:t>
            </a:r>
          </a:p>
          <a:p>
            <a:pPr marL="384048" marR="0" lvl="1" indent="35052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Developing a management environment for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run simultaneously.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things we learned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271463" y="1772816"/>
            <a:ext cx="10058398" cy="446449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topology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flow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and Technologies: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337" name="Shape 337"/>
          <p:cNvSpPr/>
          <p:nvPr/>
        </p:nvSpPr>
        <p:spPr>
          <a:xfrm>
            <a:off x="1919535" y="1916832"/>
            <a:ext cx="8064896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43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FF943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839" y="3140967"/>
            <a:ext cx="2438399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Work Flow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1625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Studying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and infrastructure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little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reading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Midterm presentation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an agent &amp; implementing it into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infrastructure 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&amp; Preforming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example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presentation!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Work Flow 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4038600" y="2204864"/>
            <a:ext cx="3701009" cy="3662535"/>
            <a:chOff x="4223791" y="2204864"/>
            <a:chExt cx="3312368" cy="3064984"/>
          </a:xfrm>
        </p:grpSpPr>
        <p:cxnSp>
          <p:nvCxnSpPr>
            <p:cNvPr id="142" name="Shape 142"/>
            <p:cNvCxnSpPr>
              <a:stCxn id="143" idx="2"/>
              <a:endCxn id="144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45" name="Shape 145"/>
            <p:cNvCxnSpPr>
              <a:stCxn id="144" idx="2"/>
              <a:endCxn id="146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4223791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mininet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code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8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MININET LIGHT SCHEME- block diagram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1493796" y="1927884"/>
            <a:ext cx="9066699" cy="4237419"/>
            <a:chOff x="1487487" y="1927884"/>
            <a:chExt cx="9066699" cy="4237419"/>
          </a:xfrm>
        </p:grpSpPr>
        <p:grpSp>
          <p:nvGrpSpPr>
            <p:cNvPr id="153" name="Shape 153"/>
            <p:cNvGrpSpPr/>
            <p:nvPr/>
          </p:nvGrpSpPr>
          <p:grpSpPr>
            <a:xfrm>
              <a:off x="1487487" y="2045077"/>
              <a:ext cx="2304256" cy="2448271"/>
              <a:chOff x="1559495" y="2276872"/>
              <a:chExt cx="2304256" cy="244827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559495" y="2276872"/>
                <a:ext cx="2304256" cy="2448271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en-US" sz="1400" b="1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mn</a:t>
                </a:r>
                <a:endParaRPr lang="en-US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creates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mininet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object with the requested type of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topo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agent, switch, controller..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Noto Sans Symbols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once the requested network initialized: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mn.start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()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mn.stop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</a:p>
            </p:txBody>
          </p:sp>
          <p:cxnSp>
            <p:nvCxnSpPr>
              <p:cNvPr id="155" name="Shape 155"/>
              <p:cNvCxnSpPr/>
              <p:nvPr/>
            </p:nvCxnSpPr>
            <p:spPr>
              <a:xfrm>
                <a:off x="1559495" y="2636911"/>
                <a:ext cx="230425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" name="Shape 156"/>
            <p:cNvGrpSpPr/>
            <p:nvPr/>
          </p:nvGrpSpPr>
          <p:grpSpPr>
            <a:xfrm>
              <a:off x="5386469" y="1927884"/>
              <a:ext cx="2088231" cy="2664296"/>
              <a:chOff x="1703511" y="2276872"/>
              <a:chExt cx="1944216" cy="2232248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703511" y="2276872"/>
                <a:ext cx="1944216" cy="2232248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en-US" sz="1400" b="1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27272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creates</a:t>
                </a: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network and connects components to be up and running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Noto Sans Symbols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contains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mininet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class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build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topo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as requested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start switches, agents and controllers.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stop</a:t>
                </a:r>
              </a:p>
            </p:txBody>
          </p:sp>
          <p:cxnSp>
            <p:nvCxnSpPr>
              <p:cNvPr id="158" name="Shape 158"/>
              <p:cNvCxnSpPr/>
              <p:nvPr/>
            </p:nvCxnSpPr>
            <p:spPr>
              <a:xfrm>
                <a:off x="1703511" y="2636911"/>
                <a:ext cx="194421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" name="Shape 159"/>
            <p:cNvGrpSpPr/>
            <p:nvPr/>
          </p:nvGrpSpPr>
          <p:grpSpPr>
            <a:xfrm>
              <a:off x="8647876" y="2045077"/>
              <a:ext cx="1906310" cy="1887979"/>
              <a:chOff x="6744142" y="2272422"/>
              <a:chExt cx="1906310" cy="188797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6744142" y="2272422"/>
                <a:ext cx="1906310" cy="188797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en-US" sz="1400" b="1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Node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Agent(Node)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</a:t>
                </a:r>
                <a:r>
                  <a:rPr lang="en-US" sz="11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OpenFlow</a:t>
                </a:r>
                <a:r>
                  <a:rPr lang="en-US" sz="1100" b="0" i="0" u="none" strike="noStrike" cap="none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r>
                  <a:rPr lang="en-US" sz="1100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(Agent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Host, Switch, controller</a:t>
                </a:r>
              </a:p>
            </p:txBody>
          </p:sp>
          <p:cxnSp>
            <p:nvCxnSpPr>
              <p:cNvPr id="161" name="Shape 161"/>
              <p:cNvCxnSpPr/>
              <p:nvPr/>
            </p:nvCxnSpPr>
            <p:spPr>
              <a:xfrm>
                <a:off x="6744142" y="2636911"/>
                <a:ext cx="180019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" name="Shape 162"/>
            <p:cNvGrpSpPr/>
            <p:nvPr/>
          </p:nvGrpSpPr>
          <p:grpSpPr>
            <a:xfrm>
              <a:off x="3215679" y="4862823"/>
              <a:ext cx="2736303" cy="1302480"/>
              <a:chOff x="8904311" y="2269448"/>
              <a:chExt cx="2736303" cy="1302480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8904311" y="2269448"/>
                <a:ext cx="2736303" cy="130248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en-US" sz="1400" b="1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topo</a:t>
                </a:r>
                <a:endParaRPr lang="en-US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topo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– adds all components to the graph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</a:t>
                </a:r>
                <a:r>
                  <a:rPr lang="en-US" sz="1100" b="0" i="0" u="none" strike="noStrike" cap="none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SingleSwitchAndAgentTopo</a:t>
                </a:r>
                <a:r>
                  <a:rPr lang="en-US" sz="1100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n-US" sz="11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</a:t>
                </a:r>
                <a:r>
                  <a:rPr lang="en-US" sz="1100" b="0" i="0" u="none" strike="noStrike" cap="none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opo</a:t>
                </a: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</a:t>
                </a:r>
                <a:endParaRPr lang="en-US" sz="11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Noto Sans Symbols"/>
                  <a:buChar char="➢"/>
                </a:pPr>
                <a:r>
                  <a:rPr lang="en-US" sz="11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</a:t>
                </a:r>
                <a:r>
                  <a:rPr lang="en-US" sz="11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TwoSwitchAndAgentTopo</a:t>
                </a:r>
                <a:r>
                  <a:rPr lang="en-US" sz="11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n-US" sz="11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Topo</a:t>
                </a:r>
                <a:r>
                  <a:rPr lang="en-US" sz="11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lang="en-US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Shape 164"/>
              <p:cNvCxnSpPr/>
              <p:nvPr/>
            </p:nvCxnSpPr>
            <p:spPr>
              <a:xfrm>
                <a:off x="8904311" y="2636911"/>
                <a:ext cx="273630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5" name="Shape 165"/>
            <p:cNvSpPr/>
            <p:nvPr/>
          </p:nvSpPr>
          <p:spPr>
            <a:xfrm rot="5400000">
              <a:off x="3692295" y="4078836"/>
              <a:ext cx="864095" cy="630945"/>
            </a:xfrm>
            <a:prstGeom prst="bentArrow">
              <a:avLst>
                <a:gd name="adj1" fmla="val 1700"/>
                <a:gd name="adj2" fmla="val 10437"/>
                <a:gd name="adj3" fmla="val 25000"/>
                <a:gd name="adj4" fmla="val 75000"/>
              </a:avLst>
            </a:prstGeom>
            <a:solidFill>
              <a:schemeClr val="accent1"/>
            </a:solidFill>
            <a:ln w="19050" cap="flat" cmpd="sng">
              <a:solidFill>
                <a:srgbClr val="A65F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808871" y="3097358"/>
              <a:ext cx="1512167" cy="111180"/>
            </a:xfrm>
            <a:prstGeom prst="rightArrow">
              <a:avLst>
                <a:gd name="adj1" fmla="val 8779"/>
                <a:gd name="adj2" fmla="val 124081"/>
              </a:avLst>
            </a:prstGeom>
            <a:solidFill>
              <a:schemeClr val="accent1"/>
            </a:solidFill>
            <a:ln w="25400" cap="flat" cmpd="sng">
              <a:solidFill>
                <a:srgbClr val="A65F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509660" y="3068959"/>
              <a:ext cx="1069570" cy="93339"/>
            </a:xfrm>
            <a:prstGeom prst="rightArrow">
              <a:avLst>
                <a:gd name="adj1" fmla="val 8779"/>
                <a:gd name="adj2" fmla="val 124081"/>
              </a:avLst>
            </a:prstGeom>
            <a:solidFill>
              <a:schemeClr val="accent1"/>
            </a:solidFill>
            <a:ln w="25400" cap="flat" cmpd="sng">
              <a:solidFill>
                <a:srgbClr val="A65F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5400000" flipH="1">
              <a:off x="5675891" y="4877430"/>
              <a:ext cx="1080121" cy="527937"/>
            </a:xfrm>
            <a:prstGeom prst="bentArrow">
              <a:avLst>
                <a:gd name="adj1" fmla="val 2958"/>
                <a:gd name="adj2" fmla="val 10437"/>
                <a:gd name="adj3" fmla="val 23684"/>
                <a:gd name="adj4" fmla="val 73568"/>
              </a:avLst>
            </a:prstGeom>
            <a:solidFill>
              <a:schemeClr val="accent1"/>
            </a:solidFill>
            <a:ln w="19050" cap="flat" cmpd="sng">
              <a:solidFill>
                <a:srgbClr val="A65F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10560495" y="4826356"/>
            <a:ext cx="1438398" cy="1338946"/>
            <a:chOff x="4223792" y="2204864"/>
            <a:chExt cx="3312367" cy="3064985"/>
          </a:xfrm>
        </p:grpSpPr>
        <p:cxnSp>
          <p:nvCxnSpPr>
            <p:cNvPr id="170" name="Shape 170"/>
            <p:cNvCxnSpPr>
              <a:stCxn id="171" idx="2"/>
              <a:endCxn id="172" idx="0"/>
            </p:cNvCxnSpPr>
            <p:nvPr/>
          </p:nvCxnSpPr>
          <p:spPr>
            <a:xfrm>
              <a:off x="5879976" y="2965594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73" name="Shape 173"/>
            <p:cNvCxnSpPr>
              <a:stCxn id="172" idx="2"/>
              <a:endCxn id="174" idx="0"/>
            </p:cNvCxnSpPr>
            <p:nvPr/>
          </p:nvCxnSpPr>
          <p:spPr>
            <a:xfrm>
              <a:off x="5879976" y="4117722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mininet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code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AGENT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is a subclass node that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switch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Wanted it to run as a host (which is a node)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the switch as a controller does 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connect to any switch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monitoring options are user define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183" name="Shape 183"/>
            <p:cNvCxnSpPr>
              <a:stCxn id="184" idx="2"/>
              <a:endCxn id="185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86" name="Shape 186"/>
            <p:cNvCxnSpPr>
              <a:stCxn id="185" idx="2"/>
              <a:endCxn id="187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mininet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code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6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6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6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6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6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TYPE NODE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port 6635+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Namespace=none. same “Network namespace” as controller and switch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Protocol=TCP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909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IP=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127.0.0.1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35508" marR="0" lvl="1" indent="-3434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</a:t>
            </a:r>
            <a:r>
              <a:rPr lang="en-US" sz="2200" dirty="0" err="1">
                <a:solidFill>
                  <a:schemeClr val="dk1"/>
                </a:solidFill>
              </a:rPr>
              <a:t>R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-manager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based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35508" marR="0" lvl="1" indent="-3434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Start, Stop,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lang="en-US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197" name="Shape 197"/>
            <p:cNvCxnSpPr>
              <a:stCxn id="198" idx="2"/>
              <a:endCxn id="199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00" name="Shape 200"/>
            <p:cNvCxnSpPr>
              <a:stCxn id="199" idx="2"/>
              <a:endCxn id="201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case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/>
          <a:stretch/>
        </p:blipFill>
        <p:spPr bwMode="auto">
          <a:xfrm>
            <a:off x="5572896" y="2916721"/>
            <a:ext cx="6085703" cy="333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BUILDING AGENT TOPOLOGY EXAMPLE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9349289" y="3701269"/>
            <a:ext cx="72740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09" name="Shape 209"/>
          <p:cNvSpPr/>
          <p:nvPr/>
        </p:nvSpPr>
        <p:spPr>
          <a:xfrm>
            <a:off x="7104111" y="3345305"/>
            <a:ext cx="644364" cy="657191"/>
          </a:xfrm>
          <a:prstGeom prst="ellipse">
            <a:avLst/>
          </a:prstGeom>
          <a:solidFill>
            <a:srgbClr val="7EA9CA"/>
          </a:solidFill>
          <a:ln w="25400" cap="flat" cmpd="sng">
            <a:solidFill>
              <a:srgbClr val="3F73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</a:p>
        </p:txBody>
      </p:sp>
      <p:sp>
        <p:nvSpPr>
          <p:cNvPr id="210" name="Shape 210"/>
          <p:cNvSpPr/>
          <p:nvPr/>
        </p:nvSpPr>
        <p:spPr>
          <a:xfrm>
            <a:off x="8475885" y="3277807"/>
            <a:ext cx="873403" cy="792189"/>
          </a:xfrm>
          <a:prstGeom prst="roundRect">
            <a:avLst>
              <a:gd name="adj" fmla="val 16667"/>
            </a:avLst>
          </a:prstGeom>
          <a:solidFill>
            <a:srgbClr val="F4B469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211" name="Shape 211"/>
          <p:cNvSpPr/>
          <p:nvPr/>
        </p:nvSpPr>
        <p:spPr>
          <a:xfrm>
            <a:off x="10079538" y="3333821"/>
            <a:ext cx="635203" cy="657191"/>
          </a:xfrm>
          <a:prstGeom prst="ellipse">
            <a:avLst/>
          </a:prstGeom>
          <a:solidFill>
            <a:srgbClr val="7EA9CA"/>
          </a:solidFill>
          <a:ln w="25400" cap="flat" cmpd="sng">
            <a:solidFill>
              <a:srgbClr val="3F73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</a:p>
        </p:txBody>
      </p:sp>
      <p:cxnSp>
        <p:nvCxnSpPr>
          <p:cNvPr id="212" name="Shape 212"/>
          <p:cNvCxnSpPr>
            <a:stCxn id="209" idx="6"/>
            <a:endCxn id="210" idx="1"/>
          </p:cNvCxnSpPr>
          <p:nvPr/>
        </p:nvCxnSpPr>
        <p:spPr>
          <a:xfrm>
            <a:off x="7748476" y="3673901"/>
            <a:ext cx="727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3" name="Shape 213"/>
          <p:cNvCxnSpPr>
            <a:stCxn id="210" idx="0"/>
            <a:endCxn id="216" idx="2"/>
          </p:cNvCxnSpPr>
          <p:nvPr/>
        </p:nvCxnSpPr>
        <p:spPr>
          <a:xfrm flipV="1">
            <a:off x="8912587" y="2663219"/>
            <a:ext cx="1" cy="614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14" name="Shape 214"/>
          <p:cNvSpPr/>
          <p:nvPr/>
        </p:nvSpPr>
        <p:spPr>
          <a:xfrm>
            <a:off x="9089046" y="4536987"/>
            <a:ext cx="751086" cy="65719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39B4E"/>
          </a:solidFill>
          <a:ln w="25400" cap="flat" cmpd="sng">
            <a:solidFill>
              <a:srgbClr val="4A53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cxnSp>
        <p:nvCxnSpPr>
          <p:cNvPr id="215" name="Shape 215"/>
          <p:cNvCxnSpPr>
            <a:stCxn id="210" idx="2"/>
            <a:endCxn id="214" idx="4"/>
          </p:cNvCxnSpPr>
          <p:nvPr/>
        </p:nvCxnSpPr>
        <p:spPr>
          <a:xfrm>
            <a:off x="8912587" y="4069996"/>
            <a:ext cx="340800" cy="46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16" name="Shape 216"/>
          <p:cNvSpPr/>
          <p:nvPr/>
        </p:nvSpPr>
        <p:spPr>
          <a:xfrm>
            <a:off x="8650470" y="2267125"/>
            <a:ext cx="524236" cy="396094"/>
          </a:xfrm>
          <a:prstGeom prst="roundRect">
            <a:avLst>
              <a:gd name="adj" fmla="val 16667"/>
            </a:avLst>
          </a:prstGeom>
          <a:solidFill>
            <a:srgbClr val="E8510E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17" y="1878227"/>
            <a:ext cx="5645595" cy="353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7" name="Shape 217"/>
          <p:cNvSpPr/>
          <p:nvPr/>
        </p:nvSpPr>
        <p:spPr>
          <a:xfrm>
            <a:off x="1828800" y="4953000"/>
            <a:ext cx="3888432" cy="293574"/>
          </a:xfrm>
          <a:prstGeom prst="frame">
            <a:avLst>
              <a:gd name="adj1" fmla="val 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219" name="Shape 219"/>
            <p:cNvCxnSpPr>
              <a:stCxn id="220" idx="2"/>
              <a:endCxn id="221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2" name="Shape 222"/>
            <p:cNvCxnSpPr>
              <a:stCxn id="221" idx="2"/>
              <a:endCxn id="223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0" name="Shape 220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1" grpId="0" animBg="1"/>
      <p:bldP spid="214" grpId="0" animBg="1"/>
      <p:bldP spid="216" grpId="0" animBg="1"/>
      <p:bldP spid="2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STARTING THE NETWORK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10121651" y="252126"/>
            <a:ext cx="1800199" cy="1304665"/>
            <a:chOff x="4223792" y="2204864"/>
            <a:chExt cx="3312367" cy="3064985"/>
          </a:xfrm>
        </p:grpSpPr>
        <p:cxnSp>
          <p:nvCxnSpPr>
            <p:cNvPr id="233" name="Shape 233"/>
            <p:cNvCxnSpPr>
              <a:stCxn id="234" idx="2"/>
              <a:endCxn id="235" idx="0"/>
            </p:cNvCxnSpPr>
            <p:nvPr/>
          </p:nvCxnSpPr>
          <p:spPr>
            <a:xfrm>
              <a:off x="5879976" y="2965594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6" name="Shape 236"/>
            <p:cNvCxnSpPr>
              <a:stCxn id="235" idx="2"/>
              <a:endCxn id="237" idx="0"/>
            </p:cNvCxnSpPr>
            <p:nvPr/>
          </p:nvCxnSpPr>
          <p:spPr>
            <a:xfrm>
              <a:off x="5879976" y="4117721"/>
              <a:ext cx="0" cy="391200"/>
            </a:xfrm>
            <a:prstGeom prst="straightConnector1">
              <a:avLst/>
            </a:prstGeom>
            <a:noFill/>
            <a:ln w="9525" cap="flat" cmpd="sng">
              <a:solidFill>
                <a:srgbClr val="E37F0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34" name="Shape 234"/>
            <p:cNvSpPr/>
            <p:nvPr/>
          </p:nvSpPr>
          <p:spPr>
            <a:xfrm>
              <a:off x="4223792" y="2204864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studying the mininet code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4223792" y="3356992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ED8E1B"/>
            </a:solidFill>
            <a:ln w="38100" cap="flat" cmpd="sng">
              <a:solidFill>
                <a:srgbClr val="AB620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an agent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223792" y="4509119"/>
              <a:ext cx="3312367" cy="760729"/>
            </a:xfrm>
            <a:prstGeom prst="roundRect">
              <a:avLst>
                <a:gd name="adj" fmla="val 16667"/>
              </a:avLst>
            </a:prstGeom>
            <a:solidFill>
              <a:srgbClr val="F7CD9C"/>
            </a:solidFill>
            <a:ln w="25400" cap="flat" cmpd="sng">
              <a:solidFill>
                <a:srgbClr val="F7CD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</a:t>
              </a:r>
              <a:r>
                <a:rPr lang="en-US" sz="12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 example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8"/>
          <a:stretch/>
        </p:blipFill>
        <p:spPr bwMode="auto">
          <a:xfrm>
            <a:off x="419100" y="2247900"/>
            <a:ext cx="5178511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" name="Shape 231"/>
          <p:cNvSpPr/>
          <p:nvPr/>
        </p:nvSpPr>
        <p:spPr>
          <a:xfrm>
            <a:off x="914400" y="3962400"/>
            <a:ext cx="3657600" cy="952500"/>
          </a:xfrm>
          <a:prstGeom prst="frame">
            <a:avLst>
              <a:gd name="adj1" fmla="val 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561579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10378</TotalTime>
  <Words>809</Words>
  <Application>Microsoft Office PowerPoint</Application>
  <PresentationFormat>Custom</PresentationFormat>
  <Paragraphs>215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Mininet Agents </vt:lpstr>
      <vt:lpstr>Introduction</vt:lpstr>
      <vt:lpstr>Our Work Flow </vt:lpstr>
      <vt:lpstr>Our Work Flow </vt:lpstr>
      <vt:lpstr>MININET LIGHT SCHEME- block diagram</vt:lpstr>
      <vt:lpstr>CREATING AN AGENT</vt:lpstr>
      <vt:lpstr>AGENT TYPE NODE</vt:lpstr>
      <vt:lpstr>BUILDING AGENT TOPOLOGY EXAMPLE</vt:lpstr>
      <vt:lpstr>STARTING THE NETWORK</vt:lpstr>
      <vt:lpstr>STOPING THE NETWORK</vt:lpstr>
      <vt:lpstr>PowerPoint Presentation</vt:lpstr>
      <vt:lpstr>OpenFlow based USE CASES</vt:lpstr>
      <vt:lpstr>OpenFlow based USE CASES</vt:lpstr>
      <vt:lpstr>USE CASE- SamplingAgent</vt:lpstr>
      <vt:lpstr>PowerPoint Presentation</vt:lpstr>
      <vt:lpstr>USE CASE- SecAgent</vt:lpstr>
      <vt:lpstr>Another topology-for the second use case</vt:lpstr>
      <vt:lpstr>PowerPoint Presentation</vt:lpstr>
      <vt:lpstr>Network-wise top-k detection</vt:lpstr>
      <vt:lpstr>Monitoring Future → today ☺</vt:lpstr>
      <vt:lpstr>Agent future enhancements</vt:lpstr>
      <vt:lpstr>The things we learned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Mininet Agents </dc:title>
  <cp:lastModifiedBy>shira</cp:lastModifiedBy>
  <cp:revision>56</cp:revision>
  <dcterms:modified xsi:type="dcterms:W3CDTF">2017-03-25T20:55:16Z</dcterms:modified>
</cp:coreProperties>
</file>