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72" r:id="rId10"/>
    <p:sldId id="273" r:id="rId11"/>
    <p:sldId id="274" r:id="rId12"/>
    <p:sldId id="276" r:id="rId13"/>
    <p:sldId id="266" r:id="rId14"/>
    <p:sldId id="264" r:id="rId15"/>
    <p:sldId id="265" r:id="rId16"/>
    <p:sldId id="275" r:id="rId17"/>
    <p:sldId id="268" r:id="rId18"/>
    <p:sldId id="277" r:id="rId19"/>
    <p:sldId id="278" r:id="rId20"/>
    <p:sldId id="279" r:id="rId21"/>
    <p:sldId id="267" r:id="rId22"/>
    <p:sldId id="269" r:id="rId23"/>
    <p:sldId id="270" r:id="rId24"/>
    <p:sldId id="27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e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e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MM-SRLG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(12,13)</c:v>
                </c:pt>
                <c:pt idx="1">
                  <c:v>(18,19)</c:v>
                </c:pt>
                <c:pt idx="2">
                  <c:v>(23,30)</c:v>
                </c:pt>
                <c:pt idx="3">
                  <c:v>(30,37)</c:v>
                </c:pt>
                <c:pt idx="4">
                  <c:v>(32,33)</c:v>
                </c:pt>
                <c:pt idx="5">
                  <c:v>(35,42)</c:v>
                </c:pt>
                <c:pt idx="6">
                  <c:v>(37,44)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8.91</c:v>
                </c:pt>
                <c:pt idx="1">
                  <c:v>10</c:v>
                </c:pt>
                <c:pt idx="2">
                  <c:v>9.73</c:v>
                </c:pt>
                <c:pt idx="3">
                  <c:v>10.210000000000001</c:v>
                </c:pt>
                <c:pt idx="4">
                  <c:v>8.94</c:v>
                </c:pt>
                <c:pt idx="5">
                  <c:v>9.36</c:v>
                </c:pt>
                <c:pt idx="6">
                  <c:v>9.1999999999999993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Disjoint Paths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(12,13)</c:v>
                </c:pt>
                <c:pt idx="1">
                  <c:v>(18,19)</c:v>
                </c:pt>
                <c:pt idx="2">
                  <c:v>(23,30)</c:v>
                </c:pt>
                <c:pt idx="3">
                  <c:v>(30,37)</c:v>
                </c:pt>
                <c:pt idx="4">
                  <c:v>(32,33)</c:v>
                </c:pt>
                <c:pt idx="5">
                  <c:v>(35,42)</c:v>
                </c:pt>
                <c:pt idx="6">
                  <c:v>(37,44)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8.2799999999999994</c:v>
                </c:pt>
                <c:pt idx="1">
                  <c:v>10.26</c:v>
                </c:pt>
                <c:pt idx="2">
                  <c:v>8.9499999999999993</c:v>
                </c:pt>
                <c:pt idx="3">
                  <c:v>9.5</c:v>
                </c:pt>
                <c:pt idx="4">
                  <c:v>9.93</c:v>
                </c:pt>
                <c:pt idx="5">
                  <c:v>10.1</c:v>
                </c:pt>
                <c:pt idx="6">
                  <c:v>9.82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2878704"/>
        <c:axId val="292874000"/>
      </c:lineChart>
      <c:catAx>
        <c:axId val="292878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Link Failure</a:t>
                </a:r>
              </a:p>
            </c:rich>
          </c:tx>
          <c:layout>
            <c:manualLayout>
              <c:xMode val="edge"/>
              <c:yMode val="edge"/>
              <c:x val="0.51602661637752356"/>
              <c:y val="0.690315020357421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874000"/>
        <c:crosses val="autoZero"/>
        <c:auto val="1"/>
        <c:lblAlgn val="ctr"/>
        <c:lblOffset val="100"/>
        <c:noMultiLvlLbl val="0"/>
      </c:catAx>
      <c:valAx>
        <c:axId val="292874000"/>
        <c:scaling>
          <c:orientation val="minMax"/>
          <c:max val="1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Bandwith (Gbits/sec)</a:t>
                </a:r>
              </a:p>
            </c:rich>
          </c:tx>
          <c:layout>
            <c:manualLayout>
              <c:xMode val="edge"/>
              <c:yMode val="edge"/>
              <c:x val="3.5612535612535613E-2"/>
              <c:y val="0.280845248035021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878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MM-SRLG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(12,13)</c:v>
                </c:pt>
                <c:pt idx="1">
                  <c:v>(18,19)</c:v>
                </c:pt>
                <c:pt idx="2">
                  <c:v>(23,30)</c:v>
                </c:pt>
                <c:pt idx="3">
                  <c:v>(30,37)</c:v>
                </c:pt>
                <c:pt idx="4">
                  <c:v>(32,33)</c:v>
                </c:pt>
                <c:pt idx="5">
                  <c:v>(35,42)</c:v>
                </c:pt>
                <c:pt idx="6">
                  <c:v>(37,44)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9.59</c:v>
                </c:pt>
                <c:pt idx="1">
                  <c:v>9.31</c:v>
                </c:pt>
                <c:pt idx="2">
                  <c:v>9.84</c:v>
                </c:pt>
                <c:pt idx="3">
                  <c:v>9.4600000000000009</c:v>
                </c:pt>
                <c:pt idx="4">
                  <c:v>8.92</c:v>
                </c:pt>
                <c:pt idx="5">
                  <c:v>9.5</c:v>
                </c:pt>
                <c:pt idx="6">
                  <c:v>9.68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Disjoint Paths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(12,13)</c:v>
                </c:pt>
                <c:pt idx="1">
                  <c:v>(18,19)</c:v>
                </c:pt>
                <c:pt idx="2">
                  <c:v>(23,30)</c:v>
                </c:pt>
                <c:pt idx="3">
                  <c:v>(30,37)</c:v>
                </c:pt>
                <c:pt idx="4">
                  <c:v>(32,33)</c:v>
                </c:pt>
                <c:pt idx="5">
                  <c:v>(35,42)</c:v>
                </c:pt>
                <c:pt idx="6">
                  <c:v>(37,44)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9.81</c:v>
                </c:pt>
                <c:pt idx="1">
                  <c:v>9.18</c:v>
                </c:pt>
                <c:pt idx="2">
                  <c:v>9.43</c:v>
                </c:pt>
                <c:pt idx="3">
                  <c:v>9.3800000000000008</c:v>
                </c:pt>
                <c:pt idx="4">
                  <c:v>10.02</c:v>
                </c:pt>
                <c:pt idx="5">
                  <c:v>9.67</c:v>
                </c:pt>
                <c:pt idx="6">
                  <c:v>9.89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2877136"/>
        <c:axId val="292879488"/>
      </c:lineChart>
      <c:catAx>
        <c:axId val="29287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Link failure</a:t>
                </a:r>
              </a:p>
            </c:rich>
          </c:tx>
          <c:layout>
            <c:manualLayout>
              <c:xMode val="edge"/>
              <c:yMode val="edge"/>
              <c:x val="0.51294656954862894"/>
              <c:y val="0.69372076148272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879488"/>
        <c:crosses val="autoZero"/>
        <c:auto val="1"/>
        <c:lblAlgn val="ctr"/>
        <c:lblOffset val="100"/>
        <c:noMultiLvlLbl val="0"/>
      </c:catAx>
      <c:valAx>
        <c:axId val="292879488"/>
        <c:scaling>
          <c:orientation val="minMax"/>
          <c:max val="1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Bandwith (Gbits/sec)</a:t>
                </a:r>
              </a:p>
            </c:rich>
          </c:tx>
          <c:layout>
            <c:manualLayout>
              <c:xMode val="edge"/>
              <c:yMode val="edge"/>
              <c:x val="4.6022353714661408E-2"/>
              <c:y val="0.264619258638035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8771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757373153799562"/>
          <c:y val="0.91541990436599763"/>
          <c:w val="0.21004648827180625"/>
          <c:h val="4.62281342051178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B2FC6-0D2B-421D-8712-72AD2159A43E}" type="datetimeFigureOut">
              <a:rPr lang="en-US" smtClean="0"/>
              <a:t>28-Sep-16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0D682-58FF-47CD-A099-FB9885B8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5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0D682-58FF-47CD-A099-FB9885B87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0D682-58FF-47CD-A099-FB9885B87E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Restorable Logical Topology using Cross-Layer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Enas</a:t>
            </a:r>
            <a:r>
              <a:rPr lang="en-US" dirty="0" smtClean="0"/>
              <a:t> </a:t>
            </a:r>
            <a:r>
              <a:rPr lang="en-US" dirty="0" err="1" smtClean="0"/>
              <a:t>Massarwa</a:t>
            </a:r>
            <a:endParaRPr lang="en-US" dirty="0" smtClean="0"/>
          </a:p>
          <a:p>
            <a:r>
              <a:rPr lang="en-US" dirty="0" smtClean="0"/>
              <a:t>Louie Abu Warda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 overcome this</a:t>
            </a:r>
            <a:r>
              <a:rPr lang="en-US" sz="2400" dirty="0" smtClean="0"/>
              <a:t>, we implemented a variation of </a:t>
            </a:r>
            <a:r>
              <a:rPr lang="en-US" sz="2400" dirty="0"/>
              <a:t>MM_SRLG(cycle</a:t>
            </a:r>
            <a:r>
              <a:rPr lang="en-US" sz="2400" dirty="0" smtClean="0"/>
              <a:t>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a spanning tree on the graph G that spans V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. Then prune all leaves that are not in V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secondary paths between routers:</a:t>
            </a:r>
            <a:br>
              <a:rPr lang="en-US" sz="2400" dirty="0" smtClean="0"/>
            </a:br>
            <a:r>
              <a:rPr lang="en-US" sz="2400" dirty="0" smtClean="0"/>
              <a:t>For each pair (</a:t>
            </a:r>
            <a:r>
              <a:rPr lang="en-US" sz="2400" b="1" dirty="0" err="1" smtClean="0"/>
              <a:t>u</a:t>
            </a:r>
            <a:r>
              <a:rPr lang="en-US" sz="2400" dirty="0" err="1" smtClean="0"/>
              <a:t>,</a:t>
            </a:r>
            <a:r>
              <a:rPr lang="en-US" sz="2400" b="1" dirty="0" err="1" smtClean="0"/>
              <a:t>v</a:t>
            </a:r>
            <a:r>
              <a:rPr lang="en-US" sz="2400" dirty="0" smtClean="0"/>
              <a:t>) in the tree’s leaves, if there exists a secondary path between </a:t>
            </a:r>
            <a:r>
              <a:rPr lang="en-US" sz="2400" b="1" dirty="0" smtClean="0"/>
              <a:t>u</a:t>
            </a:r>
            <a:r>
              <a:rPr lang="en-US" sz="2400" dirty="0" smtClean="0"/>
              <a:t> and </a:t>
            </a:r>
            <a:r>
              <a:rPr lang="en-US" sz="2400" b="1" dirty="0" smtClean="0"/>
              <a:t>v</a:t>
            </a:r>
            <a:r>
              <a:rPr lang="en-US" sz="2400" dirty="0" smtClean="0"/>
              <a:t> that is different than the one in the spanning tree, and we have already added it to the list of secondary paths, then continue. Otherwise, add this path.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</a:t>
            </a:r>
            <a:r>
              <a:rPr lang="en-US" sz="2400" dirty="0" smtClean="0"/>
              <a:t> should ensure that if a physical link that is on the path between </a:t>
            </a:r>
            <a:r>
              <a:rPr lang="en-US" sz="2400" b="1" dirty="0" smtClean="0"/>
              <a:t>u</a:t>
            </a:r>
            <a:r>
              <a:rPr lang="en-US" sz="2400" dirty="0" smtClean="0"/>
              <a:t> and </a:t>
            </a:r>
            <a:r>
              <a:rPr lang="en-US" sz="2400" b="1" dirty="0" smtClean="0"/>
              <a:t>v</a:t>
            </a:r>
            <a:r>
              <a:rPr lang="en-US" sz="2400" dirty="0" smtClean="0"/>
              <a:t> in the spanning </a:t>
            </a:r>
            <a:r>
              <a:rPr lang="en-US" sz="2400" dirty="0" smtClean="0"/>
              <a:t>tree fails, </a:t>
            </a:r>
            <a:r>
              <a:rPr lang="en-US" sz="2400" dirty="0" smtClean="0"/>
              <a:t>then there is a secondary path outside this tree that connects </a:t>
            </a:r>
            <a:r>
              <a:rPr lang="en-US" sz="2400" b="1" dirty="0" smtClean="0"/>
              <a:t>u</a:t>
            </a:r>
            <a:r>
              <a:rPr lang="en-US" sz="2400" dirty="0" smtClean="0"/>
              <a:t> and </a:t>
            </a:r>
            <a:r>
              <a:rPr lang="en-US" sz="2400" b="1" dirty="0" smtClean="0"/>
              <a:t>v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Obstacle &amp; Solution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3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the same example above, this is the result that we receive using our variant of MM-SRLG(cycle):</a:t>
            </a:r>
          </a:p>
          <a:p>
            <a:endParaRPr lang="en-US" sz="24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90800"/>
            <a:ext cx="6557067" cy="389067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Obstacle &amp; Solution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9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Environment &amp; Libraries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 err="1"/>
              <a:t>Mininet</a:t>
            </a:r>
            <a:r>
              <a:rPr lang="en-US" sz="2400" dirty="0"/>
              <a:t> </a:t>
            </a:r>
            <a:r>
              <a:rPr lang="en-US" sz="2400" dirty="0" smtClean="0"/>
              <a:t>VM</a:t>
            </a:r>
          </a:p>
          <a:p>
            <a:r>
              <a:rPr lang="en-US" sz="2400" dirty="0" smtClean="0"/>
              <a:t>RYU Controller</a:t>
            </a:r>
          </a:p>
          <a:p>
            <a:r>
              <a:rPr lang="en-US" sz="2400" dirty="0" err="1" smtClean="0"/>
              <a:t>OpenFlow</a:t>
            </a:r>
            <a:r>
              <a:rPr lang="en-US" sz="2400" dirty="0" smtClean="0"/>
              <a:t> 1.0</a:t>
            </a:r>
          </a:p>
          <a:p>
            <a:r>
              <a:rPr lang="en-US" sz="2400" dirty="0" err="1" smtClean="0"/>
              <a:t>Networkx</a:t>
            </a:r>
            <a:r>
              <a:rPr lang="en-US" sz="2400" dirty="0"/>
              <a:t> (a Python library for </a:t>
            </a:r>
            <a:r>
              <a:rPr lang="en-US" sz="2400" dirty="0" smtClean="0"/>
              <a:t>managing graphs </a:t>
            </a:r>
            <a:r>
              <a:rPr lang="en-US" sz="2400" dirty="0"/>
              <a:t>and networks)</a:t>
            </a:r>
            <a:endParaRPr lang="en-US" sz="2400" dirty="0" smtClean="0"/>
          </a:p>
          <a:p>
            <a:r>
              <a:rPr lang="en-US" sz="2400" dirty="0" err="1"/>
              <a:t>PuLP</a:t>
            </a:r>
            <a:r>
              <a:rPr lang="en-US" sz="2400" dirty="0"/>
              <a:t> - a linear programming toolkit for </a:t>
            </a:r>
            <a:r>
              <a:rPr lang="en-US" sz="2400" dirty="0" smtClean="0"/>
              <a:t>Python</a:t>
            </a:r>
          </a:p>
          <a:p>
            <a:r>
              <a:rPr lang="en-US" sz="2400" dirty="0" err="1" smtClean="0"/>
              <a:t>ovs-ofctl</a:t>
            </a:r>
            <a:r>
              <a:rPr lang="en-US" sz="2400" dirty="0" smtClean="0"/>
              <a:t> (command line tool for monitoring and administering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switches)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2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Modules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customTopologyInitializer</a:t>
            </a:r>
            <a:endParaRPr lang="en-US" sz="2400" dirty="0" smtClean="0"/>
          </a:p>
          <a:p>
            <a:r>
              <a:rPr lang="en-US" sz="2400" dirty="0" smtClean="0"/>
              <a:t>ALG</a:t>
            </a:r>
          </a:p>
          <a:p>
            <a:r>
              <a:rPr lang="en-US" sz="2400" dirty="0" smtClean="0"/>
              <a:t>MM_SRLG</a:t>
            </a:r>
          </a:p>
          <a:p>
            <a:r>
              <a:rPr lang="en-US" sz="2400" dirty="0" err="1" smtClean="0"/>
              <a:t>MM_SRLG_arb</a:t>
            </a:r>
            <a:endParaRPr lang="en-US" sz="2400" dirty="0" smtClean="0"/>
          </a:p>
          <a:p>
            <a:r>
              <a:rPr lang="en-US" sz="2400" dirty="0" err="1" smtClean="0"/>
              <a:t>MM_SRLG_cycle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 smtClean="0"/>
              <a:t>Controller apps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MM_SRLG-based</a:t>
            </a:r>
          </a:p>
          <a:p>
            <a:r>
              <a:rPr lang="en-US" sz="2400" dirty="0" smtClean="0"/>
              <a:t>Disjoint paths-based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Implementation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Generating a network </a:t>
            </a:r>
            <a:r>
              <a:rPr lang="en-US" sz="2400" dirty="0"/>
              <a:t>description file</a:t>
            </a:r>
            <a:r>
              <a:rPr lang="en-US" sz="2400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Implementation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590800"/>
            <a:ext cx="7315200" cy="34163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myNetwork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dict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/>
              <a:t>myNetwork</a:t>
            </a:r>
            <a:r>
              <a:rPr lang="en-US" dirty="0"/>
              <a:t>['V_P'] = [1, 2, 3, 4, 5, 6, 7, 8, 9</a:t>
            </a:r>
            <a:r>
              <a:rPr lang="en-US" dirty="0" smtClean="0"/>
              <a:t>]</a:t>
            </a:r>
          </a:p>
          <a:p>
            <a:r>
              <a:rPr lang="en-US" dirty="0" err="1"/>
              <a:t>myNetwork</a:t>
            </a:r>
            <a:r>
              <a:rPr lang="en-US" dirty="0"/>
              <a:t>['V_L'] = </a:t>
            </a:r>
            <a:r>
              <a:rPr lang="en-US" dirty="0" smtClean="0"/>
              <a:t>[1, 4, 8]</a:t>
            </a:r>
          </a:p>
          <a:p>
            <a:r>
              <a:rPr lang="en-US" dirty="0" err="1"/>
              <a:t>myNetwork</a:t>
            </a:r>
            <a:r>
              <a:rPr lang="en-US" dirty="0"/>
              <a:t>['E_P'] = [(1, 4), (1, 2), (2, 3), (2, 5), (3, 6), (4, 5), (4, 7),  (5, 8),</a:t>
            </a:r>
            <a:br>
              <a:rPr lang="en-US" dirty="0"/>
            </a:br>
            <a:r>
              <a:rPr lang="en-US" dirty="0"/>
              <a:t>                                      (5, 6), (6, 9), (7, 8), (8, 9</a:t>
            </a:r>
            <a:r>
              <a:rPr lang="en-US" dirty="0" smtClean="0"/>
              <a:t>)]</a:t>
            </a:r>
          </a:p>
          <a:p>
            <a:r>
              <a:rPr lang="en-US" dirty="0" err="1"/>
              <a:t>myNetwork</a:t>
            </a:r>
            <a:r>
              <a:rPr lang="en-US" dirty="0"/>
              <a:t>['C_P'] = 2</a:t>
            </a:r>
            <a:endParaRPr lang="en-US" dirty="0" smtClean="0"/>
          </a:p>
          <a:p>
            <a:r>
              <a:rPr lang="en-US" dirty="0" err="1" smtClean="0"/>
              <a:t>myNetwork</a:t>
            </a:r>
            <a:r>
              <a:rPr lang="en-US" dirty="0" smtClean="0"/>
              <a:t>[</a:t>
            </a:r>
            <a:r>
              <a:rPr lang="en-US" dirty="0"/>
              <a:t>'B'] = </a:t>
            </a:r>
            <a:r>
              <a:rPr lang="en-US" dirty="0" smtClean="0"/>
              <a:t>4</a:t>
            </a:r>
          </a:p>
          <a:p>
            <a:endParaRPr lang="en-US" dirty="0" smtClean="0"/>
          </a:p>
          <a:p>
            <a:r>
              <a:rPr lang="en-US" dirty="0" err="1" smtClean="0"/>
              <a:t>pickle.dump</a:t>
            </a:r>
            <a:r>
              <a:rPr lang="en-US" dirty="0" smtClean="0"/>
              <a:t>(</a:t>
            </a:r>
            <a:r>
              <a:rPr lang="en-US" dirty="0" err="1" smtClean="0"/>
              <a:t>myNetwork</a:t>
            </a:r>
            <a:r>
              <a:rPr lang="en-US" dirty="0" smtClean="0"/>
              <a:t> , </a:t>
            </a:r>
            <a:r>
              <a:rPr lang="en-US" dirty="0"/>
              <a:t>open</a:t>
            </a:r>
            <a:r>
              <a:rPr lang="en-US" dirty="0" smtClean="0"/>
              <a:t>("</a:t>
            </a:r>
            <a:r>
              <a:rPr lang="en-US" dirty="0" err="1" smtClean="0"/>
              <a:t>myNetwork.p</a:t>
            </a:r>
            <a:r>
              <a:rPr lang="en-US" dirty="0"/>
              <a:t>", "</a:t>
            </a:r>
            <a:r>
              <a:rPr lang="en-US" dirty="0" err="1"/>
              <a:t>wb</a:t>
            </a:r>
            <a:r>
              <a:rPr lang="en-US" dirty="0" smtClean="0"/>
              <a:t>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Implementation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417638"/>
            <a:ext cx="2133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myNetwork.p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514600"/>
            <a:ext cx="3200400" cy="86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Mininet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(uses </a:t>
            </a:r>
            <a:r>
              <a:rPr lang="en-US" dirty="0" err="1" smtClean="0">
                <a:solidFill>
                  <a:schemeClr val="tx1"/>
                </a:solidFill>
              </a:rPr>
              <a:t>ustomTopologyInitializer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019800" y="3382962"/>
            <a:ext cx="0" cy="427038"/>
          </a:xfrm>
          <a:prstGeom prst="straightConnector1">
            <a:avLst/>
          </a:prstGeom>
          <a:ln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3000" y="3819528"/>
            <a:ext cx="2133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MM_SRLG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3400" y="2514600"/>
            <a:ext cx="3200400" cy="86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RYU Controller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MM_SRLG-based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35400" y="4876013"/>
            <a:ext cx="2133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MM_SRLG_cycle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4600" y="4874427"/>
            <a:ext cx="2133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MM_SRLG_arb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24600" y="5957898"/>
            <a:ext cx="2133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34000" y="4429128"/>
            <a:ext cx="0" cy="464343"/>
          </a:xfrm>
          <a:prstGeom prst="straightConnector1">
            <a:avLst/>
          </a:prstGeom>
          <a:ln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05600" y="4429127"/>
            <a:ext cx="0" cy="464343"/>
          </a:xfrm>
          <a:prstGeom prst="straightConnector1">
            <a:avLst/>
          </a:prstGeom>
          <a:ln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91400" y="5493555"/>
            <a:ext cx="0" cy="464343"/>
          </a:xfrm>
          <a:prstGeom prst="straightConnector1">
            <a:avLst/>
          </a:prstGeom>
          <a:ln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4572000" y="2037546"/>
            <a:ext cx="228600" cy="451654"/>
          </a:xfrm>
          <a:prstGeom prst="downArrow">
            <a:avLst/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3352800" y="2037546"/>
            <a:ext cx="228600" cy="451654"/>
          </a:xfrm>
          <a:prstGeom prst="downArrow">
            <a:avLst/>
          </a:prstGeom>
          <a:solidFill>
            <a:srgbClr val="385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Competing </a:t>
            </a:r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algorithm</a:t>
            </a:r>
            <a:b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ased on Disjoint Paths</a:t>
            </a:r>
            <a:endParaRPr lang="en-US" sz="2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 every pair of logical nodes: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Find shortest path.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Decrease capacity of path’s edges by 1.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If </a:t>
            </a:r>
            <a:r>
              <a:rPr lang="en-US" sz="2400" dirty="0" err="1" smtClean="0"/>
              <a:t>newCapacity</a:t>
            </a:r>
            <a:r>
              <a:rPr lang="en-US" sz="2400" dirty="0" smtClean="0"/>
              <a:t>(edge) == 0, remove edge.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B = B – 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While B &gt; 0: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en-US" sz="2400" dirty="0" smtClean="0"/>
              <a:t>For every pair of logical nodes: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dirty="0" smtClean="0"/>
              <a:t>Find a path that is disjoint to the </a:t>
            </a:r>
            <a:r>
              <a:rPr lang="en-US" dirty="0" smtClean="0"/>
              <a:t>paths between the pair that were </a:t>
            </a:r>
            <a:r>
              <a:rPr lang="en-US" dirty="0" smtClean="0"/>
              <a:t>found </a:t>
            </a:r>
            <a:r>
              <a:rPr lang="en-US" dirty="0" smtClean="0"/>
              <a:t>so far</a:t>
            </a:r>
            <a:r>
              <a:rPr lang="en-US" dirty="0" smtClean="0"/>
              <a:t>.</a:t>
            </a:r>
            <a:endParaRPr lang="en-US" dirty="0" smtClean="0"/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dirty="0"/>
              <a:t>Decrease capacity of path’s edges by 1</a:t>
            </a:r>
            <a:r>
              <a:rPr lang="en-US" dirty="0" smtClean="0"/>
              <a:t>.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dirty="0" err="1" smtClean="0"/>
              <a:t>newCapacity</a:t>
            </a:r>
            <a:r>
              <a:rPr lang="en-US" dirty="0" smtClean="0"/>
              <a:t>(edge) </a:t>
            </a:r>
            <a:r>
              <a:rPr lang="en-US" dirty="0"/>
              <a:t>== 0, remove edge</a:t>
            </a:r>
            <a:r>
              <a:rPr lang="en-US" dirty="0" smtClean="0"/>
              <a:t>.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dirty="0"/>
              <a:t>B = B – </a:t>
            </a:r>
            <a:r>
              <a:rPr lang="en-US" dirty="0" smtClean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Results: 1</a:t>
            </a:r>
            <a:r>
              <a:rPr lang="en-US" sz="3400" b="1" baseline="30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Example, </a:t>
            </a:r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Grid 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(budget = 24)</a:t>
            </a:r>
            <a:endParaRPr lang="en-US" sz="2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8964"/>
            <a:ext cx="8229600" cy="44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63151"/>
            <a:ext cx="8229600" cy="440006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</a:rPr>
              <a:t>Results: 1</a:t>
            </a:r>
            <a:r>
              <a:rPr lang="en-US" sz="3400" b="1" baseline="30000" dirty="0">
                <a:solidFill>
                  <a:schemeClr val="tx2"/>
                </a:solidFill>
              </a:rPr>
              <a:t>st</a:t>
            </a:r>
            <a:r>
              <a:rPr lang="en-US" sz="3400" b="1" dirty="0">
                <a:solidFill>
                  <a:schemeClr val="tx2"/>
                </a:solidFill>
              </a:rPr>
              <a:t> Example, </a:t>
            </a:r>
            <a:r>
              <a:rPr lang="en-US" sz="3400" b="1" dirty="0" smtClean="0">
                <a:solidFill>
                  <a:schemeClr val="tx2"/>
                </a:solidFill>
              </a:rPr>
              <a:t>Grid	</a:t>
            </a:r>
            <a:r>
              <a:rPr lang="en-US" sz="1800" b="1" dirty="0">
                <a:solidFill>
                  <a:srgbClr val="385D8A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800" b="1" dirty="0">
                <a:solidFill>
                  <a:srgbClr val="385D8A"/>
                </a:solidFill>
                <a:latin typeface="+mn-lt"/>
                <a:ea typeface="+mn-ea"/>
                <a:cs typeface="+mn-cs"/>
              </a:rPr>
            </a:br>
            <a:r>
              <a:rPr lang="en-US" sz="2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Spanning tree, after pruning non-router leaves</a:t>
            </a:r>
            <a:endParaRPr lang="en-US" sz="2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5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0543"/>
            <a:ext cx="8229600" cy="442527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</a:rPr>
              <a:t>Results: 1</a:t>
            </a:r>
            <a:r>
              <a:rPr lang="en-US" sz="3400" b="1" baseline="30000" dirty="0">
                <a:solidFill>
                  <a:schemeClr val="tx2"/>
                </a:solidFill>
              </a:rPr>
              <a:t>st</a:t>
            </a:r>
            <a:r>
              <a:rPr lang="en-US" sz="3400" b="1" dirty="0">
                <a:solidFill>
                  <a:schemeClr val="tx2"/>
                </a:solidFill>
              </a:rPr>
              <a:t> Example, </a:t>
            </a:r>
            <a:r>
              <a:rPr lang="en-US" sz="3400" b="1" dirty="0" smtClean="0">
                <a:solidFill>
                  <a:schemeClr val="tx2"/>
                </a:solidFill>
              </a:rPr>
              <a:t>Grid</a:t>
            </a:r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After running MM-SRLG(cycle)</a:t>
            </a:r>
            <a:endParaRPr lang="en-US" sz="2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5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construction of a logical network on top of a physical network involve two intertwined tasks:</a:t>
            </a:r>
          </a:p>
          <a:p>
            <a:pPr marL="685800" indent="-285750">
              <a:buFont typeface="+mj-lt"/>
              <a:buAutoNum type="romanLcPeriod"/>
            </a:pPr>
            <a:r>
              <a:rPr lang="en-US" sz="2400" u="sng" dirty="0" smtClean="0"/>
              <a:t>Logical link selection</a:t>
            </a:r>
            <a:r>
              <a:rPr lang="en-US" sz="2400" dirty="0" smtClean="0"/>
              <a:t>: deciding which pairs of routers will be connected by logical links.</a:t>
            </a:r>
          </a:p>
          <a:p>
            <a:pPr marL="685800" indent="-285750">
              <a:buFont typeface="+mj-lt"/>
              <a:buAutoNum type="romanLcPeriod"/>
            </a:pPr>
            <a:r>
              <a:rPr lang="en-US" sz="2400" u="sng" dirty="0" smtClean="0"/>
              <a:t>Logical link routing</a:t>
            </a:r>
            <a:r>
              <a:rPr lang="en-US" sz="2400" dirty="0" smtClean="0"/>
              <a:t>: deciding how to route each logical link across the optical network.</a:t>
            </a:r>
          </a:p>
          <a:p>
            <a:pPr marL="400050" indent="0">
              <a:buNone/>
            </a:pPr>
            <a:endParaRPr lang="en-US" sz="1200" dirty="0" smtClean="0"/>
          </a:p>
          <a:p>
            <a:r>
              <a:rPr lang="en-US" sz="2400" dirty="0" smtClean="0"/>
              <a:t>The ultimate goal of the network operator is to: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400" dirty="0" smtClean="0"/>
              <a:t>Maximize available throughput.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400" dirty="0" smtClean="0"/>
              <a:t>Guarantee the network’s restorability.</a:t>
            </a:r>
          </a:p>
          <a:p>
            <a:pPr indent="0">
              <a:buNone/>
            </a:pPr>
            <a:r>
              <a:rPr 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⇒</a:t>
            </a:r>
            <a:r>
              <a:rPr lang="en-US" sz="2400" dirty="0" smtClean="0"/>
              <a:t>Maximize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restorable throughput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9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6917"/>
            <a:ext cx="8229600" cy="443252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</a:rPr>
              <a:t>Results: 1</a:t>
            </a:r>
            <a:r>
              <a:rPr lang="en-US" sz="3400" b="1" baseline="30000" dirty="0">
                <a:solidFill>
                  <a:schemeClr val="tx2"/>
                </a:solidFill>
              </a:rPr>
              <a:t>st</a:t>
            </a:r>
            <a:r>
              <a:rPr lang="en-US" sz="3400" b="1" dirty="0">
                <a:solidFill>
                  <a:schemeClr val="tx2"/>
                </a:solidFill>
              </a:rPr>
              <a:t> Example, </a:t>
            </a:r>
            <a:r>
              <a:rPr lang="en-US" sz="3400" b="1" dirty="0" smtClean="0">
                <a:solidFill>
                  <a:schemeClr val="tx2"/>
                </a:solidFill>
              </a:rPr>
              <a:t>Grid</a:t>
            </a:r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400" b="1" dirty="0">
                <a:solidFill>
                  <a:schemeClr val="tx2"/>
                </a:solidFill>
              </a:rPr>
              <a:t>After </a:t>
            </a:r>
            <a:r>
              <a:rPr lang="en-US" sz="2400" b="1" dirty="0" smtClean="0">
                <a:solidFill>
                  <a:schemeClr val="tx2"/>
                </a:solidFill>
              </a:rPr>
              <a:t>running MM-SRLG(arb)</a:t>
            </a:r>
            <a:endParaRPr lang="en-US" sz="2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Results: 1</a:t>
            </a:r>
            <a:r>
              <a:rPr lang="en-US" sz="3400" b="1" baseline="30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Example, Grid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500" y="123297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85D8A"/>
                </a:solidFill>
              </a:rPr>
              <a:t>Budget = 8	Bandwidth before link failure: </a:t>
            </a:r>
            <a:endParaRPr lang="en-US" b="1" dirty="0">
              <a:solidFill>
                <a:srgbClr val="385D8A"/>
              </a:solidFill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794115"/>
              </p:ext>
            </p:extLst>
          </p:nvPr>
        </p:nvGraphicFramePr>
        <p:xfrm>
          <a:off x="444500" y="1748870"/>
          <a:ext cx="8202168" cy="4921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18312"/>
              </p:ext>
            </p:extLst>
          </p:nvPr>
        </p:nvGraphicFramePr>
        <p:xfrm>
          <a:off x="5370068" y="1234004"/>
          <a:ext cx="3276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828800"/>
              </a:tblGrid>
              <a:tr h="13553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385D8A"/>
                          </a:solidFill>
                        </a:rPr>
                        <a:t>MM-SRLG</a:t>
                      </a:r>
                      <a:endParaRPr lang="en-US" b="0" dirty="0">
                        <a:solidFill>
                          <a:srgbClr val="385D8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385D8A"/>
                          </a:solidFill>
                        </a:rPr>
                        <a:t>9.77</a:t>
                      </a:r>
                      <a:r>
                        <a:rPr lang="en-US" b="0" baseline="0" dirty="0" smtClean="0">
                          <a:solidFill>
                            <a:srgbClr val="385D8A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rgbClr val="385D8A"/>
                          </a:solidFill>
                        </a:rPr>
                        <a:t>Gbits</a:t>
                      </a:r>
                      <a:r>
                        <a:rPr lang="en-US" b="0" baseline="0" dirty="0" smtClean="0">
                          <a:solidFill>
                            <a:srgbClr val="385D8A"/>
                          </a:solidFill>
                        </a:rPr>
                        <a:t>/sec</a:t>
                      </a:r>
                      <a:endParaRPr lang="en-US" b="0" dirty="0">
                        <a:solidFill>
                          <a:srgbClr val="385D8A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385D8A"/>
                          </a:solidFill>
                        </a:rPr>
                        <a:t>Disjoint Paths</a:t>
                      </a:r>
                      <a:endParaRPr lang="en-US" b="0" dirty="0">
                        <a:solidFill>
                          <a:srgbClr val="385D8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385D8A"/>
                          </a:solidFill>
                        </a:rPr>
                        <a:t>9.92 </a:t>
                      </a:r>
                      <a:r>
                        <a:rPr lang="en-US" b="0" baseline="0" dirty="0" err="1" smtClean="0">
                          <a:solidFill>
                            <a:srgbClr val="385D8A"/>
                          </a:solidFill>
                        </a:rPr>
                        <a:t>Gbits</a:t>
                      </a:r>
                      <a:r>
                        <a:rPr lang="en-US" b="0" baseline="0" dirty="0" smtClean="0">
                          <a:solidFill>
                            <a:srgbClr val="385D8A"/>
                          </a:solidFill>
                        </a:rPr>
                        <a:t>/sec</a:t>
                      </a:r>
                      <a:endParaRPr lang="en-US" b="0" dirty="0" smtClean="0">
                        <a:solidFill>
                          <a:srgbClr val="385D8A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4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Results: 1</a:t>
            </a:r>
            <a:r>
              <a:rPr lang="en-US" sz="3400" b="1" baseline="30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Example, Grid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123297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85D8A"/>
                </a:solidFill>
              </a:rPr>
              <a:t>Budget = 24	Bandwidth before link failure: </a:t>
            </a:r>
            <a:endParaRPr lang="en-US" b="1" dirty="0">
              <a:solidFill>
                <a:srgbClr val="385D8A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195051"/>
              </p:ext>
            </p:extLst>
          </p:nvPr>
        </p:nvGraphicFramePr>
        <p:xfrm>
          <a:off x="457200" y="1981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66932"/>
              </p:ext>
            </p:extLst>
          </p:nvPr>
        </p:nvGraphicFramePr>
        <p:xfrm>
          <a:off x="5370068" y="1234004"/>
          <a:ext cx="3276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828800"/>
              </a:tblGrid>
              <a:tr h="13553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385D8A"/>
                          </a:solidFill>
                        </a:rPr>
                        <a:t>MM-SRLG</a:t>
                      </a:r>
                      <a:endParaRPr lang="en-US" b="0" dirty="0">
                        <a:solidFill>
                          <a:srgbClr val="385D8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rgbClr val="385D8A"/>
                          </a:solidFill>
                        </a:rPr>
                        <a:t> 10.06 </a:t>
                      </a:r>
                      <a:r>
                        <a:rPr lang="en-US" b="0" baseline="0" dirty="0" err="1" smtClean="0">
                          <a:solidFill>
                            <a:srgbClr val="385D8A"/>
                          </a:solidFill>
                        </a:rPr>
                        <a:t>Gbits</a:t>
                      </a:r>
                      <a:r>
                        <a:rPr lang="en-US" b="0" baseline="0" dirty="0" smtClean="0">
                          <a:solidFill>
                            <a:srgbClr val="385D8A"/>
                          </a:solidFill>
                        </a:rPr>
                        <a:t>/sec</a:t>
                      </a:r>
                      <a:endParaRPr lang="en-US" b="0" dirty="0">
                        <a:solidFill>
                          <a:srgbClr val="385D8A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385D8A"/>
                          </a:solidFill>
                        </a:rPr>
                        <a:t>Disjoint Paths</a:t>
                      </a:r>
                      <a:endParaRPr lang="en-US" b="0" dirty="0">
                        <a:solidFill>
                          <a:srgbClr val="385D8A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385D8A"/>
                          </a:solidFill>
                        </a:rPr>
                        <a:t> 9.87 </a:t>
                      </a:r>
                      <a:r>
                        <a:rPr lang="en-US" b="0" baseline="0" dirty="0" err="1" smtClean="0">
                          <a:solidFill>
                            <a:srgbClr val="385D8A"/>
                          </a:solidFill>
                        </a:rPr>
                        <a:t>Gbits</a:t>
                      </a:r>
                      <a:r>
                        <a:rPr lang="en-US" b="0" baseline="0" dirty="0" smtClean="0">
                          <a:solidFill>
                            <a:srgbClr val="385D8A"/>
                          </a:solidFill>
                        </a:rPr>
                        <a:t>/sec</a:t>
                      </a:r>
                      <a:endParaRPr lang="en-US" b="0" dirty="0" smtClean="0">
                        <a:solidFill>
                          <a:srgbClr val="385D8A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5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4371"/>
            <a:ext cx="8229600" cy="417762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Results: 2</a:t>
            </a:r>
            <a:r>
              <a:rPr lang="en-US" sz="3400" b="1" baseline="30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Example, Caveman Graph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bandwidth between </a:t>
            </a:r>
            <a:r>
              <a:rPr lang="en-US" sz="2400" u="sng" dirty="0" smtClean="0"/>
              <a:t>host 1</a:t>
            </a:r>
            <a:r>
              <a:rPr lang="en-US" sz="2400" dirty="0" smtClean="0"/>
              <a:t> and </a:t>
            </a:r>
            <a:r>
              <a:rPr lang="en-US" sz="2400" u="sng" dirty="0" smtClean="0"/>
              <a:t>host 18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Before causing the physical edge (18,20) to fail: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MM-SRLG: </a:t>
            </a:r>
            <a:r>
              <a:rPr lang="en-US" sz="2400" dirty="0" smtClean="0"/>
              <a:t>8.17 </a:t>
            </a:r>
            <a:r>
              <a:rPr lang="en-US" sz="2400" dirty="0" err="1" smtClean="0"/>
              <a:t>Gbits</a:t>
            </a:r>
            <a:r>
              <a:rPr lang="en-US" sz="2400" dirty="0" smtClean="0"/>
              <a:t>/sec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Disjoint </a:t>
            </a:r>
            <a:r>
              <a:rPr lang="en-US" sz="2400" dirty="0"/>
              <a:t>Paths: 7.99 </a:t>
            </a:r>
            <a:r>
              <a:rPr lang="en-US" sz="2400" dirty="0" err="1"/>
              <a:t>Gbits</a:t>
            </a:r>
            <a:r>
              <a:rPr lang="en-US" sz="2400" dirty="0"/>
              <a:t>/sec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After </a:t>
            </a:r>
            <a:r>
              <a:rPr lang="en-US" sz="2400" dirty="0"/>
              <a:t>causing </a:t>
            </a:r>
            <a:r>
              <a:rPr lang="en-US" sz="2400" dirty="0" smtClean="0"/>
              <a:t>the </a:t>
            </a:r>
            <a:r>
              <a:rPr lang="en-US" sz="2400" dirty="0"/>
              <a:t>physical edge (18,20</a:t>
            </a:r>
            <a:r>
              <a:rPr lang="en-US" sz="2400" dirty="0" smtClean="0"/>
              <a:t>) to fail: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MM-SRLG: 8.36 </a:t>
            </a:r>
            <a:r>
              <a:rPr lang="en-US" sz="2400" dirty="0" err="1"/>
              <a:t>Gbits</a:t>
            </a:r>
            <a:r>
              <a:rPr lang="en-US" sz="2400" dirty="0"/>
              <a:t>/sec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Disjoint Paths: 2.42 </a:t>
            </a:r>
            <a:r>
              <a:rPr lang="en-US" sz="2400" dirty="0" err="1"/>
              <a:t>Gbits</a:t>
            </a:r>
            <a:r>
              <a:rPr lang="en-US" sz="2400" dirty="0"/>
              <a:t>/sec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Results: 2</a:t>
            </a:r>
            <a:r>
              <a:rPr lang="en-US" sz="3400" b="1" baseline="30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Example, Caveman Graph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7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4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chemeClr val="tx2"/>
                </a:solidFill>
              </a:rPr>
              <a:t>Thank </a:t>
            </a:r>
            <a:r>
              <a:rPr lang="en-US" sz="5400" b="1" dirty="0">
                <a:solidFill>
                  <a:schemeClr val="tx2"/>
                </a:solidFill>
              </a:rPr>
              <a:t>you</a:t>
            </a:r>
            <a:r>
              <a:rPr lang="en-US" sz="5400" b="1" dirty="0" smtClean="0">
                <a:solidFill>
                  <a:schemeClr val="tx2"/>
                </a:solidFill>
              </a:rPr>
              <a:t>!</a:t>
            </a:r>
            <a:endParaRPr lang="en-US" sz="54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461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When there is no prior knowledge of users’ bandwidth demands</a:t>
            </a:r>
            <a:r>
              <a:rPr lang="en-US" sz="2400" dirty="0" smtClean="0"/>
              <a:t>, minimizing the network’s </a:t>
            </a:r>
            <a:r>
              <a:rPr lang="en-US" sz="2400" b="1" dirty="0" smtClean="0"/>
              <a:t>Shared Risk Link Groups </a:t>
            </a:r>
            <a:r>
              <a:rPr lang="en-US" sz="2400" dirty="0" smtClean="0"/>
              <a:t>(SRLG) is a well-known optimization criterion to maximize the restorable throughput.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sz="2400" dirty="0" smtClean="0"/>
              <a:t>An SRLG of a physical link </a:t>
            </a:r>
            <a:r>
              <a:rPr lang="en-US" sz="2400" i="1" dirty="0" smtClean="0"/>
              <a:t>e</a:t>
            </a:r>
            <a:r>
              <a:rPr lang="en-US" sz="2400" dirty="0" smtClean="0"/>
              <a:t> is the set of all logical links routed over </a:t>
            </a:r>
            <a:r>
              <a:rPr lang="en-US" sz="2400" i="1" dirty="0" smtClean="0"/>
              <a:t>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sz="2400" dirty="0" smtClean="0"/>
              <a:t>The cardinality of the SRLG associated with a physical link is known to be a good indicator of the damage to the logical network if this link fails.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sz="2400" dirty="0" smtClean="0"/>
              <a:t>We seek to minimize the maximum cardinality of the SRLGs over all physical links.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423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Problem: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smtClean="0"/>
              <a:t>Input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Physical network, represented as:</a:t>
            </a:r>
          </a:p>
          <a:p>
            <a:pPr marL="628650" indent="-285750">
              <a:buSzPct val="80000"/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</a:t>
            </a:r>
            <a:r>
              <a:rPr lang="en-US" sz="2400" baseline="-250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</a:t>
            </a:r>
            <a:r>
              <a:rPr 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=(</a:t>
            </a:r>
            <a:r>
              <a:rPr lang="en-US" sz="24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</a:t>
            </a:r>
            <a:r>
              <a:rPr lang="en-US" sz="2400" baseline="-250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</a:t>
            </a:r>
            <a:r>
              <a:rPr 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E</a:t>
            </a:r>
            <a:r>
              <a:rPr lang="en-US" sz="2400" baseline="-25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</a:t>
            </a:r>
            <a:r>
              <a:rPr 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400" dirty="0" smtClean="0">
                <a:cs typeface="Lucida Sans Unicode" panose="020B0602030504020204" pitchFamily="34" charset="0"/>
              </a:rPr>
              <a:t>, an undirected graph, where</a:t>
            </a:r>
          </a:p>
          <a:p>
            <a:pPr marL="628650" indent="-285750">
              <a:buSzPct val="80000"/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V</a:t>
            </a:r>
            <a:r>
              <a:rPr lang="en-US" sz="2400" baseline="-25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</a:t>
            </a:r>
            <a:r>
              <a:rPr lang="en-US" sz="24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/>
              <a:t> is the set of </a:t>
            </a:r>
            <a:r>
              <a:rPr lang="en-US" sz="2400" b="1" dirty="0" smtClean="0"/>
              <a:t>physical </a:t>
            </a:r>
            <a:r>
              <a:rPr lang="en-US" sz="2400" b="1" dirty="0" smtClean="0"/>
              <a:t>switches</a:t>
            </a:r>
            <a:r>
              <a:rPr lang="en-US" sz="2400" dirty="0" smtClean="0"/>
              <a:t>,</a:t>
            </a:r>
            <a:endParaRPr lang="en-US" sz="2400" dirty="0" smtClean="0"/>
          </a:p>
          <a:p>
            <a:pPr marL="628650" indent="-285750"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/>
              <a:t>connected </a:t>
            </a:r>
            <a:r>
              <a:rPr lang="en-US" sz="2400" dirty="0" smtClean="0"/>
              <a:t>by the set </a:t>
            </a:r>
            <a:r>
              <a:rPr 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</a:t>
            </a:r>
            <a:r>
              <a:rPr lang="en-US" sz="2400" baseline="-25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 </a:t>
            </a:r>
            <a:r>
              <a:rPr lang="en-US" sz="2400" dirty="0"/>
              <a:t>of</a:t>
            </a:r>
            <a:r>
              <a:rPr lang="en-US" sz="2400" dirty="0" smtClean="0"/>
              <a:t> </a:t>
            </a:r>
            <a:r>
              <a:rPr lang="en-US" sz="2400" b="1" dirty="0" smtClean="0"/>
              <a:t>physical </a:t>
            </a:r>
            <a:r>
              <a:rPr lang="en-US" sz="2400" b="1" dirty="0" smtClean="0"/>
              <a:t>links</a:t>
            </a:r>
            <a:r>
              <a:rPr lang="en-US" sz="2400" dirty="0" smtClean="0"/>
              <a:t>.</a:t>
            </a:r>
          </a:p>
          <a:p>
            <a:pPr marL="628650" indent="-285750"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/>
              <a:t>A </a:t>
            </a:r>
            <a:r>
              <a:rPr lang="en-US" sz="2400" dirty="0"/>
              <a:t>subset</a:t>
            </a:r>
            <a:r>
              <a:rPr lang="en-US" sz="2400" dirty="0" smtClean="0"/>
              <a:t> of </a:t>
            </a:r>
            <a:r>
              <a:rPr lang="en-US" sz="24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V</a:t>
            </a:r>
            <a:r>
              <a:rPr lang="en-US" sz="2400" baseline="-25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</a:t>
            </a:r>
            <a:r>
              <a:rPr lang="en-US" sz="2400" dirty="0" smtClean="0"/>
              <a:t>, labelled V</a:t>
            </a:r>
            <a:r>
              <a:rPr lang="en-US" sz="2400" baseline="-25000" dirty="0" smtClean="0"/>
              <a:t>L</a:t>
            </a:r>
            <a:r>
              <a:rPr lang="en-US" sz="2400" dirty="0" smtClean="0"/>
              <a:t>, serve as </a:t>
            </a:r>
            <a:r>
              <a:rPr lang="en-US" sz="2400" b="1" dirty="0" smtClean="0"/>
              <a:t>routers</a:t>
            </a:r>
            <a:r>
              <a:rPr lang="en-US" sz="2400" dirty="0" smtClean="0"/>
              <a:t>.</a:t>
            </a:r>
          </a:p>
          <a:p>
            <a:pPr marL="628650" indent="-285750">
              <a:buSzPct val="80000"/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C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, capacity of each link.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p</a:t>
            </a:r>
            <a:r>
              <a:rPr lang="en-US" sz="2400" dirty="0"/>
              <a:t> </a:t>
            </a:r>
            <a:r>
              <a:rPr 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≥ 2 </a:t>
            </a:r>
            <a:r>
              <a:rPr lang="en-US" sz="2400" dirty="0" smtClean="0"/>
              <a:t>and </a:t>
            </a:r>
            <a:r>
              <a:rPr lang="en-US" sz="2400" dirty="0"/>
              <a:t>is even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Budget of the topology (B), which is the maximum number of logical links allowed. B </a:t>
            </a:r>
            <a:r>
              <a:rPr 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≥ |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L</a:t>
            </a:r>
            <a:r>
              <a:rPr lang="en-US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|</a:t>
            </a:r>
            <a:r>
              <a:rPr lang="en-US" sz="2400" dirty="0"/>
              <a:t> must hold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/>
              <a:t>Output</a:t>
            </a:r>
            <a:r>
              <a:rPr lang="en-US" sz="2400" u="sng" dirty="0" smtClean="0"/>
              <a:t>:</a:t>
            </a:r>
            <a:r>
              <a:rPr lang="en-US" sz="2400" dirty="0" smtClean="0"/>
              <a:t> a logical network with a minimal maximum number of </a:t>
            </a:r>
            <a:br>
              <a:rPr lang="en-US" sz="2400" dirty="0" smtClean="0"/>
            </a:br>
            <a:r>
              <a:rPr lang="en-US" sz="2400" dirty="0" smtClean="0"/>
              <a:t>	  logical links traversing a single physical link.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8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MM-SRLG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sz="2400" dirty="0"/>
              <a:t>This problem is referred to as </a:t>
            </a:r>
            <a:r>
              <a:rPr lang="en-US" sz="2400" b="1" dirty="0"/>
              <a:t>MM-SRLG</a:t>
            </a:r>
            <a:r>
              <a:rPr lang="en-US" sz="2400" dirty="0"/>
              <a:t> in the paper “</a:t>
            </a:r>
            <a:r>
              <a:rPr lang="en-US" sz="2400" i="1" dirty="0"/>
              <a:t>Restorable Logical Topology in the Face of No or Partial Traffic Demand Knowledge</a:t>
            </a:r>
            <a:r>
              <a:rPr lang="en-US" sz="2400" dirty="0"/>
              <a:t>” by Prof. Reuven Cohen and Dr. Gabi </a:t>
            </a:r>
            <a:r>
              <a:rPr lang="en-US" sz="2400" dirty="0" err="1"/>
              <a:t>Nakibly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problem is NP-Complete.</a:t>
            </a:r>
          </a:p>
          <a:p>
            <a:r>
              <a:rPr lang="en-US" sz="2400" dirty="0" smtClean="0"/>
              <a:t>The paper presents an approximation algorithm for MM-SRLG.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Algorithm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The approximation algorithm is developed in </a:t>
            </a:r>
            <a:r>
              <a:rPr lang="en-US" sz="2400" b="1" dirty="0"/>
              <a:t>3</a:t>
            </a:r>
            <a:r>
              <a:rPr lang="en-US" sz="2400" dirty="0"/>
              <a:t> steps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marL="800100" indent="-457200">
              <a:buFont typeface="+mj-lt"/>
              <a:buAutoNum type="arabicParenR"/>
            </a:pPr>
            <a:r>
              <a:rPr lang="en-US" sz="2400" dirty="0" smtClean="0"/>
              <a:t>An algorithm for </a:t>
            </a:r>
            <a:r>
              <a:rPr lang="en-US" sz="2400" b="1" dirty="0" smtClean="0"/>
              <a:t>MM-SRLG(cycle)</a:t>
            </a:r>
            <a:r>
              <a:rPr lang="en-US" sz="2400" dirty="0" smtClean="0"/>
              <a:t>: this step ensures minimum resiliency of the network. If one link fails, the “cycle” that this step aims to create ensures the existence of a secondary path of communication.</a:t>
            </a:r>
          </a:p>
          <a:p>
            <a:pPr marL="800100" indent="-457200">
              <a:buFont typeface="+mj-lt"/>
              <a:buAutoNum type="arabicParenR"/>
            </a:pPr>
            <a:endParaRPr lang="en-US" sz="2400" dirty="0" smtClean="0"/>
          </a:p>
          <a:p>
            <a:pPr marL="800100" indent="-457200">
              <a:buFont typeface="+mj-lt"/>
              <a:buAutoNum type="arabicParenR"/>
            </a:pPr>
            <a:r>
              <a:rPr lang="en-US" sz="2400" dirty="0" smtClean="0"/>
              <a:t>An algorithm for </a:t>
            </a:r>
            <a:r>
              <a:rPr lang="en-US" sz="2400" b="1" dirty="0" smtClean="0"/>
              <a:t>MM-SRLG(arb)</a:t>
            </a:r>
            <a:r>
              <a:rPr lang="en-US" sz="2400" dirty="0" smtClean="0"/>
              <a:t>: this step adds additional logical links to the network, utilizing the </a:t>
            </a:r>
            <a:r>
              <a:rPr lang="en-US" sz="2400" dirty="0"/>
              <a:t>remaining </a:t>
            </a:r>
            <a:r>
              <a:rPr lang="en-US" sz="2400" dirty="0" smtClean="0"/>
              <a:t>available budget of logical links.</a:t>
            </a:r>
          </a:p>
          <a:p>
            <a:pPr marL="1085850" lvl="1">
              <a:buFont typeface="Wingdings" panose="05000000000000000000" pitchFamily="2" charset="2"/>
              <a:buChar char="§"/>
              <a:tabLst>
                <a:tab pos="1143000" algn="l"/>
              </a:tabLst>
            </a:pPr>
            <a:r>
              <a:rPr lang="en-US" sz="2400" dirty="0" smtClean="0"/>
              <a:t>Solved </a:t>
            </a:r>
            <a:r>
              <a:rPr lang="en-US" sz="2400" dirty="0"/>
              <a:t>using the reverse variant of the problem, </a:t>
            </a:r>
            <a:r>
              <a:rPr lang="en-US" sz="2400" dirty="0" smtClean="0"/>
              <a:t>which in itself </a:t>
            </a:r>
            <a:r>
              <a:rPr lang="en-US" sz="2400" dirty="0"/>
              <a:t>is optimally solved through linear </a:t>
            </a:r>
            <a:r>
              <a:rPr lang="en-US" sz="2400" dirty="0" smtClean="0"/>
              <a:t>programming by </a:t>
            </a:r>
            <a:r>
              <a:rPr lang="en-US" sz="2400" dirty="0"/>
              <a:t>an algorithm that is referred to as </a:t>
            </a:r>
            <a:r>
              <a:rPr lang="en-US" sz="2400" b="1" dirty="0"/>
              <a:t>ALG</a:t>
            </a:r>
            <a:r>
              <a:rPr lang="en-US" sz="2400" dirty="0"/>
              <a:t> in the </a:t>
            </a:r>
            <a:r>
              <a:rPr lang="en-US" sz="2400" dirty="0" smtClean="0"/>
              <a:t>paper</a:t>
            </a:r>
            <a:r>
              <a:rPr lang="en-US" sz="2400" dirty="0"/>
              <a:t>.</a:t>
            </a:r>
            <a:endParaRPr lang="en-US" sz="2400" dirty="0" smtClean="0"/>
          </a:p>
          <a:p>
            <a:pPr marL="1200150" lvl="1" indent="-4572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800100" indent="-457200">
              <a:buFont typeface="+mj-lt"/>
              <a:buAutoNum type="arabicParenR"/>
            </a:pPr>
            <a:r>
              <a:rPr lang="en-US" sz="2400" dirty="0" smtClean="0"/>
              <a:t>The </a:t>
            </a:r>
            <a:r>
              <a:rPr lang="en-US" sz="2400" dirty="0"/>
              <a:t>final algorithm for </a:t>
            </a:r>
            <a:r>
              <a:rPr lang="en-US" sz="2400" b="1" dirty="0"/>
              <a:t>MM-SRLG</a:t>
            </a:r>
            <a:r>
              <a:rPr lang="en-US" sz="2400" dirty="0" smtClean="0"/>
              <a:t>: invokes </a:t>
            </a:r>
            <a:r>
              <a:rPr lang="en-US" sz="2400" dirty="0"/>
              <a:t>MM-SRLG(cycle</a:t>
            </a:r>
            <a:r>
              <a:rPr lang="en-US" sz="2400" dirty="0" smtClean="0"/>
              <a:t>) to produce a logical cycle, and then invokes </a:t>
            </a:r>
            <a:r>
              <a:rPr lang="en-US" sz="2400" dirty="0"/>
              <a:t>MM-SRLG(arb</a:t>
            </a:r>
            <a:r>
              <a:rPr lang="en-US" sz="2400" dirty="0" smtClean="0"/>
              <a:t>) to generate additional logical links such that their total number will be B.</a:t>
            </a:r>
          </a:p>
          <a:p>
            <a:pPr marL="85725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1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0271"/>
            <a:ext cx="8229600" cy="2665821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Algorithm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5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Project: What were our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Implement the MM-SRLG algorithm.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Setup </a:t>
            </a:r>
            <a:r>
              <a:rPr lang="en-US" sz="2400" dirty="0" err="1"/>
              <a:t>Mininet</a:t>
            </a:r>
            <a:r>
              <a:rPr lang="en-US" sz="2400" dirty="0"/>
              <a:t> and </a:t>
            </a:r>
            <a:r>
              <a:rPr lang="en-US" sz="2400" dirty="0" err="1"/>
              <a:t>Ryu</a:t>
            </a:r>
            <a:r>
              <a:rPr lang="en-US" sz="2400" dirty="0"/>
              <a:t> </a:t>
            </a:r>
            <a:r>
              <a:rPr lang="en-US" sz="2400" dirty="0" smtClean="0"/>
              <a:t>and learn how to use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Implement a second algorithm and compare it with</a:t>
            </a:r>
            <a:br>
              <a:rPr lang="en-US" sz="2400" dirty="0" smtClean="0"/>
            </a:br>
            <a:r>
              <a:rPr lang="en-US" sz="2400" dirty="0" smtClean="0"/>
              <a:t>MM-SRLG in case of link failure.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7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trying to implement MM-SRLG(cycle), we found out that, in practice, the algorithm in the paper actually returns a physical tree and not a physical cycle!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Obstacle &amp; Solution</a:t>
            </a:r>
            <a:endParaRPr lang="en-US" sz="34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6546194" cy="3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999</Words>
  <Application>Microsoft Office PowerPoint</Application>
  <PresentationFormat>On-screen Show (4:3)</PresentationFormat>
  <Paragraphs>148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Lucida Sans Unicode</vt:lpstr>
      <vt:lpstr>Wingdings</vt:lpstr>
      <vt:lpstr>Office Theme</vt:lpstr>
      <vt:lpstr>Restorable Logical Topology using Cross-Layer Optimization</vt:lpstr>
      <vt:lpstr>Introduction</vt:lpstr>
      <vt:lpstr>Introduction</vt:lpstr>
      <vt:lpstr>The Problem: Input &amp; Output</vt:lpstr>
      <vt:lpstr>MM-SRLG</vt:lpstr>
      <vt:lpstr>The Algorithm</vt:lpstr>
      <vt:lpstr>The Algorithm</vt:lpstr>
      <vt:lpstr>The Project: What were our goals?</vt:lpstr>
      <vt:lpstr>Obstacle &amp; Solution</vt:lpstr>
      <vt:lpstr>Obstacle &amp; Solution</vt:lpstr>
      <vt:lpstr>Obstacle &amp; Solution</vt:lpstr>
      <vt:lpstr>Environment &amp; Libraries</vt:lpstr>
      <vt:lpstr>Implementation</vt:lpstr>
      <vt:lpstr>Implementation</vt:lpstr>
      <vt:lpstr>Implementation</vt:lpstr>
      <vt:lpstr>Competing algorithm Based on Disjoint Paths</vt:lpstr>
      <vt:lpstr>Results: 1st Example, Grid (budget = 24)</vt:lpstr>
      <vt:lpstr>Results: 1st Example, Grid  Spanning tree, after pruning non-router leaves</vt:lpstr>
      <vt:lpstr>Results: 1st Example, Grid After running MM-SRLG(cycle)</vt:lpstr>
      <vt:lpstr>Results: 1st Example, Grid After running MM-SRLG(arb)</vt:lpstr>
      <vt:lpstr>Results: 1st Example, Grid</vt:lpstr>
      <vt:lpstr>Results: 1st Example, Grid</vt:lpstr>
      <vt:lpstr>Results: 2nd Example, Caveman Graph</vt:lpstr>
      <vt:lpstr>Results: 2nd Example, Caveman Graph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Restorable Logical Topology using Cross-Layer Optimization</dc:title>
  <dc:creator>Louie Abu Warda</dc:creator>
  <cp:lastModifiedBy>Louie Abu Warda</cp:lastModifiedBy>
  <cp:revision>81</cp:revision>
  <dcterms:created xsi:type="dcterms:W3CDTF">2006-08-16T00:00:00Z</dcterms:created>
  <dcterms:modified xsi:type="dcterms:W3CDTF">2016-09-28T20:07:29Z</dcterms:modified>
</cp:coreProperties>
</file>