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9" r:id="rId4"/>
    <p:sldId id="297" r:id="rId5"/>
    <p:sldId id="298" r:id="rId6"/>
    <p:sldId id="296" r:id="rId7"/>
    <p:sldId id="258"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neor Ronit" initials="SR" lastIdx="3" clrIdx="0">
    <p:extLst>
      <p:ext uri="{19B8F6BF-5375-455C-9EA6-DF929625EA0E}">
        <p15:presenceInfo xmlns:p15="http://schemas.microsoft.com/office/powerpoint/2012/main" userId="Schneor Ron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ccn-cs.atlassian.net/wiki/display/KB/How-to+art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94704"/>
            <a:ext cx="7766936" cy="2060620"/>
          </a:xfrm>
        </p:spPr>
        <p:txBody>
          <a:bodyPr/>
          <a:lstStyle/>
          <a:p>
            <a:pPr algn="ctr"/>
            <a:r>
              <a:rPr lang="en-US" sz="4000" b="1" u="sng" dirty="0"/>
              <a:t>In-band Network Telemetry (INT) on Software Switch Programmed by P4</a:t>
            </a:r>
            <a:endParaRPr lang="en-US" sz="4000" dirty="0"/>
          </a:p>
        </p:txBody>
      </p:sp>
      <p:sp>
        <p:nvSpPr>
          <p:cNvPr id="3" name="Subtitle 2"/>
          <p:cNvSpPr>
            <a:spLocks noGrp="1"/>
          </p:cNvSpPr>
          <p:nvPr>
            <p:ph type="subTitle" idx="1"/>
          </p:nvPr>
        </p:nvSpPr>
        <p:spPr>
          <a:xfrm>
            <a:off x="1507067" y="3515932"/>
            <a:ext cx="7766936" cy="2163651"/>
          </a:xfrm>
        </p:spPr>
        <p:txBody>
          <a:bodyPr>
            <a:normAutofit lnSpcReduction="10000"/>
          </a:bodyPr>
          <a:lstStyle/>
          <a:p>
            <a:pPr algn="ctr"/>
            <a:r>
              <a:rPr lang="en-US" sz="2400" b="1" dirty="0">
                <a:solidFill>
                  <a:schemeClr val="accent1">
                    <a:lumMod val="50000"/>
                  </a:schemeClr>
                </a:solidFill>
              </a:rPr>
              <a:t>Topology change for existing INT over p4 system</a:t>
            </a:r>
          </a:p>
          <a:p>
            <a:pPr algn="ctr"/>
            <a:r>
              <a:rPr lang="en-US" sz="2000" b="1" dirty="0" smtClean="0">
                <a:solidFill>
                  <a:schemeClr val="accent1">
                    <a:lumMod val="50000"/>
                  </a:schemeClr>
                </a:solidFill>
              </a:rPr>
              <a:t>setTopo4UI.py</a:t>
            </a:r>
            <a:endParaRPr lang="en-US" sz="2000" b="1" dirty="0">
              <a:solidFill>
                <a:schemeClr val="accent1">
                  <a:lumMod val="50000"/>
                </a:schemeClr>
              </a:solidFill>
            </a:endParaRPr>
          </a:p>
          <a:p>
            <a:endParaRPr lang="en-US" sz="2000" b="1" dirty="0">
              <a:solidFill>
                <a:schemeClr val="accent1">
                  <a:lumMod val="50000"/>
                </a:schemeClr>
              </a:solidFill>
            </a:endParaRPr>
          </a:p>
          <a:p>
            <a:pPr algn="ctr"/>
            <a:r>
              <a:rPr lang="en-US" sz="2000" dirty="0"/>
              <a:t>Instructor: </a:t>
            </a:r>
            <a:r>
              <a:rPr lang="en-US" sz="2000" dirty="0" err="1"/>
              <a:t>Itzik</a:t>
            </a:r>
            <a:r>
              <a:rPr lang="en-US" sz="2000" dirty="0"/>
              <a:t> Ashkenazi</a:t>
            </a:r>
          </a:p>
          <a:p>
            <a:pPr algn="ctr"/>
            <a:r>
              <a:rPr lang="en-US" sz="2000" dirty="0"/>
              <a:t>Students: </a:t>
            </a:r>
            <a:r>
              <a:rPr lang="en-US" sz="2000" dirty="0" err="1"/>
              <a:t>Yamit</a:t>
            </a:r>
            <a:r>
              <a:rPr lang="en-US" sz="2000" dirty="0"/>
              <a:t> </a:t>
            </a:r>
            <a:r>
              <a:rPr lang="en-US" sz="2000" dirty="0" err="1"/>
              <a:t>Barshatz</a:t>
            </a:r>
            <a:r>
              <a:rPr lang="en-US" sz="2000" dirty="0"/>
              <a:t>, Shahar Schneor</a:t>
            </a:r>
          </a:p>
          <a:p>
            <a:endParaRPr lang="en-US" sz="2000" dirty="0">
              <a:solidFill>
                <a:schemeClr val="accent1">
                  <a:lumMod val="50000"/>
                </a:schemeClr>
              </a:solidFill>
            </a:endParaRPr>
          </a:p>
        </p:txBody>
      </p:sp>
    </p:spTree>
    <p:extLst>
      <p:ext uri="{BB962C8B-B14F-4D97-AF65-F5344CB8AC3E}">
        <p14:creationId xmlns:p14="http://schemas.microsoft.com/office/powerpoint/2010/main" val="37732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p:txBody>
          <a:bodyPr>
            <a:normAutofit/>
          </a:bodyPr>
          <a:lstStyle/>
          <a:p>
            <a:r>
              <a:rPr lang="en-US" sz="2400" dirty="0" err="1" smtClean="0">
                <a:solidFill>
                  <a:schemeClr val="accent1">
                    <a:lumMod val="50000"/>
                  </a:schemeClr>
                </a:solidFill>
              </a:rPr>
              <a:t>def</a:t>
            </a:r>
            <a:r>
              <a:rPr lang="en-US" sz="2400" dirty="0" smtClean="0">
                <a:solidFill>
                  <a:schemeClr val="accent1">
                    <a:lumMod val="50000"/>
                  </a:schemeClr>
                </a:solidFill>
              </a:rPr>
              <a:t> </a:t>
            </a:r>
            <a:r>
              <a:rPr lang="en-US" sz="2400" dirty="0" err="1">
                <a:solidFill>
                  <a:schemeClr val="accent1">
                    <a:lumMod val="50000"/>
                  </a:schemeClr>
                </a:solidFill>
              </a:rPr>
              <a:t>run_cfg</a:t>
            </a:r>
            <a:r>
              <a:rPr lang="en-US" sz="2400" dirty="0">
                <a:solidFill>
                  <a:schemeClr val="accent1">
                    <a:lumMod val="50000"/>
                  </a:schemeClr>
                </a:solidFill>
              </a:rPr>
              <a:t>(</a:t>
            </a:r>
            <a:r>
              <a:rPr lang="en-US" sz="2400" dirty="0" err="1">
                <a:solidFill>
                  <a:schemeClr val="accent1">
                    <a:lumMod val="50000"/>
                  </a:schemeClr>
                </a:solidFill>
              </a:rPr>
              <a:t>model_dir</a:t>
            </a:r>
            <a:r>
              <a:rPr lang="en-US" sz="2400" dirty="0">
                <a:solidFill>
                  <a:schemeClr val="accent1">
                    <a:lumMod val="50000"/>
                  </a:schemeClr>
                </a:solidFill>
              </a:rPr>
              <a:t>)</a:t>
            </a:r>
            <a:endParaRPr lang="en-US" sz="2200" dirty="0">
              <a:solidFill>
                <a:schemeClr val="accent1">
                  <a:lumMod val="50000"/>
                </a:schemeClr>
              </a:solidFill>
            </a:endParaRPr>
          </a:p>
          <a:p>
            <a:pPr marL="0" indent="0">
              <a:buNone/>
            </a:pPr>
            <a:r>
              <a:rPr lang="en-US" sz="1600" dirty="0" smtClean="0">
                <a:solidFill>
                  <a:schemeClr val="accent1">
                    <a:lumMod val="50000"/>
                  </a:schemeClr>
                </a:solidFill>
              </a:rPr>
              <a:t>	</a:t>
            </a:r>
            <a:r>
              <a:rPr lang="en-US" sz="1600" dirty="0" err="1" smtClean="0">
                <a:solidFill>
                  <a:schemeClr val="accent1">
                    <a:lumMod val="50000"/>
                  </a:schemeClr>
                </a:solidFill>
              </a:rPr>
              <a:t>defaultTopo_with_structural_analysis</a:t>
            </a:r>
            <a:r>
              <a:rPr lang="en-US" sz="1600" dirty="0" smtClean="0">
                <a:solidFill>
                  <a:schemeClr val="accent1">
                    <a:lumMod val="50000"/>
                  </a:schemeClr>
                </a:solidFill>
              </a:rPr>
              <a:t>(README</a:t>
            </a:r>
            <a:r>
              <a:rPr lang="en-US" sz="1600" dirty="0">
                <a:solidFill>
                  <a:schemeClr val="accent1">
                    <a:lumMod val="50000"/>
                  </a:schemeClr>
                </a:solidFill>
              </a:rPr>
              <a:t>).</a:t>
            </a:r>
            <a:r>
              <a:rPr lang="en-US" sz="1600" dirty="0" err="1">
                <a:solidFill>
                  <a:schemeClr val="accent1">
                    <a:lumMod val="50000"/>
                  </a:schemeClr>
                </a:solidFill>
              </a:rPr>
              <a:t>py</a:t>
            </a:r>
            <a:r>
              <a:rPr lang="en-US" sz="1600" dirty="0">
                <a:solidFill>
                  <a:schemeClr val="accent1">
                    <a:lumMod val="50000"/>
                  </a:schemeClr>
                </a:solidFill>
              </a:rPr>
              <a:t> </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This is the class configuration for the INT over p4 program that her installation guide can be found in https://lccn-cs.atlassian.net/wiki/display/KB/How-to+articles (permissions are necessary).</a:t>
            </a:r>
          </a:p>
          <a:p>
            <a:pPr marL="0" indent="0">
              <a:buNone/>
            </a:pPr>
            <a:r>
              <a:rPr lang="en-US" dirty="0">
                <a:solidFill>
                  <a:schemeClr val="accent1">
                    <a:lumMod val="50000"/>
                  </a:schemeClr>
                </a:solidFill>
              </a:rPr>
              <a:t>the topology described below is the default one.</a:t>
            </a:r>
          </a:p>
        </p:txBody>
      </p:sp>
    </p:spTree>
    <p:extLst>
      <p:ext uri="{BB962C8B-B14F-4D97-AF65-F5344CB8AC3E}">
        <p14:creationId xmlns:p14="http://schemas.microsoft.com/office/powerpoint/2010/main" val="311984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464907"/>
            <a:ext cx="8596668" cy="4576456"/>
          </a:xfrm>
        </p:spPr>
        <p:txBody>
          <a:bodyPr>
            <a:normAutofit/>
          </a:bodyPr>
          <a:lstStyle/>
          <a:p>
            <a:r>
              <a:rPr lang="en-US" sz="2400" dirty="0" err="1" smtClean="0">
                <a:solidFill>
                  <a:schemeClr val="accent1">
                    <a:lumMod val="50000"/>
                  </a:schemeClr>
                </a:solidFill>
              </a:rPr>
              <a:t>def</a:t>
            </a:r>
            <a:r>
              <a:rPr lang="en-US" sz="2400" dirty="0" smtClean="0">
                <a:solidFill>
                  <a:schemeClr val="accent1">
                    <a:lumMod val="50000"/>
                  </a:schemeClr>
                </a:solidFill>
              </a:rPr>
              <a:t> </a:t>
            </a:r>
            <a:r>
              <a:rPr lang="en-US" sz="2400" dirty="0">
                <a:solidFill>
                  <a:schemeClr val="accent1">
                    <a:lumMod val="50000"/>
                  </a:schemeClr>
                </a:solidFill>
              </a:rPr>
              <a:t>run_cfg(model_dir)</a:t>
            </a:r>
          </a:p>
          <a:p>
            <a:r>
              <a:rPr lang="en-US" sz="2100" dirty="0">
                <a:solidFill>
                  <a:schemeClr val="accent1">
                    <a:lumMod val="50000"/>
                  </a:schemeClr>
                </a:solidFill>
              </a:rPr>
              <a:t>vxlan and hosts definition</a:t>
            </a:r>
          </a:p>
          <a:p>
            <a:r>
              <a:rPr lang="en-US" u="sng" dirty="0">
                <a:solidFill>
                  <a:schemeClr val="accent1">
                    <a:lumMod val="50000"/>
                  </a:schemeClr>
                </a:solidFill>
              </a:rPr>
              <a:t>configure vxlan for hosts:</a:t>
            </a:r>
          </a:p>
          <a:p>
            <a:pPr marL="0" indent="0">
              <a:buNone/>
            </a:pPr>
            <a:r>
              <a:rPr lang="en-US" sz="1400" dirty="0">
                <a:solidFill>
                  <a:schemeClr val="accent1">
                    <a:lumMod val="50000"/>
                  </a:schemeClr>
                </a:solidFill>
              </a:rPr>
              <a:t>  h1_vxlan_cfg = VxlanConfig( vxlan_id, vxlan_group, '10.2.1.1', 24, '00:11:22:33:44:51', vxlan_mtu  )</a:t>
            </a:r>
          </a:p>
          <a:p>
            <a:pPr marL="0" indent="0">
              <a:buNone/>
            </a:pPr>
            <a:r>
              <a:rPr lang="en-US" sz="1400" dirty="0">
                <a:solidFill>
                  <a:schemeClr val="accent1">
                    <a:lumMod val="50000"/>
                  </a:schemeClr>
                </a:solidFill>
              </a:rPr>
              <a:t>  h2_vxlan_cfg = VxlanConfig( vxlan_id, vxlan_group, '10.2.1.2', 24, '00:11:22:33:44:52', vxlan_mtu  )</a:t>
            </a:r>
          </a:p>
          <a:p>
            <a:pPr marL="0" indent="0">
              <a:buNone/>
            </a:pPr>
            <a:r>
              <a:rPr lang="en-US" sz="1400" dirty="0">
                <a:solidFill>
                  <a:schemeClr val="accent1">
                    <a:lumMod val="50000"/>
                  </a:schemeClr>
                </a:solidFill>
              </a:rPr>
              <a:t>  h3_vxlan_cfg = VxlanConfig( vxlan_id, vxlan_group, '10.2.1.3', 24, '00:11:22:33:44:53', vxlan_mtu  )</a:t>
            </a:r>
          </a:p>
          <a:p>
            <a:pPr marL="0" indent="0">
              <a:buNone/>
            </a:pPr>
            <a:r>
              <a:rPr lang="en-US" sz="1400" dirty="0">
                <a:solidFill>
                  <a:schemeClr val="accent1">
                    <a:lumMod val="50000"/>
                  </a:schemeClr>
                </a:solidFill>
              </a:rPr>
              <a:t>  h4_vxlan_cfg = VxlanConfig( vxlan_id, vxlan_group, '10.2.1.4', 24, '00:11:22:33:44:54', vxlan_mtu  )</a:t>
            </a:r>
          </a:p>
          <a:p>
            <a:r>
              <a:rPr lang="en-US" sz="1600" dirty="0">
                <a:solidFill>
                  <a:schemeClr val="accent1">
                    <a:lumMod val="50000"/>
                  </a:schemeClr>
                </a:solidFill>
              </a:rPr>
              <a:t>default vxlan settings</a:t>
            </a:r>
          </a:p>
          <a:p>
            <a:pPr marL="0" indent="0">
              <a:buNone/>
            </a:pPr>
            <a:r>
              <a:rPr lang="en-US" sz="1400" dirty="0">
                <a:solidFill>
                  <a:schemeClr val="accent1">
                    <a:lumMod val="50000"/>
                  </a:schemeClr>
                </a:solidFill>
              </a:rPr>
              <a:t>  vxlan_id = 10</a:t>
            </a:r>
          </a:p>
          <a:p>
            <a:pPr marL="0" indent="0">
              <a:buNone/>
            </a:pPr>
            <a:r>
              <a:rPr lang="en-US" sz="1400" dirty="0">
                <a:solidFill>
                  <a:schemeClr val="accent1">
                    <a:lumMod val="50000"/>
                  </a:schemeClr>
                </a:solidFill>
              </a:rPr>
              <a:t>  vxlan_group = '239.0.0.10'</a:t>
            </a:r>
          </a:p>
          <a:p>
            <a:pPr marL="0" indent="0">
              <a:buNone/>
            </a:pPr>
            <a:r>
              <a:rPr lang="en-US" sz="1400" dirty="0">
                <a:solidFill>
                  <a:schemeClr val="accent1">
                    <a:lumMod val="50000"/>
                  </a:schemeClr>
                </a:solidFill>
              </a:rPr>
              <a:t>  vxlan_mtu = 1300</a:t>
            </a:r>
          </a:p>
          <a:p>
            <a:pPr marL="0" indent="0">
              <a:buNone/>
            </a:pPr>
            <a:endParaRPr lang="en-US" sz="1400"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335501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418253"/>
            <a:ext cx="8596668" cy="4623109"/>
          </a:xfrm>
        </p:spPr>
        <p:txBody>
          <a:bodyPr>
            <a:normAutofit/>
          </a:bodyPr>
          <a:lstStyle/>
          <a:p>
            <a:r>
              <a:rPr lang="en-US" sz="2400" dirty="0" err="1" smtClean="0">
                <a:solidFill>
                  <a:schemeClr val="accent1">
                    <a:lumMod val="50000"/>
                  </a:schemeClr>
                </a:solidFill>
              </a:rPr>
              <a:t>def</a:t>
            </a:r>
            <a:r>
              <a:rPr lang="en-US" sz="2400" dirty="0" smtClean="0">
                <a:solidFill>
                  <a:schemeClr val="accent1">
                    <a:lumMod val="50000"/>
                  </a:schemeClr>
                </a:solidFill>
              </a:rPr>
              <a:t> </a:t>
            </a:r>
            <a:r>
              <a:rPr lang="en-US" sz="2400" dirty="0">
                <a:solidFill>
                  <a:schemeClr val="accent1">
                    <a:lumMod val="50000"/>
                  </a:schemeClr>
                </a:solidFill>
              </a:rPr>
              <a:t>run_cfg(model_dir)</a:t>
            </a:r>
          </a:p>
          <a:p>
            <a:r>
              <a:rPr lang="en-US" sz="2100" dirty="0">
                <a:solidFill>
                  <a:schemeClr val="accent1">
                    <a:lumMod val="50000"/>
                  </a:schemeClr>
                </a:solidFill>
              </a:rPr>
              <a:t>vxlan and hosts definition</a:t>
            </a:r>
          </a:p>
          <a:p>
            <a:r>
              <a:rPr lang="en-US" u="sng" dirty="0" err="1">
                <a:solidFill>
                  <a:schemeClr val="accent1">
                    <a:lumMod val="50000"/>
                  </a:schemeClr>
                </a:solidFill>
              </a:rPr>
              <a:t>config</a:t>
            </a:r>
            <a:r>
              <a:rPr lang="en-US" u="sng" dirty="0">
                <a:solidFill>
                  <a:schemeClr val="accent1">
                    <a:lumMod val="50000"/>
                  </a:schemeClr>
                </a:solidFill>
              </a:rPr>
              <a:t> hosts and set up the </a:t>
            </a:r>
            <a:r>
              <a:rPr lang="en-US" u="sng" dirty="0" err="1">
                <a:solidFill>
                  <a:schemeClr val="accent1">
                    <a:lumMod val="50000"/>
                  </a:schemeClr>
                </a:solidFill>
              </a:rPr>
              <a:t>vxlan_cfg</a:t>
            </a:r>
            <a:r>
              <a:rPr lang="en-US" u="sng" dirty="0">
                <a:solidFill>
                  <a:schemeClr val="accent1">
                    <a:lumMod val="50000"/>
                  </a:schemeClr>
                </a:solidFill>
              </a:rPr>
              <a:t> for each host</a:t>
            </a:r>
          </a:p>
          <a:p>
            <a:pPr marL="0" indent="0">
              <a:buNone/>
            </a:pPr>
            <a:r>
              <a:rPr lang="en-US" dirty="0">
                <a:solidFill>
                  <a:schemeClr val="accent1">
                    <a:lumMod val="50000"/>
                  </a:schemeClr>
                </a:solidFill>
              </a:rPr>
              <a:t>e.g. for host h1 the </a:t>
            </a:r>
            <a:r>
              <a:rPr lang="en-US" dirty="0" err="1">
                <a:solidFill>
                  <a:schemeClr val="accent1">
                    <a:lumMod val="50000"/>
                  </a:schemeClr>
                </a:solidFill>
              </a:rPr>
              <a:t>vxlan_cfg</a:t>
            </a:r>
            <a:r>
              <a:rPr lang="en-US" dirty="0">
                <a:solidFill>
                  <a:schemeClr val="accent1">
                    <a:lumMod val="50000"/>
                  </a:schemeClr>
                </a:solidFill>
              </a:rPr>
              <a:t> get h1_vxlan_cfg that defined above</a:t>
            </a:r>
          </a:p>
          <a:p>
            <a:pPr marL="0" indent="0">
              <a:buNone/>
            </a:pPr>
            <a:r>
              <a:rPr lang="en-US" sz="1400" dirty="0">
                <a:solidFill>
                  <a:schemeClr val="accent1">
                    <a:lumMod val="50000"/>
                  </a:schemeClr>
                </a:solidFill>
              </a:rPr>
              <a:t>  </a:t>
            </a:r>
            <a:r>
              <a:rPr lang="en-US" sz="1400" dirty="0" err="1">
                <a:solidFill>
                  <a:schemeClr val="accent1">
                    <a:lumMod val="50000"/>
                  </a:schemeClr>
                </a:solidFill>
              </a:rPr>
              <a:t>host_cfgs</a:t>
            </a:r>
            <a:r>
              <a:rPr lang="en-US" sz="1400" dirty="0">
                <a:solidFill>
                  <a:schemeClr val="accent1">
                    <a:lumMod val="50000"/>
                  </a:schemeClr>
                </a:solidFill>
              </a:rPr>
              <a:t> = {</a:t>
            </a:r>
          </a:p>
          <a:p>
            <a:pPr marL="0" indent="0">
              <a:buNone/>
            </a:pPr>
            <a:r>
              <a:rPr lang="en-US" sz="1400" dirty="0">
                <a:solidFill>
                  <a:schemeClr val="accent1">
                    <a:lumMod val="50000"/>
                  </a:schemeClr>
                </a:solidFill>
              </a:rPr>
              <a:t>    'h1' : </a:t>
            </a:r>
            <a:r>
              <a:rPr lang="en-US" sz="1400" dirty="0" err="1">
                <a:solidFill>
                  <a:schemeClr val="accent1">
                    <a:lumMod val="50000"/>
                  </a:schemeClr>
                </a:solidFill>
              </a:rPr>
              <a:t>HostConfig</a:t>
            </a:r>
            <a:r>
              <a:rPr lang="en-US" sz="1400" dirty="0">
                <a:solidFill>
                  <a:schemeClr val="accent1">
                    <a:lumMod val="50000"/>
                  </a:schemeClr>
                </a:solidFill>
              </a:rPr>
              <a:t>( name = 'h1', mac = '00:c0:a0:a0:00:01', </a:t>
            </a:r>
            <a:r>
              <a:rPr lang="en-US" sz="1400" dirty="0" err="1">
                <a:solidFill>
                  <a:schemeClr val="accent1">
                    <a:lumMod val="50000"/>
                  </a:schemeClr>
                </a:solidFill>
              </a:rPr>
              <a:t>ip</a:t>
            </a:r>
            <a:r>
              <a:rPr lang="en-US" sz="1400" dirty="0">
                <a:solidFill>
                  <a:schemeClr val="accent1">
                    <a:lumMod val="50000"/>
                  </a:schemeClr>
                </a:solidFill>
              </a:rPr>
              <a:t> = '10.0.1.1', </a:t>
            </a:r>
            <a:r>
              <a:rPr lang="en-US" sz="1400" dirty="0" err="1">
                <a:solidFill>
                  <a:schemeClr val="accent1">
                    <a:lumMod val="50000"/>
                  </a:schemeClr>
                </a:solidFill>
              </a:rPr>
              <a:t>prefix_len</a:t>
            </a:r>
            <a:r>
              <a:rPr lang="en-US" sz="1400" dirty="0">
                <a:solidFill>
                  <a:schemeClr val="accent1">
                    <a:lumMod val="50000"/>
                  </a:schemeClr>
                </a:solidFill>
              </a:rPr>
              <a:t> = 24, </a:t>
            </a:r>
            <a:r>
              <a:rPr lang="en-US" sz="1400" dirty="0" err="1">
                <a:solidFill>
                  <a:schemeClr val="accent1">
                    <a:lumMod val="50000"/>
                  </a:schemeClr>
                </a:solidFill>
              </a:rPr>
              <a:t>vxlan_cfg</a:t>
            </a:r>
            <a:r>
              <a:rPr lang="en-US" sz="1400" dirty="0">
                <a:solidFill>
                  <a:schemeClr val="accent1">
                    <a:lumMod val="50000"/>
                  </a:schemeClr>
                </a:solidFill>
              </a:rPr>
              <a:t> = h1_vxlan_cfg ), </a:t>
            </a:r>
          </a:p>
          <a:p>
            <a:pPr marL="0" indent="0">
              <a:buNone/>
            </a:pPr>
            <a:r>
              <a:rPr lang="en-US" sz="1400" dirty="0">
                <a:solidFill>
                  <a:schemeClr val="accent1">
                    <a:lumMod val="50000"/>
                  </a:schemeClr>
                </a:solidFill>
              </a:rPr>
              <a:t>    'h2' : </a:t>
            </a:r>
            <a:r>
              <a:rPr lang="en-US" sz="1400" dirty="0" err="1">
                <a:solidFill>
                  <a:schemeClr val="accent1">
                    <a:lumMod val="50000"/>
                  </a:schemeClr>
                </a:solidFill>
              </a:rPr>
              <a:t>HostConfig</a:t>
            </a:r>
            <a:r>
              <a:rPr lang="en-US" sz="1400" dirty="0">
                <a:solidFill>
                  <a:schemeClr val="accent1">
                    <a:lumMod val="50000"/>
                  </a:schemeClr>
                </a:solidFill>
              </a:rPr>
              <a:t>( name = 'h2', mac = '00:c0:a0:a0:00:02', </a:t>
            </a:r>
            <a:r>
              <a:rPr lang="en-US" sz="1400" dirty="0" err="1">
                <a:solidFill>
                  <a:schemeClr val="accent1">
                    <a:lumMod val="50000"/>
                  </a:schemeClr>
                </a:solidFill>
              </a:rPr>
              <a:t>ip</a:t>
            </a:r>
            <a:r>
              <a:rPr lang="en-US" sz="1400" dirty="0">
                <a:solidFill>
                  <a:schemeClr val="accent1">
                    <a:lumMod val="50000"/>
                  </a:schemeClr>
                </a:solidFill>
              </a:rPr>
              <a:t> = '10.0.2.2', </a:t>
            </a:r>
            <a:r>
              <a:rPr lang="en-US" sz="1400" dirty="0" err="1">
                <a:solidFill>
                  <a:schemeClr val="accent1">
                    <a:lumMod val="50000"/>
                  </a:schemeClr>
                </a:solidFill>
              </a:rPr>
              <a:t>prefix_len</a:t>
            </a:r>
            <a:r>
              <a:rPr lang="en-US" sz="1400" dirty="0">
                <a:solidFill>
                  <a:schemeClr val="accent1">
                    <a:lumMod val="50000"/>
                  </a:schemeClr>
                </a:solidFill>
              </a:rPr>
              <a:t> = 24, </a:t>
            </a:r>
            <a:r>
              <a:rPr lang="en-US" sz="1400" dirty="0" err="1">
                <a:solidFill>
                  <a:schemeClr val="accent1">
                    <a:lumMod val="50000"/>
                  </a:schemeClr>
                </a:solidFill>
              </a:rPr>
              <a:t>vxlan_cfg</a:t>
            </a:r>
            <a:r>
              <a:rPr lang="en-US" sz="1400" dirty="0">
                <a:solidFill>
                  <a:schemeClr val="accent1">
                    <a:lumMod val="50000"/>
                  </a:schemeClr>
                </a:solidFill>
              </a:rPr>
              <a:t> = h2_vxlan_cfg ),</a:t>
            </a:r>
          </a:p>
          <a:p>
            <a:pPr marL="0" indent="0">
              <a:buNone/>
            </a:pPr>
            <a:r>
              <a:rPr lang="en-US" sz="1400" dirty="0">
                <a:solidFill>
                  <a:schemeClr val="accent1">
                    <a:lumMod val="50000"/>
                  </a:schemeClr>
                </a:solidFill>
              </a:rPr>
              <a:t>    'h3' : </a:t>
            </a:r>
            <a:r>
              <a:rPr lang="en-US" sz="1400" dirty="0" err="1">
                <a:solidFill>
                  <a:schemeClr val="accent1">
                    <a:lumMod val="50000"/>
                  </a:schemeClr>
                </a:solidFill>
              </a:rPr>
              <a:t>HostConfig</a:t>
            </a:r>
            <a:r>
              <a:rPr lang="en-US" sz="1400" dirty="0">
                <a:solidFill>
                  <a:schemeClr val="accent1">
                    <a:lumMod val="50000"/>
                  </a:schemeClr>
                </a:solidFill>
              </a:rPr>
              <a:t>( name = 'h3', mac = '00:c0:a0:a0:00:03', </a:t>
            </a:r>
            <a:r>
              <a:rPr lang="en-US" sz="1400" dirty="0" err="1">
                <a:solidFill>
                  <a:schemeClr val="accent1">
                    <a:lumMod val="50000"/>
                  </a:schemeClr>
                </a:solidFill>
              </a:rPr>
              <a:t>ip</a:t>
            </a:r>
            <a:r>
              <a:rPr lang="en-US" sz="1400" dirty="0">
                <a:solidFill>
                  <a:schemeClr val="accent1">
                    <a:lumMod val="50000"/>
                  </a:schemeClr>
                </a:solidFill>
              </a:rPr>
              <a:t> = '10.0.3.3', </a:t>
            </a:r>
            <a:r>
              <a:rPr lang="en-US" sz="1400" dirty="0" err="1">
                <a:solidFill>
                  <a:schemeClr val="accent1">
                    <a:lumMod val="50000"/>
                  </a:schemeClr>
                </a:solidFill>
              </a:rPr>
              <a:t>prefix_len</a:t>
            </a:r>
            <a:r>
              <a:rPr lang="en-US" sz="1400" dirty="0">
                <a:solidFill>
                  <a:schemeClr val="accent1">
                    <a:lumMod val="50000"/>
                  </a:schemeClr>
                </a:solidFill>
              </a:rPr>
              <a:t> = 24, </a:t>
            </a:r>
            <a:r>
              <a:rPr lang="en-US" sz="1400" dirty="0" err="1">
                <a:solidFill>
                  <a:schemeClr val="accent1">
                    <a:lumMod val="50000"/>
                  </a:schemeClr>
                </a:solidFill>
              </a:rPr>
              <a:t>vxlan_cfg</a:t>
            </a:r>
            <a:r>
              <a:rPr lang="en-US" sz="1400" dirty="0">
                <a:solidFill>
                  <a:schemeClr val="accent1">
                    <a:lumMod val="50000"/>
                  </a:schemeClr>
                </a:solidFill>
              </a:rPr>
              <a:t> = h3_vxlan_cfg ),</a:t>
            </a:r>
          </a:p>
          <a:p>
            <a:pPr marL="0" indent="0">
              <a:buNone/>
            </a:pPr>
            <a:r>
              <a:rPr lang="en-US" sz="1400" dirty="0">
                <a:solidFill>
                  <a:schemeClr val="accent1">
                    <a:lumMod val="50000"/>
                  </a:schemeClr>
                </a:solidFill>
              </a:rPr>
              <a:t>    'h4' : </a:t>
            </a:r>
            <a:r>
              <a:rPr lang="en-US" sz="1400" dirty="0" err="1">
                <a:solidFill>
                  <a:schemeClr val="accent1">
                    <a:lumMod val="50000"/>
                  </a:schemeClr>
                </a:solidFill>
              </a:rPr>
              <a:t>HostConfig</a:t>
            </a:r>
            <a:r>
              <a:rPr lang="en-US" sz="1400" dirty="0">
                <a:solidFill>
                  <a:schemeClr val="accent1">
                    <a:lumMod val="50000"/>
                  </a:schemeClr>
                </a:solidFill>
              </a:rPr>
              <a:t>( name = 'h4', mac = '00:c0:a0:a0:00:04', </a:t>
            </a:r>
            <a:r>
              <a:rPr lang="en-US" sz="1400" dirty="0" err="1">
                <a:solidFill>
                  <a:schemeClr val="accent1">
                    <a:lumMod val="50000"/>
                  </a:schemeClr>
                </a:solidFill>
              </a:rPr>
              <a:t>ip</a:t>
            </a:r>
            <a:r>
              <a:rPr lang="en-US" sz="1400" dirty="0">
                <a:solidFill>
                  <a:schemeClr val="accent1">
                    <a:lumMod val="50000"/>
                  </a:schemeClr>
                </a:solidFill>
              </a:rPr>
              <a:t> = '10.0.4.4', </a:t>
            </a:r>
            <a:r>
              <a:rPr lang="en-US" sz="1400" dirty="0" err="1">
                <a:solidFill>
                  <a:schemeClr val="accent1">
                    <a:lumMod val="50000"/>
                  </a:schemeClr>
                </a:solidFill>
              </a:rPr>
              <a:t>prefix_len</a:t>
            </a:r>
            <a:r>
              <a:rPr lang="en-US" sz="1400" dirty="0">
                <a:solidFill>
                  <a:schemeClr val="accent1">
                    <a:lumMod val="50000"/>
                  </a:schemeClr>
                </a:solidFill>
              </a:rPr>
              <a:t> = 24, </a:t>
            </a:r>
            <a:r>
              <a:rPr lang="en-US" sz="1400" dirty="0" err="1">
                <a:solidFill>
                  <a:schemeClr val="accent1">
                    <a:lumMod val="50000"/>
                  </a:schemeClr>
                </a:solidFill>
              </a:rPr>
              <a:t>vxlan_cfg</a:t>
            </a:r>
            <a:r>
              <a:rPr lang="en-US" sz="1400" dirty="0">
                <a:solidFill>
                  <a:schemeClr val="accent1">
                    <a:lumMod val="50000"/>
                  </a:schemeClr>
                </a:solidFill>
              </a:rPr>
              <a:t> = h4_vxlan_cfg )</a:t>
            </a:r>
          </a:p>
          <a:p>
            <a:pPr marL="0" indent="0">
              <a:buNone/>
            </a:pPr>
            <a:r>
              <a:rPr lang="en-US" sz="1400" dirty="0">
                <a:solidFill>
                  <a:schemeClr val="accent1">
                    <a:lumMod val="50000"/>
                  </a:schemeClr>
                </a:solidFill>
              </a:rPr>
              <a:t>  }</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334768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408923"/>
            <a:ext cx="8596668" cy="4632440"/>
          </a:xfrm>
        </p:spPr>
        <p:txBody>
          <a:bodyPr>
            <a:normAutofit fontScale="92500" lnSpcReduction="20000"/>
          </a:bodyPr>
          <a:lstStyle/>
          <a:p>
            <a:r>
              <a:rPr lang="en-US" sz="2400" dirty="0" err="1" smtClean="0">
                <a:solidFill>
                  <a:schemeClr val="accent1">
                    <a:lumMod val="50000"/>
                  </a:schemeClr>
                </a:solidFill>
              </a:rPr>
              <a:t>def</a:t>
            </a:r>
            <a:r>
              <a:rPr lang="en-US" sz="2400" dirty="0" smtClean="0">
                <a:solidFill>
                  <a:schemeClr val="accent1">
                    <a:lumMod val="50000"/>
                  </a:schemeClr>
                </a:solidFill>
              </a:rPr>
              <a:t> </a:t>
            </a:r>
            <a:r>
              <a:rPr lang="en-US" sz="2400" dirty="0">
                <a:solidFill>
                  <a:schemeClr val="accent1">
                    <a:lumMod val="50000"/>
                  </a:schemeClr>
                </a:solidFill>
              </a:rPr>
              <a:t>run_cfg(model_dir)</a:t>
            </a:r>
          </a:p>
          <a:p>
            <a:r>
              <a:rPr lang="en-US" sz="2100" dirty="0">
                <a:solidFill>
                  <a:schemeClr val="accent1">
                    <a:lumMod val="50000"/>
                  </a:schemeClr>
                </a:solidFill>
              </a:rPr>
              <a:t>linking and nodes definition</a:t>
            </a:r>
          </a:p>
          <a:p>
            <a:r>
              <a:rPr lang="en-US" dirty="0">
                <a:solidFill>
                  <a:schemeClr val="accent1">
                    <a:lumMod val="50000"/>
                  </a:schemeClr>
                </a:solidFill>
              </a:rPr>
              <a:t>configure each switch ports for hosts</a:t>
            </a:r>
          </a:p>
          <a:p>
            <a:r>
              <a:rPr lang="en-US" dirty="0">
                <a:solidFill>
                  <a:schemeClr val="accent1">
                    <a:lumMod val="50000"/>
                  </a:schemeClr>
                </a:solidFill>
              </a:rPr>
              <a:t>NOTE: The operation that including this ports will described next</a:t>
            </a:r>
          </a:p>
          <a:p>
            <a:pPr marL="0" indent="0">
              <a:buNone/>
            </a:pPr>
            <a:r>
              <a:rPr lang="en-US" sz="1700" dirty="0">
                <a:solidFill>
                  <a:schemeClr val="accent1">
                    <a:lumMod val="50000"/>
                  </a:schemeClr>
                </a:solidFill>
              </a:rPr>
              <a:t>leaf1 ports for hosts h1 and h2</a:t>
            </a:r>
          </a:p>
          <a:p>
            <a:pPr marL="0" indent="0">
              <a:buNone/>
            </a:pPr>
            <a:r>
              <a:rPr lang="en-US" sz="1700" dirty="0">
                <a:solidFill>
                  <a:schemeClr val="accent1">
                    <a:lumMod val="50000"/>
                  </a:schemeClr>
                </a:solidFill>
              </a:rPr>
              <a:t>  leaf1_port_cfgs = [</a:t>
            </a:r>
          </a:p>
          <a:p>
            <a:pPr marL="0" indent="0">
              <a:buNone/>
            </a:pPr>
            <a:r>
              <a:rPr lang="en-US" sz="1700" dirty="0">
                <a:solidFill>
                  <a:schemeClr val="accent1">
                    <a:lumMod val="50000"/>
                  </a:schemeClr>
                </a:solidFill>
              </a:rPr>
              <a:t>    </a:t>
            </a:r>
            <a:r>
              <a:rPr lang="en-US" sz="1700" dirty="0" err="1">
                <a:solidFill>
                  <a:schemeClr val="accent1">
                    <a:lumMod val="50000"/>
                  </a:schemeClr>
                </a:solidFill>
              </a:rPr>
              <a:t>PortConfig</a:t>
            </a:r>
            <a:r>
              <a:rPr lang="en-US" sz="1700" dirty="0">
                <a:solidFill>
                  <a:schemeClr val="accent1">
                    <a:lumMod val="50000"/>
                  </a:schemeClr>
                </a:solidFill>
              </a:rPr>
              <a:t>( </a:t>
            </a:r>
            <a:r>
              <a:rPr lang="en-US" sz="1700" dirty="0" err="1">
                <a:solidFill>
                  <a:schemeClr val="accent1">
                    <a:lumMod val="50000"/>
                  </a:schemeClr>
                </a:solidFill>
              </a:rPr>
              <a:t>port_no</a:t>
            </a:r>
            <a:r>
              <a:rPr lang="en-US" sz="1700" dirty="0">
                <a:solidFill>
                  <a:schemeClr val="accent1">
                    <a:lumMod val="50000"/>
                  </a:schemeClr>
                </a:solidFill>
              </a:rPr>
              <a:t> = 0, </a:t>
            </a:r>
            <a:r>
              <a:rPr lang="en-US" sz="1700" dirty="0" err="1">
                <a:solidFill>
                  <a:schemeClr val="accent1">
                    <a:lumMod val="50000"/>
                  </a:schemeClr>
                </a:solidFill>
              </a:rPr>
              <a:t>ip</a:t>
            </a:r>
            <a:r>
              <a:rPr lang="en-US" sz="1700" dirty="0">
                <a:solidFill>
                  <a:schemeClr val="accent1">
                    <a:lumMod val="50000"/>
                  </a:schemeClr>
                </a:solidFill>
              </a:rPr>
              <a:t> = '10.0.1.100', </a:t>
            </a:r>
            <a:r>
              <a:rPr lang="en-US" sz="1700" dirty="0" err="1">
                <a:solidFill>
                  <a:schemeClr val="accent1">
                    <a:lumMod val="50000"/>
                  </a:schemeClr>
                </a:solidFill>
              </a:rPr>
              <a:t>prefix_len</a:t>
            </a:r>
            <a:r>
              <a:rPr lang="en-US" sz="1700" dirty="0">
                <a:solidFill>
                  <a:schemeClr val="accent1">
                    <a:lumMod val="50000"/>
                  </a:schemeClr>
                </a:solidFill>
              </a:rPr>
              <a:t> = 24, mac = '00:01:00:00:00:01' ),</a:t>
            </a:r>
          </a:p>
          <a:p>
            <a:pPr marL="0" indent="0">
              <a:buNone/>
            </a:pPr>
            <a:r>
              <a:rPr lang="en-US" sz="1700" dirty="0">
                <a:solidFill>
                  <a:schemeClr val="accent1">
                    <a:lumMod val="50000"/>
                  </a:schemeClr>
                </a:solidFill>
              </a:rPr>
              <a:t>    </a:t>
            </a:r>
            <a:r>
              <a:rPr lang="en-US" sz="1700" dirty="0" err="1">
                <a:solidFill>
                  <a:schemeClr val="accent1">
                    <a:lumMod val="50000"/>
                  </a:schemeClr>
                </a:solidFill>
              </a:rPr>
              <a:t>PortConfig</a:t>
            </a:r>
            <a:r>
              <a:rPr lang="en-US" sz="1700" dirty="0">
                <a:solidFill>
                  <a:schemeClr val="accent1">
                    <a:lumMod val="50000"/>
                  </a:schemeClr>
                </a:solidFill>
              </a:rPr>
              <a:t>( </a:t>
            </a:r>
            <a:r>
              <a:rPr lang="en-US" sz="1700" dirty="0" err="1">
                <a:solidFill>
                  <a:schemeClr val="accent1">
                    <a:lumMod val="50000"/>
                  </a:schemeClr>
                </a:solidFill>
              </a:rPr>
              <a:t>port_no</a:t>
            </a:r>
            <a:r>
              <a:rPr lang="en-US" sz="1700" dirty="0">
                <a:solidFill>
                  <a:schemeClr val="accent1">
                    <a:lumMod val="50000"/>
                  </a:schemeClr>
                </a:solidFill>
              </a:rPr>
              <a:t> = 1, </a:t>
            </a:r>
            <a:r>
              <a:rPr lang="en-US" sz="1700" dirty="0" err="1">
                <a:solidFill>
                  <a:schemeClr val="accent1">
                    <a:lumMod val="50000"/>
                  </a:schemeClr>
                </a:solidFill>
              </a:rPr>
              <a:t>ip</a:t>
            </a:r>
            <a:r>
              <a:rPr lang="en-US" sz="1700" dirty="0">
                <a:solidFill>
                  <a:schemeClr val="accent1">
                    <a:lumMod val="50000"/>
                  </a:schemeClr>
                </a:solidFill>
              </a:rPr>
              <a:t> = '10.0.2.100', </a:t>
            </a:r>
            <a:r>
              <a:rPr lang="en-US" sz="1700" dirty="0" err="1">
                <a:solidFill>
                  <a:schemeClr val="accent1">
                    <a:lumMod val="50000"/>
                  </a:schemeClr>
                </a:solidFill>
              </a:rPr>
              <a:t>prefix_len</a:t>
            </a:r>
            <a:r>
              <a:rPr lang="en-US" sz="1700" dirty="0">
                <a:solidFill>
                  <a:schemeClr val="accent1">
                    <a:lumMod val="50000"/>
                  </a:schemeClr>
                </a:solidFill>
              </a:rPr>
              <a:t> = 24, mac = '00:01:00:00:00:02' ),</a:t>
            </a:r>
          </a:p>
          <a:p>
            <a:pPr marL="0" indent="0">
              <a:buNone/>
            </a:pPr>
            <a:r>
              <a:rPr lang="en-US" sz="1700" dirty="0">
                <a:solidFill>
                  <a:schemeClr val="accent1">
                    <a:lumMod val="50000"/>
                  </a:schemeClr>
                </a:solidFill>
              </a:rPr>
              <a:t>  ] </a:t>
            </a:r>
          </a:p>
          <a:p>
            <a:pPr marL="0" indent="0">
              <a:buNone/>
            </a:pPr>
            <a:r>
              <a:rPr lang="en-US" sz="1700" dirty="0">
                <a:solidFill>
                  <a:schemeClr val="accent1">
                    <a:lumMod val="50000"/>
                  </a:schemeClr>
                </a:solidFill>
              </a:rPr>
              <a:t>leaf2 ports for hosts h3 and h4</a:t>
            </a:r>
          </a:p>
          <a:p>
            <a:pPr marL="0" indent="0">
              <a:buNone/>
            </a:pPr>
            <a:r>
              <a:rPr lang="en-US" sz="1700" dirty="0">
                <a:solidFill>
                  <a:schemeClr val="accent1">
                    <a:lumMod val="50000"/>
                  </a:schemeClr>
                </a:solidFill>
              </a:rPr>
              <a:t>  leaf2_port_cfgs = [</a:t>
            </a:r>
          </a:p>
          <a:p>
            <a:pPr marL="0" indent="0">
              <a:buNone/>
            </a:pPr>
            <a:r>
              <a:rPr lang="en-US" sz="1700" dirty="0">
                <a:solidFill>
                  <a:schemeClr val="accent1">
                    <a:lumMod val="50000"/>
                  </a:schemeClr>
                </a:solidFill>
              </a:rPr>
              <a:t>    </a:t>
            </a:r>
            <a:r>
              <a:rPr lang="en-US" sz="1700" dirty="0" err="1">
                <a:solidFill>
                  <a:schemeClr val="accent1">
                    <a:lumMod val="50000"/>
                  </a:schemeClr>
                </a:solidFill>
              </a:rPr>
              <a:t>PortConfig</a:t>
            </a:r>
            <a:r>
              <a:rPr lang="en-US" sz="1700" dirty="0">
                <a:solidFill>
                  <a:schemeClr val="accent1">
                    <a:lumMod val="50000"/>
                  </a:schemeClr>
                </a:solidFill>
              </a:rPr>
              <a:t>( </a:t>
            </a:r>
            <a:r>
              <a:rPr lang="en-US" sz="1700" dirty="0" err="1">
                <a:solidFill>
                  <a:schemeClr val="accent1">
                    <a:lumMod val="50000"/>
                  </a:schemeClr>
                </a:solidFill>
              </a:rPr>
              <a:t>port_no</a:t>
            </a:r>
            <a:r>
              <a:rPr lang="en-US" sz="1700" dirty="0">
                <a:solidFill>
                  <a:schemeClr val="accent1">
                    <a:lumMod val="50000"/>
                  </a:schemeClr>
                </a:solidFill>
              </a:rPr>
              <a:t> = 0, </a:t>
            </a:r>
            <a:r>
              <a:rPr lang="en-US" sz="1700" dirty="0" err="1">
                <a:solidFill>
                  <a:schemeClr val="accent1">
                    <a:lumMod val="50000"/>
                  </a:schemeClr>
                </a:solidFill>
              </a:rPr>
              <a:t>ip</a:t>
            </a:r>
            <a:r>
              <a:rPr lang="en-US" sz="1700" dirty="0">
                <a:solidFill>
                  <a:schemeClr val="accent1">
                    <a:lumMod val="50000"/>
                  </a:schemeClr>
                </a:solidFill>
              </a:rPr>
              <a:t> = '10.0.3.100', </a:t>
            </a:r>
            <a:r>
              <a:rPr lang="en-US" sz="1700" dirty="0" err="1">
                <a:solidFill>
                  <a:schemeClr val="accent1">
                    <a:lumMod val="50000"/>
                  </a:schemeClr>
                </a:solidFill>
              </a:rPr>
              <a:t>prefix_len</a:t>
            </a:r>
            <a:r>
              <a:rPr lang="en-US" sz="1700" dirty="0">
                <a:solidFill>
                  <a:schemeClr val="accent1">
                    <a:lumMod val="50000"/>
                  </a:schemeClr>
                </a:solidFill>
              </a:rPr>
              <a:t> = 24, mac = '00:02:00:00:00:01' ),</a:t>
            </a:r>
          </a:p>
          <a:p>
            <a:pPr marL="0" indent="0">
              <a:buNone/>
            </a:pPr>
            <a:r>
              <a:rPr lang="en-US" sz="1700" dirty="0">
                <a:solidFill>
                  <a:schemeClr val="accent1">
                    <a:lumMod val="50000"/>
                  </a:schemeClr>
                </a:solidFill>
              </a:rPr>
              <a:t>    </a:t>
            </a:r>
            <a:r>
              <a:rPr lang="en-US" sz="1700" dirty="0" err="1">
                <a:solidFill>
                  <a:schemeClr val="accent1">
                    <a:lumMod val="50000"/>
                  </a:schemeClr>
                </a:solidFill>
              </a:rPr>
              <a:t>PortConfig</a:t>
            </a:r>
            <a:r>
              <a:rPr lang="en-US" sz="1700" dirty="0">
                <a:solidFill>
                  <a:schemeClr val="accent1">
                    <a:lumMod val="50000"/>
                  </a:schemeClr>
                </a:solidFill>
              </a:rPr>
              <a:t>( </a:t>
            </a:r>
            <a:r>
              <a:rPr lang="en-US" sz="1700" dirty="0" err="1">
                <a:solidFill>
                  <a:schemeClr val="accent1">
                    <a:lumMod val="50000"/>
                  </a:schemeClr>
                </a:solidFill>
              </a:rPr>
              <a:t>port_no</a:t>
            </a:r>
            <a:r>
              <a:rPr lang="en-US" sz="1700" dirty="0">
                <a:solidFill>
                  <a:schemeClr val="accent1">
                    <a:lumMod val="50000"/>
                  </a:schemeClr>
                </a:solidFill>
              </a:rPr>
              <a:t> = 1, </a:t>
            </a:r>
            <a:r>
              <a:rPr lang="en-US" sz="1700" dirty="0" err="1">
                <a:solidFill>
                  <a:schemeClr val="accent1">
                    <a:lumMod val="50000"/>
                  </a:schemeClr>
                </a:solidFill>
              </a:rPr>
              <a:t>ip</a:t>
            </a:r>
            <a:r>
              <a:rPr lang="en-US" sz="1700" dirty="0">
                <a:solidFill>
                  <a:schemeClr val="accent1">
                    <a:lumMod val="50000"/>
                  </a:schemeClr>
                </a:solidFill>
              </a:rPr>
              <a:t> = '10.0.4.100', </a:t>
            </a:r>
            <a:r>
              <a:rPr lang="en-US" sz="1700" dirty="0" err="1">
                <a:solidFill>
                  <a:schemeClr val="accent1">
                    <a:lumMod val="50000"/>
                  </a:schemeClr>
                </a:solidFill>
              </a:rPr>
              <a:t>prefix_len</a:t>
            </a:r>
            <a:r>
              <a:rPr lang="en-US" sz="1700" dirty="0">
                <a:solidFill>
                  <a:schemeClr val="accent1">
                    <a:lumMod val="50000"/>
                  </a:schemeClr>
                </a:solidFill>
              </a:rPr>
              <a:t> = 24, mac = '00:02:00:00:00:02' ),</a:t>
            </a:r>
          </a:p>
          <a:p>
            <a:pPr marL="0" indent="0">
              <a:buNone/>
            </a:pPr>
            <a:r>
              <a:rPr lang="en-US" sz="1700" dirty="0">
                <a:solidFill>
                  <a:schemeClr val="accent1">
                    <a:lumMod val="50000"/>
                  </a:schemeClr>
                </a:solidFill>
              </a:rPr>
              <a:t>  ]</a:t>
            </a: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301559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380931"/>
            <a:ext cx="8596668" cy="4660431"/>
          </a:xfrm>
        </p:spPr>
        <p:txBody>
          <a:bodyPr>
            <a:normAutofit fontScale="77500" lnSpcReduction="20000"/>
          </a:bodyPr>
          <a:lstStyle/>
          <a:p>
            <a:r>
              <a:rPr lang="en-US" sz="3500" dirty="0" err="1" smtClean="0">
                <a:solidFill>
                  <a:schemeClr val="accent1">
                    <a:lumMod val="50000"/>
                  </a:schemeClr>
                </a:solidFill>
              </a:rPr>
              <a:t>def</a:t>
            </a:r>
            <a:r>
              <a:rPr lang="en-US" sz="3500" dirty="0" smtClean="0">
                <a:solidFill>
                  <a:schemeClr val="accent1">
                    <a:lumMod val="50000"/>
                  </a:schemeClr>
                </a:solidFill>
              </a:rPr>
              <a:t> </a:t>
            </a:r>
            <a:r>
              <a:rPr lang="en-US" sz="3500" dirty="0">
                <a:solidFill>
                  <a:schemeClr val="accent1">
                    <a:lumMod val="50000"/>
                  </a:schemeClr>
                </a:solidFill>
              </a:rPr>
              <a:t>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switch </a:t>
            </a:r>
            <a:r>
              <a:rPr lang="en-US" sz="2100" dirty="0" err="1">
                <a:solidFill>
                  <a:schemeClr val="accent1">
                    <a:lumMod val="50000"/>
                  </a:schemeClr>
                </a:solidFill>
              </a:rPr>
              <a:t>configs</a:t>
            </a:r>
            <a:endParaRPr lang="en-US" sz="2100" dirty="0">
              <a:solidFill>
                <a:schemeClr val="accent1">
                  <a:lumMod val="50000"/>
                </a:schemeClr>
              </a:solidFill>
            </a:endParaRPr>
          </a:p>
          <a:p>
            <a:r>
              <a:rPr lang="en-US" sz="2100" dirty="0">
                <a:solidFill>
                  <a:schemeClr val="accent1">
                    <a:lumMod val="50000"/>
                  </a:schemeClr>
                </a:solidFill>
              </a:rPr>
              <a:t>E.g. leaf1</a:t>
            </a:r>
          </a:p>
          <a:p>
            <a:pPr marL="0" indent="0">
              <a:buNone/>
            </a:pPr>
            <a:r>
              <a:rPr lang="en-US" sz="2100" dirty="0" err="1">
                <a:solidFill>
                  <a:schemeClr val="accent1">
                    <a:lumMod val="50000"/>
                  </a:schemeClr>
                </a:solidFill>
              </a:rPr>
              <a:t>switch_cfgs</a:t>
            </a:r>
            <a:r>
              <a:rPr lang="en-US" sz="2100" dirty="0">
                <a:solidFill>
                  <a:schemeClr val="accent1">
                    <a:lumMod val="50000"/>
                  </a:schemeClr>
                </a:solidFill>
              </a:rPr>
              <a:t> = [</a:t>
            </a:r>
          </a:p>
          <a:p>
            <a:pPr marL="0" indent="0">
              <a:buNone/>
            </a:pPr>
            <a:r>
              <a:rPr lang="en-US" sz="2100" dirty="0">
                <a:solidFill>
                  <a:schemeClr val="accent1">
                    <a:lumMod val="50000"/>
                  </a:schemeClr>
                </a:solidFill>
              </a:rPr>
              <a:t>    </a:t>
            </a:r>
            <a:r>
              <a:rPr lang="en-US" sz="2100" dirty="0" err="1">
                <a:solidFill>
                  <a:schemeClr val="accent1">
                    <a:lumMod val="50000"/>
                  </a:schemeClr>
                </a:solidFill>
              </a:rPr>
              <a:t>SwitchConfig</a:t>
            </a:r>
            <a:r>
              <a:rPr lang="en-US" sz="2100" dirty="0">
                <a:solidFill>
                  <a:schemeClr val="accent1">
                    <a:lumMod val="50000"/>
                  </a:schemeClr>
                </a:solidFill>
              </a:rPr>
              <a:t>( name       = 'leaf1', </a:t>
            </a:r>
          </a:p>
          <a:p>
            <a:pPr marL="0" indent="0">
              <a:buNone/>
            </a:pPr>
            <a:r>
              <a:rPr lang="en-US" sz="2100" dirty="0">
                <a:solidFill>
                  <a:schemeClr val="accent1">
                    <a:lumMod val="50000"/>
                  </a:schemeClr>
                </a:solidFill>
              </a:rPr>
              <a:t>                  </a:t>
            </a:r>
            <a:r>
              <a:rPr lang="en-US" sz="2100" dirty="0" err="1">
                <a:solidFill>
                  <a:schemeClr val="accent1">
                    <a:lumMod val="50000"/>
                  </a:schemeClr>
                </a:solidFill>
              </a:rPr>
              <a:t>port_cfgs</a:t>
            </a:r>
            <a:r>
              <a:rPr lang="en-US" sz="2100" dirty="0">
                <a:solidFill>
                  <a:schemeClr val="accent1">
                    <a:lumMod val="50000"/>
                  </a:schemeClr>
                </a:solidFill>
              </a:rPr>
              <a:t>  = leaf1_port_cfgs,</a:t>
            </a:r>
          </a:p>
          <a:p>
            <a:pPr marL="0" indent="0">
              <a:buNone/>
            </a:pPr>
            <a:r>
              <a:rPr lang="en-US" sz="2100" dirty="0">
                <a:solidFill>
                  <a:schemeClr val="accent1">
                    <a:lumMod val="50000"/>
                  </a:schemeClr>
                </a:solidFill>
              </a:rPr>
              <a:t>                  </a:t>
            </a:r>
            <a:r>
              <a:rPr lang="en-US" sz="2100" dirty="0" err="1">
                <a:solidFill>
                  <a:schemeClr val="accent1">
                    <a:lumMod val="50000"/>
                  </a:schemeClr>
                </a:solidFill>
              </a:rPr>
              <a:t>swapi_port</a:t>
            </a:r>
            <a:r>
              <a:rPr lang="en-US" sz="2100" dirty="0">
                <a:solidFill>
                  <a:schemeClr val="accent1">
                    <a:lumMod val="50000"/>
                  </a:schemeClr>
                </a:solidFill>
              </a:rPr>
              <a:t> = 26000,</a:t>
            </a:r>
          </a:p>
          <a:p>
            <a:pPr marL="0" indent="0">
              <a:buNone/>
            </a:pPr>
            <a:r>
              <a:rPr lang="en-US" sz="2100" dirty="0">
                <a:solidFill>
                  <a:schemeClr val="accent1">
                    <a:lumMod val="50000"/>
                  </a:schemeClr>
                </a:solidFill>
              </a:rPr>
              <a:t>		  </a:t>
            </a:r>
            <a:r>
              <a:rPr lang="en-US" sz="2100" dirty="0" err="1">
                <a:solidFill>
                  <a:schemeClr val="accent1">
                    <a:lumMod val="50000"/>
                  </a:schemeClr>
                </a:solidFill>
              </a:rPr>
              <a:t>bmcli_port</a:t>
            </a:r>
            <a:r>
              <a:rPr lang="en-US" sz="2100" dirty="0">
                <a:solidFill>
                  <a:schemeClr val="accent1">
                    <a:lumMod val="50000"/>
                  </a:schemeClr>
                </a:solidFill>
              </a:rPr>
              <a:t> = 27000,</a:t>
            </a:r>
          </a:p>
          <a:p>
            <a:pPr marL="0" indent="0">
              <a:buNone/>
            </a:pPr>
            <a:r>
              <a:rPr lang="en-US" sz="2100" dirty="0">
                <a:solidFill>
                  <a:schemeClr val="accent1">
                    <a:lumMod val="50000"/>
                  </a:schemeClr>
                </a:solidFill>
              </a:rPr>
              <a:t>                  </a:t>
            </a:r>
            <a:r>
              <a:rPr lang="en-US" sz="2100" dirty="0" err="1">
                <a:solidFill>
                  <a:schemeClr val="accent1">
                    <a:lumMod val="50000"/>
                  </a:schemeClr>
                </a:solidFill>
              </a:rPr>
              <a:t>config_fs</a:t>
            </a:r>
            <a:r>
              <a:rPr lang="en-US" sz="2100" dirty="0">
                <a:solidFill>
                  <a:schemeClr val="accent1">
                    <a:lumMod val="50000"/>
                  </a:schemeClr>
                </a:solidFill>
              </a:rPr>
              <a:t>  = '</a:t>
            </a:r>
            <a:r>
              <a:rPr lang="en-US" sz="2100" dirty="0" err="1">
                <a:solidFill>
                  <a:schemeClr val="accent1">
                    <a:lumMod val="50000"/>
                  </a:schemeClr>
                </a:solidFill>
              </a:rPr>
              <a:t>configs</a:t>
            </a:r>
            <a:r>
              <a:rPr lang="en-US" sz="2100" dirty="0">
                <a:solidFill>
                  <a:schemeClr val="accent1">
                    <a:lumMod val="50000"/>
                  </a:schemeClr>
                </a:solidFill>
              </a:rPr>
              <a:t>/leaf1/l3_int_ref_topo',</a:t>
            </a:r>
          </a:p>
          <a:p>
            <a:pPr marL="0" indent="0">
              <a:buNone/>
            </a:pPr>
            <a:r>
              <a:rPr lang="en-US" sz="2100" dirty="0">
                <a:solidFill>
                  <a:schemeClr val="accent1">
                    <a:lumMod val="50000"/>
                  </a:schemeClr>
                </a:solidFill>
              </a:rPr>
              <a:t>		  model_dir  = model_dir,</a:t>
            </a:r>
          </a:p>
          <a:p>
            <a:pPr marL="0" indent="0">
              <a:buNone/>
            </a:pPr>
            <a:r>
              <a:rPr lang="en-US" sz="2100" dirty="0">
                <a:solidFill>
                  <a:schemeClr val="accent1">
                    <a:lumMod val="50000"/>
                  </a:schemeClr>
                </a:solidFill>
              </a:rPr>
              <a:t>                  </a:t>
            </a:r>
            <a:r>
              <a:rPr lang="en-US" sz="2100" dirty="0" err="1">
                <a:solidFill>
                  <a:schemeClr val="accent1">
                    <a:lumMod val="50000"/>
                  </a:schemeClr>
                </a:solidFill>
              </a:rPr>
              <a:t>switch_id</a:t>
            </a:r>
            <a:r>
              <a:rPr lang="en-US" sz="2100" dirty="0">
                <a:solidFill>
                  <a:schemeClr val="accent1">
                    <a:lumMod val="50000"/>
                  </a:schemeClr>
                </a:solidFill>
              </a:rPr>
              <a:t>  = 0x000000A1, </a:t>
            </a:r>
            <a:r>
              <a:rPr lang="en-US" sz="2100" dirty="0" err="1">
                <a:solidFill>
                  <a:schemeClr val="accent1">
                    <a:lumMod val="50000"/>
                  </a:schemeClr>
                </a:solidFill>
              </a:rPr>
              <a:t>pps</a:t>
            </a:r>
            <a:r>
              <a:rPr lang="en-US" sz="2100" dirty="0">
                <a:solidFill>
                  <a:schemeClr val="accent1">
                    <a:lumMod val="50000"/>
                  </a:schemeClr>
                </a:solidFill>
              </a:rPr>
              <a:t>=400, </a:t>
            </a:r>
            <a:r>
              <a:rPr lang="en-US" sz="2100" dirty="0" err="1">
                <a:solidFill>
                  <a:schemeClr val="accent1">
                    <a:lumMod val="50000"/>
                  </a:schemeClr>
                </a:solidFill>
              </a:rPr>
              <a:t>qdepth</a:t>
            </a:r>
            <a:r>
              <a:rPr lang="en-US" sz="2100" dirty="0">
                <a:solidFill>
                  <a:schemeClr val="accent1">
                    <a:lumMod val="50000"/>
                  </a:schemeClr>
                </a:solidFill>
              </a:rPr>
              <a:t>=15 ),</a:t>
            </a:r>
          </a:p>
          <a:p>
            <a:pPr marL="0" indent="0">
              <a:buNone/>
            </a:pPr>
            <a:r>
              <a:rPr lang="en-US" sz="2100" dirty="0">
                <a:solidFill>
                  <a:schemeClr val="accent1">
                    <a:lumMod val="50000"/>
                  </a:schemeClr>
                </a:solidFill>
              </a:rPr>
              <a:t>  …]</a:t>
            </a:r>
            <a:endParaRPr lang="en-US" dirty="0">
              <a:solidFill>
                <a:schemeClr val="accent1">
                  <a:lumMod val="50000"/>
                </a:schemeClr>
              </a:solidFill>
            </a:endParaRPr>
          </a:p>
        </p:txBody>
      </p:sp>
    </p:spTree>
    <p:extLst>
      <p:ext uri="{BB962C8B-B14F-4D97-AF65-F5344CB8AC3E}">
        <p14:creationId xmlns:p14="http://schemas.microsoft.com/office/powerpoint/2010/main" val="67966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558213"/>
            <a:ext cx="8596668" cy="4483150"/>
          </a:xfrm>
        </p:spPr>
        <p:txBody>
          <a:bodyPr>
            <a:normAutofit/>
          </a:bodyPr>
          <a:lstStyle/>
          <a:p>
            <a:r>
              <a:rPr lang="en-US" sz="3500" dirty="0" err="1" smtClean="0">
                <a:solidFill>
                  <a:schemeClr val="accent1">
                    <a:lumMod val="50000"/>
                  </a:schemeClr>
                </a:solidFill>
              </a:rPr>
              <a:t>def</a:t>
            </a:r>
            <a:r>
              <a:rPr lang="en-US" sz="3500" dirty="0" smtClean="0">
                <a:solidFill>
                  <a:schemeClr val="accent1">
                    <a:lumMod val="50000"/>
                  </a:schemeClr>
                </a:solidFill>
              </a:rPr>
              <a:t> </a:t>
            </a:r>
            <a:r>
              <a:rPr lang="en-US" sz="3500" dirty="0">
                <a:solidFill>
                  <a:schemeClr val="accent1">
                    <a:lumMod val="50000"/>
                  </a:schemeClr>
                </a:solidFill>
              </a:rPr>
              <a:t>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switch </a:t>
            </a:r>
            <a:r>
              <a:rPr lang="en-US" sz="2100" dirty="0" err="1">
                <a:solidFill>
                  <a:schemeClr val="accent1">
                    <a:lumMod val="50000"/>
                  </a:schemeClr>
                </a:solidFill>
              </a:rPr>
              <a:t>configs</a:t>
            </a:r>
            <a:endParaRPr lang="en-US" sz="2100" dirty="0">
              <a:solidFill>
                <a:schemeClr val="accent1">
                  <a:lumMod val="50000"/>
                </a:schemeClr>
              </a:solidFill>
            </a:endParaRPr>
          </a:p>
          <a:p>
            <a:pPr marL="0" indent="0">
              <a:buNone/>
            </a:pPr>
            <a:r>
              <a:rPr lang="en-US" dirty="0">
                <a:solidFill>
                  <a:schemeClr val="accent1">
                    <a:lumMod val="50000"/>
                  </a:schemeClr>
                </a:solidFill>
              </a:rPr>
              <a:t>note the topology </a:t>
            </a:r>
            <a:r>
              <a:rPr lang="en-US" dirty="0" err="1">
                <a:solidFill>
                  <a:schemeClr val="accent1">
                    <a:lumMod val="50000"/>
                  </a:schemeClr>
                </a:solidFill>
              </a:rPr>
              <a:t>orgenized</a:t>
            </a:r>
            <a:r>
              <a:rPr lang="en-US" dirty="0">
                <a:solidFill>
                  <a:schemeClr val="accent1">
                    <a:lumMod val="50000"/>
                  </a:schemeClr>
                </a:solidFill>
              </a:rPr>
              <a:t> the switches as leafs and spines</a:t>
            </a:r>
          </a:p>
          <a:p>
            <a:pPr marL="0" indent="0">
              <a:buNone/>
            </a:pPr>
            <a:r>
              <a:rPr lang="en-US" dirty="0">
                <a:solidFill>
                  <a:schemeClr val="accent1">
                    <a:lumMod val="50000"/>
                  </a:schemeClr>
                </a:solidFill>
              </a:rPr>
              <a:t>a) name - name of the switch</a:t>
            </a:r>
          </a:p>
          <a:p>
            <a:pPr marL="0" indent="0">
              <a:buNone/>
            </a:pPr>
            <a:r>
              <a:rPr lang="en-US" dirty="0">
                <a:solidFill>
                  <a:schemeClr val="accent1">
                    <a:lumMod val="50000"/>
                  </a:schemeClr>
                </a:solidFill>
              </a:rPr>
              <a:t>b) </a:t>
            </a:r>
            <a:r>
              <a:rPr lang="en-US" dirty="0" err="1">
                <a:solidFill>
                  <a:schemeClr val="accent1">
                    <a:lumMod val="50000"/>
                  </a:schemeClr>
                </a:solidFill>
              </a:rPr>
              <a:t>port_cfgs</a:t>
            </a:r>
            <a:r>
              <a:rPr lang="en-US" dirty="0">
                <a:solidFill>
                  <a:schemeClr val="accent1">
                    <a:lumMod val="50000"/>
                  </a:schemeClr>
                </a:solidFill>
              </a:rPr>
              <a:t> - ports for hosts as describe (will be described soon) </a:t>
            </a:r>
          </a:p>
          <a:p>
            <a:pPr marL="0" indent="0">
              <a:buNone/>
            </a:pPr>
            <a:r>
              <a:rPr lang="en-US" dirty="0">
                <a:solidFill>
                  <a:schemeClr val="accent1">
                    <a:lumMod val="50000"/>
                  </a:schemeClr>
                </a:solidFill>
              </a:rPr>
              <a:t>c) </a:t>
            </a:r>
            <a:r>
              <a:rPr lang="en-US" dirty="0" err="1">
                <a:solidFill>
                  <a:schemeClr val="accent1">
                    <a:lumMod val="50000"/>
                  </a:schemeClr>
                </a:solidFill>
              </a:rPr>
              <a:t>swapi_port</a:t>
            </a:r>
            <a:r>
              <a:rPr lang="en-US" dirty="0">
                <a:solidFill>
                  <a:schemeClr val="accent1">
                    <a:lumMod val="50000"/>
                  </a:schemeClr>
                </a:solidFill>
              </a:rPr>
              <a:t> - </a:t>
            </a:r>
            <a:r>
              <a:rPr lang="en-US" dirty="0" err="1">
                <a:solidFill>
                  <a:schemeClr val="accent1">
                    <a:lumMod val="50000"/>
                  </a:schemeClr>
                </a:solidFill>
              </a:rPr>
              <a:t>api</a:t>
            </a:r>
            <a:r>
              <a:rPr lang="en-US" dirty="0">
                <a:solidFill>
                  <a:schemeClr val="accent1">
                    <a:lumMod val="50000"/>
                  </a:schemeClr>
                </a:solidFill>
              </a:rPr>
              <a:t> port - note that the ports are different for each switch</a:t>
            </a:r>
          </a:p>
          <a:p>
            <a:pPr marL="0" indent="0">
              <a:buNone/>
            </a:pPr>
            <a:r>
              <a:rPr lang="en-US" dirty="0">
                <a:solidFill>
                  <a:schemeClr val="accent1">
                    <a:lumMod val="50000"/>
                  </a:schemeClr>
                </a:solidFill>
              </a:rPr>
              <a:t>d) </a:t>
            </a:r>
            <a:r>
              <a:rPr lang="en-US" dirty="0" err="1">
                <a:solidFill>
                  <a:schemeClr val="accent1">
                    <a:lumMod val="50000"/>
                  </a:schemeClr>
                </a:solidFill>
              </a:rPr>
              <a:t>bmcli_port</a:t>
            </a:r>
            <a:r>
              <a:rPr lang="en-US" dirty="0">
                <a:solidFill>
                  <a:schemeClr val="accent1">
                    <a:lumMod val="50000"/>
                  </a:schemeClr>
                </a:solidFill>
              </a:rPr>
              <a:t> - cli port - note that the ports are different for each switch</a:t>
            </a:r>
          </a:p>
        </p:txBody>
      </p:sp>
    </p:spTree>
    <p:extLst>
      <p:ext uri="{BB962C8B-B14F-4D97-AF65-F5344CB8AC3E}">
        <p14:creationId xmlns:p14="http://schemas.microsoft.com/office/powerpoint/2010/main" val="8624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483567"/>
            <a:ext cx="8596668" cy="4557795"/>
          </a:xfrm>
        </p:spPr>
        <p:txBody>
          <a:bodyPr>
            <a:normAutofit/>
          </a:bodyPr>
          <a:lstStyle/>
          <a:p>
            <a:r>
              <a:rPr lang="en-US" sz="3500" dirty="0" err="1" smtClean="0">
                <a:solidFill>
                  <a:schemeClr val="accent1">
                    <a:lumMod val="50000"/>
                  </a:schemeClr>
                </a:solidFill>
              </a:rPr>
              <a:t>def</a:t>
            </a:r>
            <a:r>
              <a:rPr lang="en-US" sz="3500" dirty="0" smtClean="0">
                <a:solidFill>
                  <a:schemeClr val="accent1">
                    <a:lumMod val="50000"/>
                  </a:schemeClr>
                </a:solidFill>
              </a:rPr>
              <a:t> </a:t>
            </a:r>
            <a:r>
              <a:rPr lang="en-US" sz="3500" dirty="0">
                <a:solidFill>
                  <a:schemeClr val="accent1">
                    <a:lumMod val="50000"/>
                  </a:schemeClr>
                </a:solidFill>
              </a:rPr>
              <a:t>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switch </a:t>
            </a:r>
            <a:r>
              <a:rPr lang="en-US" sz="2100" dirty="0" err="1">
                <a:solidFill>
                  <a:schemeClr val="accent1">
                    <a:lumMod val="50000"/>
                  </a:schemeClr>
                </a:solidFill>
              </a:rPr>
              <a:t>configs</a:t>
            </a:r>
            <a:endParaRPr lang="en-US" sz="2100" dirty="0">
              <a:solidFill>
                <a:schemeClr val="accent1">
                  <a:lumMod val="50000"/>
                </a:schemeClr>
              </a:solidFill>
            </a:endParaRPr>
          </a:p>
          <a:p>
            <a:pPr marL="0" indent="0">
              <a:buNone/>
            </a:pPr>
            <a:r>
              <a:rPr lang="en-US" dirty="0">
                <a:solidFill>
                  <a:schemeClr val="accent1">
                    <a:lumMod val="50000"/>
                  </a:schemeClr>
                </a:solidFill>
              </a:rPr>
              <a:t>e) </a:t>
            </a:r>
            <a:r>
              <a:rPr lang="en-US" dirty="0" err="1">
                <a:solidFill>
                  <a:schemeClr val="accent1">
                    <a:lumMod val="50000"/>
                  </a:schemeClr>
                </a:solidFill>
              </a:rPr>
              <a:t>config_fs</a:t>
            </a:r>
            <a:r>
              <a:rPr lang="en-US" dirty="0">
                <a:solidFill>
                  <a:schemeClr val="accent1">
                    <a:lumMod val="50000"/>
                  </a:schemeClr>
                </a:solidFill>
              </a:rPr>
              <a:t> - path for BGP configuration - NOTE: </a:t>
            </a:r>
          </a:p>
          <a:p>
            <a:pPr marL="0" indent="0">
              <a:buNone/>
            </a:pPr>
            <a:r>
              <a:rPr lang="en-US" dirty="0">
                <a:solidFill>
                  <a:schemeClr val="accent1">
                    <a:lumMod val="50000"/>
                  </a:schemeClr>
                </a:solidFill>
              </a:rPr>
              <a:t>FOR EACH TOPOLOGY CHANGE THE BGP CONFIGURATION FILES, FOR EACH SWITCH, MUST CHANGE ACCORDINGLY(example will be shown)</a:t>
            </a:r>
          </a:p>
          <a:p>
            <a:pPr marL="0" indent="0">
              <a:buNone/>
            </a:pPr>
            <a:r>
              <a:rPr lang="en-US" dirty="0">
                <a:solidFill>
                  <a:schemeClr val="accent1">
                    <a:lumMod val="50000"/>
                  </a:schemeClr>
                </a:solidFill>
              </a:rPr>
              <a:t>you should change ,e.g. for leaf 1 : </a:t>
            </a:r>
          </a:p>
          <a:p>
            <a:pPr marL="0" indent="0">
              <a:buNone/>
            </a:pPr>
            <a:r>
              <a:rPr lang="en-US" dirty="0">
                <a:solidFill>
                  <a:schemeClr val="accent1">
                    <a:lumMod val="50000"/>
                  </a:schemeClr>
                </a:solidFill>
              </a:rPr>
              <a:t>https://github.com/p4lang/p4factory/blob/master/mininet/configs/leaf1/l3_int_ref_topo/startup_config.sh</a:t>
            </a:r>
          </a:p>
          <a:p>
            <a:pPr marL="0" indent="0">
              <a:buNone/>
            </a:pPr>
            <a:r>
              <a:rPr lang="en-US" dirty="0">
                <a:solidFill>
                  <a:schemeClr val="accent1">
                    <a:lumMod val="50000"/>
                  </a:schemeClr>
                </a:solidFill>
              </a:rPr>
              <a:t>https://github.com/p4lang/p4factory/blob/master/mininet/configs/leaf1/l3_int_ref_topo/quagga/bgpd.conf</a:t>
            </a:r>
          </a:p>
        </p:txBody>
      </p:sp>
    </p:spTree>
    <p:extLst>
      <p:ext uri="{BB962C8B-B14F-4D97-AF65-F5344CB8AC3E}">
        <p14:creationId xmlns:p14="http://schemas.microsoft.com/office/powerpoint/2010/main" val="161347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analyzing topology file</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rPr>
              <a:t>1.1.2 def 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switch </a:t>
            </a:r>
            <a:r>
              <a:rPr lang="en-US" sz="2100" dirty="0" err="1">
                <a:solidFill>
                  <a:schemeClr val="accent1">
                    <a:lumMod val="50000"/>
                  </a:schemeClr>
                </a:solidFill>
              </a:rPr>
              <a:t>configs</a:t>
            </a:r>
            <a:endParaRPr lang="en-US" sz="2100" dirty="0">
              <a:solidFill>
                <a:schemeClr val="accent1">
                  <a:lumMod val="50000"/>
                </a:schemeClr>
              </a:solidFill>
            </a:endParaRPr>
          </a:p>
          <a:p>
            <a:pPr marL="0" indent="0">
              <a:buNone/>
            </a:pPr>
            <a:r>
              <a:rPr lang="en-US" dirty="0">
                <a:solidFill>
                  <a:schemeClr val="accent1">
                    <a:lumMod val="50000"/>
                  </a:schemeClr>
                </a:solidFill>
              </a:rPr>
              <a:t>f) model_dir - the model </a:t>
            </a:r>
            <a:r>
              <a:rPr lang="en-US" dirty="0" err="1">
                <a:solidFill>
                  <a:schemeClr val="accent1">
                    <a:lumMod val="50000"/>
                  </a:schemeClr>
                </a:solidFill>
              </a:rPr>
              <a:t>dir</a:t>
            </a:r>
            <a:r>
              <a:rPr lang="en-US" dirty="0">
                <a:solidFill>
                  <a:schemeClr val="accent1">
                    <a:lumMod val="50000"/>
                  </a:schemeClr>
                </a:solidFill>
              </a:rPr>
              <a:t> which the class generate.</a:t>
            </a:r>
          </a:p>
          <a:p>
            <a:pPr marL="0" indent="0">
              <a:buNone/>
            </a:pPr>
            <a:r>
              <a:rPr lang="en-US" dirty="0">
                <a:solidFill>
                  <a:schemeClr val="accent1">
                    <a:lumMod val="50000"/>
                  </a:schemeClr>
                </a:solidFill>
              </a:rPr>
              <a:t>g) </a:t>
            </a:r>
            <a:r>
              <a:rPr lang="en-US" dirty="0" err="1">
                <a:solidFill>
                  <a:schemeClr val="accent1">
                    <a:lumMod val="50000"/>
                  </a:schemeClr>
                </a:solidFill>
              </a:rPr>
              <a:t>switch_id</a:t>
            </a:r>
            <a:r>
              <a:rPr lang="en-US" dirty="0">
                <a:solidFill>
                  <a:schemeClr val="accent1">
                    <a:lumMod val="50000"/>
                  </a:schemeClr>
                </a:solidFill>
              </a:rPr>
              <a:t> - the value of the id increase for each switch. leafs(A) and spine(B) separately.</a:t>
            </a:r>
          </a:p>
          <a:p>
            <a:pPr marL="0" indent="0">
              <a:buNone/>
            </a:pPr>
            <a:r>
              <a:rPr lang="en-US" dirty="0">
                <a:solidFill>
                  <a:schemeClr val="accent1">
                    <a:lumMod val="50000"/>
                  </a:schemeClr>
                </a:solidFill>
              </a:rPr>
              <a:t>NOTE: </a:t>
            </a:r>
            <a:r>
              <a:rPr lang="en-US" dirty="0" err="1">
                <a:solidFill>
                  <a:schemeClr val="accent1">
                    <a:lumMod val="50000"/>
                  </a:schemeClr>
                </a:solidFill>
              </a:rPr>
              <a:t>switch_id</a:t>
            </a:r>
            <a:r>
              <a:rPr lang="en-US" dirty="0">
                <a:solidFill>
                  <a:schemeClr val="accent1">
                    <a:lumMod val="50000"/>
                  </a:schemeClr>
                </a:solidFill>
              </a:rPr>
              <a:t> value is an hex number(0x...). </a:t>
            </a:r>
          </a:p>
        </p:txBody>
      </p:sp>
    </p:spTree>
    <p:extLst>
      <p:ext uri="{BB962C8B-B14F-4D97-AF65-F5344CB8AC3E}">
        <p14:creationId xmlns:p14="http://schemas.microsoft.com/office/powerpoint/2010/main" val="243292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analyzing topology file</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rPr>
              <a:t>1.1.2 def 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link </a:t>
            </a:r>
            <a:r>
              <a:rPr lang="en-US" sz="2100" dirty="0" err="1">
                <a:solidFill>
                  <a:schemeClr val="accent1">
                    <a:lumMod val="50000"/>
                  </a:schemeClr>
                </a:solidFill>
              </a:rPr>
              <a:t>configs</a:t>
            </a:r>
            <a:endParaRPr lang="en-US" sz="2100" dirty="0">
              <a:solidFill>
                <a:schemeClr val="accent1">
                  <a:lumMod val="50000"/>
                </a:schemeClr>
              </a:solidFill>
            </a:endParaRPr>
          </a:p>
          <a:p>
            <a:pPr marL="0" indent="0">
              <a:buNone/>
            </a:pPr>
            <a:r>
              <a:rPr lang="en-US" dirty="0">
                <a:solidFill>
                  <a:schemeClr val="accent1">
                    <a:lumMod val="50000"/>
                  </a:schemeClr>
                </a:solidFill>
              </a:rPr>
              <a:t>for linking switch and host you should note only the switch port number (will be described soon)</a:t>
            </a:r>
          </a:p>
          <a:p>
            <a:pPr marL="0" indent="0">
              <a:buNone/>
            </a:pPr>
            <a:r>
              <a:rPr lang="en-US" dirty="0">
                <a:solidFill>
                  <a:schemeClr val="accent1">
                    <a:lumMod val="50000"/>
                  </a:schemeClr>
                </a:solidFill>
              </a:rPr>
              <a:t>for linking 2 switches note for each the designated port(index) for the connection</a:t>
            </a:r>
          </a:p>
        </p:txBody>
      </p:sp>
    </p:spTree>
    <p:extLst>
      <p:ext uri="{BB962C8B-B14F-4D97-AF65-F5344CB8AC3E}">
        <p14:creationId xmlns:p14="http://schemas.microsoft.com/office/powerpoint/2010/main" val="69521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analyzing topology file</a:t>
            </a:r>
          </a:p>
        </p:txBody>
      </p:sp>
      <p:sp>
        <p:nvSpPr>
          <p:cNvPr id="3" name="Content Placeholder 2"/>
          <p:cNvSpPr>
            <a:spLocks noGrp="1"/>
          </p:cNvSpPr>
          <p:nvPr>
            <p:ph idx="1"/>
          </p:nvPr>
        </p:nvSpPr>
        <p:spPr/>
        <p:txBody>
          <a:bodyPr>
            <a:normAutofit lnSpcReduction="10000"/>
          </a:bodyPr>
          <a:lstStyle/>
          <a:p>
            <a:r>
              <a:rPr lang="en-US" sz="3500" dirty="0">
                <a:solidFill>
                  <a:schemeClr val="accent1">
                    <a:lumMod val="50000"/>
                  </a:schemeClr>
                </a:solidFill>
              </a:rPr>
              <a:t>1.1.2 def run_cfg(model_dir)</a:t>
            </a:r>
          </a:p>
          <a:p>
            <a:r>
              <a:rPr lang="en-US" sz="2900" dirty="0">
                <a:solidFill>
                  <a:schemeClr val="accent1">
                    <a:lumMod val="50000"/>
                  </a:schemeClr>
                </a:solidFill>
              </a:rPr>
              <a:t>linking and nodes definition</a:t>
            </a:r>
          </a:p>
          <a:p>
            <a:r>
              <a:rPr lang="en-US" sz="2100" dirty="0">
                <a:solidFill>
                  <a:schemeClr val="accent1">
                    <a:lumMod val="50000"/>
                  </a:schemeClr>
                </a:solidFill>
              </a:rPr>
              <a:t>link </a:t>
            </a:r>
            <a:r>
              <a:rPr lang="en-US" sz="2100" dirty="0" err="1">
                <a:solidFill>
                  <a:schemeClr val="accent1">
                    <a:lumMod val="50000"/>
                  </a:schemeClr>
                </a:solidFill>
              </a:rPr>
              <a:t>configs</a:t>
            </a:r>
            <a:endParaRPr lang="en-US" sz="2100" dirty="0">
              <a:solidFill>
                <a:schemeClr val="accent1">
                  <a:lumMod val="50000"/>
                </a:schemeClr>
              </a:solidFill>
            </a:endParaRPr>
          </a:p>
          <a:p>
            <a:pPr marL="0" indent="0">
              <a:buNone/>
            </a:pPr>
            <a:r>
              <a:rPr lang="en-US" dirty="0">
                <a:solidFill>
                  <a:schemeClr val="accent1">
                    <a:lumMod val="50000"/>
                  </a:schemeClr>
                </a:solidFill>
              </a:rPr>
              <a:t> </a:t>
            </a:r>
            <a:r>
              <a:rPr lang="en-US" dirty="0" err="1">
                <a:solidFill>
                  <a:schemeClr val="accent1">
                    <a:lumMod val="50000"/>
                  </a:schemeClr>
                </a:solidFill>
              </a:rPr>
              <a:t>link_cfgs</a:t>
            </a:r>
            <a:r>
              <a:rPr lang="en-US" dirty="0">
                <a:solidFill>
                  <a:schemeClr val="accent1">
                    <a:lumMod val="50000"/>
                  </a:schemeClr>
                </a:solidFill>
              </a:rPr>
              <a:t> = [</a:t>
            </a:r>
          </a:p>
          <a:p>
            <a:pPr marL="0" indent="0">
              <a:buNone/>
            </a:pPr>
            <a:r>
              <a:rPr lang="en-US" dirty="0">
                <a:solidFill>
                  <a:schemeClr val="accent1">
                    <a:lumMod val="50000"/>
                  </a:schemeClr>
                </a:solidFill>
              </a:rPr>
              <a:t>    </a:t>
            </a:r>
            <a:r>
              <a:rPr lang="en-US" dirty="0" err="1">
                <a:solidFill>
                  <a:schemeClr val="accent1">
                    <a:lumMod val="50000"/>
                  </a:schemeClr>
                </a:solidFill>
              </a:rPr>
              <a:t>LinkConfig</a:t>
            </a:r>
            <a:r>
              <a:rPr lang="en-US" dirty="0">
                <a:solidFill>
                  <a:schemeClr val="accent1">
                    <a:lumMod val="50000"/>
                  </a:schemeClr>
                </a:solidFill>
              </a:rPr>
              <a:t>( 'leaf1', 'h1', 0 ),</a:t>
            </a:r>
          </a:p>
          <a:p>
            <a:pPr marL="0" indent="0">
              <a:buNone/>
            </a:pPr>
            <a:r>
              <a:rPr lang="en-US" dirty="0">
                <a:solidFill>
                  <a:schemeClr val="accent1">
                    <a:lumMod val="50000"/>
                  </a:schemeClr>
                </a:solidFill>
              </a:rPr>
              <a:t>    </a:t>
            </a:r>
            <a:r>
              <a:rPr lang="en-US" dirty="0" err="1">
                <a:solidFill>
                  <a:schemeClr val="accent1">
                    <a:lumMod val="50000"/>
                  </a:schemeClr>
                </a:solidFill>
              </a:rPr>
              <a:t>LinkConfig</a:t>
            </a:r>
            <a:r>
              <a:rPr lang="en-US" dirty="0">
                <a:solidFill>
                  <a:schemeClr val="accent1">
                    <a:lumMod val="50000"/>
                  </a:schemeClr>
                </a:solidFill>
              </a:rPr>
              <a:t>( 'leaf1', 'h2', 1 ),</a:t>
            </a:r>
          </a:p>
          <a:p>
            <a:pPr marL="0" indent="0">
              <a:buNone/>
            </a:pPr>
            <a:r>
              <a:rPr lang="en-US" dirty="0">
                <a:solidFill>
                  <a:schemeClr val="accent1">
                    <a:lumMod val="50000"/>
                  </a:schemeClr>
                </a:solidFill>
              </a:rPr>
              <a:t>    </a:t>
            </a:r>
            <a:r>
              <a:rPr lang="en-US" dirty="0" err="1">
                <a:solidFill>
                  <a:schemeClr val="accent1">
                    <a:lumMod val="50000"/>
                  </a:schemeClr>
                </a:solidFill>
              </a:rPr>
              <a:t>LinkConfig</a:t>
            </a:r>
            <a:r>
              <a:rPr lang="en-US" dirty="0">
                <a:solidFill>
                  <a:schemeClr val="accent1">
                    <a:lumMod val="50000"/>
                  </a:schemeClr>
                </a:solidFill>
              </a:rPr>
              <a:t>( 'leaf1', 'spine1', 2, 0 ),</a:t>
            </a:r>
          </a:p>
          <a:p>
            <a:pPr marL="0" indent="0">
              <a:buNone/>
            </a:pPr>
            <a:r>
              <a:rPr lang="en-US" dirty="0">
                <a:solidFill>
                  <a:schemeClr val="accent1">
                    <a:lumMod val="50000"/>
                  </a:schemeClr>
                </a:solidFill>
              </a:rPr>
              <a:t>    </a:t>
            </a:r>
            <a:r>
              <a:rPr lang="en-US" dirty="0" err="1">
                <a:solidFill>
                  <a:schemeClr val="accent1">
                    <a:lumMod val="50000"/>
                  </a:schemeClr>
                </a:solidFill>
              </a:rPr>
              <a:t>LinkConfig</a:t>
            </a:r>
            <a:r>
              <a:rPr lang="en-US" dirty="0">
                <a:solidFill>
                  <a:schemeClr val="accent1">
                    <a:lumMod val="50000"/>
                  </a:schemeClr>
                </a:solidFill>
              </a:rPr>
              <a:t>( 'leaf1', 'spine2', 3, 0 ),</a:t>
            </a:r>
          </a:p>
          <a:p>
            <a:pPr marL="0" indent="0">
              <a:buNone/>
            </a:pPr>
            <a:r>
              <a:rPr lang="en-US" dirty="0">
                <a:solidFill>
                  <a:schemeClr val="accent1">
                    <a:lumMod val="50000"/>
                  </a:schemeClr>
                </a:solidFill>
              </a:rPr>
              <a:t>…]</a:t>
            </a:r>
          </a:p>
        </p:txBody>
      </p:sp>
    </p:spTree>
    <p:extLst>
      <p:ext uri="{BB962C8B-B14F-4D97-AF65-F5344CB8AC3E}">
        <p14:creationId xmlns:p14="http://schemas.microsoft.com/office/powerpoint/2010/main" val="10534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677334" y="1518249"/>
            <a:ext cx="8880734" cy="4523113"/>
          </a:xfrm>
        </p:spPr>
        <p:txBody>
          <a:bodyPr>
            <a:normAutofit/>
          </a:bodyPr>
          <a:lstStyle/>
          <a:p>
            <a:r>
              <a:rPr lang="en-US" dirty="0">
                <a:solidFill>
                  <a:schemeClr val="accent1">
                    <a:lumMod val="50000"/>
                  </a:schemeClr>
                </a:solidFill>
              </a:rPr>
              <a:t>In-band Network Telemetry (INT) is a new framework designed to allow the collection and reporting of network state, by the data plane, without requiring intervention of additional control plane protocols. Data packets are instrumented with INT header fields that contain “Telemetry Instructions” to INT-capable network device. The instructions tell the devices what Telemetry data to collect and the collected data is written into the forwarded data packets. </a:t>
            </a:r>
          </a:p>
          <a:p>
            <a:r>
              <a:rPr lang="en-US" dirty="0">
                <a:solidFill>
                  <a:schemeClr val="accent1">
                    <a:lumMod val="50000"/>
                  </a:schemeClr>
                </a:solidFill>
              </a:rPr>
              <a:t>INT data that can be collected includes: switch IDs, </a:t>
            </a:r>
            <a:r>
              <a:rPr lang="en-US" dirty="0" err="1">
                <a:solidFill>
                  <a:schemeClr val="accent1">
                    <a:lumMod val="50000"/>
                  </a:schemeClr>
                </a:solidFill>
              </a:rPr>
              <a:t>Input/Output</a:t>
            </a:r>
            <a:r>
              <a:rPr lang="en-US" dirty="0">
                <a:solidFill>
                  <a:schemeClr val="accent1">
                    <a:lumMod val="50000"/>
                  </a:schemeClr>
                </a:solidFill>
              </a:rPr>
              <a:t> Port IDs, Hop Latency, Queue Occupancy, In/Out Timestamps and more.  Such telemetry data provides immense value in networks in general. It enables real-time debugging of network issues as well as  “self healing” networks.  </a:t>
            </a:r>
          </a:p>
          <a:p>
            <a:r>
              <a:rPr lang="en-US" dirty="0">
                <a:solidFill>
                  <a:schemeClr val="accent1">
                    <a:lumMod val="50000"/>
                  </a:schemeClr>
                </a:solidFill>
              </a:rPr>
              <a:t>Programming Protocol-independent Packet Processor (P4) is a high-level language that can be deployed  in the future into Software Defined Networks (SDN) and can actually serve as an alternative to </a:t>
            </a:r>
            <a:r>
              <a:rPr lang="en-US" dirty="0" err="1">
                <a:solidFill>
                  <a:schemeClr val="accent1">
                    <a:lumMod val="50000"/>
                  </a:schemeClr>
                </a:solidFill>
              </a:rPr>
              <a:t>OpenFlow</a:t>
            </a:r>
            <a:r>
              <a:rPr lang="en-US" dirty="0">
                <a:solidFill>
                  <a:schemeClr val="accent1">
                    <a:lumMod val="50000"/>
                  </a:schemeClr>
                </a:solidFill>
              </a:rPr>
              <a:t> that is currently used – due to its flexibility and ability to support emerging new protocols such as INT. </a:t>
            </a:r>
          </a:p>
          <a:p>
            <a:endParaRPr lang="en-US" dirty="0">
              <a:solidFill>
                <a:schemeClr val="accent1">
                  <a:lumMod val="50000"/>
                </a:schemeClr>
              </a:solidFill>
            </a:endParaRPr>
          </a:p>
        </p:txBody>
      </p:sp>
    </p:spTree>
    <p:extLst>
      <p:ext uri="{BB962C8B-B14F-4D97-AF65-F5344CB8AC3E}">
        <p14:creationId xmlns:p14="http://schemas.microsoft.com/office/powerpoint/2010/main" val="3956246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analyzing topology file</a:t>
            </a:r>
          </a:p>
        </p:txBody>
      </p:sp>
      <p:sp>
        <p:nvSpPr>
          <p:cNvPr id="3" name="Content Placeholder 2"/>
          <p:cNvSpPr>
            <a:spLocks noGrp="1"/>
          </p:cNvSpPr>
          <p:nvPr>
            <p:ph idx="1"/>
          </p:nvPr>
        </p:nvSpPr>
        <p:spPr/>
        <p:txBody>
          <a:bodyPr>
            <a:normAutofit fontScale="92500" lnSpcReduction="10000"/>
          </a:bodyPr>
          <a:lstStyle/>
          <a:p>
            <a:r>
              <a:rPr lang="en-US" sz="3500" dirty="0">
                <a:solidFill>
                  <a:schemeClr val="accent1">
                    <a:lumMod val="50000"/>
                  </a:schemeClr>
                </a:solidFill>
              </a:rPr>
              <a:t>1.1.2 def run_cfg(model_dir)</a:t>
            </a:r>
          </a:p>
          <a:p>
            <a:r>
              <a:rPr lang="en-US" sz="2900" dirty="0">
                <a:solidFill>
                  <a:schemeClr val="accent1">
                    <a:lumMod val="50000"/>
                  </a:schemeClr>
                </a:solidFill>
              </a:rPr>
              <a:t>linking and nodes definition</a:t>
            </a:r>
          </a:p>
          <a:p>
            <a:r>
              <a:rPr lang="en-US" sz="1900" dirty="0">
                <a:solidFill>
                  <a:schemeClr val="accent1">
                    <a:lumMod val="50000"/>
                  </a:schemeClr>
                </a:solidFill>
              </a:rPr>
              <a:t>Let’s look at int_cfg.py line 227:</a:t>
            </a:r>
          </a:p>
          <a:p>
            <a:pPr marL="0" indent="0">
              <a:buNone/>
            </a:pPr>
            <a:r>
              <a:rPr lang="en-US" sz="1600" dirty="0">
                <a:solidFill>
                  <a:schemeClr val="accent1">
                    <a:lumMod val="50000"/>
                  </a:schemeClr>
                </a:solidFill>
              </a:rPr>
              <a:t>def </a:t>
            </a:r>
            <a:r>
              <a:rPr lang="en-US" sz="1600" dirty="0" err="1">
                <a:solidFill>
                  <a:schemeClr val="accent1">
                    <a:lumMod val="50000"/>
                  </a:schemeClr>
                </a:solidFill>
              </a:rPr>
              <a:t>configHostRoutesAndArp</a:t>
            </a:r>
            <a:r>
              <a:rPr lang="en-US" sz="1600" dirty="0">
                <a:solidFill>
                  <a:schemeClr val="accent1">
                    <a:lumMod val="50000"/>
                  </a:schemeClr>
                </a:solidFill>
              </a:rPr>
              <a:t>(self):</a:t>
            </a:r>
          </a:p>
          <a:p>
            <a:pPr marL="0" indent="0">
              <a:buNone/>
            </a:pPr>
            <a:r>
              <a:rPr lang="en-US" sz="1600" dirty="0">
                <a:solidFill>
                  <a:schemeClr val="accent1">
                    <a:lumMod val="50000"/>
                  </a:schemeClr>
                </a:solidFill>
              </a:rPr>
              <a:t>    for l in </a:t>
            </a:r>
            <a:r>
              <a:rPr lang="en-US" sz="1600" dirty="0" err="1">
                <a:solidFill>
                  <a:schemeClr val="accent1">
                    <a:lumMod val="50000"/>
                  </a:schemeClr>
                </a:solidFill>
              </a:rPr>
              <a:t>self.link_cfgs</a:t>
            </a:r>
            <a:r>
              <a:rPr lang="en-US" sz="1600" dirty="0">
                <a:solidFill>
                  <a:schemeClr val="accent1">
                    <a:lumMod val="50000"/>
                  </a:schemeClr>
                </a:solidFill>
              </a:rPr>
              <a:t>:</a:t>
            </a:r>
          </a:p>
          <a:p>
            <a:pPr marL="0" indent="0">
              <a:buNone/>
            </a:pPr>
            <a:r>
              <a:rPr lang="en-US" sz="1600" dirty="0">
                <a:solidFill>
                  <a:schemeClr val="accent1">
                    <a:lumMod val="50000"/>
                  </a:schemeClr>
                </a:solidFill>
              </a:rPr>
              <a:t>      if l.port2 == None:</a:t>
            </a:r>
          </a:p>
          <a:p>
            <a:pPr marL="0" indent="0">
              <a:buNone/>
            </a:pPr>
            <a:r>
              <a:rPr lang="en-US" sz="1600" dirty="0">
                <a:solidFill>
                  <a:schemeClr val="accent1">
                    <a:lumMod val="50000"/>
                  </a:schemeClr>
                </a:solidFill>
              </a:rPr>
              <a:t>        </a:t>
            </a:r>
            <a:r>
              <a:rPr lang="en-US" sz="1600" dirty="0" err="1">
                <a:solidFill>
                  <a:schemeClr val="accent1">
                    <a:lumMod val="50000"/>
                  </a:schemeClr>
                </a:solidFill>
              </a:rPr>
              <a:t>sw</a:t>
            </a:r>
            <a:r>
              <a:rPr lang="en-US" sz="1600" dirty="0">
                <a:solidFill>
                  <a:schemeClr val="accent1">
                    <a:lumMod val="50000"/>
                  </a:schemeClr>
                </a:solidFill>
              </a:rPr>
              <a:t> = </a:t>
            </a:r>
            <a:r>
              <a:rPr lang="en-US" sz="1600" dirty="0" err="1">
                <a:solidFill>
                  <a:schemeClr val="accent1">
                    <a:lumMod val="50000"/>
                  </a:schemeClr>
                </a:solidFill>
              </a:rPr>
              <a:t>self.switch_cfgs</a:t>
            </a:r>
            <a:r>
              <a:rPr lang="en-US" sz="1600" dirty="0">
                <a:solidFill>
                  <a:schemeClr val="accent1">
                    <a:lumMod val="50000"/>
                  </a:schemeClr>
                </a:solidFill>
              </a:rPr>
              <a:t>[l.node1]</a:t>
            </a:r>
          </a:p>
          <a:p>
            <a:pPr marL="0" indent="0">
              <a:buNone/>
            </a:pPr>
            <a:r>
              <a:rPr lang="en-US" sz="1600" dirty="0">
                <a:solidFill>
                  <a:schemeClr val="accent1">
                    <a:lumMod val="50000"/>
                  </a:schemeClr>
                </a:solidFill>
              </a:rPr>
              <a:t>        h = </a:t>
            </a:r>
            <a:r>
              <a:rPr lang="en-US" sz="1600" dirty="0" err="1">
                <a:solidFill>
                  <a:schemeClr val="accent1">
                    <a:lumMod val="50000"/>
                  </a:schemeClr>
                </a:solidFill>
              </a:rPr>
              <a:t>self.net.get</a:t>
            </a:r>
            <a:r>
              <a:rPr lang="en-US" sz="1600" dirty="0">
                <a:solidFill>
                  <a:schemeClr val="accent1">
                    <a:lumMod val="50000"/>
                  </a:schemeClr>
                </a:solidFill>
              </a:rPr>
              <a:t>(l.node2)</a:t>
            </a:r>
          </a:p>
          <a:p>
            <a:pPr marL="0" indent="0">
              <a:buNone/>
            </a:pPr>
            <a:r>
              <a:rPr lang="en-US" sz="1600" dirty="0">
                <a:solidFill>
                  <a:schemeClr val="accent1">
                    <a:lumMod val="50000"/>
                  </a:schemeClr>
                </a:solidFill>
              </a:rPr>
              <a:t>        port = </a:t>
            </a:r>
            <a:r>
              <a:rPr lang="en-US" sz="1600" dirty="0" err="1">
                <a:solidFill>
                  <a:schemeClr val="accent1">
                    <a:lumMod val="50000"/>
                  </a:schemeClr>
                </a:solidFill>
              </a:rPr>
              <a:t>sw.port_cfgs</a:t>
            </a:r>
            <a:r>
              <a:rPr lang="en-US" sz="1600" dirty="0">
                <a:solidFill>
                  <a:schemeClr val="accent1">
                    <a:lumMod val="50000"/>
                  </a:schemeClr>
                </a:solidFill>
              </a:rPr>
              <a:t>[l.port1]</a:t>
            </a:r>
          </a:p>
          <a:p>
            <a:pPr marL="0" indent="0">
              <a:buNone/>
            </a:pPr>
            <a:r>
              <a:rPr lang="en-US" sz="1600" dirty="0">
                <a:solidFill>
                  <a:schemeClr val="accent1">
                    <a:lumMod val="50000"/>
                  </a:schemeClr>
                </a:solidFill>
              </a:rPr>
              <a:t>        h.cmd("route add default </a:t>
            </a:r>
            <a:r>
              <a:rPr lang="en-US" sz="1600" dirty="0" err="1">
                <a:solidFill>
                  <a:schemeClr val="accent1">
                    <a:lumMod val="50000"/>
                  </a:schemeClr>
                </a:solidFill>
              </a:rPr>
              <a:t>gw</a:t>
            </a:r>
            <a:r>
              <a:rPr lang="en-US" sz="1600" dirty="0">
                <a:solidFill>
                  <a:schemeClr val="accent1">
                    <a:lumMod val="50000"/>
                  </a:schemeClr>
                </a:solidFill>
              </a:rPr>
              <a:t> %s" % </a:t>
            </a:r>
            <a:r>
              <a:rPr lang="en-US" sz="1600" dirty="0" err="1">
                <a:solidFill>
                  <a:schemeClr val="accent1">
                    <a:lumMod val="50000"/>
                  </a:schemeClr>
                </a:solidFill>
              </a:rPr>
              <a:t>port.ip</a:t>
            </a:r>
            <a:r>
              <a:rPr lang="en-US" sz="1600" dirty="0">
                <a:solidFill>
                  <a:schemeClr val="accent1">
                    <a:lumMod val="50000"/>
                  </a:schemeClr>
                </a:solidFill>
              </a:rPr>
              <a:t>)</a:t>
            </a:r>
          </a:p>
          <a:p>
            <a:pPr marL="0" indent="0">
              <a:buNone/>
            </a:pPr>
            <a:endParaRPr lang="en-US" sz="2900" dirty="0">
              <a:solidFill>
                <a:schemeClr val="accent1">
                  <a:lumMod val="50000"/>
                </a:schemeClr>
              </a:solidFill>
            </a:endParaRPr>
          </a:p>
        </p:txBody>
      </p:sp>
    </p:spTree>
    <p:extLst>
      <p:ext uri="{BB962C8B-B14F-4D97-AF65-F5344CB8AC3E}">
        <p14:creationId xmlns:p14="http://schemas.microsoft.com/office/powerpoint/2010/main" val="258104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analyzing topology file</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rPr>
              <a:t>1.1.2 def run_cfg(model_dir)</a:t>
            </a:r>
          </a:p>
          <a:p>
            <a:r>
              <a:rPr lang="en-US" sz="2900" dirty="0">
                <a:solidFill>
                  <a:schemeClr val="accent1">
                    <a:lumMod val="50000"/>
                  </a:schemeClr>
                </a:solidFill>
              </a:rPr>
              <a:t>linking and nodes definition</a:t>
            </a:r>
          </a:p>
          <a:p>
            <a:r>
              <a:rPr lang="en-US" sz="1600" dirty="0">
                <a:solidFill>
                  <a:schemeClr val="accent1">
                    <a:lumMod val="50000"/>
                  </a:schemeClr>
                </a:solidFill>
              </a:rPr>
              <a:t>def </a:t>
            </a:r>
            <a:r>
              <a:rPr lang="en-US" sz="1600" dirty="0" err="1">
                <a:solidFill>
                  <a:schemeClr val="accent1">
                    <a:lumMod val="50000"/>
                  </a:schemeClr>
                </a:solidFill>
              </a:rPr>
              <a:t>configHostRoutesAndArp</a:t>
            </a:r>
            <a:r>
              <a:rPr lang="en-US" sz="1600" dirty="0">
                <a:solidFill>
                  <a:schemeClr val="accent1">
                    <a:lumMod val="50000"/>
                  </a:schemeClr>
                </a:solidFill>
              </a:rPr>
              <a:t>(self):</a:t>
            </a:r>
          </a:p>
          <a:p>
            <a:pPr marL="0" indent="0">
              <a:buNone/>
            </a:pPr>
            <a:r>
              <a:rPr lang="en-US" sz="1600" dirty="0">
                <a:solidFill>
                  <a:schemeClr val="accent1">
                    <a:lumMod val="50000"/>
                  </a:schemeClr>
                </a:solidFill>
              </a:rPr>
              <a:t>Actually looks for  </a:t>
            </a:r>
            <a:r>
              <a:rPr lang="en-US" sz="1600" dirty="0" err="1">
                <a:solidFill>
                  <a:schemeClr val="accent1">
                    <a:lumMod val="50000"/>
                  </a:schemeClr>
                </a:solidFill>
              </a:rPr>
              <a:t>LinkConfig</a:t>
            </a:r>
            <a:r>
              <a:rPr lang="en-US" sz="1600" dirty="0">
                <a:solidFill>
                  <a:schemeClr val="accent1">
                    <a:lumMod val="50000"/>
                  </a:schemeClr>
                </a:solidFill>
              </a:rPr>
              <a:t>( node1, node2, port1 ) in </a:t>
            </a:r>
            <a:r>
              <a:rPr lang="en-US" sz="1600" dirty="0" err="1">
                <a:solidFill>
                  <a:schemeClr val="accent1">
                    <a:lumMod val="50000"/>
                  </a:schemeClr>
                </a:solidFill>
              </a:rPr>
              <a:t>link_cfgs</a:t>
            </a:r>
            <a:r>
              <a:rPr lang="en-US" sz="1600" dirty="0">
                <a:solidFill>
                  <a:schemeClr val="accent1">
                    <a:lumMod val="50000"/>
                  </a:schemeClr>
                </a:solidFill>
              </a:rPr>
              <a:t> and if so:</a:t>
            </a:r>
          </a:p>
          <a:p>
            <a:pPr marL="0" indent="0">
              <a:buNone/>
            </a:pPr>
            <a:r>
              <a:rPr lang="en-US" sz="1600" dirty="0">
                <a:solidFill>
                  <a:schemeClr val="accent1">
                    <a:lumMod val="50000"/>
                  </a:schemeClr>
                </a:solidFill>
              </a:rPr>
              <a:t>Generate the </a:t>
            </a:r>
            <a:r>
              <a:rPr lang="en-US" sz="1600" dirty="0" err="1">
                <a:solidFill>
                  <a:schemeClr val="accent1">
                    <a:lumMod val="50000"/>
                  </a:schemeClr>
                </a:solidFill>
              </a:rPr>
              <a:t>switch_cfgs</a:t>
            </a:r>
            <a:r>
              <a:rPr lang="en-US" sz="1600" dirty="0">
                <a:solidFill>
                  <a:schemeClr val="accent1">
                    <a:lumMod val="50000"/>
                  </a:schemeClr>
                </a:solidFill>
              </a:rPr>
              <a:t> of node1 </a:t>
            </a:r>
            <a:r>
              <a:rPr lang="en-US" sz="1600" dirty="0">
                <a:solidFill>
                  <a:schemeClr val="accent1">
                    <a:lumMod val="50000"/>
                  </a:schemeClr>
                </a:solidFill>
                <a:sym typeface="Wingdings" panose="05000000000000000000" pitchFamily="2" charset="2"/>
              </a:rPr>
              <a:t> </a:t>
            </a:r>
            <a:r>
              <a:rPr lang="en-US" sz="1600" dirty="0">
                <a:solidFill>
                  <a:schemeClr val="accent1">
                    <a:lumMod val="50000"/>
                  </a:schemeClr>
                </a:solidFill>
              </a:rPr>
              <a:t>which mean node1 needs to mention switch, and look for the port in index port1 </a:t>
            </a:r>
            <a:r>
              <a:rPr lang="en-US" sz="1600" dirty="0">
                <a:solidFill>
                  <a:schemeClr val="accent1">
                    <a:lumMod val="50000"/>
                  </a:schemeClr>
                </a:solidFill>
                <a:sym typeface="Wingdings" panose="05000000000000000000" pitchFamily="2" charset="2"/>
              </a:rPr>
              <a:t> </a:t>
            </a:r>
            <a:r>
              <a:rPr lang="en-US" b="1" dirty="0">
                <a:solidFill>
                  <a:schemeClr val="accent1">
                    <a:lumMod val="50000"/>
                  </a:schemeClr>
                </a:solidFill>
                <a:sym typeface="Wingdings" panose="05000000000000000000" pitchFamily="2" charset="2"/>
              </a:rPr>
              <a:t>port = </a:t>
            </a:r>
            <a:r>
              <a:rPr lang="en-US" b="1" dirty="0" err="1">
                <a:solidFill>
                  <a:schemeClr val="accent1">
                    <a:lumMod val="50000"/>
                  </a:schemeClr>
                </a:solidFill>
                <a:sym typeface="Wingdings" panose="05000000000000000000" pitchFamily="2" charset="2"/>
              </a:rPr>
              <a:t>self.switch_cfgs</a:t>
            </a:r>
            <a:r>
              <a:rPr lang="en-US" b="1" dirty="0">
                <a:solidFill>
                  <a:schemeClr val="accent1">
                    <a:lumMod val="50000"/>
                  </a:schemeClr>
                </a:solidFill>
                <a:sym typeface="Wingdings" panose="05000000000000000000" pitchFamily="2" charset="2"/>
              </a:rPr>
              <a:t>[node1].</a:t>
            </a:r>
            <a:r>
              <a:rPr lang="en-US" b="1" dirty="0" err="1">
                <a:solidFill>
                  <a:schemeClr val="accent1">
                    <a:lumMod val="50000"/>
                  </a:schemeClr>
                </a:solidFill>
                <a:sym typeface="Wingdings" panose="05000000000000000000" pitchFamily="2" charset="2"/>
              </a:rPr>
              <a:t>port_cfgs</a:t>
            </a:r>
            <a:r>
              <a:rPr lang="en-US" b="1" dirty="0">
                <a:solidFill>
                  <a:schemeClr val="accent1">
                    <a:lumMod val="50000"/>
                  </a:schemeClr>
                </a:solidFill>
                <a:sym typeface="Wingdings" panose="05000000000000000000" pitchFamily="2" charset="2"/>
              </a:rPr>
              <a:t>[port1]</a:t>
            </a:r>
          </a:p>
          <a:p>
            <a:pPr marL="0" indent="0">
              <a:buNone/>
            </a:pPr>
            <a:endParaRPr lang="en-US" sz="1600" dirty="0">
              <a:solidFill>
                <a:schemeClr val="accent1">
                  <a:lumMod val="50000"/>
                </a:schemeClr>
              </a:solidFill>
            </a:endParaRPr>
          </a:p>
          <a:p>
            <a:pPr marL="0" indent="0">
              <a:buNone/>
            </a:pPr>
            <a:endParaRPr lang="en-US" sz="2900" dirty="0">
              <a:solidFill>
                <a:schemeClr val="accent1">
                  <a:lumMod val="50000"/>
                </a:schemeClr>
              </a:solidFill>
            </a:endParaRPr>
          </a:p>
        </p:txBody>
      </p:sp>
    </p:spTree>
    <p:extLst>
      <p:ext uri="{BB962C8B-B14F-4D97-AF65-F5344CB8AC3E}">
        <p14:creationId xmlns:p14="http://schemas.microsoft.com/office/powerpoint/2010/main" val="197987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We would like to add a switch to the topology, leaf3, and 2 hosts, h5 and h6.</a:t>
            </a:r>
          </a:p>
          <a:p>
            <a:r>
              <a:rPr lang="en-US" sz="3500" b="1" dirty="0">
                <a:solidFill>
                  <a:schemeClr val="accent1">
                    <a:lumMod val="50000"/>
                  </a:schemeClr>
                </a:solidFill>
                <a:sym typeface="Wingdings" panose="05000000000000000000" pitchFamily="2" charset="2"/>
              </a:rPr>
              <a:t>Let’s see the code we should add.</a:t>
            </a:r>
            <a:endParaRPr lang="en-US" b="1" dirty="0">
              <a:solidFill>
                <a:schemeClr val="accent1">
                  <a:lumMod val="50000"/>
                </a:schemeClr>
              </a:solidFill>
              <a:sym typeface="Wingdings" panose="05000000000000000000" pitchFamily="2" charset="2"/>
            </a:endParaRPr>
          </a:p>
          <a:p>
            <a:pPr marL="0" indent="0">
              <a:buNone/>
            </a:pPr>
            <a:endParaRPr lang="en-US" sz="1600" dirty="0">
              <a:solidFill>
                <a:schemeClr val="accent1">
                  <a:lumMod val="50000"/>
                </a:schemeClr>
              </a:solidFill>
            </a:endParaRPr>
          </a:p>
          <a:p>
            <a:pPr marL="0" indent="0">
              <a:buNone/>
            </a:pPr>
            <a:endParaRPr lang="en-US" sz="2900" dirty="0">
              <a:solidFill>
                <a:schemeClr val="accent1">
                  <a:lumMod val="50000"/>
                </a:schemeClr>
              </a:solidFill>
            </a:endParaRPr>
          </a:p>
        </p:txBody>
      </p:sp>
    </p:spTree>
    <p:extLst>
      <p:ext uri="{BB962C8B-B14F-4D97-AF65-F5344CB8AC3E}">
        <p14:creationId xmlns:p14="http://schemas.microsoft.com/office/powerpoint/2010/main" val="320102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h5 and h6:</a:t>
            </a:r>
          </a:p>
          <a:p>
            <a:r>
              <a:rPr lang="en-US" sz="2400" dirty="0">
                <a:solidFill>
                  <a:schemeClr val="accent1">
                    <a:lumMod val="50000"/>
                  </a:schemeClr>
                </a:solidFill>
                <a:sym typeface="Wingdings" panose="05000000000000000000" pitchFamily="2" charset="2"/>
              </a:rPr>
              <a:t>Configure vxlan</a:t>
            </a:r>
          </a:p>
          <a:p>
            <a:pPr marL="0" indent="0">
              <a:buNone/>
            </a:pPr>
            <a:r>
              <a:rPr lang="en-US" dirty="0">
                <a:solidFill>
                  <a:schemeClr val="accent1">
                    <a:lumMod val="50000"/>
                  </a:schemeClr>
                </a:solidFill>
                <a:sym typeface="Wingdings" panose="05000000000000000000" pitchFamily="2" charset="2"/>
              </a:rPr>
              <a:t> h5_vxlan_cfg = VxlanConfig( vxlan_id, vxlan_group, '10.2.1.5', 24, '00:11:22:33:44:55', vxlan_mtu  ) </a:t>
            </a:r>
          </a:p>
          <a:p>
            <a:pPr marL="0" indent="0">
              <a:buNone/>
            </a:pPr>
            <a:r>
              <a:rPr lang="en-US" dirty="0">
                <a:solidFill>
                  <a:schemeClr val="accent1">
                    <a:lumMod val="50000"/>
                  </a:schemeClr>
                </a:solidFill>
                <a:sym typeface="Wingdings" panose="05000000000000000000" pitchFamily="2" charset="2"/>
              </a:rPr>
              <a:t> h6_vxlan_cfg = VxlanConfig( vxlan_id, vxlan_group, '10.2.1.6', 24, '00:11:22:33:44:56', vxlan_mtu  )</a:t>
            </a:r>
          </a:p>
          <a:p>
            <a:pPr marL="0" indent="0">
              <a:buNone/>
            </a:pPr>
            <a:endParaRPr lang="en-US" sz="1600" dirty="0">
              <a:solidFill>
                <a:schemeClr val="accent1">
                  <a:lumMod val="50000"/>
                </a:schemeClr>
              </a:solidFill>
            </a:endParaRPr>
          </a:p>
          <a:p>
            <a:pPr marL="0" indent="0">
              <a:buNone/>
            </a:pPr>
            <a:endParaRPr lang="en-US" sz="2900" dirty="0">
              <a:solidFill>
                <a:schemeClr val="accent1">
                  <a:lumMod val="50000"/>
                </a:schemeClr>
              </a:solidFill>
            </a:endParaRPr>
          </a:p>
        </p:txBody>
      </p:sp>
    </p:spTree>
    <p:extLst>
      <p:ext uri="{BB962C8B-B14F-4D97-AF65-F5344CB8AC3E}">
        <p14:creationId xmlns:p14="http://schemas.microsoft.com/office/powerpoint/2010/main" val="29932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h5 and h6:</a:t>
            </a:r>
          </a:p>
          <a:p>
            <a:r>
              <a:rPr lang="en-US" sz="2400" dirty="0">
                <a:solidFill>
                  <a:schemeClr val="accent1">
                    <a:lumMod val="50000"/>
                  </a:schemeClr>
                </a:solidFill>
                <a:sym typeface="Wingdings" panose="05000000000000000000" pitchFamily="2" charset="2"/>
              </a:rPr>
              <a:t>Add to </a:t>
            </a:r>
            <a:r>
              <a:rPr lang="en-US" sz="2400" dirty="0" err="1">
                <a:solidFill>
                  <a:schemeClr val="accent1">
                    <a:lumMod val="50000"/>
                  </a:schemeClr>
                </a:solidFill>
                <a:sym typeface="Wingdings" panose="05000000000000000000" pitchFamily="2" charset="2"/>
              </a:rPr>
              <a:t>host_cfgs</a:t>
            </a:r>
            <a:r>
              <a:rPr lang="en-US" sz="2400" dirty="0">
                <a:solidFill>
                  <a:schemeClr val="accent1">
                    <a:lumMod val="50000"/>
                  </a:schemeClr>
                </a:solidFill>
                <a:sym typeface="Wingdings" panose="05000000000000000000" pitchFamily="2" charset="2"/>
              </a:rPr>
              <a:t> </a:t>
            </a:r>
          </a:p>
          <a:p>
            <a:pPr marL="0" indent="0">
              <a:buNone/>
            </a:pPr>
            <a:r>
              <a:rPr lang="en-US" sz="2400" dirty="0" err="1">
                <a:solidFill>
                  <a:schemeClr val="accent1">
                    <a:lumMod val="50000"/>
                  </a:schemeClr>
                </a:solidFill>
                <a:sym typeface="Wingdings" panose="05000000000000000000" pitchFamily="2" charset="2"/>
              </a:rPr>
              <a:t>host_cfgs</a:t>
            </a:r>
            <a:r>
              <a:rPr lang="en-US" sz="2400" dirty="0">
                <a:solidFill>
                  <a:schemeClr val="accent1">
                    <a:lumMod val="50000"/>
                  </a:schemeClr>
                </a:solidFill>
                <a:sym typeface="Wingdings" panose="05000000000000000000" pitchFamily="2" charset="2"/>
              </a:rPr>
              <a:t> = {…</a:t>
            </a:r>
          </a:p>
          <a:p>
            <a:pPr marL="400050" lvl="1" indent="0">
              <a:buNone/>
            </a:pPr>
            <a:r>
              <a:rPr lang="en-US" dirty="0">
                <a:solidFill>
                  <a:schemeClr val="accent1">
                    <a:lumMod val="50000"/>
                  </a:schemeClr>
                </a:solidFill>
                <a:sym typeface="Wingdings" panose="05000000000000000000" pitchFamily="2" charset="2"/>
              </a:rPr>
              <a:t>'h5' : </a:t>
            </a:r>
            <a:r>
              <a:rPr lang="en-US" dirty="0" err="1">
                <a:solidFill>
                  <a:schemeClr val="accent1">
                    <a:lumMod val="50000"/>
                  </a:schemeClr>
                </a:solidFill>
                <a:sym typeface="Wingdings" panose="05000000000000000000" pitchFamily="2" charset="2"/>
              </a:rPr>
              <a:t>HostConfig</a:t>
            </a:r>
            <a:r>
              <a:rPr lang="en-US" dirty="0">
                <a:solidFill>
                  <a:schemeClr val="accent1">
                    <a:lumMod val="50000"/>
                  </a:schemeClr>
                </a:solidFill>
                <a:sym typeface="Wingdings" panose="05000000000000000000" pitchFamily="2" charset="2"/>
              </a:rPr>
              <a:t>( name = 'h5', mac = '00:c0:a0:a0:00:05', </a:t>
            </a: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 '10.0.5.5', </a:t>
            </a:r>
            <a:r>
              <a:rPr lang="en-US" dirty="0" err="1">
                <a:solidFill>
                  <a:schemeClr val="accent1">
                    <a:lumMod val="50000"/>
                  </a:schemeClr>
                </a:solidFill>
                <a:sym typeface="Wingdings" panose="05000000000000000000" pitchFamily="2" charset="2"/>
              </a:rPr>
              <a:t>prefix_len</a:t>
            </a:r>
            <a:r>
              <a:rPr lang="en-US" dirty="0">
                <a:solidFill>
                  <a:schemeClr val="accent1">
                    <a:lumMod val="50000"/>
                  </a:schemeClr>
                </a:solidFill>
                <a:sym typeface="Wingdings" panose="05000000000000000000" pitchFamily="2" charset="2"/>
              </a:rPr>
              <a:t> = 24, </a:t>
            </a:r>
            <a:r>
              <a:rPr lang="en-US" dirty="0" err="1">
                <a:solidFill>
                  <a:schemeClr val="accent1">
                    <a:lumMod val="50000"/>
                  </a:schemeClr>
                </a:solidFill>
                <a:sym typeface="Wingdings" panose="05000000000000000000" pitchFamily="2" charset="2"/>
              </a:rPr>
              <a:t>vxlan_cfg</a:t>
            </a:r>
            <a:r>
              <a:rPr lang="en-US" dirty="0">
                <a:solidFill>
                  <a:schemeClr val="accent1">
                    <a:lumMod val="50000"/>
                  </a:schemeClr>
                </a:solidFill>
                <a:sym typeface="Wingdings" panose="05000000000000000000" pitchFamily="2" charset="2"/>
              </a:rPr>
              <a:t> = h5_vxlan_cfg ),  </a:t>
            </a:r>
          </a:p>
          <a:p>
            <a:pPr marL="400050" lvl="1" indent="0">
              <a:buNone/>
            </a:pPr>
            <a:r>
              <a:rPr lang="en-US" dirty="0">
                <a:solidFill>
                  <a:schemeClr val="accent1">
                    <a:lumMod val="50000"/>
                  </a:schemeClr>
                </a:solidFill>
                <a:sym typeface="Wingdings" panose="05000000000000000000" pitchFamily="2" charset="2"/>
              </a:rPr>
              <a:t>'h6' : </a:t>
            </a:r>
            <a:r>
              <a:rPr lang="en-US" dirty="0" err="1">
                <a:solidFill>
                  <a:schemeClr val="accent1">
                    <a:lumMod val="50000"/>
                  </a:schemeClr>
                </a:solidFill>
                <a:sym typeface="Wingdings" panose="05000000000000000000" pitchFamily="2" charset="2"/>
              </a:rPr>
              <a:t>HostConfig</a:t>
            </a:r>
            <a:r>
              <a:rPr lang="en-US" dirty="0">
                <a:solidFill>
                  <a:schemeClr val="accent1">
                    <a:lumMod val="50000"/>
                  </a:schemeClr>
                </a:solidFill>
                <a:sym typeface="Wingdings" panose="05000000000000000000" pitchFamily="2" charset="2"/>
              </a:rPr>
              <a:t>( name = 'h6', mac = '00:c0:a0:a0:00:06', </a:t>
            </a: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 '10.0.6.6', </a:t>
            </a:r>
            <a:r>
              <a:rPr lang="en-US" dirty="0" err="1">
                <a:solidFill>
                  <a:schemeClr val="accent1">
                    <a:lumMod val="50000"/>
                  </a:schemeClr>
                </a:solidFill>
                <a:sym typeface="Wingdings" panose="05000000000000000000" pitchFamily="2" charset="2"/>
              </a:rPr>
              <a:t>prefix_len</a:t>
            </a:r>
            <a:r>
              <a:rPr lang="en-US" dirty="0">
                <a:solidFill>
                  <a:schemeClr val="accent1">
                    <a:lumMod val="50000"/>
                  </a:schemeClr>
                </a:solidFill>
                <a:sym typeface="Wingdings" panose="05000000000000000000" pitchFamily="2" charset="2"/>
              </a:rPr>
              <a:t> = 24, </a:t>
            </a:r>
            <a:r>
              <a:rPr lang="en-US" dirty="0" err="1">
                <a:solidFill>
                  <a:schemeClr val="accent1">
                    <a:lumMod val="50000"/>
                  </a:schemeClr>
                </a:solidFill>
                <a:sym typeface="Wingdings" panose="05000000000000000000" pitchFamily="2" charset="2"/>
              </a:rPr>
              <a:t>vxlan_cfg</a:t>
            </a:r>
            <a:r>
              <a:rPr lang="en-US" dirty="0">
                <a:solidFill>
                  <a:schemeClr val="accent1">
                    <a:lumMod val="50000"/>
                  </a:schemeClr>
                </a:solidFill>
                <a:sym typeface="Wingdings" panose="05000000000000000000" pitchFamily="2" charset="2"/>
              </a:rPr>
              <a:t> = h6_vxlan_cfg ), </a:t>
            </a:r>
          </a:p>
          <a:p>
            <a:pPr marL="0" indent="0">
              <a:buNone/>
            </a:pPr>
            <a:r>
              <a:rPr lang="en-US" dirty="0">
                <a:solidFill>
                  <a:schemeClr val="accent1">
                    <a:lumMod val="50000"/>
                  </a:schemeClr>
                </a:solidFill>
                <a:sym typeface="Wingdings" panose="05000000000000000000" pitchFamily="2" charset="2"/>
              </a:rPr>
              <a:t>}</a:t>
            </a:r>
            <a:endParaRPr lang="en-US" sz="1600" dirty="0">
              <a:solidFill>
                <a:schemeClr val="accent1">
                  <a:lumMod val="50000"/>
                </a:schemeClr>
              </a:solidFill>
            </a:endParaRPr>
          </a:p>
          <a:p>
            <a:pPr marL="0" indent="0">
              <a:buNone/>
            </a:pPr>
            <a:endParaRPr lang="en-US" sz="2900" dirty="0">
              <a:solidFill>
                <a:schemeClr val="accent1">
                  <a:lumMod val="50000"/>
                </a:schemeClr>
              </a:solidFill>
            </a:endParaRPr>
          </a:p>
        </p:txBody>
      </p:sp>
    </p:spTree>
    <p:extLst>
      <p:ext uri="{BB962C8B-B14F-4D97-AF65-F5344CB8AC3E}">
        <p14:creationId xmlns:p14="http://schemas.microsoft.com/office/powerpoint/2010/main" val="3336551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leaf3:</a:t>
            </a:r>
          </a:p>
          <a:p>
            <a:r>
              <a:rPr lang="en-US" sz="2400" dirty="0">
                <a:solidFill>
                  <a:schemeClr val="accent1">
                    <a:lumMod val="50000"/>
                  </a:schemeClr>
                </a:solidFill>
                <a:sym typeface="Wingdings" panose="05000000000000000000" pitchFamily="2" charset="2"/>
              </a:rPr>
              <a:t>Port configure for h5 and h6</a:t>
            </a:r>
          </a:p>
          <a:p>
            <a:pPr marL="0" indent="0">
              <a:buNone/>
            </a:pPr>
            <a:r>
              <a:rPr lang="en-US" dirty="0">
                <a:solidFill>
                  <a:schemeClr val="accent1">
                    <a:lumMod val="50000"/>
                  </a:schemeClr>
                </a:solidFill>
                <a:sym typeface="Wingdings" panose="05000000000000000000" pitchFamily="2" charset="2"/>
              </a:rPr>
              <a:t>leaf3_port_cfgs = [   </a:t>
            </a:r>
          </a:p>
          <a:p>
            <a:pPr marL="0" indent="0">
              <a:buNone/>
            </a:pPr>
            <a:r>
              <a:rPr lang="en-US" dirty="0" err="1">
                <a:solidFill>
                  <a:schemeClr val="accent1">
                    <a:lumMod val="50000"/>
                  </a:schemeClr>
                </a:solidFill>
                <a:sym typeface="Wingdings" panose="05000000000000000000" pitchFamily="2" charset="2"/>
              </a:rPr>
              <a:t>PortConfig</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port_no</a:t>
            </a:r>
            <a:r>
              <a:rPr lang="en-US" dirty="0">
                <a:solidFill>
                  <a:schemeClr val="accent1">
                    <a:lumMod val="50000"/>
                  </a:schemeClr>
                </a:solidFill>
                <a:sym typeface="Wingdings" panose="05000000000000000000" pitchFamily="2" charset="2"/>
              </a:rPr>
              <a:t> = 0, </a:t>
            </a: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 '10.0.5.100', </a:t>
            </a:r>
            <a:r>
              <a:rPr lang="en-US" dirty="0" err="1">
                <a:solidFill>
                  <a:schemeClr val="accent1">
                    <a:lumMod val="50000"/>
                  </a:schemeClr>
                </a:solidFill>
                <a:sym typeface="Wingdings" panose="05000000000000000000" pitchFamily="2" charset="2"/>
              </a:rPr>
              <a:t>prefix_len</a:t>
            </a:r>
            <a:r>
              <a:rPr lang="en-US" dirty="0">
                <a:solidFill>
                  <a:schemeClr val="accent1">
                    <a:lumMod val="50000"/>
                  </a:schemeClr>
                </a:solidFill>
                <a:sym typeface="Wingdings" panose="05000000000000000000" pitchFamily="2" charset="2"/>
              </a:rPr>
              <a:t> = 24, mac = '00:05:00:00:00:01' ),  </a:t>
            </a:r>
          </a:p>
          <a:p>
            <a:pPr marL="0" indent="0">
              <a:buNone/>
            </a:pPr>
            <a:r>
              <a:rPr lang="en-US" dirty="0" err="1">
                <a:solidFill>
                  <a:schemeClr val="accent1">
                    <a:lumMod val="50000"/>
                  </a:schemeClr>
                </a:solidFill>
                <a:sym typeface="Wingdings" panose="05000000000000000000" pitchFamily="2" charset="2"/>
              </a:rPr>
              <a:t>PortConfig</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port_no</a:t>
            </a:r>
            <a:r>
              <a:rPr lang="en-US" dirty="0">
                <a:solidFill>
                  <a:schemeClr val="accent1">
                    <a:lumMod val="50000"/>
                  </a:schemeClr>
                </a:solidFill>
                <a:sym typeface="Wingdings" panose="05000000000000000000" pitchFamily="2" charset="2"/>
              </a:rPr>
              <a:t> = 1, </a:t>
            </a: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 '10.0.6.100', </a:t>
            </a:r>
            <a:r>
              <a:rPr lang="en-US" dirty="0" err="1">
                <a:solidFill>
                  <a:schemeClr val="accent1">
                    <a:lumMod val="50000"/>
                  </a:schemeClr>
                </a:solidFill>
                <a:sym typeface="Wingdings" panose="05000000000000000000" pitchFamily="2" charset="2"/>
              </a:rPr>
              <a:t>prefix_len</a:t>
            </a:r>
            <a:r>
              <a:rPr lang="en-US" dirty="0">
                <a:solidFill>
                  <a:schemeClr val="accent1">
                    <a:lumMod val="50000"/>
                  </a:schemeClr>
                </a:solidFill>
                <a:sym typeface="Wingdings" panose="05000000000000000000" pitchFamily="2" charset="2"/>
              </a:rPr>
              <a:t> = 24, mac = '00:05:00:00:00:02' ),</a:t>
            </a:r>
          </a:p>
          <a:p>
            <a:pPr marL="0" indent="0">
              <a:buNone/>
            </a:pPr>
            <a:r>
              <a:rPr lang="en-US" dirty="0">
                <a:solidFill>
                  <a:schemeClr val="accent1">
                    <a:lumMod val="50000"/>
                  </a:schemeClr>
                </a:solidFill>
                <a:sym typeface="Wingdings" panose="05000000000000000000" pitchFamily="2" charset="2"/>
              </a:rPr>
              <a:t>]</a:t>
            </a:r>
            <a:endParaRPr lang="en-US" dirty="0">
              <a:solidFill>
                <a:schemeClr val="accent1">
                  <a:lumMod val="50000"/>
                </a:schemeClr>
              </a:solidFill>
            </a:endParaRPr>
          </a:p>
        </p:txBody>
      </p:sp>
    </p:spTree>
    <p:extLst>
      <p:ext uri="{BB962C8B-B14F-4D97-AF65-F5344CB8AC3E}">
        <p14:creationId xmlns:p14="http://schemas.microsoft.com/office/powerpoint/2010/main" val="13934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fontScale="77500" lnSpcReduction="20000"/>
          </a:bodyPr>
          <a:lstStyle/>
          <a:p>
            <a:r>
              <a:rPr lang="en-US" sz="3500" dirty="0">
                <a:solidFill>
                  <a:schemeClr val="accent1">
                    <a:lumMod val="50000"/>
                  </a:schemeClr>
                </a:solidFill>
                <a:sym typeface="Wingdings" panose="05000000000000000000" pitchFamily="2" charset="2"/>
              </a:rPr>
              <a:t>leaf3:</a:t>
            </a:r>
          </a:p>
          <a:p>
            <a:r>
              <a:rPr lang="en-US" sz="2400" dirty="0">
                <a:solidFill>
                  <a:schemeClr val="accent1">
                    <a:lumMod val="50000"/>
                  </a:schemeClr>
                </a:solidFill>
                <a:sym typeface="Wingdings" panose="05000000000000000000" pitchFamily="2" charset="2"/>
              </a:rPr>
              <a:t> add the switch to </a:t>
            </a:r>
            <a:r>
              <a:rPr lang="en-US" sz="2400" dirty="0" err="1">
                <a:solidFill>
                  <a:schemeClr val="accent1">
                    <a:lumMod val="50000"/>
                  </a:schemeClr>
                </a:solidFill>
                <a:sym typeface="Wingdings" panose="05000000000000000000" pitchFamily="2" charset="2"/>
              </a:rPr>
              <a:t>switch_cfgs</a:t>
            </a:r>
            <a:r>
              <a:rPr lang="en-US" sz="2400" dirty="0">
                <a:solidFill>
                  <a:schemeClr val="accent1">
                    <a:lumMod val="50000"/>
                  </a:schemeClr>
                </a:solidFill>
                <a:sym typeface="Wingdings" panose="05000000000000000000" pitchFamily="2" charset="2"/>
              </a:rPr>
              <a:t> </a:t>
            </a:r>
          </a:p>
          <a:p>
            <a:pPr marL="0" indent="0">
              <a:buNone/>
            </a:pPr>
            <a:r>
              <a:rPr lang="en-US" dirty="0" err="1">
                <a:solidFill>
                  <a:schemeClr val="accent1">
                    <a:lumMod val="50000"/>
                  </a:schemeClr>
                </a:solidFill>
                <a:sym typeface="Wingdings" panose="05000000000000000000" pitchFamily="2" charset="2"/>
              </a:rPr>
              <a:t>switch_cfgs</a:t>
            </a:r>
            <a:r>
              <a:rPr lang="en-US" dirty="0">
                <a:solidFill>
                  <a:schemeClr val="accent1">
                    <a:lumMod val="50000"/>
                  </a:schemeClr>
                </a:solidFill>
                <a:sym typeface="Wingdings" panose="05000000000000000000" pitchFamily="2" charset="2"/>
              </a:rPr>
              <a:t> = […</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SwitchConfig</a:t>
            </a:r>
            <a:r>
              <a:rPr lang="en-US" dirty="0">
                <a:solidFill>
                  <a:schemeClr val="accent1">
                    <a:lumMod val="50000"/>
                  </a:schemeClr>
                </a:solidFill>
                <a:sym typeface="Wingdings" panose="05000000000000000000" pitchFamily="2" charset="2"/>
              </a:rPr>
              <a:t>( name       = 'leaf3',</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port_cfgs</a:t>
            </a:r>
            <a:r>
              <a:rPr lang="en-US" dirty="0">
                <a:solidFill>
                  <a:schemeClr val="accent1">
                    <a:lumMod val="50000"/>
                  </a:schemeClr>
                </a:solidFill>
                <a:sym typeface="Wingdings" panose="05000000000000000000" pitchFamily="2" charset="2"/>
              </a:rPr>
              <a:t>  = leaf3_port_cfgs,</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swapi_port</a:t>
            </a:r>
            <a:r>
              <a:rPr lang="en-US" dirty="0">
                <a:solidFill>
                  <a:schemeClr val="accent1">
                    <a:lumMod val="50000"/>
                  </a:schemeClr>
                </a:solidFill>
                <a:sym typeface="Wingdings" panose="05000000000000000000" pitchFamily="2" charset="2"/>
              </a:rPr>
              <a:t> = 26004,</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bmcli_port</a:t>
            </a:r>
            <a:r>
              <a:rPr lang="en-US" dirty="0">
                <a:solidFill>
                  <a:schemeClr val="accent1">
                    <a:lumMod val="50000"/>
                  </a:schemeClr>
                </a:solidFill>
                <a:sym typeface="Wingdings" panose="05000000000000000000" pitchFamily="2" charset="2"/>
              </a:rPr>
              <a:t> = 27004,</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config_fs</a:t>
            </a:r>
            <a:r>
              <a:rPr lang="en-US" dirty="0">
                <a:solidFill>
                  <a:schemeClr val="accent1">
                    <a:lumMod val="50000"/>
                  </a:schemeClr>
                </a:solidFill>
                <a:sym typeface="Wingdings" panose="05000000000000000000" pitchFamily="2" charset="2"/>
              </a:rPr>
              <a:t>  = '</a:t>
            </a:r>
            <a:r>
              <a:rPr lang="en-US" dirty="0" err="1">
                <a:solidFill>
                  <a:schemeClr val="accent1">
                    <a:lumMod val="50000"/>
                  </a:schemeClr>
                </a:solidFill>
                <a:sym typeface="Wingdings" panose="05000000000000000000" pitchFamily="2" charset="2"/>
              </a:rPr>
              <a:t>configs</a:t>
            </a:r>
            <a:r>
              <a:rPr lang="en-US" dirty="0">
                <a:solidFill>
                  <a:schemeClr val="accent1">
                    <a:lumMod val="50000"/>
                  </a:schemeClr>
                </a:solidFill>
                <a:sym typeface="Wingdings" panose="05000000000000000000" pitchFamily="2" charset="2"/>
              </a:rPr>
              <a:t>/leaf3/l3_int_ref_topo',</a:t>
            </a:r>
          </a:p>
          <a:p>
            <a:pPr marL="0" indent="0">
              <a:buNone/>
            </a:pPr>
            <a:r>
              <a:rPr lang="en-US" dirty="0">
                <a:solidFill>
                  <a:schemeClr val="accent1">
                    <a:lumMod val="50000"/>
                  </a:schemeClr>
                </a:solidFill>
                <a:sym typeface="Wingdings" panose="05000000000000000000" pitchFamily="2" charset="2"/>
              </a:rPr>
              <a:t>                  model_dir  = model_dir,</a:t>
            </a:r>
          </a:p>
          <a:p>
            <a:pPr marL="0" indent="0">
              <a:buNone/>
            </a:pP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switch_id</a:t>
            </a:r>
            <a:r>
              <a:rPr lang="en-US" dirty="0">
                <a:solidFill>
                  <a:schemeClr val="accent1">
                    <a:lumMod val="50000"/>
                  </a:schemeClr>
                </a:solidFill>
                <a:sym typeface="Wingdings" panose="05000000000000000000" pitchFamily="2" charset="2"/>
              </a:rPr>
              <a:t>  = 0x000000A3, </a:t>
            </a:r>
            <a:r>
              <a:rPr lang="en-US" dirty="0" err="1">
                <a:solidFill>
                  <a:schemeClr val="accent1">
                    <a:lumMod val="50000"/>
                  </a:schemeClr>
                </a:solidFill>
                <a:sym typeface="Wingdings" panose="05000000000000000000" pitchFamily="2" charset="2"/>
              </a:rPr>
              <a:t>pps</a:t>
            </a:r>
            <a:r>
              <a:rPr lang="en-US" dirty="0">
                <a:solidFill>
                  <a:schemeClr val="accent1">
                    <a:lumMod val="50000"/>
                  </a:schemeClr>
                </a:solidFill>
                <a:sym typeface="Wingdings" panose="05000000000000000000" pitchFamily="2" charset="2"/>
              </a:rPr>
              <a:t>=400, </a:t>
            </a:r>
            <a:r>
              <a:rPr lang="en-US" dirty="0" err="1">
                <a:solidFill>
                  <a:schemeClr val="accent1">
                    <a:lumMod val="50000"/>
                  </a:schemeClr>
                </a:solidFill>
                <a:sym typeface="Wingdings" panose="05000000000000000000" pitchFamily="2" charset="2"/>
              </a:rPr>
              <a:t>qdepth</a:t>
            </a:r>
            <a:r>
              <a:rPr lang="en-US" dirty="0">
                <a:solidFill>
                  <a:schemeClr val="accent1">
                    <a:lumMod val="50000"/>
                  </a:schemeClr>
                </a:solidFill>
                <a:sym typeface="Wingdings" panose="05000000000000000000" pitchFamily="2" charset="2"/>
              </a:rPr>
              <a:t>=15 ),</a:t>
            </a:r>
          </a:p>
          <a:p>
            <a:pPr marL="0" indent="0">
              <a:buNone/>
            </a:pPr>
            <a:r>
              <a:rPr lang="en-US" dirty="0">
                <a:solidFill>
                  <a:schemeClr val="accent1">
                    <a:lumMod val="50000"/>
                  </a:schemeClr>
                </a:solidFill>
                <a:sym typeface="Wingdings" panose="05000000000000000000" pitchFamily="2" charset="2"/>
              </a:rPr>
              <a:t>…]</a:t>
            </a:r>
          </a:p>
          <a:p>
            <a:pPr marL="0" indent="0">
              <a:buNone/>
            </a:pPr>
            <a:r>
              <a:rPr lang="en-US" b="1" dirty="0">
                <a:solidFill>
                  <a:schemeClr val="accent1">
                    <a:lumMod val="50000"/>
                  </a:schemeClr>
                </a:solidFill>
                <a:sym typeface="Wingdings" panose="05000000000000000000" pitchFamily="2" charset="2"/>
              </a:rPr>
              <a:t>NOTE: </a:t>
            </a:r>
            <a:r>
              <a:rPr lang="en-US" b="1" dirty="0" err="1">
                <a:solidFill>
                  <a:schemeClr val="accent1">
                    <a:lumMod val="50000"/>
                  </a:schemeClr>
                </a:solidFill>
                <a:sym typeface="Wingdings" panose="05000000000000000000" pitchFamily="2" charset="2"/>
              </a:rPr>
              <a:t>Config_fs</a:t>
            </a:r>
            <a:r>
              <a:rPr lang="en-US" b="1" dirty="0">
                <a:solidFill>
                  <a:schemeClr val="accent1">
                    <a:lumMod val="50000"/>
                  </a:schemeClr>
                </a:solidFill>
                <a:sym typeface="Wingdings" panose="05000000000000000000" pitchFamily="2" charset="2"/>
              </a:rPr>
              <a:t> explained soon.</a:t>
            </a:r>
          </a:p>
        </p:txBody>
      </p:sp>
    </p:spTree>
    <p:extLst>
      <p:ext uri="{BB962C8B-B14F-4D97-AF65-F5344CB8AC3E}">
        <p14:creationId xmlns:p14="http://schemas.microsoft.com/office/powerpoint/2010/main" val="2318006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leaf3:</a:t>
            </a:r>
          </a:p>
          <a:p>
            <a:r>
              <a:rPr lang="en-US" sz="2400" dirty="0">
                <a:solidFill>
                  <a:schemeClr val="accent1">
                    <a:lumMod val="50000"/>
                  </a:schemeClr>
                </a:solidFill>
                <a:sym typeface="Wingdings" panose="05000000000000000000" pitchFamily="2" charset="2"/>
              </a:rPr>
              <a:t> adding the linking</a:t>
            </a:r>
          </a:p>
          <a:p>
            <a:pPr marL="0" indent="0">
              <a:buNone/>
            </a:pPr>
            <a:r>
              <a:rPr lang="en-US" b="1" dirty="0" err="1">
                <a:solidFill>
                  <a:schemeClr val="accent1">
                    <a:lumMod val="50000"/>
                  </a:schemeClr>
                </a:solidFill>
                <a:sym typeface="Wingdings" panose="05000000000000000000" pitchFamily="2" charset="2"/>
              </a:rPr>
              <a:t>link_cfgs</a:t>
            </a:r>
            <a:r>
              <a:rPr lang="en-US" b="1" dirty="0">
                <a:solidFill>
                  <a:schemeClr val="accent1">
                    <a:lumMod val="50000"/>
                  </a:schemeClr>
                </a:solidFill>
                <a:sym typeface="Wingdings" panose="05000000000000000000" pitchFamily="2" charset="2"/>
              </a:rPr>
              <a:t> = […</a:t>
            </a:r>
          </a:p>
          <a:p>
            <a:pPr marL="0" indent="0">
              <a:buNone/>
            </a:pPr>
            <a:r>
              <a:rPr lang="en-US" b="1" dirty="0" err="1">
                <a:solidFill>
                  <a:schemeClr val="accent1">
                    <a:lumMod val="50000"/>
                  </a:schemeClr>
                </a:solidFill>
                <a:sym typeface="Wingdings" panose="05000000000000000000" pitchFamily="2" charset="2"/>
              </a:rPr>
              <a:t>LinkConfig</a:t>
            </a:r>
            <a:r>
              <a:rPr lang="en-US" b="1" dirty="0">
                <a:solidFill>
                  <a:schemeClr val="accent1">
                    <a:lumMod val="50000"/>
                  </a:schemeClr>
                </a:solidFill>
                <a:sym typeface="Wingdings" panose="05000000000000000000" pitchFamily="2" charset="2"/>
              </a:rPr>
              <a:t>( 'leaf3', 'h5', 0 ),</a:t>
            </a:r>
          </a:p>
          <a:p>
            <a:pPr marL="0" indent="0">
              <a:buNone/>
            </a:pPr>
            <a:r>
              <a:rPr lang="en-US" b="1" dirty="0" err="1">
                <a:solidFill>
                  <a:schemeClr val="accent1">
                    <a:lumMod val="50000"/>
                  </a:schemeClr>
                </a:solidFill>
                <a:sym typeface="Wingdings" panose="05000000000000000000" pitchFamily="2" charset="2"/>
              </a:rPr>
              <a:t>LinkConfig</a:t>
            </a:r>
            <a:r>
              <a:rPr lang="en-US" b="1" dirty="0">
                <a:solidFill>
                  <a:schemeClr val="accent1">
                    <a:lumMod val="50000"/>
                  </a:schemeClr>
                </a:solidFill>
                <a:sym typeface="Wingdings" panose="05000000000000000000" pitchFamily="2" charset="2"/>
              </a:rPr>
              <a:t>( 'leaf3', 'h6', 1 ),</a:t>
            </a:r>
          </a:p>
          <a:p>
            <a:pPr marL="0" indent="0">
              <a:buNone/>
            </a:pPr>
            <a:r>
              <a:rPr lang="en-US" b="1" dirty="0" err="1">
                <a:solidFill>
                  <a:schemeClr val="accent1">
                    <a:lumMod val="50000"/>
                  </a:schemeClr>
                </a:solidFill>
                <a:sym typeface="Wingdings" panose="05000000000000000000" pitchFamily="2" charset="2"/>
              </a:rPr>
              <a:t>LinkConfig</a:t>
            </a:r>
            <a:r>
              <a:rPr lang="en-US" b="1" dirty="0">
                <a:solidFill>
                  <a:schemeClr val="accent1">
                    <a:lumMod val="50000"/>
                  </a:schemeClr>
                </a:solidFill>
                <a:sym typeface="Wingdings" panose="05000000000000000000" pitchFamily="2" charset="2"/>
              </a:rPr>
              <a:t>( 'leaf3', 'spine1', 2, 2 ),</a:t>
            </a:r>
          </a:p>
          <a:p>
            <a:pPr marL="0" indent="0">
              <a:buNone/>
            </a:pPr>
            <a:r>
              <a:rPr lang="en-US" b="1" dirty="0" err="1">
                <a:solidFill>
                  <a:schemeClr val="accent1">
                    <a:lumMod val="50000"/>
                  </a:schemeClr>
                </a:solidFill>
                <a:sym typeface="Wingdings" panose="05000000000000000000" pitchFamily="2" charset="2"/>
              </a:rPr>
              <a:t>LinkConfig</a:t>
            </a:r>
            <a:r>
              <a:rPr lang="en-US" b="1" dirty="0">
                <a:solidFill>
                  <a:schemeClr val="accent1">
                    <a:lumMod val="50000"/>
                  </a:schemeClr>
                </a:solidFill>
                <a:sym typeface="Wingdings" panose="05000000000000000000" pitchFamily="2" charset="2"/>
              </a:rPr>
              <a:t>( 'leaf3', 'spine2', 3, 2 ),</a:t>
            </a:r>
          </a:p>
        </p:txBody>
      </p:sp>
    </p:spTree>
    <p:extLst>
      <p:ext uri="{BB962C8B-B14F-4D97-AF65-F5344CB8AC3E}">
        <p14:creationId xmlns:p14="http://schemas.microsoft.com/office/powerpoint/2010/main" val="3356285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p:txBody>
          <a:bodyPr>
            <a:normAutofit/>
          </a:bodyPr>
          <a:lstStyle/>
          <a:p>
            <a:r>
              <a:rPr lang="en-US" sz="3500" dirty="0">
                <a:solidFill>
                  <a:schemeClr val="accent1">
                    <a:lumMod val="50000"/>
                  </a:schemeClr>
                </a:solidFill>
                <a:sym typeface="Wingdings" panose="05000000000000000000" pitchFamily="2" charset="2"/>
              </a:rPr>
              <a:t>Now, after we change the topology file we should update the quagga and BGP accordingly.</a:t>
            </a:r>
          </a:p>
          <a:p>
            <a:r>
              <a:rPr lang="en-US" sz="3500" dirty="0">
                <a:solidFill>
                  <a:schemeClr val="accent1">
                    <a:lumMod val="50000"/>
                  </a:schemeClr>
                </a:solidFill>
                <a:sym typeface="Wingdings" panose="05000000000000000000" pitchFamily="2" charset="2"/>
              </a:rPr>
              <a:t>Why BGP update? </a:t>
            </a:r>
          </a:p>
          <a:p>
            <a:pPr marL="0" indent="0">
              <a:buNone/>
            </a:pPr>
            <a:r>
              <a:rPr lang="en-US" sz="2000" dirty="0">
                <a:solidFill>
                  <a:schemeClr val="accent1">
                    <a:lumMod val="50000"/>
                  </a:schemeClr>
                </a:solidFill>
                <a:sym typeface="Wingdings" panose="05000000000000000000" pitchFamily="2" charset="2"/>
              </a:rPr>
              <a:t>-proper routing</a:t>
            </a:r>
          </a:p>
          <a:p>
            <a:pPr marL="0" indent="0">
              <a:buNone/>
            </a:pPr>
            <a:r>
              <a:rPr lang="en-US" sz="2000" dirty="0">
                <a:solidFill>
                  <a:schemeClr val="accent1">
                    <a:lumMod val="50000"/>
                  </a:schemeClr>
                </a:solidFill>
                <a:sym typeface="Wingdings" panose="05000000000000000000" pitchFamily="2" charset="2"/>
              </a:rPr>
              <a:t>-see the flow in the UI.</a:t>
            </a:r>
          </a:p>
        </p:txBody>
      </p:sp>
    </p:spTree>
    <p:extLst>
      <p:ext uri="{BB962C8B-B14F-4D97-AF65-F5344CB8AC3E}">
        <p14:creationId xmlns:p14="http://schemas.microsoft.com/office/powerpoint/2010/main" val="27506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fontScale="77500" lnSpcReduction="20000"/>
          </a:bodyPr>
          <a:lstStyle/>
          <a:p>
            <a:r>
              <a:rPr lang="en-US" sz="3500" dirty="0">
                <a:solidFill>
                  <a:schemeClr val="accent1">
                    <a:lumMod val="50000"/>
                  </a:schemeClr>
                </a:solidFill>
                <a:sym typeface="Wingdings" panose="05000000000000000000" pitchFamily="2" charset="2"/>
              </a:rPr>
              <a:t>Leaf3 startup_config.sh:</a:t>
            </a:r>
          </a:p>
          <a:p>
            <a:pPr marL="0" indent="0">
              <a:buNone/>
            </a:pPr>
            <a:r>
              <a:rPr lang="en-US" dirty="0">
                <a:solidFill>
                  <a:schemeClr val="accent1">
                    <a:lumMod val="50000"/>
                  </a:schemeClr>
                </a:solidFill>
                <a:sym typeface="Wingdings" panose="05000000000000000000" pitchFamily="2" charset="2"/>
              </a:rPr>
              <a:t>#!/bin/</a:t>
            </a:r>
            <a:r>
              <a:rPr lang="en-US" dirty="0" err="1">
                <a:solidFill>
                  <a:schemeClr val="accent1">
                    <a:lumMod val="50000"/>
                  </a:schemeClr>
                </a:solidFill>
                <a:sym typeface="Wingdings" panose="05000000000000000000" pitchFamily="2" charset="2"/>
              </a:rPr>
              <a:t>bashstty</a:t>
            </a:r>
            <a:endParaRPr lang="en-US" dirty="0">
              <a:solidFill>
                <a:schemeClr val="accent1">
                  <a:lumMod val="50000"/>
                </a:schemeClr>
              </a:solidFill>
              <a:sym typeface="Wingdings" panose="05000000000000000000" pitchFamily="2" charset="2"/>
            </a:endParaRPr>
          </a:p>
          <a:p>
            <a:pPr marL="0" indent="0">
              <a:buNone/>
            </a:pPr>
            <a:r>
              <a:rPr lang="en-US" dirty="0">
                <a:solidFill>
                  <a:schemeClr val="accent1">
                    <a:lumMod val="50000"/>
                  </a:schemeClr>
                </a:solidFill>
                <a:sym typeface="Wingdings" panose="05000000000000000000" pitchFamily="2" charset="2"/>
              </a:rPr>
              <a:t> -echo; set +m</a:t>
            </a:r>
          </a:p>
          <a:p>
            <a:pPr marL="0" indent="0">
              <a:buNone/>
            </a:pPr>
            <a:r>
              <a:rPr lang="en-US" b="1" u="sng" dirty="0">
                <a:solidFill>
                  <a:schemeClr val="accent1">
                    <a:lumMod val="50000"/>
                  </a:schemeClr>
                </a:solidFill>
                <a:sym typeface="Wingdings" panose="05000000000000000000" pitchFamily="2" charset="2"/>
              </a:rPr>
              <a:t>#Setting ports</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swp1 address 00:05:00:00:00:01</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swp2 address 00:05:00:00:00:02</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swp3 address 00:05:00:00:00:03</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swp4 address 00:05:00:00:00:04</a:t>
            </a:r>
          </a:p>
          <a:p>
            <a:pPr marL="0" indent="0">
              <a:buNone/>
            </a:pPr>
            <a:r>
              <a:rPr lang="en-US" b="1" u="sng" dirty="0">
                <a:solidFill>
                  <a:schemeClr val="accent1">
                    <a:lumMod val="50000"/>
                  </a:schemeClr>
                </a:solidFill>
                <a:sym typeface="Wingdings" panose="05000000000000000000" pitchFamily="2" charset="2"/>
              </a:rPr>
              <a:t>#Adding </a:t>
            </a:r>
            <a:r>
              <a:rPr lang="en-US" b="1" u="sng" dirty="0" err="1">
                <a:solidFill>
                  <a:schemeClr val="accent1">
                    <a:lumMod val="50000"/>
                  </a:schemeClr>
                </a:solidFill>
                <a:sym typeface="Wingdings" panose="05000000000000000000" pitchFamily="2" charset="2"/>
              </a:rPr>
              <a:t>ip</a:t>
            </a:r>
            <a:r>
              <a:rPr lang="en-US" b="1" u="sng" dirty="0">
                <a:solidFill>
                  <a:schemeClr val="accent1">
                    <a:lumMod val="50000"/>
                  </a:schemeClr>
                </a:solidFill>
                <a:sym typeface="Wingdings" panose="05000000000000000000" pitchFamily="2" charset="2"/>
              </a:rPr>
              <a:t> address</a:t>
            </a: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10.0.5.100/24 broadcast + dev swp1</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10.0.6.100/24 broadcast + dev swp2</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10.1.31.1/24 broadcast + dev swp3</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10.1.32.1/24 broadcast + dev swp4</a:t>
            </a:r>
          </a:p>
          <a:p>
            <a:pPr marL="0" indent="0">
              <a:buNone/>
            </a:pP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cp</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configs</a:t>
            </a:r>
            <a:r>
              <a:rPr lang="en-US" dirty="0">
                <a:solidFill>
                  <a:schemeClr val="accent1">
                    <a:lumMod val="50000"/>
                  </a:schemeClr>
                </a:solidFill>
                <a:sym typeface="Wingdings" panose="05000000000000000000" pitchFamily="2" charset="2"/>
              </a:rPr>
              <a:t>/quagga/*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a:p>
            <a:pPr marL="0" indent="0">
              <a:buNone/>
            </a:pPr>
            <a:r>
              <a:rPr lang="en-US" dirty="0" err="1">
                <a:solidFill>
                  <a:schemeClr val="accent1">
                    <a:lumMod val="50000"/>
                  </a:schemeClr>
                </a:solidFill>
                <a:sym typeface="Wingdings" panose="05000000000000000000" pitchFamily="2" charset="2"/>
              </a:rPr>
              <a:t>chown</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quagga.quagga</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p:txBody>
      </p:sp>
    </p:spTree>
    <p:extLst>
      <p:ext uri="{BB962C8B-B14F-4D97-AF65-F5344CB8AC3E}">
        <p14:creationId xmlns:p14="http://schemas.microsoft.com/office/powerpoint/2010/main" val="47889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lstStyle/>
          <a:p>
            <a:r>
              <a:rPr lang="en-US" dirty="0" smtClean="0"/>
              <a:t>To develop dynamic capabilities for controlling of topology and routing over INT systems</a:t>
            </a:r>
            <a:endParaRPr lang="en-US" dirty="0"/>
          </a:p>
        </p:txBody>
      </p:sp>
    </p:spTree>
    <p:extLst>
      <p:ext uri="{BB962C8B-B14F-4D97-AF65-F5344CB8AC3E}">
        <p14:creationId xmlns:p14="http://schemas.microsoft.com/office/powerpoint/2010/main" val="2749562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365162"/>
            <a:ext cx="8596668" cy="5215942"/>
          </a:xfrm>
        </p:spPr>
        <p:txBody>
          <a:bodyPr>
            <a:normAutofit fontScale="70000" lnSpcReduction="20000"/>
          </a:bodyPr>
          <a:lstStyle/>
          <a:p>
            <a:r>
              <a:rPr lang="en-US" sz="2800" dirty="0">
                <a:solidFill>
                  <a:schemeClr val="accent1">
                    <a:lumMod val="50000"/>
                  </a:schemeClr>
                </a:solidFill>
                <a:sym typeface="Wingdings" panose="05000000000000000000" pitchFamily="2" charset="2"/>
              </a:rPr>
              <a:t>Leaf3 </a:t>
            </a:r>
            <a:r>
              <a:rPr lang="en-US" sz="2800" dirty="0" err="1">
                <a:solidFill>
                  <a:schemeClr val="accent1">
                    <a:lumMod val="50000"/>
                  </a:schemeClr>
                </a:solidFill>
                <a:sym typeface="Wingdings" panose="05000000000000000000" pitchFamily="2" charset="2"/>
              </a:rPr>
              <a:t>bgpd.conf</a:t>
            </a:r>
            <a:r>
              <a:rPr lang="en-US" sz="2800" dirty="0">
                <a:solidFill>
                  <a:schemeClr val="accent1">
                    <a:lumMod val="50000"/>
                  </a:schemeClr>
                </a:solidFill>
                <a:sym typeface="Wingdings" panose="05000000000000000000" pitchFamily="2" charset="2"/>
              </a:rPr>
              <a:t>:</a:t>
            </a:r>
          </a:p>
          <a:p>
            <a:pPr marL="0" indent="0">
              <a:buNone/>
            </a:pPr>
            <a:r>
              <a:rPr lang="en-US" dirty="0">
                <a:solidFill>
                  <a:schemeClr val="accent1">
                    <a:lumMod val="50000"/>
                  </a:schemeClr>
                </a:solidFill>
                <a:sym typeface="Wingdings" panose="05000000000000000000" pitchFamily="2" charset="2"/>
              </a:rPr>
              <a:t>hostname </a:t>
            </a:r>
            <a:r>
              <a:rPr lang="en-US" dirty="0" err="1">
                <a:solidFill>
                  <a:schemeClr val="accent1">
                    <a:lumMod val="50000"/>
                  </a:schemeClr>
                </a:solidFill>
                <a:sym typeface="Wingdings" panose="05000000000000000000" pitchFamily="2" charset="2"/>
              </a:rPr>
              <a:t>bgpd</a:t>
            </a:r>
            <a:endParaRPr lang="en-US" dirty="0">
              <a:solidFill>
                <a:schemeClr val="accent1">
                  <a:lumMod val="50000"/>
                </a:schemeClr>
              </a:solidFill>
              <a:sym typeface="Wingdings" panose="05000000000000000000" pitchFamily="2" charset="2"/>
            </a:endParaRPr>
          </a:p>
          <a:p>
            <a:pPr marL="0" indent="0">
              <a:buNone/>
            </a:pPr>
            <a:r>
              <a:rPr lang="en-US" dirty="0">
                <a:solidFill>
                  <a:schemeClr val="accent1">
                    <a:lumMod val="50000"/>
                  </a:schemeClr>
                </a:solidFill>
                <a:sym typeface="Wingdings" panose="05000000000000000000" pitchFamily="2" charset="2"/>
              </a:rPr>
              <a:t>password zebra</a:t>
            </a:r>
          </a:p>
          <a:p>
            <a:pPr marL="0" indent="0">
              <a:buNone/>
            </a:pPr>
            <a:r>
              <a:rPr lang="en-US" dirty="0">
                <a:solidFill>
                  <a:schemeClr val="accent1">
                    <a:lumMod val="50000"/>
                  </a:schemeClr>
                </a:solidFill>
                <a:sym typeface="Wingdings" panose="05000000000000000000" pitchFamily="2" charset="2"/>
              </a:rPr>
              <a:t>enable password zebra</a:t>
            </a:r>
          </a:p>
          <a:p>
            <a:pPr marL="0" indent="0">
              <a:buNone/>
            </a:pPr>
            <a:r>
              <a:rPr lang="en-US" dirty="0">
                <a:solidFill>
                  <a:schemeClr val="accent1">
                    <a:lumMod val="50000"/>
                  </a:schemeClr>
                </a:solidFill>
                <a:sym typeface="Wingdings" panose="05000000000000000000" pitchFamily="2" charset="2"/>
              </a:rPr>
              <a:t>log file /</a:t>
            </a:r>
            <a:r>
              <a:rPr lang="en-US" dirty="0" err="1">
                <a:solidFill>
                  <a:schemeClr val="accent1">
                    <a:lumMod val="50000"/>
                  </a:schemeClr>
                </a:solidFill>
                <a:sym typeface="Wingdings" panose="05000000000000000000" pitchFamily="2" charset="2"/>
              </a:rPr>
              <a:t>var</a:t>
            </a:r>
            <a:r>
              <a:rPr lang="en-US" dirty="0">
                <a:solidFill>
                  <a:schemeClr val="accent1">
                    <a:lumMod val="50000"/>
                  </a:schemeClr>
                </a:solidFill>
                <a:sym typeface="Wingdings" panose="05000000000000000000" pitchFamily="2" charset="2"/>
              </a:rPr>
              <a:t>/log/quagga/bgpd.log</a:t>
            </a:r>
          </a:p>
          <a:p>
            <a:pPr marL="0" indent="0">
              <a:buNone/>
            </a:pPr>
            <a:r>
              <a:rPr lang="en-US" b="1" u="sng" dirty="0">
                <a:solidFill>
                  <a:schemeClr val="accent1">
                    <a:lumMod val="50000"/>
                  </a:schemeClr>
                </a:solidFill>
                <a:sym typeface="Wingdings" panose="05000000000000000000" pitchFamily="2" charset="2"/>
              </a:rPr>
              <a:t>#AS name of the switch and the declares networks of BGP for listed neighbors</a:t>
            </a:r>
            <a:endParaRPr lang="en-US" dirty="0">
              <a:solidFill>
                <a:schemeClr val="accent1">
                  <a:lumMod val="50000"/>
                </a:schemeClr>
              </a:solidFill>
              <a:sym typeface="Wingdings" panose="05000000000000000000" pitchFamily="2" charset="2"/>
            </a:endParaRPr>
          </a:p>
          <a:p>
            <a:pPr marL="0" indent="0">
              <a:buNone/>
            </a:pPr>
            <a:r>
              <a:rPr lang="en-US" dirty="0">
                <a:solidFill>
                  <a:schemeClr val="accent1">
                    <a:lumMod val="50000"/>
                  </a:schemeClr>
                </a:solidFill>
                <a:sym typeface="Wingdings" panose="05000000000000000000" pitchFamily="2" charset="2"/>
              </a:rPr>
              <a:t>router </a:t>
            </a:r>
            <a:r>
              <a:rPr lang="en-US" dirty="0" err="1">
                <a:solidFill>
                  <a:schemeClr val="accent1">
                    <a:lumMod val="50000"/>
                  </a:schemeClr>
                </a:solidFill>
                <a:sym typeface="Wingdings" panose="05000000000000000000" pitchFamily="2" charset="2"/>
              </a:rPr>
              <a:t>bgp</a:t>
            </a:r>
            <a:r>
              <a:rPr lang="en-US" dirty="0">
                <a:solidFill>
                  <a:schemeClr val="accent1">
                    <a:lumMod val="50000"/>
                  </a:schemeClr>
                </a:solidFill>
                <a:sym typeface="Wingdings" panose="05000000000000000000" pitchFamily="2" charset="2"/>
              </a:rPr>
              <a:t> 64103</a:t>
            </a:r>
          </a:p>
          <a:p>
            <a:pPr marL="400050" lvl="1" indent="0">
              <a:buNone/>
            </a:pPr>
            <a:r>
              <a:rPr lang="en-US" dirty="0" err="1">
                <a:solidFill>
                  <a:schemeClr val="accent1">
                    <a:lumMod val="50000"/>
                  </a:schemeClr>
                </a:solidFill>
                <a:sym typeface="Wingdings" panose="05000000000000000000" pitchFamily="2" charset="2"/>
              </a:rPr>
              <a:t>bgp</a:t>
            </a:r>
            <a:r>
              <a:rPr lang="en-US" dirty="0">
                <a:solidFill>
                  <a:schemeClr val="accent1">
                    <a:lumMod val="50000"/>
                  </a:schemeClr>
                </a:solidFill>
                <a:sym typeface="Wingdings" panose="05000000000000000000" pitchFamily="2" charset="2"/>
              </a:rPr>
              <a:t> router-id 10.0.5.100</a:t>
            </a:r>
          </a:p>
          <a:p>
            <a:pPr marL="400050" lvl="1" indent="0">
              <a:buNone/>
            </a:pPr>
            <a:r>
              <a:rPr lang="en-US" dirty="0">
                <a:solidFill>
                  <a:schemeClr val="accent1">
                    <a:lumMod val="50000"/>
                  </a:schemeClr>
                </a:solidFill>
                <a:sym typeface="Wingdings" panose="05000000000000000000" pitchFamily="2" charset="2"/>
              </a:rPr>
              <a:t>network 0.0.0.0/0</a:t>
            </a:r>
          </a:p>
          <a:p>
            <a:pPr marL="400050" lvl="1" indent="0">
              <a:buNone/>
            </a:pPr>
            <a:r>
              <a:rPr lang="en-US" dirty="0">
                <a:solidFill>
                  <a:schemeClr val="accent1">
                    <a:lumMod val="50000"/>
                  </a:schemeClr>
                </a:solidFill>
                <a:sym typeface="Wingdings" panose="05000000000000000000" pitchFamily="2" charset="2"/>
              </a:rPr>
              <a:t>network 10.0.5.0/24</a:t>
            </a:r>
          </a:p>
          <a:p>
            <a:pPr marL="400050" lvl="1" indent="0">
              <a:buNone/>
            </a:pPr>
            <a:r>
              <a:rPr lang="en-US" dirty="0">
                <a:solidFill>
                  <a:schemeClr val="accent1">
                    <a:lumMod val="50000"/>
                  </a:schemeClr>
                </a:solidFill>
                <a:sym typeface="Wingdings" panose="05000000000000000000" pitchFamily="2" charset="2"/>
              </a:rPr>
              <a:t>network 10.0.6.0/24</a:t>
            </a:r>
          </a:p>
          <a:p>
            <a:pPr marL="400050" lvl="1" indent="0">
              <a:buNone/>
            </a:pPr>
            <a:r>
              <a:rPr lang="en-US" dirty="0">
                <a:solidFill>
                  <a:schemeClr val="accent1">
                    <a:lumMod val="50000"/>
                  </a:schemeClr>
                </a:solidFill>
                <a:sym typeface="Wingdings" panose="05000000000000000000" pitchFamily="2" charset="2"/>
              </a:rPr>
              <a:t>network 10.1.31.0/24</a:t>
            </a:r>
          </a:p>
          <a:p>
            <a:pPr marL="400050" lvl="1" indent="0">
              <a:buNone/>
            </a:pPr>
            <a:r>
              <a:rPr lang="en-US" dirty="0">
                <a:solidFill>
                  <a:schemeClr val="accent1">
                    <a:lumMod val="50000"/>
                  </a:schemeClr>
                </a:solidFill>
                <a:sym typeface="Wingdings" panose="05000000000000000000" pitchFamily="2" charset="2"/>
              </a:rPr>
              <a:t>network 10.1.32.0/24</a:t>
            </a:r>
          </a:p>
          <a:p>
            <a:pPr marL="400050" lvl="1" indent="0">
              <a:buNone/>
            </a:pPr>
            <a:r>
              <a:rPr lang="en-US" dirty="0">
                <a:solidFill>
                  <a:schemeClr val="accent1">
                    <a:lumMod val="50000"/>
                  </a:schemeClr>
                </a:solidFill>
                <a:sym typeface="Wingdings" panose="05000000000000000000" pitchFamily="2" charset="2"/>
              </a:rPr>
              <a:t>neighbor 10.1.31.2 remote-as 64200</a:t>
            </a:r>
          </a:p>
          <a:p>
            <a:pPr marL="400050" lvl="1" indent="0">
              <a:buNone/>
            </a:pPr>
            <a:r>
              <a:rPr lang="en-US" dirty="0">
                <a:solidFill>
                  <a:schemeClr val="accent1">
                    <a:lumMod val="50000"/>
                  </a:schemeClr>
                </a:solidFill>
                <a:sym typeface="Wingdings" panose="05000000000000000000" pitchFamily="2" charset="2"/>
              </a:rPr>
              <a:t>neighbor 10.1.31.2 timers 1 3 </a:t>
            </a:r>
          </a:p>
          <a:p>
            <a:pPr marL="400050" lvl="1" indent="0">
              <a:buNone/>
            </a:pPr>
            <a:r>
              <a:rPr lang="en-US" dirty="0">
                <a:solidFill>
                  <a:schemeClr val="accent1">
                    <a:lumMod val="50000"/>
                  </a:schemeClr>
                </a:solidFill>
                <a:sym typeface="Wingdings" panose="05000000000000000000" pitchFamily="2" charset="2"/>
              </a:rPr>
              <a:t>neighbor 10.1.32.2 remote-as 64200 </a:t>
            </a:r>
          </a:p>
          <a:p>
            <a:pPr marL="400050" lvl="1" indent="0">
              <a:buNone/>
            </a:pPr>
            <a:r>
              <a:rPr lang="en-US" dirty="0">
                <a:solidFill>
                  <a:schemeClr val="accent1">
                    <a:lumMod val="50000"/>
                  </a:schemeClr>
                </a:solidFill>
                <a:sym typeface="Wingdings" panose="05000000000000000000" pitchFamily="2" charset="2"/>
              </a:rPr>
              <a:t>neighbor 10.1.32.2 timers 1 3 </a:t>
            </a:r>
          </a:p>
          <a:p>
            <a:pPr marL="400050" lvl="1" indent="0">
              <a:buNone/>
            </a:pPr>
            <a:r>
              <a:rPr lang="en-US" dirty="0">
                <a:solidFill>
                  <a:schemeClr val="accent1">
                    <a:lumMod val="50000"/>
                  </a:schemeClr>
                </a:solidFill>
                <a:sym typeface="Wingdings" panose="05000000000000000000" pitchFamily="2" charset="2"/>
              </a:rPr>
              <a:t>maximum-paths 16</a:t>
            </a:r>
          </a:p>
          <a:p>
            <a:pPr marL="400050" lvl="1" indent="0">
              <a:buNone/>
            </a:pPr>
            <a:r>
              <a:rPr lang="en-US" dirty="0">
                <a:solidFill>
                  <a:schemeClr val="accent1">
                    <a:lumMod val="50000"/>
                  </a:schemeClr>
                </a:solidFill>
                <a:sym typeface="Wingdings" panose="05000000000000000000" pitchFamily="2" charset="2"/>
              </a:rPr>
              <a:t>access-list all permit any</a:t>
            </a:r>
          </a:p>
        </p:txBody>
      </p:sp>
    </p:spTree>
    <p:extLst>
      <p:ext uri="{BB962C8B-B14F-4D97-AF65-F5344CB8AC3E}">
        <p14:creationId xmlns:p14="http://schemas.microsoft.com/office/powerpoint/2010/main" val="9618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a:bodyPr>
          <a:lstStyle/>
          <a:p>
            <a:r>
              <a:rPr lang="en-US" sz="3500" dirty="0">
                <a:solidFill>
                  <a:schemeClr val="accent1">
                    <a:lumMod val="50000"/>
                  </a:schemeClr>
                </a:solidFill>
                <a:sym typeface="Wingdings" panose="05000000000000000000" pitchFamily="2" charset="2"/>
              </a:rPr>
              <a:t>Spine1 startup_config.sh add:</a:t>
            </a:r>
          </a:p>
          <a:p>
            <a:pPr marL="0" indent="0">
              <a:buNone/>
            </a:pPr>
            <a:r>
              <a:rPr lang="en-US" b="1" u="sng" dirty="0">
                <a:solidFill>
                  <a:schemeClr val="accent1">
                    <a:lumMod val="50000"/>
                  </a:schemeClr>
                </a:solidFill>
                <a:sym typeface="Wingdings" panose="05000000000000000000" pitchFamily="2" charset="2"/>
              </a:rPr>
              <a:t>#Setting ports</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swp3 address 00:03:00:00:00:03</a:t>
            </a:r>
          </a:p>
          <a:p>
            <a:pPr marL="0" indent="0">
              <a:buNone/>
            </a:pPr>
            <a:r>
              <a:rPr lang="en-US" b="1" u="sng" dirty="0">
                <a:solidFill>
                  <a:schemeClr val="accent1">
                    <a:lumMod val="50000"/>
                  </a:schemeClr>
                </a:solidFill>
                <a:sym typeface="Wingdings" panose="05000000000000000000" pitchFamily="2" charset="2"/>
              </a:rPr>
              <a:t>#Adding </a:t>
            </a:r>
            <a:r>
              <a:rPr lang="en-US" b="1" u="sng" dirty="0" err="1">
                <a:solidFill>
                  <a:schemeClr val="accent1">
                    <a:lumMod val="50000"/>
                  </a:schemeClr>
                </a:solidFill>
                <a:sym typeface="Wingdings" panose="05000000000000000000" pitchFamily="2" charset="2"/>
              </a:rPr>
              <a:t>ip</a:t>
            </a:r>
            <a:r>
              <a:rPr lang="en-US" b="1" u="sng" dirty="0">
                <a:solidFill>
                  <a:schemeClr val="accent1">
                    <a:lumMod val="50000"/>
                  </a:schemeClr>
                </a:solidFill>
                <a:sym typeface="Wingdings" panose="05000000000000000000" pitchFamily="2" charset="2"/>
              </a:rPr>
              <a:t> address</a:t>
            </a: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10.1.31.2/24 broadcast + dev swp3</a:t>
            </a:r>
          </a:p>
          <a:p>
            <a:pPr marL="0" indent="0">
              <a:buNone/>
            </a:pP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cp</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configs</a:t>
            </a:r>
            <a:r>
              <a:rPr lang="en-US" dirty="0">
                <a:solidFill>
                  <a:schemeClr val="accent1">
                    <a:lumMod val="50000"/>
                  </a:schemeClr>
                </a:solidFill>
                <a:sym typeface="Wingdings" panose="05000000000000000000" pitchFamily="2" charset="2"/>
              </a:rPr>
              <a:t>/quagga/*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a:p>
            <a:pPr marL="0" indent="0">
              <a:buNone/>
            </a:pPr>
            <a:r>
              <a:rPr lang="en-US" dirty="0" err="1">
                <a:solidFill>
                  <a:schemeClr val="accent1">
                    <a:lumMod val="50000"/>
                  </a:schemeClr>
                </a:solidFill>
                <a:sym typeface="Wingdings" panose="05000000000000000000" pitchFamily="2" charset="2"/>
              </a:rPr>
              <a:t>chown</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quagga.quagga</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p:txBody>
      </p:sp>
    </p:spTree>
    <p:extLst>
      <p:ext uri="{BB962C8B-B14F-4D97-AF65-F5344CB8AC3E}">
        <p14:creationId xmlns:p14="http://schemas.microsoft.com/office/powerpoint/2010/main" val="1409894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a:bodyPr>
          <a:lstStyle/>
          <a:p>
            <a:r>
              <a:rPr lang="en-US" sz="3500" dirty="0">
                <a:solidFill>
                  <a:schemeClr val="accent1">
                    <a:lumMod val="50000"/>
                  </a:schemeClr>
                </a:solidFill>
                <a:sym typeface="Wingdings" panose="05000000000000000000" pitchFamily="2" charset="2"/>
              </a:rPr>
              <a:t>Spine2 startup_config.sh add:</a:t>
            </a:r>
          </a:p>
          <a:p>
            <a:pPr marL="0" indent="0">
              <a:buNone/>
            </a:pPr>
            <a:r>
              <a:rPr lang="en-US" b="1" u="sng" dirty="0">
                <a:solidFill>
                  <a:schemeClr val="accent1">
                    <a:lumMod val="50000"/>
                  </a:schemeClr>
                </a:solidFill>
                <a:sym typeface="Wingdings" panose="05000000000000000000" pitchFamily="2" charset="2"/>
              </a:rPr>
              <a:t>#Setting ports</a:t>
            </a: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link set dev swp3 address 00:04:00:00:00:03</a:t>
            </a:r>
          </a:p>
          <a:p>
            <a:pPr marL="0" indent="0">
              <a:buNone/>
            </a:pPr>
            <a:r>
              <a:rPr lang="en-US" b="1" u="sng" dirty="0">
                <a:solidFill>
                  <a:schemeClr val="accent1">
                    <a:lumMod val="50000"/>
                  </a:schemeClr>
                </a:solidFill>
                <a:sym typeface="Wingdings" panose="05000000000000000000" pitchFamily="2" charset="2"/>
              </a:rPr>
              <a:t>#Adding </a:t>
            </a:r>
            <a:r>
              <a:rPr lang="en-US" b="1" u="sng" dirty="0" err="1">
                <a:solidFill>
                  <a:schemeClr val="accent1">
                    <a:lumMod val="50000"/>
                  </a:schemeClr>
                </a:solidFill>
                <a:sym typeface="Wingdings" panose="05000000000000000000" pitchFamily="2" charset="2"/>
              </a:rPr>
              <a:t>ip</a:t>
            </a:r>
            <a:r>
              <a:rPr lang="en-US" b="1" u="sng" dirty="0">
                <a:solidFill>
                  <a:schemeClr val="accent1">
                    <a:lumMod val="50000"/>
                  </a:schemeClr>
                </a:solidFill>
                <a:sym typeface="Wingdings" panose="05000000000000000000" pitchFamily="2" charset="2"/>
              </a:rPr>
              <a:t> address</a:t>
            </a: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ip</a:t>
            </a:r>
            <a:r>
              <a:rPr lang="en-US" dirty="0">
                <a:solidFill>
                  <a:schemeClr val="accent1">
                    <a:lumMod val="50000"/>
                  </a:schemeClr>
                </a:solidFill>
                <a:sym typeface="Wingdings" panose="05000000000000000000" pitchFamily="2" charset="2"/>
              </a:rPr>
              <a:t> address add 10.1.32.2/24 broadcast + dev swp3</a:t>
            </a:r>
          </a:p>
          <a:p>
            <a:pPr marL="0" indent="0">
              <a:buNone/>
            </a:pPr>
            <a:endParaRPr lang="en-US" dirty="0">
              <a:solidFill>
                <a:schemeClr val="accent1">
                  <a:lumMod val="50000"/>
                </a:schemeClr>
              </a:solidFill>
              <a:sym typeface="Wingdings" panose="05000000000000000000" pitchFamily="2" charset="2"/>
            </a:endParaRPr>
          </a:p>
          <a:p>
            <a:pPr marL="0" indent="0">
              <a:buNone/>
            </a:pPr>
            <a:r>
              <a:rPr lang="en-US" dirty="0" err="1">
                <a:solidFill>
                  <a:schemeClr val="accent1">
                    <a:lumMod val="50000"/>
                  </a:schemeClr>
                </a:solidFill>
                <a:sym typeface="Wingdings" panose="05000000000000000000" pitchFamily="2" charset="2"/>
              </a:rPr>
              <a:t>cp</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configs</a:t>
            </a:r>
            <a:r>
              <a:rPr lang="en-US" dirty="0">
                <a:solidFill>
                  <a:schemeClr val="accent1">
                    <a:lumMod val="50000"/>
                  </a:schemeClr>
                </a:solidFill>
                <a:sym typeface="Wingdings" panose="05000000000000000000" pitchFamily="2" charset="2"/>
              </a:rPr>
              <a:t>/quagga/*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a:p>
            <a:pPr marL="0" indent="0">
              <a:buNone/>
            </a:pPr>
            <a:r>
              <a:rPr lang="en-US" dirty="0" err="1">
                <a:solidFill>
                  <a:schemeClr val="accent1">
                    <a:lumMod val="50000"/>
                  </a:schemeClr>
                </a:solidFill>
                <a:sym typeface="Wingdings" panose="05000000000000000000" pitchFamily="2" charset="2"/>
              </a:rPr>
              <a:t>chown</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quagga.quagga</a:t>
            </a:r>
            <a:r>
              <a:rPr lang="en-US" dirty="0">
                <a:solidFill>
                  <a:schemeClr val="accent1">
                    <a:lumMod val="50000"/>
                  </a:schemeClr>
                </a:solidFill>
                <a:sym typeface="Wingdings" panose="05000000000000000000" pitchFamily="2" charset="2"/>
              </a:rPr>
              <a:t> /</a:t>
            </a:r>
            <a:r>
              <a:rPr lang="en-US" dirty="0" err="1">
                <a:solidFill>
                  <a:schemeClr val="accent1">
                    <a:lumMod val="50000"/>
                  </a:schemeClr>
                </a:solidFill>
                <a:sym typeface="Wingdings" panose="05000000000000000000" pitchFamily="2" charset="2"/>
              </a:rPr>
              <a:t>etc</a:t>
            </a:r>
            <a:r>
              <a:rPr lang="en-US" dirty="0">
                <a:solidFill>
                  <a:schemeClr val="accent1">
                    <a:lumMod val="50000"/>
                  </a:schemeClr>
                </a:solidFill>
                <a:sym typeface="Wingdings" panose="05000000000000000000" pitchFamily="2" charset="2"/>
              </a:rPr>
              <a:t>/quagga/*</a:t>
            </a:r>
          </a:p>
        </p:txBody>
      </p:sp>
    </p:spTree>
    <p:extLst>
      <p:ext uri="{BB962C8B-B14F-4D97-AF65-F5344CB8AC3E}">
        <p14:creationId xmlns:p14="http://schemas.microsoft.com/office/powerpoint/2010/main" val="547919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a:bodyPr>
          <a:lstStyle/>
          <a:p>
            <a:r>
              <a:rPr lang="en-US" sz="3500" dirty="0">
                <a:solidFill>
                  <a:schemeClr val="accent1">
                    <a:lumMod val="50000"/>
                  </a:schemeClr>
                </a:solidFill>
                <a:sym typeface="Wingdings" panose="05000000000000000000" pitchFamily="2" charset="2"/>
              </a:rPr>
              <a:t>Spine1 </a:t>
            </a:r>
            <a:r>
              <a:rPr lang="en-US" sz="3500" dirty="0" err="1">
                <a:solidFill>
                  <a:schemeClr val="accent1">
                    <a:lumMod val="50000"/>
                  </a:schemeClr>
                </a:solidFill>
                <a:sym typeface="Wingdings" panose="05000000000000000000" pitchFamily="2" charset="2"/>
              </a:rPr>
              <a:t>bgp.conf</a:t>
            </a:r>
            <a:r>
              <a:rPr lang="en-US" sz="3500" dirty="0">
                <a:solidFill>
                  <a:schemeClr val="accent1">
                    <a:lumMod val="50000"/>
                  </a:schemeClr>
                </a:solidFill>
                <a:sym typeface="Wingdings" panose="05000000000000000000" pitchFamily="2" charset="2"/>
              </a:rPr>
              <a:t> add:</a:t>
            </a:r>
          </a:p>
          <a:p>
            <a:pPr marL="0" indent="0">
              <a:buNone/>
            </a:pPr>
            <a:r>
              <a:rPr lang="en-US" b="1" u="sng" dirty="0">
                <a:solidFill>
                  <a:schemeClr val="accent1">
                    <a:lumMod val="50000"/>
                  </a:schemeClr>
                </a:solidFill>
                <a:sym typeface="Wingdings" panose="05000000000000000000" pitchFamily="2" charset="2"/>
              </a:rPr>
              <a:t>#Adding networks</a:t>
            </a:r>
          </a:p>
          <a:p>
            <a:pPr marL="0" indent="0">
              <a:buNone/>
            </a:pPr>
            <a:r>
              <a:rPr lang="en-US" dirty="0">
                <a:solidFill>
                  <a:schemeClr val="accent1">
                    <a:lumMod val="50000"/>
                  </a:schemeClr>
                </a:solidFill>
                <a:sym typeface="Wingdings" panose="05000000000000000000" pitchFamily="2" charset="2"/>
              </a:rPr>
              <a:t>network 10.1.31.0/24</a:t>
            </a:r>
          </a:p>
          <a:p>
            <a:pPr marL="0" indent="0">
              <a:buNone/>
            </a:pPr>
            <a:r>
              <a:rPr lang="en-US" b="1" u="sng" dirty="0">
                <a:solidFill>
                  <a:schemeClr val="accent1">
                    <a:lumMod val="50000"/>
                  </a:schemeClr>
                </a:solidFill>
                <a:sym typeface="Wingdings" panose="05000000000000000000" pitchFamily="2" charset="2"/>
              </a:rPr>
              <a:t>#Adding neighbors</a:t>
            </a:r>
            <a:endParaRPr lang="en-US" dirty="0">
              <a:solidFill>
                <a:schemeClr val="accent1">
                  <a:lumMod val="50000"/>
                </a:schemeClr>
              </a:solidFill>
              <a:sym typeface="Wingdings" panose="05000000000000000000" pitchFamily="2" charset="2"/>
            </a:endParaRPr>
          </a:p>
          <a:p>
            <a:pPr marL="0" indent="0">
              <a:buNone/>
            </a:pPr>
            <a:r>
              <a:rPr lang="en-US" dirty="0">
                <a:solidFill>
                  <a:schemeClr val="accent1">
                    <a:lumMod val="50000"/>
                  </a:schemeClr>
                </a:solidFill>
                <a:sym typeface="Wingdings" panose="05000000000000000000" pitchFamily="2" charset="2"/>
              </a:rPr>
              <a:t>neighbor 10.1.31.1 remote-as 64103</a:t>
            </a:r>
          </a:p>
          <a:p>
            <a:pPr marL="0" indent="0">
              <a:buNone/>
            </a:pPr>
            <a:r>
              <a:rPr lang="en-US" dirty="0">
                <a:solidFill>
                  <a:schemeClr val="accent1">
                    <a:lumMod val="50000"/>
                  </a:schemeClr>
                </a:solidFill>
                <a:sym typeface="Wingdings" panose="05000000000000000000" pitchFamily="2" charset="2"/>
              </a:rPr>
              <a:t>neighbor 10.1.31.1 timers 1 3</a:t>
            </a:r>
          </a:p>
        </p:txBody>
      </p:sp>
    </p:spTree>
    <p:extLst>
      <p:ext uri="{BB962C8B-B14F-4D97-AF65-F5344CB8AC3E}">
        <p14:creationId xmlns:p14="http://schemas.microsoft.com/office/powerpoint/2010/main" val="249392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a:bodyPr>
          <a:lstStyle/>
          <a:p>
            <a:r>
              <a:rPr lang="en-US" sz="3500" dirty="0">
                <a:solidFill>
                  <a:schemeClr val="accent1">
                    <a:lumMod val="50000"/>
                  </a:schemeClr>
                </a:solidFill>
                <a:sym typeface="Wingdings" panose="05000000000000000000" pitchFamily="2" charset="2"/>
              </a:rPr>
              <a:t>Spine2 </a:t>
            </a:r>
            <a:r>
              <a:rPr lang="en-US" sz="3500" dirty="0" err="1">
                <a:solidFill>
                  <a:schemeClr val="accent1">
                    <a:lumMod val="50000"/>
                  </a:schemeClr>
                </a:solidFill>
                <a:sym typeface="Wingdings" panose="05000000000000000000" pitchFamily="2" charset="2"/>
              </a:rPr>
              <a:t>bgp.conf</a:t>
            </a:r>
            <a:r>
              <a:rPr lang="en-US" sz="3500" dirty="0">
                <a:solidFill>
                  <a:schemeClr val="accent1">
                    <a:lumMod val="50000"/>
                  </a:schemeClr>
                </a:solidFill>
                <a:sym typeface="Wingdings" panose="05000000000000000000" pitchFamily="2" charset="2"/>
              </a:rPr>
              <a:t> add:</a:t>
            </a:r>
          </a:p>
          <a:p>
            <a:pPr marL="0" indent="0">
              <a:buNone/>
            </a:pPr>
            <a:r>
              <a:rPr lang="en-US" b="1" u="sng" dirty="0">
                <a:solidFill>
                  <a:schemeClr val="accent1">
                    <a:lumMod val="50000"/>
                  </a:schemeClr>
                </a:solidFill>
                <a:sym typeface="Wingdings" panose="05000000000000000000" pitchFamily="2" charset="2"/>
              </a:rPr>
              <a:t>#Adding networks</a:t>
            </a:r>
          </a:p>
          <a:p>
            <a:pPr marL="0" indent="0">
              <a:buNone/>
            </a:pPr>
            <a:r>
              <a:rPr lang="en-US" dirty="0">
                <a:solidFill>
                  <a:schemeClr val="accent1">
                    <a:lumMod val="50000"/>
                  </a:schemeClr>
                </a:solidFill>
                <a:sym typeface="Wingdings" panose="05000000000000000000" pitchFamily="2" charset="2"/>
              </a:rPr>
              <a:t>network 10.1.32.0/24</a:t>
            </a:r>
          </a:p>
          <a:p>
            <a:pPr marL="0" indent="0">
              <a:buNone/>
            </a:pPr>
            <a:r>
              <a:rPr lang="en-US" b="1" u="sng" dirty="0">
                <a:solidFill>
                  <a:schemeClr val="accent1">
                    <a:lumMod val="50000"/>
                  </a:schemeClr>
                </a:solidFill>
                <a:sym typeface="Wingdings" panose="05000000000000000000" pitchFamily="2" charset="2"/>
              </a:rPr>
              <a:t>#Adding neighbors</a:t>
            </a:r>
            <a:endParaRPr lang="en-US" dirty="0">
              <a:solidFill>
                <a:schemeClr val="accent1">
                  <a:lumMod val="50000"/>
                </a:schemeClr>
              </a:solidFill>
              <a:sym typeface="Wingdings" panose="05000000000000000000" pitchFamily="2" charset="2"/>
            </a:endParaRPr>
          </a:p>
          <a:p>
            <a:pPr marL="0" indent="0">
              <a:buNone/>
            </a:pPr>
            <a:r>
              <a:rPr lang="en-US" dirty="0">
                <a:solidFill>
                  <a:schemeClr val="accent1">
                    <a:lumMod val="50000"/>
                  </a:schemeClr>
                </a:solidFill>
                <a:sym typeface="Wingdings" panose="05000000000000000000" pitchFamily="2" charset="2"/>
              </a:rPr>
              <a:t>neighbor 10.1.32.1 remote-as 64103</a:t>
            </a:r>
          </a:p>
          <a:p>
            <a:pPr marL="0" indent="0">
              <a:buNone/>
            </a:pPr>
            <a:r>
              <a:rPr lang="en-US" dirty="0">
                <a:solidFill>
                  <a:schemeClr val="accent1">
                    <a:lumMod val="50000"/>
                  </a:schemeClr>
                </a:solidFill>
                <a:sym typeface="Wingdings" panose="05000000000000000000" pitchFamily="2" charset="2"/>
              </a:rPr>
              <a:t>neighbor 10.1.32.1 timers 1 3</a:t>
            </a:r>
          </a:p>
        </p:txBody>
      </p:sp>
    </p:spTree>
    <p:extLst>
      <p:ext uri="{BB962C8B-B14F-4D97-AF65-F5344CB8AC3E}">
        <p14:creationId xmlns:p14="http://schemas.microsoft.com/office/powerpoint/2010/main" val="3290807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a:t>
            </a:r>
          </a:p>
        </p:txBody>
      </p:sp>
      <p:sp>
        <p:nvSpPr>
          <p:cNvPr id="3" name="Content Placeholder 2"/>
          <p:cNvSpPr>
            <a:spLocks noGrp="1"/>
          </p:cNvSpPr>
          <p:nvPr>
            <p:ph idx="1"/>
          </p:nvPr>
        </p:nvSpPr>
        <p:spPr>
          <a:xfrm>
            <a:off x="677334" y="1532587"/>
            <a:ext cx="8596668" cy="4906850"/>
          </a:xfrm>
        </p:spPr>
        <p:txBody>
          <a:bodyPr>
            <a:normAutofit/>
          </a:bodyPr>
          <a:lstStyle/>
          <a:p>
            <a:r>
              <a:rPr lang="en-US" sz="3500" dirty="0">
                <a:solidFill>
                  <a:schemeClr val="accent1">
                    <a:lumMod val="50000"/>
                  </a:schemeClr>
                </a:solidFill>
                <a:sym typeface="Wingdings" panose="05000000000000000000" pitchFamily="2" charset="2"/>
              </a:rPr>
              <a:t>After all this additions, according to our additions in the topology file, we successfully can raise the new INT over p4 program with the new topology.</a:t>
            </a:r>
            <a:endParaRPr lang="en-US" dirty="0">
              <a:solidFill>
                <a:schemeClr val="accent1">
                  <a:lumMod val="50000"/>
                </a:schemeClr>
              </a:solidFill>
              <a:sym typeface="Wingdings" panose="05000000000000000000" pitchFamily="2" charset="2"/>
            </a:endParaRPr>
          </a:p>
        </p:txBody>
      </p:sp>
    </p:spTree>
    <p:extLst>
      <p:ext uri="{BB962C8B-B14F-4D97-AF65-F5344CB8AC3E}">
        <p14:creationId xmlns:p14="http://schemas.microsoft.com/office/powerpoint/2010/main" val="722322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example – h5 ping h2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558" y="1930400"/>
            <a:ext cx="5727766" cy="4173820"/>
          </a:xfrm>
        </p:spPr>
      </p:pic>
    </p:spTree>
    <p:extLst>
      <p:ext uri="{BB962C8B-B14F-4D97-AF65-F5344CB8AC3E}">
        <p14:creationId xmlns:p14="http://schemas.microsoft.com/office/powerpoint/2010/main" val="354217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a:bodyPr>
          <a:lstStyle/>
          <a:p>
            <a:r>
              <a:rPr lang="en-US" sz="2200" dirty="0">
                <a:solidFill>
                  <a:schemeClr val="accent1">
                    <a:lumMod val="50000"/>
                  </a:schemeClr>
                </a:solidFill>
              </a:rPr>
              <a:t>Now, after we succeeded changing topology we would like to change the UI also </a:t>
            </a:r>
            <a:r>
              <a:rPr lang="en-US" sz="2200" dirty="0">
                <a:solidFill>
                  <a:schemeClr val="accent1">
                    <a:lumMod val="50000"/>
                  </a:schemeClr>
                </a:solidFill>
                <a:sym typeface="Wingdings" panose="05000000000000000000" pitchFamily="2" charset="2"/>
              </a:rPr>
              <a:t> which means, after running the program, as it promised from the system, the index.html file should show the topology and some details of the net. </a:t>
            </a:r>
            <a:r>
              <a:rPr lang="en-US" sz="2200" b="1" u="sng" dirty="0">
                <a:solidFill>
                  <a:schemeClr val="accent1">
                    <a:lumMod val="50000"/>
                  </a:schemeClr>
                </a:solidFill>
                <a:sym typeface="Wingdings" panose="05000000000000000000" pitchFamily="2" charset="2"/>
              </a:rPr>
              <a:t>We would like it to show our new topology.</a:t>
            </a:r>
          </a:p>
          <a:p>
            <a:pPr marL="0" indent="0">
              <a:buNone/>
            </a:pPr>
            <a:endParaRPr lang="en-US" sz="2200" b="1" u="sng" dirty="0">
              <a:solidFill>
                <a:schemeClr val="accent1">
                  <a:lumMod val="50000"/>
                </a:schemeClr>
              </a:solidFill>
            </a:endParaRPr>
          </a:p>
        </p:txBody>
      </p:sp>
    </p:spTree>
    <p:extLst>
      <p:ext uri="{BB962C8B-B14F-4D97-AF65-F5344CB8AC3E}">
        <p14:creationId xmlns:p14="http://schemas.microsoft.com/office/powerpoint/2010/main" val="550839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a:bodyPr>
          <a:lstStyle/>
          <a:p>
            <a:r>
              <a:rPr lang="en-US" sz="2200" dirty="0">
                <a:solidFill>
                  <a:schemeClr val="accent1">
                    <a:lumMod val="50000"/>
                  </a:schemeClr>
                </a:solidFill>
              </a:rPr>
              <a:t>For this purpose we create the script setTopo4UI.py, which you should run on your topology script </a:t>
            </a:r>
            <a:r>
              <a:rPr lang="en-US" sz="2200" b="1" dirty="0">
                <a:solidFill>
                  <a:schemeClr val="accent1">
                    <a:lumMod val="50000"/>
                  </a:schemeClr>
                </a:solidFill>
              </a:rPr>
              <a:t>after</a:t>
            </a:r>
            <a:r>
              <a:rPr lang="en-US" sz="2200" dirty="0">
                <a:solidFill>
                  <a:schemeClr val="accent1">
                    <a:lumMod val="50000"/>
                  </a:schemeClr>
                </a:solidFill>
              </a:rPr>
              <a:t> you changed it and </a:t>
            </a:r>
            <a:r>
              <a:rPr lang="en-US" sz="2200" b="1" u="sng" dirty="0">
                <a:solidFill>
                  <a:schemeClr val="accent1">
                    <a:lumMod val="50000"/>
                  </a:schemeClr>
                </a:solidFill>
              </a:rPr>
              <a:t>before</a:t>
            </a:r>
            <a:r>
              <a:rPr lang="en-US" sz="2200" dirty="0">
                <a:solidFill>
                  <a:schemeClr val="accent1">
                    <a:lumMod val="50000"/>
                  </a:schemeClr>
                </a:solidFill>
              </a:rPr>
              <a:t> you run the system with it.</a:t>
            </a:r>
          </a:p>
          <a:p>
            <a:pPr marL="0" indent="0">
              <a:buNone/>
            </a:pPr>
            <a:endParaRPr lang="en-US" sz="2200" b="1" u="sng" dirty="0">
              <a:solidFill>
                <a:schemeClr val="accent1">
                  <a:lumMod val="50000"/>
                </a:schemeClr>
              </a:solidFill>
              <a:sym typeface="Wingdings" panose="05000000000000000000" pitchFamily="2" charset="2"/>
            </a:endParaRPr>
          </a:p>
          <a:p>
            <a:pPr marL="0" indent="0">
              <a:buNone/>
            </a:pPr>
            <a:endParaRPr lang="en-US" sz="2400" dirty="0">
              <a:solidFill>
                <a:schemeClr val="accent1">
                  <a:lumMod val="50000"/>
                </a:schemeClr>
              </a:solidFill>
              <a:sym typeface="Wingdings" panose="05000000000000000000" pitchFamily="2" charset="2"/>
            </a:endParaRPr>
          </a:p>
          <a:p>
            <a:pPr marL="0" indent="0">
              <a:buNone/>
            </a:pPr>
            <a:endParaRPr lang="en-US" sz="2200" b="1" u="sng" dirty="0">
              <a:solidFill>
                <a:schemeClr val="accent1">
                  <a:lumMod val="50000"/>
                </a:schemeClr>
              </a:solidFill>
            </a:endParaRPr>
          </a:p>
        </p:txBody>
      </p:sp>
    </p:spTree>
    <p:extLst>
      <p:ext uri="{BB962C8B-B14F-4D97-AF65-F5344CB8AC3E}">
        <p14:creationId xmlns:p14="http://schemas.microsoft.com/office/powerpoint/2010/main" val="662481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fontScale="77500" lnSpcReduction="20000"/>
          </a:bodyPr>
          <a:lstStyle/>
          <a:p>
            <a:r>
              <a:rPr lang="en-US" sz="3100" dirty="0">
                <a:solidFill>
                  <a:schemeClr val="accent1">
                    <a:lumMod val="50000"/>
                  </a:schemeClr>
                </a:solidFill>
              </a:rPr>
              <a:t>setTopo4UI.py</a:t>
            </a:r>
          </a:p>
          <a:p>
            <a:r>
              <a:rPr lang="en-US" sz="2600" dirty="0">
                <a:solidFill>
                  <a:schemeClr val="accent1">
                    <a:lumMod val="50000"/>
                  </a:schemeClr>
                </a:solidFill>
                <a:sym typeface="Wingdings" panose="05000000000000000000" pitchFamily="2" charset="2"/>
              </a:rPr>
              <a:t>python setTopo4UI.py –h:</a:t>
            </a:r>
          </a:p>
          <a:p>
            <a:pPr marL="0" indent="0">
              <a:buNone/>
            </a:pPr>
            <a:r>
              <a:rPr lang="en-US" sz="2200" dirty="0">
                <a:solidFill>
                  <a:schemeClr val="accent1">
                    <a:lumMod val="50000"/>
                  </a:schemeClr>
                </a:solidFill>
                <a:sym typeface="Wingdings" panose="05000000000000000000" pitchFamily="2" charset="2"/>
              </a:rPr>
              <a:t>setting the UI declaration based on input file that should be found in INT over p4 directory path/p4factory/mininet/some_topology.py (e.g.). </a:t>
            </a:r>
          </a:p>
          <a:p>
            <a:pPr marL="0" indent="0">
              <a:buNone/>
            </a:pPr>
            <a:r>
              <a:rPr lang="en-US" sz="2200" dirty="0">
                <a:solidFill>
                  <a:schemeClr val="accent1">
                    <a:lumMod val="50000"/>
                  </a:schemeClr>
                </a:solidFill>
                <a:sym typeface="Wingdings" panose="05000000000000000000" pitchFamily="2" charset="2"/>
              </a:rPr>
              <a:t>a) for changing the topology read the </a:t>
            </a:r>
            <a:r>
              <a:rPr lang="en-US" sz="2200" dirty="0" err="1">
                <a:solidFill>
                  <a:schemeClr val="accent1">
                    <a:lumMod val="50000"/>
                  </a:schemeClr>
                </a:solidFill>
                <a:sym typeface="Wingdings" panose="05000000000000000000" pitchFamily="2" charset="2"/>
              </a:rPr>
              <a:t>defaultTopo_with_structural_analysis</a:t>
            </a:r>
            <a:r>
              <a:rPr lang="en-US" sz="2200" dirty="0">
                <a:solidFill>
                  <a:schemeClr val="accent1">
                    <a:lumMod val="50000"/>
                  </a:schemeClr>
                </a:solidFill>
                <a:sym typeface="Wingdings" panose="05000000000000000000" pitchFamily="2" charset="2"/>
              </a:rPr>
              <a:t>(README).</a:t>
            </a:r>
            <a:r>
              <a:rPr lang="en-US" sz="2200" dirty="0" err="1">
                <a:solidFill>
                  <a:schemeClr val="accent1">
                    <a:lumMod val="50000"/>
                  </a:schemeClr>
                </a:solidFill>
                <a:sym typeface="Wingdings" panose="05000000000000000000" pitchFamily="2" charset="2"/>
              </a:rPr>
              <a:t>py</a:t>
            </a:r>
            <a:r>
              <a:rPr lang="en-US" sz="2200" dirty="0">
                <a:solidFill>
                  <a:schemeClr val="accent1">
                    <a:lumMod val="50000"/>
                  </a:schemeClr>
                </a:solidFill>
                <a:sym typeface="Wingdings" panose="05000000000000000000" pitchFamily="2" charset="2"/>
              </a:rPr>
              <a:t> .</a:t>
            </a:r>
          </a:p>
          <a:p>
            <a:pPr marL="0" indent="0">
              <a:buNone/>
            </a:pPr>
            <a:r>
              <a:rPr lang="en-US" sz="2200" dirty="0">
                <a:solidFill>
                  <a:schemeClr val="accent1">
                    <a:lumMod val="50000"/>
                  </a:schemeClr>
                </a:solidFill>
                <a:sym typeface="Wingdings" panose="05000000000000000000" pitchFamily="2" charset="2"/>
              </a:rPr>
              <a:t>b) after change the topology(hosts, nodes, linking and BGP configurations) you should run this script on your topology file(note: this is the file you should run after you set up the INT over p4 program) for changing the UI topology that can be found in  https://github.com/p4lang/p4factory/blob/master/apps/int/monitor/client/index.html .</a:t>
            </a:r>
          </a:p>
          <a:p>
            <a:pPr marL="0" indent="0">
              <a:buNone/>
            </a:pPr>
            <a:r>
              <a:rPr lang="en-US" sz="2200" dirty="0">
                <a:solidFill>
                  <a:schemeClr val="accent1">
                    <a:lumMod val="50000"/>
                  </a:schemeClr>
                </a:solidFill>
                <a:sym typeface="Wingdings" panose="05000000000000000000" pitchFamily="2" charset="2"/>
              </a:rPr>
              <a:t>c) for the INT over p4 - installation guide can be found in https://lccn-cs.atlassian.net/wiki/display/KB/How-to+articles (permissions are necessary).</a:t>
            </a:r>
          </a:p>
          <a:p>
            <a:pPr marL="0" indent="0">
              <a:buNone/>
            </a:pPr>
            <a:endParaRPr lang="en-US" sz="2400" dirty="0">
              <a:solidFill>
                <a:schemeClr val="accent1">
                  <a:lumMod val="50000"/>
                </a:schemeClr>
              </a:solidFill>
              <a:sym typeface="Wingdings" panose="05000000000000000000" pitchFamily="2" charset="2"/>
            </a:endParaRPr>
          </a:p>
          <a:p>
            <a:pPr marL="0" indent="0">
              <a:buNone/>
            </a:pPr>
            <a:endParaRPr lang="en-US" sz="2200" b="1" u="sng" dirty="0">
              <a:solidFill>
                <a:schemeClr val="accent1">
                  <a:lumMod val="50000"/>
                </a:schemeClr>
              </a:solidFill>
            </a:endParaRPr>
          </a:p>
        </p:txBody>
      </p:sp>
    </p:spTree>
    <p:extLst>
      <p:ext uri="{BB962C8B-B14F-4D97-AF65-F5344CB8AC3E}">
        <p14:creationId xmlns:p14="http://schemas.microsoft.com/office/powerpoint/2010/main" val="340615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lstStyle/>
          <a:p>
            <a:r>
              <a:rPr lang="en-US" dirty="0" smtClean="0"/>
              <a:t>Project Stages</a:t>
            </a:r>
            <a:endParaRPr lang="en-US" dirty="0"/>
          </a:p>
        </p:txBody>
      </p:sp>
      <p:sp>
        <p:nvSpPr>
          <p:cNvPr id="3" name="Content Placeholder 2"/>
          <p:cNvSpPr>
            <a:spLocks noGrp="1"/>
          </p:cNvSpPr>
          <p:nvPr>
            <p:ph idx="1"/>
          </p:nvPr>
        </p:nvSpPr>
        <p:spPr>
          <a:xfrm>
            <a:off x="677333" y="1337094"/>
            <a:ext cx="8746585" cy="5334294"/>
          </a:xfrm>
        </p:spPr>
        <p:txBody>
          <a:bodyPr>
            <a:normAutofit/>
          </a:bodyPr>
          <a:lstStyle/>
          <a:p>
            <a:r>
              <a:rPr lang="en-US" dirty="0">
                <a:solidFill>
                  <a:schemeClr val="accent1">
                    <a:lumMod val="50000"/>
                  </a:schemeClr>
                </a:solidFill>
              </a:rPr>
              <a:t>Building our </a:t>
            </a:r>
            <a:r>
              <a:rPr lang="en-US" dirty="0" smtClean="0">
                <a:solidFill>
                  <a:schemeClr val="accent1">
                    <a:lumMod val="50000"/>
                  </a:schemeClr>
                </a:solidFill>
              </a:rPr>
              <a:t>suggested </a:t>
            </a:r>
            <a:r>
              <a:rPr lang="en-US" dirty="0">
                <a:solidFill>
                  <a:schemeClr val="accent1">
                    <a:lumMod val="50000"/>
                  </a:schemeClr>
                </a:solidFill>
              </a:rPr>
              <a:t>topology of 4 P4 SW </a:t>
            </a:r>
            <a:r>
              <a:rPr lang="en-US" dirty="0" smtClean="0">
                <a:solidFill>
                  <a:schemeClr val="accent1">
                    <a:lumMod val="50000"/>
                  </a:schemeClr>
                </a:solidFill>
              </a:rPr>
              <a:t>switches, </a:t>
            </a:r>
            <a:r>
              <a:rPr lang="en-US" dirty="0">
                <a:solidFill>
                  <a:schemeClr val="accent1">
                    <a:lumMod val="50000"/>
                  </a:schemeClr>
                </a:solidFill>
              </a:rPr>
              <a:t>over </a:t>
            </a:r>
            <a:r>
              <a:rPr lang="en-US" dirty="0" err="1" smtClean="0">
                <a:solidFill>
                  <a:schemeClr val="accent1">
                    <a:lumMod val="50000"/>
                  </a:schemeClr>
                </a:solidFill>
              </a:rPr>
              <a:t>Mininet</a:t>
            </a:r>
            <a:r>
              <a:rPr lang="en-US" dirty="0" smtClean="0">
                <a:solidFill>
                  <a:schemeClr val="accent1">
                    <a:lumMod val="50000"/>
                  </a:schemeClr>
                </a:solidFill>
              </a:rPr>
              <a:t>, </a:t>
            </a:r>
            <a:r>
              <a:rPr lang="en-US" dirty="0">
                <a:solidFill>
                  <a:schemeClr val="accent1">
                    <a:lumMod val="50000"/>
                  </a:schemeClr>
                </a:solidFill>
              </a:rPr>
              <a:t>for future </a:t>
            </a:r>
            <a:r>
              <a:rPr lang="en-US" dirty="0" smtClean="0">
                <a:solidFill>
                  <a:schemeClr val="accent1">
                    <a:lumMod val="50000"/>
                  </a:schemeClr>
                </a:solidFill>
              </a:rPr>
              <a:t>INT. this included:</a:t>
            </a:r>
          </a:p>
          <a:p>
            <a:pPr lvl="1"/>
            <a:r>
              <a:rPr lang="en-US" dirty="0">
                <a:solidFill>
                  <a:schemeClr val="accent1">
                    <a:lumMod val="50000"/>
                  </a:schemeClr>
                </a:solidFill>
              </a:rPr>
              <a:t>Studying </a:t>
            </a:r>
            <a:r>
              <a:rPr lang="en-US" dirty="0" smtClean="0">
                <a:solidFill>
                  <a:schemeClr val="accent1">
                    <a:lumMod val="50000"/>
                  </a:schemeClr>
                </a:solidFill>
              </a:rPr>
              <a:t>related subjects such as, how </a:t>
            </a:r>
            <a:r>
              <a:rPr lang="en-US" dirty="0">
                <a:solidFill>
                  <a:schemeClr val="accent1">
                    <a:lumMod val="50000"/>
                  </a:schemeClr>
                </a:solidFill>
              </a:rPr>
              <a:t>to raise the  </a:t>
            </a:r>
            <a:r>
              <a:rPr lang="en-US" dirty="0" err="1">
                <a:solidFill>
                  <a:schemeClr val="accent1">
                    <a:lumMod val="50000"/>
                  </a:schemeClr>
                </a:solidFill>
              </a:rPr>
              <a:t>Mininet</a:t>
            </a:r>
            <a:r>
              <a:rPr lang="en-US" dirty="0">
                <a:solidFill>
                  <a:schemeClr val="accent1">
                    <a:lumMod val="50000"/>
                  </a:schemeClr>
                </a:solidFill>
              </a:rPr>
              <a:t> </a:t>
            </a:r>
            <a:r>
              <a:rPr lang="en-US" dirty="0" smtClean="0">
                <a:solidFill>
                  <a:schemeClr val="accent1">
                    <a:lumMod val="50000"/>
                  </a:schemeClr>
                </a:solidFill>
              </a:rPr>
              <a:t>topology</a:t>
            </a:r>
          </a:p>
          <a:p>
            <a:pPr lvl="1"/>
            <a:r>
              <a:rPr lang="en-US" dirty="0" smtClean="0">
                <a:solidFill>
                  <a:schemeClr val="accent1">
                    <a:lumMod val="50000"/>
                  </a:schemeClr>
                </a:solidFill>
              </a:rPr>
              <a:t>Studying management </a:t>
            </a:r>
            <a:r>
              <a:rPr lang="en-US" dirty="0">
                <a:solidFill>
                  <a:schemeClr val="accent1">
                    <a:lumMod val="50000"/>
                  </a:schemeClr>
                </a:solidFill>
              </a:rPr>
              <a:t>of P4 thrift and its construction with setup commands for each switch. </a:t>
            </a:r>
            <a:endParaRPr lang="en-US" dirty="0" smtClean="0">
              <a:solidFill>
                <a:schemeClr val="accent1">
                  <a:lumMod val="50000"/>
                </a:schemeClr>
              </a:solidFill>
            </a:endParaRPr>
          </a:p>
          <a:p>
            <a:pPr lvl="1"/>
            <a:r>
              <a:rPr lang="en-US" dirty="0" smtClean="0">
                <a:solidFill>
                  <a:schemeClr val="accent1">
                    <a:lumMod val="50000"/>
                  </a:schemeClr>
                </a:solidFill>
              </a:rPr>
              <a:t>Developing additional capabilities </a:t>
            </a:r>
            <a:r>
              <a:rPr lang="en-US" dirty="0">
                <a:solidFill>
                  <a:schemeClr val="accent1">
                    <a:lumMod val="50000"/>
                  </a:schemeClr>
                </a:solidFill>
              </a:rPr>
              <a:t>in </a:t>
            </a:r>
            <a:r>
              <a:rPr lang="en-US" dirty="0" err="1" smtClean="0">
                <a:solidFill>
                  <a:schemeClr val="accent1">
                    <a:lumMod val="50000"/>
                  </a:schemeClr>
                </a:solidFill>
              </a:rPr>
              <a:t>Mininet</a:t>
            </a:r>
            <a:r>
              <a:rPr lang="en-US" dirty="0" smtClean="0">
                <a:solidFill>
                  <a:schemeClr val="accent1">
                    <a:lumMod val="50000"/>
                  </a:schemeClr>
                </a:solidFill>
              </a:rPr>
              <a:t>.</a:t>
            </a:r>
          </a:p>
          <a:p>
            <a:r>
              <a:rPr lang="en-US" dirty="0" smtClean="0">
                <a:solidFill>
                  <a:schemeClr val="accent1">
                    <a:lumMod val="50000"/>
                  </a:schemeClr>
                </a:solidFill>
              </a:rPr>
              <a:t>The main step was to set a correct routing for packets by p4 commands through the thrift for each switch. Each switch was declared with different port to contact with the thrift.</a:t>
            </a:r>
          </a:p>
          <a:p>
            <a:r>
              <a:rPr lang="en-US" dirty="0" smtClean="0">
                <a:solidFill>
                  <a:schemeClr val="accent1">
                    <a:lumMod val="50000"/>
                  </a:schemeClr>
                </a:solidFill>
              </a:rPr>
              <a:t>This </a:t>
            </a:r>
            <a:r>
              <a:rPr lang="en-US" dirty="0">
                <a:solidFill>
                  <a:schemeClr val="accent1">
                    <a:lumMod val="50000"/>
                  </a:schemeClr>
                </a:solidFill>
              </a:rPr>
              <a:t>process was interrupted because an implement of INT system was found on the net. </a:t>
            </a:r>
            <a:r>
              <a:rPr lang="en-US" dirty="0" smtClean="0">
                <a:solidFill>
                  <a:schemeClr val="accent1">
                    <a:lumMod val="50000"/>
                  </a:schemeClr>
                </a:solidFill>
              </a:rPr>
              <a:t>Installation </a:t>
            </a:r>
            <a:r>
              <a:rPr lang="en-US" dirty="0">
                <a:solidFill>
                  <a:schemeClr val="accent1">
                    <a:lumMod val="50000"/>
                  </a:schemeClr>
                </a:solidFill>
              </a:rPr>
              <a:t>guide can be found in </a:t>
            </a:r>
            <a:r>
              <a:rPr lang="en-US" dirty="0" smtClean="0">
                <a:solidFill>
                  <a:schemeClr val="accent1">
                    <a:lumMod val="50000"/>
                  </a:schemeClr>
                </a:solidFill>
              </a:rPr>
              <a:t/>
            </a:r>
            <a:br>
              <a:rPr lang="en-US" dirty="0" smtClean="0">
                <a:solidFill>
                  <a:schemeClr val="accent1">
                    <a:lumMod val="50000"/>
                  </a:schemeClr>
                </a:solidFill>
              </a:rPr>
            </a:br>
            <a:r>
              <a:rPr lang="en-US" dirty="0" smtClean="0">
                <a:solidFill>
                  <a:schemeClr val="accent1">
                    <a:lumMod val="50000"/>
                  </a:schemeClr>
                </a:solidFill>
              </a:rPr>
              <a:t>https</a:t>
            </a:r>
            <a:r>
              <a:rPr lang="en-US" dirty="0">
                <a:solidFill>
                  <a:schemeClr val="accent1">
                    <a:lumMod val="50000"/>
                  </a:schemeClr>
                </a:solidFill>
              </a:rPr>
              <a:t>://lccn-cs.atlassian.net/wiki/display/KB/How-to+articles (permissions are necessary).</a:t>
            </a:r>
          </a:p>
          <a:p>
            <a:r>
              <a:rPr lang="en-US" dirty="0" smtClean="0">
                <a:solidFill>
                  <a:schemeClr val="accent1">
                    <a:lumMod val="50000"/>
                  </a:schemeClr>
                </a:solidFill>
              </a:rPr>
              <a:t>Since there were </a:t>
            </a:r>
            <a:r>
              <a:rPr lang="en-US" dirty="0">
                <a:solidFill>
                  <a:schemeClr val="accent1">
                    <a:lumMod val="50000"/>
                  </a:schemeClr>
                </a:solidFill>
              </a:rPr>
              <a:t>no instructions or explanations </a:t>
            </a:r>
            <a:r>
              <a:rPr lang="en-US" dirty="0" smtClean="0">
                <a:solidFill>
                  <a:schemeClr val="accent1">
                    <a:lumMod val="50000"/>
                  </a:schemeClr>
                </a:solidFill>
              </a:rPr>
              <a:t>for the above subjects, we </a:t>
            </a:r>
            <a:r>
              <a:rPr lang="en-US" dirty="0">
                <a:solidFill>
                  <a:schemeClr val="accent1">
                    <a:lumMod val="50000"/>
                  </a:schemeClr>
                </a:solidFill>
              </a:rPr>
              <a:t>had to </a:t>
            </a:r>
            <a:r>
              <a:rPr lang="en-US" dirty="0" smtClean="0">
                <a:solidFill>
                  <a:schemeClr val="accent1">
                    <a:lumMod val="50000"/>
                  </a:schemeClr>
                </a:solidFill>
              </a:rPr>
              <a:t>do reverse engineering to the code in order to understand it. </a:t>
            </a:r>
            <a:r>
              <a:rPr lang="en-US" dirty="0">
                <a:solidFill>
                  <a:schemeClr val="accent1">
                    <a:lumMod val="50000"/>
                  </a:schemeClr>
                </a:solidFill>
              </a:rPr>
              <a:t>This </a:t>
            </a:r>
            <a:r>
              <a:rPr lang="en-US" dirty="0" smtClean="0">
                <a:solidFill>
                  <a:schemeClr val="accent1">
                    <a:lumMod val="50000"/>
                  </a:schemeClr>
                </a:solidFill>
              </a:rPr>
              <a:t>self-learning and reverse engineering was </a:t>
            </a:r>
            <a:r>
              <a:rPr lang="en-US" b="1" dirty="0" smtClean="0">
                <a:solidFill>
                  <a:schemeClr val="accent1">
                    <a:lumMod val="50000"/>
                  </a:schemeClr>
                </a:solidFill>
              </a:rPr>
              <a:t>a major stage in the project</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985075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a:bodyPr>
          <a:lstStyle/>
          <a:p>
            <a:r>
              <a:rPr lang="en-US" sz="3100" dirty="0">
                <a:solidFill>
                  <a:schemeClr val="accent1">
                    <a:lumMod val="50000"/>
                  </a:schemeClr>
                </a:solidFill>
              </a:rPr>
              <a:t>setTopo4UI.py run</a:t>
            </a:r>
          </a:p>
          <a:p>
            <a:r>
              <a:rPr lang="en-US" sz="2600" dirty="0">
                <a:solidFill>
                  <a:schemeClr val="accent1">
                    <a:lumMod val="50000"/>
                  </a:schemeClr>
                </a:solidFill>
                <a:sym typeface="Wingdings" panose="05000000000000000000" pitchFamily="2" charset="2"/>
              </a:rPr>
              <a:t>python setTopo4UI.py –f input_topology.py</a:t>
            </a:r>
          </a:p>
          <a:p>
            <a:pPr marL="0" indent="0">
              <a:buNone/>
            </a:pPr>
            <a:r>
              <a:rPr lang="en-US" sz="2600" dirty="0">
                <a:solidFill>
                  <a:schemeClr val="accent1">
                    <a:lumMod val="50000"/>
                  </a:schemeClr>
                </a:solidFill>
                <a:sym typeface="Wingdings" panose="05000000000000000000" pitchFamily="2" charset="2"/>
              </a:rPr>
              <a:t>This script will change the relevant </a:t>
            </a:r>
            <a:r>
              <a:rPr lang="en-US" sz="2600" dirty="0" err="1">
                <a:solidFill>
                  <a:schemeClr val="accent1">
                    <a:lumMod val="50000"/>
                  </a:schemeClr>
                </a:solidFill>
                <a:sym typeface="Wingdings" panose="05000000000000000000" pitchFamily="2" charset="2"/>
              </a:rPr>
              <a:t>json</a:t>
            </a:r>
            <a:r>
              <a:rPr lang="en-US" sz="2600" dirty="0">
                <a:solidFill>
                  <a:schemeClr val="accent1">
                    <a:lumMod val="50000"/>
                  </a:schemeClr>
                </a:solidFill>
                <a:sym typeface="Wingdings" panose="05000000000000000000" pitchFamily="2" charset="2"/>
              </a:rPr>
              <a:t> file and allows the index.html file to show the new topology after raise the INT over p4 new program.</a:t>
            </a:r>
            <a:endParaRPr lang="en-US" sz="2200" dirty="0">
              <a:solidFill>
                <a:schemeClr val="accent1">
                  <a:lumMod val="50000"/>
                </a:schemeClr>
              </a:solidFill>
              <a:sym typeface="Wingdings" panose="05000000000000000000" pitchFamily="2" charset="2"/>
            </a:endParaRPr>
          </a:p>
          <a:p>
            <a:pPr marL="0" indent="0">
              <a:buNone/>
            </a:pPr>
            <a:endParaRPr lang="en-US" sz="2400" dirty="0">
              <a:solidFill>
                <a:schemeClr val="accent1">
                  <a:lumMod val="50000"/>
                </a:schemeClr>
              </a:solidFill>
              <a:sym typeface="Wingdings" panose="05000000000000000000" pitchFamily="2" charset="2"/>
            </a:endParaRPr>
          </a:p>
          <a:p>
            <a:pPr marL="0" indent="0">
              <a:buNone/>
            </a:pPr>
            <a:endParaRPr lang="en-US" sz="2200" b="1" u="sng" dirty="0">
              <a:solidFill>
                <a:schemeClr val="accent1">
                  <a:lumMod val="50000"/>
                </a:schemeClr>
              </a:solidFill>
            </a:endParaRPr>
          </a:p>
        </p:txBody>
      </p:sp>
    </p:spTree>
    <p:extLst>
      <p:ext uri="{BB962C8B-B14F-4D97-AF65-F5344CB8AC3E}">
        <p14:creationId xmlns:p14="http://schemas.microsoft.com/office/powerpoint/2010/main" val="925301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a:bodyPr>
          <a:lstStyle/>
          <a:p>
            <a:r>
              <a:rPr lang="en-US" sz="3100" dirty="0">
                <a:solidFill>
                  <a:schemeClr val="accent1">
                    <a:lumMod val="50000"/>
                  </a:schemeClr>
                </a:solidFill>
              </a:rPr>
              <a:t>Index.html topology before:</a:t>
            </a:r>
          </a:p>
          <a:p>
            <a:pPr marL="0" indent="0">
              <a:buNone/>
            </a:pPr>
            <a:endParaRPr lang="en-US" sz="2200" dirty="0">
              <a:solidFill>
                <a:schemeClr val="accent1">
                  <a:lumMod val="50000"/>
                </a:schemeClr>
              </a:solidFill>
              <a:sym typeface="Wingdings" panose="05000000000000000000" pitchFamily="2" charset="2"/>
            </a:endParaRPr>
          </a:p>
          <a:p>
            <a:pPr marL="0" indent="0">
              <a:buNone/>
            </a:pPr>
            <a:endParaRPr lang="en-US" sz="2400" dirty="0">
              <a:solidFill>
                <a:schemeClr val="accent1">
                  <a:lumMod val="50000"/>
                </a:schemeClr>
              </a:solidFill>
              <a:sym typeface="Wingdings" panose="05000000000000000000" pitchFamily="2" charset="2"/>
            </a:endParaRPr>
          </a:p>
          <a:p>
            <a:pPr marL="0" indent="0">
              <a:buNone/>
            </a:pPr>
            <a:endParaRPr lang="en-US" sz="2200" b="1" u="sng"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402" y="2932826"/>
            <a:ext cx="4475497" cy="2643726"/>
          </a:xfrm>
          <a:prstGeom prst="rect">
            <a:avLst/>
          </a:prstGeom>
        </p:spPr>
      </p:pic>
    </p:spTree>
    <p:extLst>
      <p:ext uri="{BB962C8B-B14F-4D97-AF65-F5344CB8AC3E}">
        <p14:creationId xmlns:p14="http://schemas.microsoft.com/office/powerpoint/2010/main" val="4145562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UI</a:t>
            </a:r>
          </a:p>
        </p:txBody>
      </p:sp>
      <p:sp>
        <p:nvSpPr>
          <p:cNvPr id="3" name="Content Placeholder 2"/>
          <p:cNvSpPr>
            <a:spLocks noGrp="1"/>
          </p:cNvSpPr>
          <p:nvPr>
            <p:ph idx="1"/>
          </p:nvPr>
        </p:nvSpPr>
        <p:spPr/>
        <p:txBody>
          <a:bodyPr>
            <a:normAutofit/>
          </a:bodyPr>
          <a:lstStyle/>
          <a:p>
            <a:r>
              <a:rPr lang="en-US" sz="3100" dirty="0">
                <a:solidFill>
                  <a:schemeClr val="accent1">
                    <a:lumMod val="50000"/>
                  </a:schemeClr>
                </a:solidFill>
              </a:rPr>
              <a:t>Index.html topology after + route flow from h6 to h2:</a:t>
            </a:r>
          </a:p>
          <a:p>
            <a:pPr marL="0" indent="0">
              <a:buNone/>
            </a:pPr>
            <a:endParaRPr lang="en-US" sz="2200" dirty="0">
              <a:solidFill>
                <a:schemeClr val="accent1">
                  <a:lumMod val="50000"/>
                </a:schemeClr>
              </a:solidFill>
              <a:sym typeface="Wingdings" panose="05000000000000000000" pitchFamily="2" charset="2"/>
            </a:endParaRPr>
          </a:p>
          <a:p>
            <a:pPr marL="0" indent="0">
              <a:buNone/>
            </a:pPr>
            <a:endParaRPr lang="en-US" sz="2400" dirty="0">
              <a:solidFill>
                <a:schemeClr val="accent1">
                  <a:lumMod val="50000"/>
                </a:schemeClr>
              </a:solidFill>
              <a:sym typeface="Wingdings" panose="05000000000000000000" pitchFamily="2" charset="2"/>
            </a:endParaRPr>
          </a:p>
          <a:p>
            <a:pPr marL="0" indent="0">
              <a:buNone/>
            </a:pPr>
            <a:endParaRPr lang="en-US" sz="2200" b="1" u="sng"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62" y="2796377"/>
            <a:ext cx="5370407" cy="3244985"/>
          </a:xfrm>
          <a:prstGeom prst="rect">
            <a:avLst/>
          </a:prstGeom>
        </p:spPr>
      </p:pic>
    </p:spTree>
    <p:extLst>
      <p:ext uri="{BB962C8B-B14F-4D97-AF65-F5344CB8AC3E}">
        <p14:creationId xmlns:p14="http://schemas.microsoft.com/office/powerpoint/2010/main" val="3428184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Optional future development</a:t>
            </a:r>
          </a:p>
        </p:txBody>
      </p:sp>
      <p:sp>
        <p:nvSpPr>
          <p:cNvPr id="6" name="Content Placeholder 5"/>
          <p:cNvSpPr>
            <a:spLocks noGrp="1"/>
          </p:cNvSpPr>
          <p:nvPr>
            <p:ph idx="1"/>
          </p:nvPr>
        </p:nvSpPr>
        <p:spPr/>
        <p:txBody>
          <a:bodyPr/>
          <a:lstStyle/>
          <a:p>
            <a:r>
              <a:rPr lang="en-US" dirty="0"/>
              <a:t>On the fly upgrading:</a:t>
            </a:r>
          </a:p>
          <a:p>
            <a:pPr>
              <a:buAutoNum type="alphaLcParenR"/>
            </a:pPr>
            <a:r>
              <a:rPr lang="en-US" dirty="0"/>
              <a:t>Adding nodes to the net when it runs.</a:t>
            </a:r>
          </a:p>
          <a:p>
            <a:pPr>
              <a:buAutoNum type="alphaLcParenR"/>
            </a:pPr>
            <a:r>
              <a:rPr lang="en-US" dirty="0"/>
              <a:t>Detecting the topology of the net by </a:t>
            </a:r>
            <a:r>
              <a:rPr lang="en-US" dirty="0" smtClean="0"/>
              <a:t>itself </a:t>
            </a:r>
            <a:r>
              <a:rPr lang="en-US" dirty="0"/>
              <a:t>– no need for pre running definitions of the topology for the UI – the UI should be able to analyzed the net data with the INT properties by it self and show it inline(support for changes).</a:t>
            </a:r>
          </a:p>
          <a:p>
            <a:pPr marL="0" indent="0">
              <a:buNone/>
            </a:pPr>
            <a:r>
              <a:rPr lang="en-US" dirty="0"/>
              <a:t>If so this tool could be useful in many sites.</a:t>
            </a:r>
          </a:p>
        </p:txBody>
      </p:sp>
    </p:spTree>
    <p:extLst>
      <p:ext uri="{BB962C8B-B14F-4D97-AF65-F5344CB8AC3E}">
        <p14:creationId xmlns:p14="http://schemas.microsoft.com/office/powerpoint/2010/main" val="165541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28974" cy="787879"/>
          </a:xfrm>
        </p:spPr>
        <p:txBody>
          <a:bodyPr/>
          <a:lstStyle/>
          <a:p>
            <a:r>
              <a:rPr lang="en-US" dirty="0" smtClean="0"/>
              <a:t>System workspace</a:t>
            </a:r>
            <a:endParaRPr lang="en-US" dirty="0"/>
          </a:p>
        </p:txBody>
      </p:sp>
      <p:sp>
        <p:nvSpPr>
          <p:cNvPr id="3" name="Content Placeholder 2"/>
          <p:cNvSpPr>
            <a:spLocks noGrp="1"/>
          </p:cNvSpPr>
          <p:nvPr>
            <p:ph idx="1"/>
          </p:nvPr>
        </p:nvSpPr>
        <p:spPr>
          <a:xfrm>
            <a:off x="677333" y="1397479"/>
            <a:ext cx="8828975" cy="5339223"/>
          </a:xfrm>
        </p:spPr>
        <p:txBody>
          <a:bodyPr>
            <a:normAutofit/>
          </a:bodyPr>
          <a:lstStyle/>
          <a:p>
            <a:r>
              <a:rPr lang="en-US" dirty="0">
                <a:solidFill>
                  <a:schemeClr val="accent1">
                    <a:lumMod val="50000"/>
                  </a:schemeClr>
                </a:solidFill>
              </a:rPr>
              <a:t>Our system support INT and produce data according to INT instruction </a:t>
            </a:r>
            <a:r>
              <a:rPr lang="en-US" dirty="0" smtClean="0">
                <a:solidFill>
                  <a:schemeClr val="accent1">
                    <a:lumMod val="50000"/>
                  </a:schemeClr>
                </a:solidFill>
              </a:rPr>
              <a:t>determination (</a:t>
            </a:r>
            <a:r>
              <a:rPr lang="en-US" dirty="0">
                <a:solidFill>
                  <a:schemeClr val="accent1">
                    <a:lumMod val="50000"/>
                  </a:schemeClr>
                </a:solidFill>
                <a:hlinkClick r:id="rId2"/>
              </a:rPr>
              <a:t>https://lccn-cs.atlassian.net/wiki/display/KB/How-to+articles</a:t>
            </a:r>
            <a:r>
              <a:rPr lang="en-US" dirty="0">
                <a:solidFill>
                  <a:schemeClr val="accent1">
                    <a:lumMod val="50000"/>
                  </a:schemeClr>
                </a:solidFill>
              </a:rPr>
              <a:t> – permissions necessary). </a:t>
            </a:r>
            <a:r>
              <a:rPr lang="en-US" dirty="0" smtClean="0">
                <a:solidFill>
                  <a:schemeClr val="accent1">
                    <a:lumMod val="50000"/>
                  </a:schemeClr>
                </a:solidFill>
              </a:rPr>
              <a:t>It </a:t>
            </a:r>
            <a:r>
              <a:rPr lang="en-US" dirty="0">
                <a:solidFill>
                  <a:schemeClr val="accent1">
                    <a:lumMod val="50000"/>
                  </a:schemeClr>
                </a:solidFill>
              </a:rPr>
              <a:t>allows us to collect information on the packets and use it.</a:t>
            </a:r>
          </a:p>
          <a:p>
            <a:r>
              <a:rPr lang="en-US" dirty="0">
                <a:solidFill>
                  <a:schemeClr val="accent1">
                    <a:lumMod val="50000"/>
                  </a:schemeClr>
                </a:solidFill>
              </a:rPr>
              <a:t>We used the </a:t>
            </a:r>
            <a:r>
              <a:rPr lang="en-US" dirty="0" smtClean="0">
                <a:solidFill>
                  <a:schemeClr val="accent1">
                    <a:lumMod val="50000"/>
                  </a:schemeClr>
                </a:solidFill>
              </a:rPr>
              <a:t>provided attribute </a:t>
            </a:r>
            <a:r>
              <a:rPr lang="en-US" dirty="0">
                <a:solidFill>
                  <a:schemeClr val="accent1">
                    <a:lumMod val="50000"/>
                  </a:schemeClr>
                </a:solidFill>
              </a:rPr>
              <a:t>of the INT </a:t>
            </a:r>
            <a:r>
              <a:rPr lang="en-US" dirty="0" smtClean="0">
                <a:solidFill>
                  <a:schemeClr val="accent1">
                    <a:lumMod val="50000"/>
                  </a:schemeClr>
                </a:solidFill>
              </a:rPr>
              <a:t>system, its </a:t>
            </a:r>
            <a:r>
              <a:rPr lang="en-US" dirty="0">
                <a:solidFill>
                  <a:schemeClr val="accent1">
                    <a:lumMod val="50000"/>
                  </a:schemeClr>
                </a:solidFill>
              </a:rPr>
              <a:t>User </a:t>
            </a:r>
            <a:r>
              <a:rPr lang="en-US" dirty="0" smtClean="0">
                <a:solidFill>
                  <a:schemeClr val="accent1">
                    <a:lumMod val="50000"/>
                  </a:schemeClr>
                </a:solidFill>
              </a:rPr>
              <a:t>Interface, and </a:t>
            </a:r>
            <a:r>
              <a:rPr lang="en-US" dirty="0">
                <a:solidFill>
                  <a:schemeClr val="accent1">
                    <a:lumMod val="50000"/>
                  </a:schemeClr>
                </a:solidFill>
              </a:rPr>
              <a:t>created a script that can update the UI with user topology demands.</a:t>
            </a:r>
          </a:p>
          <a:p>
            <a:r>
              <a:rPr lang="en-US" dirty="0">
                <a:solidFill>
                  <a:schemeClr val="accent1">
                    <a:lumMod val="50000"/>
                  </a:schemeClr>
                </a:solidFill>
              </a:rPr>
              <a:t>Our main program is the script </a:t>
            </a:r>
            <a:r>
              <a:rPr lang="en-US" dirty="0" smtClean="0">
                <a:solidFill>
                  <a:schemeClr val="accent1">
                    <a:lumMod val="50000"/>
                  </a:schemeClr>
                </a:solidFill>
              </a:rPr>
              <a:t>setTopo4UI.py.</a:t>
            </a:r>
            <a:endParaRPr lang="en-US" dirty="0">
              <a:solidFill>
                <a:schemeClr val="accent1">
                  <a:lumMod val="50000"/>
                </a:schemeClr>
              </a:solidFill>
            </a:endParaRPr>
          </a:p>
          <a:p>
            <a:r>
              <a:rPr lang="en-US" dirty="0">
                <a:solidFill>
                  <a:schemeClr val="accent1">
                    <a:lumMod val="50000"/>
                  </a:schemeClr>
                </a:solidFill>
              </a:rPr>
              <a:t>The main workspace for the users is the topology file, which </a:t>
            </a:r>
            <a:r>
              <a:rPr lang="en-US" dirty="0" smtClean="0">
                <a:solidFill>
                  <a:schemeClr val="accent1">
                    <a:lumMod val="50000"/>
                  </a:schemeClr>
                </a:solidFill>
              </a:rPr>
              <a:t>is </a:t>
            </a:r>
            <a:r>
              <a:rPr lang="en-US" dirty="0">
                <a:solidFill>
                  <a:schemeClr val="accent1">
                    <a:lumMod val="50000"/>
                  </a:schemeClr>
                </a:solidFill>
              </a:rPr>
              <a:t>also the script for running the INT system. </a:t>
            </a:r>
            <a:r>
              <a:rPr lang="en-US" dirty="0" smtClean="0">
                <a:solidFill>
                  <a:schemeClr val="accent1">
                    <a:lumMod val="50000"/>
                  </a:schemeClr>
                </a:solidFill>
              </a:rPr>
              <a:t>A </a:t>
            </a:r>
            <a:r>
              <a:rPr lang="en-US" dirty="0">
                <a:solidFill>
                  <a:schemeClr val="accent1">
                    <a:lumMod val="50000"/>
                  </a:schemeClr>
                </a:solidFill>
              </a:rPr>
              <a:t>default script provided.</a:t>
            </a: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40453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52" y="1270000"/>
            <a:ext cx="8289781" cy="4718676"/>
          </a:xfrm>
        </p:spPr>
      </p:pic>
      <p:sp>
        <p:nvSpPr>
          <p:cNvPr id="2" name="Title 1"/>
          <p:cNvSpPr>
            <a:spLocks noGrp="1"/>
          </p:cNvSpPr>
          <p:nvPr>
            <p:ph type="title"/>
          </p:nvPr>
        </p:nvSpPr>
        <p:spPr>
          <a:xfrm>
            <a:off x="677334" y="609600"/>
            <a:ext cx="8596668" cy="660400"/>
          </a:xfrm>
        </p:spPr>
        <p:txBody>
          <a:bodyPr/>
          <a:lstStyle/>
          <a:p>
            <a:r>
              <a:rPr lang="en-US" dirty="0"/>
              <a:t>System </a:t>
            </a:r>
            <a:r>
              <a:rPr lang="en-US" dirty="0" smtClean="0"/>
              <a:t>workflow</a:t>
            </a:r>
            <a:endParaRPr lang="en-US" dirty="0"/>
          </a:p>
        </p:txBody>
      </p:sp>
    </p:spTree>
    <p:extLst>
      <p:ext uri="{BB962C8B-B14F-4D97-AF65-F5344CB8AC3E}">
        <p14:creationId xmlns:p14="http://schemas.microsoft.com/office/powerpoint/2010/main" val="206274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Analyzing and Changing topology script</a:t>
            </a:r>
            <a:endParaRPr lang="en-US" sz="4000" dirty="0"/>
          </a:p>
        </p:txBody>
      </p:sp>
      <p:sp>
        <p:nvSpPr>
          <p:cNvPr id="3" name="Content Placeholder 2"/>
          <p:cNvSpPr>
            <a:spLocks noGrp="1"/>
          </p:cNvSpPr>
          <p:nvPr>
            <p:ph idx="1"/>
          </p:nvPr>
        </p:nvSpPr>
        <p:spPr/>
        <p:txBody>
          <a:bodyPr/>
          <a:lstStyle/>
          <a:p>
            <a:r>
              <a:rPr lang="en-US" sz="2400" dirty="0" smtClean="0">
                <a:solidFill>
                  <a:schemeClr val="accent1">
                    <a:lumMod val="50000"/>
                  </a:schemeClr>
                </a:solidFill>
              </a:rPr>
              <a:t>README </a:t>
            </a:r>
            <a:r>
              <a:rPr lang="en-US" sz="2400" dirty="0">
                <a:solidFill>
                  <a:schemeClr val="accent1">
                    <a:lumMod val="50000"/>
                  </a:schemeClr>
                </a:solidFill>
              </a:rPr>
              <a:t>Python file: </a:t>
            </a:r>
            <a:r>
              <a:rPr lang="en-US" dirty="0" err="1">
                <a:solidFill>
                  <a:schemeClr val="accent1">
                    <a:lumMod val="50000"/>
                  </a:schemeClr>
                </a:solidFill>
              </a:rPr>
              <a:t>defaultTopo_with_structural_analysis</a:t>
            </a:r>
            <a:r>
              <a:rPr lang="en-US" dirty="0">
                <a:solidFill>
                  <a:schemeClr val="accent1">
                    <a:lumMod val="50000"/>
                  </a:schemeClr>
                </a:solidFill>
              </a:rPr>
              <a:t>(README).</a:t>
            </a:r>
            <a:r>
              <a:rPr lang="en-US" dirty="0" err="1">
                <a:solidFill>
                  <a:schemeClr val="accent1">
                    <a:lumMod val="50000"/>
                  </a:schemeClr>
                </a:solidFill>
              </a:rPr>
              <a:t>py</a:t>
            </a:r>
            <a:endParaRPr lang="en-US" dirty="0">
              <a:solidFill>
                <a:schemeClr val="accent1">
                  <a:lumMod val="50000"/>
                </a:schemeClr>
              </a:solidFill>
            </a:endParaRPr>
          </a:p>
          <a:p>
            <a:r>
              <a:rPr lang="en-US" dirty="0">
                <a:solidFill>
                  <a:schemeClr val="accent1">
                    <a:lumMod val="50000"/>
                  </a:schemeClr>
                </a:solidFill>
              </a:rPr>
              <a:t>Let’s analyze how topology file should look like.</a:t>
            </a:r>
          </a:p>
          <a:p>
            <a:r>
              <a:rPr lang="en-US" dirty="0">
                <a:solidFill>
                  <a:schemeClr val="accent1">
                    <a:lumMod val="50000"/>
                  </a:schemeClr>
                </a:solidFill>
              </a:rPr>
              <a:t>By learning this we can understand how to set the topology we would like.</a:t>
            </a:r>
          </a:p>
        </p:txBody>
      </p:sp>
    </p:spTree>
    <p:extLst>
      <p:ext uri="{BB962C8B-B14F-4D97-AF65-F5344CB8AC3E}">
        <p14:creationId xmlns:p14="http://schemas.microsoft.com/office/powerpoint/2010/main" val="2714404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p:txBody>
          <a:bodyPr>
            <a:normAutofit/>
          </a:bodyPr>
          <a:lstStyle/>
          <a:p>
            <a:r>
              <a:rPr lang="en-US" sz="2100" dirty="0" smtClean="0">
                <a:solidFill>
                  <a:schemeClr val="accent1">
                    <a:lumMod val="50000"/>
                  </a:schemeClr>
                </a:solidFill>
              </a:rPr>
              <a:t>Python </a:t>
            </a:r>
            <a:r>
              <a:rPr lang="en-US" sz="2100" dirty="0" err="1">
                <a:solidFill>
                  <a:schemeClr val="accent1">
                    <a:lumMod val="50000"/>
                  </a:schemeClr>
                </a:solidFill>
              </a:rPr>
              <a:t>defaultTopo_with_structural_analysis</a:t>
            </a:r>
            <a:r>
              <a:rPr lang="en-US" sz="2100" dirty="0">
                <a:solidFill>
                  <a:schemeClr val="accent1">
                    <a:lumMod val="50000"/>
                  </a:schemeClr>
                </a:solidFill>
              </a:rPr>
              <a:t>(README).</a:t>
            </a:r>
            <a:r>
              <a:rPr lang="en-US" sz="2100" dirty="0" err="1">
                <a:solidFill>
                  <a:schemeClr val="accent1">
                    <a:lumMod val="50000"/>
                  </a:schemeClr>
                </a:solidFill>
              </a:rPr>
              <a:t>py</a:t>
            </a:r>
            <a:r>
              <a:rPr lang="en-US" sz="2100" dirty="0">
                <a:solidFill>
                  <a:schemeClr val="accent1">
                    <a:lumMod val="50000"/>
                  </a:schemeClr>
                </a:solidFill>
              </a:rPr>
              <a:t> –h:</a:t>
            </a:r>
          </a:p>
          <a:p>
            <a:pPr marL="0" indent="0">
              <a:lnSpc>
                <a:spcPct val="150000"/>
              </a:lnSpc>
              <a:buNone/>
            </a:pPr>
            <a:r>
              <a:rPr lang="en-US" dirty="0" smtClean="0">
                <a:solidFill>
                  <a:schemeClr val="accent1">
                    <a:lumMod val="50000"/>
                  </a:schemeClr>
                </a:solidFill>
              </a:rPr>
              <a:t>1</a:t>
            </a:r>
            <a:r>
              <a:rPr lang="en-US" dirty="0">
                <a:solidFill>
                  <a:schemeClr val="accent1">
                    <a:lumMod val="50000"/>
                  </a:schemeClr>
                </a:solidFill>
              </a:rPr>
              <a:t>) for initial the INT over p4 program run the script as follows: (e.g.) </a:t>
            </a:r>
            <a:r>
              <a:rPr lang="en-US" dirty="0" err="1">
                <a:solidFill>
                  <a:schemeClr val="accent1">
                    <a:lumMod val="50000"/>
                  </a:schemeClr>
                </a:solidFill>
              </a:rPr>
              <a:t>sudo</a:t>
            </a:r>
            <a:r>
              <a:rPr lang="en-US" dirty="0">
                <a:solidFill>
                  <a:schemeClr val="accent1">
                    <a:lumMod val="50000"/>
                  </a:schemeClr>
                </a:solidFill>
              </a:rPr>
              <a:t> some_topology.py --model-</a:t>
            </a:r>
            <a:r>
              <a:rPr lang="en-US" dirty="0" err="1">
                <a:solidFill>
                  <a:schemeClr val="accent1">
                    <a:lumMod val="50000"/>
                  </a:schemeClr>
                </a:solidFill>
              </a:rPr>
              <a:t>dir</a:t>
            </a:r>
            <a:r>
              <a:rPr lang="en-US" dirty="0">
                <a:solidFill>
                  <a:schemeClr val="accent1">
                    <a:lumMod val="50000"/>
                  </a:schemeClr>
                </a:solidFill>
              </a:rPr>
              <a:t>=$INSTALL_DIR.</a:t>
            </a:r>
          </a:p>
          <a:p>
            <a:pPr marL="0" indent="0">
              <a:lnSpc>
                <a:spcPct val="150000"/>
              </a:lnSpc>
              <a:buNone/>
            </a:pPr>
            <a:r>
              <a:rPr lang="en-US" dirty="0">
                <a:solidFill>
                  <a:schemeClr val="accent1">
                    <a:lumMod val="50000"/>
                  </a:schemeClr>
                </a:solidFill>
              </a:rPr>
              <a:t>2) for changing the topology read the file comments, after change the topology and config the </a:t>
            </a:r>
            <a:r>
              <a:rPr lang="en-US" dirty="0" err="1">
                <a:solidFill>
                  <a:schemeClr val="accent1">
                    <a:lumMod val="50000"/>
                  </a:schemeClr>
                </a:solidFill>
              </a:rPr>
              <a:t>bgp</a:t>
            </a:r>
            <a:r>
              <a:rPr lang="en-US" dirty="0">
                <a:solidFill>
                  <a:schemeClr val="accent1">
                    <a:lumMod val="50000"/>
                  </a:schemeClr>
                </a:solidFill>
              </a:rPr>
              <a:t> as well you 	can set up the UI, BEFORE you run the program as describe in 1, by running setTopo4UI.py script on your topology file.</a:t>
            </a:r>
          </a:p>
        </p:txBody>
      </p:sp>
    </p:spTree>
    <p:extLst>
      <p:ext uri="{BB962C8B-B14F-4D97-AF65-F5344CB8AC3E}">
        <p14:creationId xmlns:p14="http://schemas.microsoft.com/office/powerpoint/2010/main" val="131695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and Changing topology script</a:t>
            </a:r>
          </a:p>
        </p:txBody>
      </p:sp>
      <p:sp>
        <p:nvSpPr>
          <p:cNvPr id="3" name="Content Placeholder 2"/>
          <p:cNvSpPr>
            <a:spLocks noGrp="1"/>
          </p:cNvSpPr>
          <p:nvPr>
            <p:ph idx="1"/>
          </p:nvPr>
        </p:nvSpPr>
        <p:spPr>
          <a:xfrm>
            <a:off x="677334" y="1278294"/>
            <a:ext cx="8596668" cy="5393093"/>
          </a:xfrm>
        </p:spPr>
        <p:txBody>
          <a:bodyPr>
            <a:normAutofit/>
          </a:bodyPr>
          <a:lstStyle/>
          <a:p>
            <a:r>
              <a:rPr lang="en-US" sz="2100" dirty="0" smtClean="0">
                <a:solidFill>
                  <a:schemeClr val="accent1">
                    <a:lumMod val="50000"/>
                  </a:schemeClr>
                </a:solidFill>
              </a:rPr>
              <a:t>Python </a:t>
            </a:r>
            <a:r>
              <a:rPr lang="en-US" sz="2100" dirty="0" err="1">
                <a:solidFill>
                  <a:schemeClr val="accent1">
                    <a:lumMod val="50000"/>
                  </a:schemeClr>
                </a:solidFill>
              </a:rPr>
              <a:t>defaultTopo_with_structural_analysis</a:t>
            </a:r>
            <a:r>
              <a:rPr lang="en-US" sz="2100" dirty="0">
                <a:solidFill>
                  <a:schemeClr val="accent1">
                    <a:lumMod val="50000"/>
                  </a:schemeClr>
                </a:solidFill>
              </a:rPr>
              <a:t>(README).</a:t>
            </a:r>
            <a:r>
              <a:rPr lang="en-US" sz="2100" dirty="0" err="1">
                <a:solidFill>
                  <a:schemeClr val="accent1">
                    <a:lumMod val="50000"/>
                  </a:schemeClr>
                </a:solidFill>
              </a:rPr>
              <a:t>py</a:t>
            </a:r>
            <a:r>
              <a:rPr lang="en-US" sz="2100" dirty="0">
                <a:solidFill>
                  <a:schemeClr val="accent1">
                    <a:lumMod val="50000"/>
                  </a:schemeClr>
                </a:solidFill>
              </a:rPr>
              <a:t> –h:</a:t>
            </a:r>
          </a:p>
          <a:p>
            <a:pPr marL="0" indent="0">
              <a:buNone/>
            </a:pPr>
            <a:endParaRPr lang="en-US" dirty="0" smtClean="0">
              <a:solidFill>
                <a:schemeClr val="accent1">
                  <a:lumMod val="50000"/>
                </a:schemeClr>
              </a:solidFill>
            </a:endParaRPr>
          </a:p>
          <a:p>
            <a:pPr marL="0" indent="0">
              <a:buNone/>
            </a:pPr>
            <a:r>
              <a:rPr lang="en-US" dirty="0" smtClean="0">
                <a:solidFill>
                  <a:schemeClr val="accent1">
                    <a:lumMod val="50000"/>
                  </a:schemeClr>
                </a:solidFill>
              </a:rPr>
              <a:t>NOTES </a:t>
            </a:r>
            <a:r>
              <a:rPr lang="en-US" dirty="0">
                <a:solidFill>
                  <a:schemeClr val="accent1">
                    <a:lumMod val="50000"/>
                  </a:schemeClr>
                </a:solidFill>
              </a:rPr>
              <a:t>for topology change:</a:t>
            </a:r>
          </a:p>
          <a:p>
            <a:pPr marL="0" indent="0">
              <a:buNone/>
            </a:pPr>
            <a:r>
              <a:rPr lang="en-US" dirty="0">
                <a:solidFill>
                  <a:schemeClr val="accent1">
                    <a:lumMod val="50000"/>
                  </a:schemeClr>
                </a:solidFill>
              </a:rPr>
              <a:t>a) pay attention to white spaces - they are built according to a certain legality in the script : setTopo4UI.py - for updating the UI topology.</a:t>
            </a:r>
          </a:p>
          <a:p>
            <a:pPr marL="0" indent="0">
              <a:buNone/>
            </a:pPr>
            <a:r>
              <a:rPr lang="en-US" dirty="0">
                <a:solidFill>
                  <a:schemeClr val="accent1">
                    <a:lumMod val="50000"/>
                  </a:schemeClr>
                </a:solidFill>
              </a:rPr>
              <a:t>b) for each topology change the BGP configuration files, for each switch, must change accordingly.</a:t>
            </a:r>
          </a:p>
          <a:p>
            <a:pPr marL="0" indent="0">
              <a:buNone/>
            </a:pPr>
            <a:r>
              <a:rPr lang="en-US" dirty="0">
                <a:solidFill>
                  <a:schemeClr val="accent1">
                    <a:lumMod val="50000"/>
                  </a:schemeClr>
                </a:solidFill>
              </a:rPr>
              <a:t>c) model_dir - installations dir. d) for changing the topology change sections 1 and 2 in  </a:t>
            </a:r>
            <a:r>
              <a:rPr lang="en-US" dirty="0" err="1">
                <a:solidFill>
                  <a:schemeClr val="accent1">
                    <a:lumMod val="50000"/>
                  </a:schemeClr>
                </a:solidFill>
              </a:rPr>
              <a:t>defaultTopo_with_structural_analysis</a:t>
            </a:r>
            <a:r>
              <a:rPr lang="en-US" dirty="0">
                <a:solidFill>
                  <a:schemeClr val="accent1">
                    <a:lumMod val="50000"/>
                  </a:schemeClr>
                </a:solidFill>
              </a:rPr>
              <a:t>(README).</a:t>
            </a:r>
            <a:r>
              <a:rPr lang="en-US" dirty="0" err="1">
                <a:solidFill>
                  <a:schemeClr val="accent1">
                    <a:lumMod val="50000"/>
                  </a:schemeClr>
                </a:solidFill>
              </a:rPr>
              <a:t>py</a:t>
            </a:r>
            <a:r>
              <a:rPr lang="en-US" dirty="0">
                <a:solidFill>
                  <a:schemeClr val="accent1">
                    <a:lumMod val="50000"/>
                  </a:schemeClr>
                </a:solidFill>
              </a:rPr>
              <a:t> under the regulations.</a:t>
            </a:r>
          </a:p>
          <a:p>
            <a:pPr marL="0" indent="0">
              <a:buNone/>
            </a:pPr>
            <a:r>
              <a:rPr lang="en-US" dirty="0">
                <a:solidFill>
                  <a:schemeClr val="accent1">
                    <a:lumMod val="50000"/>
                  </a:schemeClr>
                </a:solidFill>
              </a:rPr>
              <a:t>e) for change the system packet flow - change section 3 in </a:t>
            </a:r>
            <a:r>
              <a:rPr lang="en-US" dirty="0" err="1">
                <a:solidFill>
                  <a:schemeClr val="accent1">
                    <a:lumMod val="50000"/>
                  </a:schemeClr>
                </a:solidFill>
              </a:rPr>
              <a:t>defaultTopo_with_structural_analysis</a:t>
            </a:r>
            <a:r>
              <a:rPr lang="en-US" dirty="0">
                <a:solidFill>
                  <a:schemeClr val="accent1">
                    <a:lumMod val="50000"/>
                  </a:schemeClr>
                </a:solidFill>
              </a:rPr>
              <a:t>(README).</a:t>
            </a:r>
            <a:r>
              <a:rPr lang="en-US" dirty="0" err="1">
                <a:solidFill>
                  <a:schemeClr val="accent1">
                    <a:lumMod val="50000"/>
                  </a:schemeClr>
                </a:solidFill>
              </a:rPr>
              <a:t>py</a:t>
            </a:r>
            <a:r>
              <a:rPr lang="en-US" dirty="0">
                <a:solidFill>
                  <a:schemeClr val="accent1">
                    <a:lumMod val="50000"/>
                  </a:schemeClr>
                </a:solidFill>
              </a:rPr>
              <a:t> .</a:t>
            </a:r>
          </a:p>
          <a:p>
            <a:pPr marL="0" indent="0">
              <a:buNone/>
            </a:pPr>
            <a:r>
              <a:rPr lang="en-US" dirty="0">
                <a:solidFill>
                  <a:schemeClr val="accent1">
                    <a:lumMod val="50000"/>
                  </a:schemeClr>
                </a:solidFill>
              </a:rPr>
              <a:t>f) for linking switch and host you can see also  Https://github.com/p4lang/p4factory/blob/master/mininet/int_cfg.py - </a:t>
            </a:r>
            <a:r>
              <a:rPr lang="en-US" dirty="0" err="1">
                <a:solidFill>
                  <a:schemeClr val="accent1">
                    <a:lumMod val="50000"/>
                  </a:schemeClr>
                </a:solidFill>
              </a:rPr>
              <a:t>configHostRoutesAndArp</a:t>
            </a:r>
            <a:r>
              <a:rPr lang="en-US" dirty="0">
                <a:solidFill>
                  <a:schemeClr val="accent1">
                    <a:lumMod val="50000"/>
                  </a:schemeClr>
                </a:solidFill>
              </a:rPr>
              <a:t> - line 227.</a:t>
            </a: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1695966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634</TotalTime>
  <Words>2467</Words>
  <Application>Microsoft Office PowerPoint</Application>
  <PresentationFormat>Widescreen</PresentationFormat>
  <Paragraphs>307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Trebuchet MS</vt:lpstr>
      <vt:lpstr>Wingdings</vt:lpstr>
      <vt:lpstr>Wingdings 3</vt:lpstr>
      <vt:lpstr>Facet</vt:lpstr>
      <vt:lpstr>In-band Network Telemetry (INT) on Software Switch Programmed by P4</vt:lpstr>
      <vt:lpstr>Background</vt:lpstr>
      <vt:lpstr>Project Goal</vt:lpstr>
      <vt:lpstr>Project Stages</vt:lpstr>
      <vt:lpstr>System workspace</vt:lpstr>
      <vt:lpstr>System workflow</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Analyzing and Changing topology script</vt:lpstr>
      <vt:lpstr>1.1 analyzing topology file</vt:lpstr>
      <vt:lpstr>1.1 analyzing topology file</vt:lpstr>
      <vt:lpstr>1.1 analyzing topology file</vt:lpstr>
      <vt:lpstr>1.1 analyzing topology file</vt:lpstr>
      <vt:lpstr>1.1 analyzing topology file</vt:lpstr>
      <vt:lpstr>1.2 example </vt:lpstr>
      <vt:lpstr>1.2 example </vt:lpstr>
      <vt:lpstr>1.2 example </vt:lpstr>
      <vt:lpstr>1.2 example </vt:lpstr>
      <vt:lpstr>1.2 example </vt:lpstr>
      <vt:lpstr>1.2 example </vt:lpstr>
      <vt:lpstr>1.2 example </vt:lpstr>
      <vt:lpstr>1.2 example </vt:lpstr>
      <vt:lpstr>1.2 example </vt:lpstr>
      <vt:lpstr>1.2 example </vt:lpstr>
      <vt:lpstr>1.2 example </vt:lpstr>
      <vt:lpstr>1.2 example </vt:lpstr>
      <vt:lpstr>1.2 example </vt:lpstr>
      <vt:lpstr>1.2 example </vt:lpstr>
      <vt:lpstr>1.2 example – h5 ping h2 </vt:lpstr>
      <vt:lpstr>2. Setting UI</vt:lpstr>
      <vt:lpstr>2. Setting UI</vt:lpstr>
      <vt:lpstr>2. Setting UI</vt:lpstr>
      <vt:lpstr>2. Setting UI</vt:lpstr>
      <vt:lpstr>2. Setting UI</vt:lpstr>
      <vt:lpstr>2. Setting UI</vt:lpstr>
      <vt:lpstr>3. Optional future development</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In-band Network Telemetry (INT) on Software Switch Programmed by P4</dc:title>
  <dc:creator>Schneor, Shahar</dc:creator>
  <cp:lastModifiedBy>Schneor, Shahar</cp:lastModifiedBy>
  <cp:revision>148</cp:revision>
  <dcterms:created xsi:type="dcterms:W3CDTF">2017-04-18T11:41:09Z</dcterms:created>
  <dcterms:modified xsi:type="dcterms:W3CDTF">2017-04-19T08:57:05Z</dcterms:modified>
</cp:coreProperties>
</file>