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3178654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3178654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17865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17865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da4a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da4a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3178654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3178654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1786543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178654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178654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178654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vrcDi1KaBvMai7p7TqO0N_TM1Hnna4oz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-0vPl7DCc4rDSnyjGVFZTIbLbF6kBCe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Assignment 3: Game Playing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Algorithms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Minimax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αβ-pruning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Environment used - </a:t>
            </a:r>
            <a:r>
              <a:rPr lang="en" sz="5600"/>
              <a:t>Chess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67125" y="3340575"/>
            <a:ext cx="24123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CS24M101 - A Sai Jagadeesh</a:t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CS24M111 - G Kavyasri</a:t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01125" y="3147100"/>
            <a:ext cx="3631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Winner</a:t>
            </a:r>
            <a:r>
              <a:rPr lang="en" sz="1100">
                <a:solidFill>
                  <a:schemeClr val="dk1"/>
                </a:solidFill>
              </a:rPr>
              <a:t>: White (Agent)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moves</a:t>
            </a:r>
            <a:r>
              <a:rPr lang="en" sz="1100">
                <a:solidFill>
                  <a:schemeClr val="dk1"/>
                </a:solidFill>
              </a:rPr>
              <a:t>: 75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Nodes evaluated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813339</a:t>
            </a:r>
            <a:endParaRPr/>
          </a:p>
        </p:txBody>
      </p:sp>
      <p:pic>
        <p:nvPicPr>
          <p:cNvPr id="63" name="Google Shape;63;p14" title="min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" y="108285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8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/>
              <a:t>αβ-pruning</a:t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102000" y="2966925"/>
            <a:ext cx="27303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Winner</a:t>
            </a:r>
            <a:r>
              <a:rPr lang="en" sz="1100">
                <a:solidFill>
                  <a:schemeClr val="dk1"/>
                </a:solidFill>
              </a:rPr>
              <a:t>: White (Agent)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moves</a:t>
            </a:r>
            <a:r>
              <a:rPr lang="en" sz="1100">
                <a:solidFill>
                  <a:schemeClr val="dk1"/>
                </a:solidFill>
              </a:rPr>
              <a:t>:81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Nodes evaluated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154270</a:t>
            </a:r>
            <a:endParaRPr/>
          </a:p>
        </p:txBody>
      </p:sp>
      <p:pic>
        <p:nvPicPr>
          <p:cNvPr id="70" name="Google Shape;70;p15" title="alph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25" y="111160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Function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Material Heuristic: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Pawn = 1 | Knight = 3 | Bishop = 3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Rook = 5 | Queen = 9 | King = 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Game-Over Overrides: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Checkmate:</a:t>
            </a:r>
            <a:r>
              <a:rPr lang="en" sz="1100">
                <a:solidFill>
                  <a:schemeClr val="dk1"/>
                </a:solidFill>
              </a:rPr>
              <a:t> +9999 if </a:t>
            </a:r>
            <a:r>
              <a:rPr b="1" lang="en" sz="1100">
                <a:solidFill>
                  <a:schemeClr val="dk1"/>
                </a:solidFill>
              </a:rPr>
              <a:t>you</a:t>
            </a:r>
            <a:r>
              <a:rPr lang="en" sz="1100">
                <a:solidFill>
                  <a:schemeClr val="dk1"/>
                </a:solidFill>
              </a:rPr>
              <a:t> deliver mate; –9999 if you are mated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Draw/Stalemate/Insufficient Material:</a:t>
            </a:r>
            <a:r>
              <a:rPr lang="en" sz="1100">
                <a:solidFill>
                  <a:schemeClr val="dk1"/>
                </a:solidFill>
              </a:rPr>
              <a:t>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Color Sign: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Sum </a:t>
            </a:r>
            <a:r>
              <a:rPr b="1" lang="en" sz="1100">
                <a:solidFill>
                  <a:schemeClr val="dk1"/>
                </a:solidFill>
              </a:rPr>
              <a:t>+value</a:t>
            </a:r>
            <a:r>
              <a:rPr lang="en" sz="1100">
                <a:solidFill>
                  <a:schemeClr val="dk1"/>
                </a:solidFill>
              </a:rPr>
              <a:t> for your pieces, </a:t>
            </a:r>
            <a:r>
              <a:rPr b="1" lang="en" sz="1100">
                <a:solidFill>
                  <a:schemeClr val="dk1"/>
                </a:solidFill>
              </a:rPr>
              <a:t>–value</a:t>
            </a:r>
            <a:r>
              <a:rPr lang="en" sz="1100">
                <a:solidFill>
                  <a:schemeClr val="dk1"/>
                </a:solidFill>
              </a:rPr>
              <a:t> for opponent’s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Positive → agent ahead; Negative → opponent ahead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Overall Score: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&gt; 0 → White (if agent=White) ahead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= 0 → Equal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&lt; 0 → Black ahead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3621250" cy="29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000" y="445015"/>
            <a:ext cx="2524125" cy="204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700" y="2571743"/>
            <a:ext cx="3083580" cy="235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7" y="1282167"/>
            <a:ext cx="2000501" cy="1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7219"/>
            <a:ext cx="3019424" cy="22821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62375" y="27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Saved(d)=nodes_mm(d)−nodes_ab(d)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775" y="2991742"/>
            <a:ext cx="2504690" cy="199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 Function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Material count: Pawn = 1, Knight/Bishop = 3, Rook = 5, Queen = 9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Checkmate: ±9999, Draw =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Pruning Efficiency &amp; Explanation</a:t>
            </a:r>
            <a:endParaRPr b="1" sz="23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Minimax</a:t>
            </a:r>
            <a:r>
              <a:rPr lang="en" sz="1100">
                <a:solidFill>
                  <a:srgbClr val="000000"/>
                </a:solidFill>
              </a:rPr>
              <a:t> visits </a:t>
            </a:r>
            <a:r>
              <a:rPr b="1" lang="en" sz="1100">
                <a:solidFill>
                  <a:srgbClr val="000000"/>
                </a:solidFill>
              </a:rPr>
              <a:t>every</a:t>
            </a:r>
            <a:r>
              <a:rPr lang="en" sz="1100">
                <a:solidFill>
                  <a:srgbClr val="000000"/>
                </a:solidFill>
              </a:rPr>
              <a:t> node → </a:t>
            </a:r>
            <a:r>
              <a:rPr b="1" lang="en" sz="1100">
                <a:solidFill>
                  <a:srgbClr val="000000"/>
                </a:solidFill>
              </a:rPr>
              <a:t>exponential</a:t>
            </a:r>
            <a:r>
              <a:rPr lang="en" sz="1100">
                <a:solidFill>
                  <a:srgbClr val="000000"/>
                </a:solidFill>
              </a:rPr>
              <a:t> growth in both time and node-count as depth ↑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Alpha-Beta</a:t>
            </a:r>
            <a:r>
              <a:rPr lang="en" sz="1100">
                <a:solidFill>
                  <a:srgbClr val="000000"/>
                </a:solidFill>
              </a:rPr>
              <a:t> prunes entire subtrees that cannot improve the evaluation → </a:t>
            </a:r>
            <a:r>
              <a:rPr b="1" lang="en" sz="1100">
                <a:solidFill>
                  <a:srgbClr val="000000"/>
                </a:solidFill>
              </a:rPr>
              <a:t>far fewer</a:t>
            </a:r>
            <a:r>
              <a:rPr lang="en" sz="1100">
                <a:solidFill>
                  <a:srgbClr val="000000"/>
                </a:solidFill>
              </a:rPr>
              <a:t> nodes, </a:t>
            </a:r>
            <a:r>
              <a:rPr b="1" lang="en" sz="1100">
                <a:solidFill>
                  <a:srgbClr val="000000"/>
                </a:solidFill>
              </a:rPr>
              <a:t>much faster</a:t>
            </a:r>
            <a:r>
              <a:rPr lang="en" sz="1100">
                <a:solidFill>
                  <a:srgbClr val="000000"/>
                </a:solidFill>
              </a:rPr>
              <a:t> searches</a:t>
            </a:r>
            <a:endParaRPr sz="1100">
              <a:solidFill>
                <a:srgbClr val="000000"/>
              </a:solidFill>
            </a:endParaRPr>
          </a:p>
          <a:p>
            <a:pPr indent="0" lvl="0" marL="279400" marR="1143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These Results?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Alpha-Beta runs much faster as depth grows because pruning cuts entire subtrees, whereas Minimax visits every node.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 depth 4, Minimax might explore ∼O(b⁴) nodes, while Alpha-Beta often explores far fewer (best‐case ≈O(b²)).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Ratio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increasing Minimax/Alpha-Beta ratio directly visualizes pruning efficiency.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