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531786543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531786543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531786543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531786543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51da4a0b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51da4a0b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5317865434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5317865434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317865434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317865434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317865434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317865434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drive.google.com/file/d/1vrcDi1KaBvMai7p7TqO0N_TM1Hnna4oz/view" TargetMode="External"/><Relationship Id="rId4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drive.google.com/file/d/1N-0vPl7DCc4rDSnyjGVFZTIbLbF6kBCe/view" TargetMode="External"/><Relationship Id="rId4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AI Assignment 3: Game Playing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Algorithms 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Minimax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αβ-pruning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t/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5600"/>
              <a:t>Environment used - </a:t>
            </a:r>
            <a:r>
              <a:rPr lang="en" sz="5600"/>
              <a:t>Chess</a:t>
            </a:r>
            <a:endParaRPr sz="5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6567125" y="3340575"/>
            <a:ext cx="2412300" cy="14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76200" marR="762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CS24M101 - A Sai Jagadeesh</a:t>
            </a:r>
            <a:endParaRPr b="1" sz="12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76200" marR="76200" rtl="0" algn="l">
              <a:lnSpc>
                <a:spcPct val="16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CS24M111 - G Kavyasri</a:t>
            </a:r>
            <a:endParaRPr b="1" sz="12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Minimax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5201125" y="3147100"/>
            <a:ext cx="3631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Winner</a:t>
            </a:r>
            <a:r>
              <a:rPr lang="en" sz="1100">
                <a:solidFill>
                  <a:schemeClr val="dk1"/>
                </a:solidFill>
              </a:rPr>
              <a:t>: White (Agent)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Total moves</a:t>
            </a:r>
            <a:r>
              <a:rPr lang="en" sz="1100">
                <a:solidFill>
                  <a:schemeClr val="dk1"/>
                </a:solidFill>
              </a:rPr>
              <a:t>: 75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Nodes evaluated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813339</a:t>
            </a:r>
            <a:endParaRPr/>
          </a:p>
        </p:txBody>
      </p:sp>
      <p:pic>
        <p:nvPicPr>
          <p:cNvPr id="63" name="Google Shape;63;p14" title="mini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575" y="1082850"/>
            <a:ext cx="33528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184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3240"/>
              <a:t>αβ-pruning</a:t>
            </a:r>
            <a:endParaRPr sz="324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720"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6102000" y="2966925"/>
            <a:ext cx="2730300" cy="16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Winner</a:t>
            </a:r>
            <a:r>
              <a:rPr lang="en" sz="1100">
                <a:solidFill>
                  <a:schemeClr val="dk1"/>
                </a:solidFill>
              </a:rPr>
              <a:t>: White (Agent)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Total moves</a:t>
            </a:r>
            <a:r>
              <a:rPr lang="en" sz="1100">
                <a:solidFill>
                  <a:schemeClr val="dk1"/>
                </a:solidFill>
              </a:rPr>
              <a:t>:81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Nodes evaluated</a:t>
            </a:r>
            <a:r>
              <a:rPr lang="en" sz="1100">
                <a:solidFill>
                  <a:schemeClr val="dk1"/>
                </a:solidFill>
              </a:rPr>
              <a:t>: </a:t>
            </a:r>
            <a:r>
              <a:rPr lang="en" sz="1050">
                <a:solidFill>
                  <a:srgbClr val="1F1F1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154270</a:t>
            </a:r>
            <a:endParaRPr/>
          </a:p>
        </p:txBody>
      </p:sp>
      <p:pic>
        <p:nvPicPr>
          <p:cNvPr id="70" name="Google Shape;70;p15" title="alph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3625" y="1111600"/>
            <a:ext cx="3352800" cy="335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Evaluation Function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Material Heuristic: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Pawn = 1 | Knight = 3 | Bishop = 3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Rook = 5 | Queen = 9 | King = 0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Game-Over Overrides: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Checkmate:</a:t>
            </a:r>
            <a:r>
              <a:rPr lang="en" sz="1100">
                <a:solidFill>
                  <a:schemeClr val="dk1"/>
                </a:solidFill>
              </a:rPr>
              <a:t> +9999 if </a:t>
            </a:r>
            <a:r>
              <a:rPr b="1" lang="en" sz="1100">
                <a:solidFill>
                  <a:schemeClr val="dk1"/>
                </a:solidFill>
              </a:rPr>
              <a:t>you</a:t>
            </a:r>
            <a:r>
              <a:rPr lang="en" sz="1100">
                <a:solidFill>
                  <a:schemeClr val="dk1"/>
                </a:solidFill>
              </a:rPr>
              <a:t> deliver mate; –9999 if you are mated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Draw/Stalemate/Insufficient Material:</a:t>
            </a:r>
            <a:r>
              <a:rPr lang="en" sz="1100">
                <a:solidFill>
                  <a:schemeClr val="dk1"/>
                </a:solidFill>
              </a:rPr>
              <a:t>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Color Sign: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Sum </a:t>
            </a:r>
            <a:r>
              <a:rPr b="1" lang="en" sz="1100">
                <a:solidFill>
                  <a:schemeClr val="dk1"/>
                </a:solidFill>
              </a:rPr>
              <a:t>+value</a:t>
            </a:r>
            <a:r>
              <a:rPr lang="en" sz="1100">
                <a:solidFill>
                  <a:schemeClr val="dk1"/>
                </a:solidFill>
              </a:rPr>
              <a:t> for your pieces, </a:t>
            </a:r>
            <a:r>
              <a:rPr b="1" lang="en" sz="1100">
                <a:solidFill>
                  <a:schemeClr val="dk1"/>
                </a:solidFill>
              </a:rPr>
              <a:t>–value</a:t>
            </a:r>
            <a:r>
              <a:rPr lang="en" sz="1100">
                <a:solidFill>
                  <a:schemeClr val="dk1"/>
                </a:solidFill>
              </a:rPr>
              <a:t> for opponent’s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Positive → agent ahead; Negative → opponent ahead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Overall Score:</a:t>
            </a:r>
            <a:br>
              <a:rPr b="1"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&gt; 0 → White (if agent=White) ahead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= 0 → Equal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&lt; 0 → Black ahead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1"/>
            <a:ext cx="3621250" cy="29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9000" y="445015"/>
            <a:ext cx="2524125" cy="204355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4700" y="2571743"/>
            <a:ext cx="3083580" cy="2350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PLOTS</a:t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367" y="1282167"/>
            <a:ext cx="2000501" cy="152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557219"/>
            <a:ext cx="3019424" cy="2282123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462375" y="27045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8000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Saved(d)=nodes_mm(d)−nodes_ab(d)</a:t>
            </a:r>
            <a:endParaRPr sz="1050">
              <a:solidFill>
                <a:srgbClr val="008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4775" y="2991742"/>
            <a:ext cx="2504690" cy="1999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Evaluation Function</a:t>
            </a:r>
            <a:r>
              <a:rPr lang="en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Material count: Pawn = 1, Knight/Bishop = 3, Rook = 5, Queen = 9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1100">
                <a:solidFill>
                  <a:schemeClr val="dk1"/>
                </a:solidFill>
              </a:rPr>
              <a:t>Checkmate: ±9999, Draw = 0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rgbClr val="000000"/>
                </a:solidFill>
              </a:rPr>
              <a:t>Pruning Efficiency &amp; Explanation</a:t>
            </a:r>
            <a:endParaRPr b="1" sz="2300">
              <a:solidFill>
                <a:srgbClr val="000000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100">
                <a:solidFill>
                  <a:srgbClr val="000000"/>
                </a:solidFill>
              </a:rPr>
              <a:t>Minimax</a:t>
            </a:r>
            <a:r>
              <a:rPr lang="en" sz="1100">
                <a:solidFill>
                  <a:srgbClr val="000000"/>
                </a:solidFill>
              </a:rPr>
              <a:t> visits </a:t>
            </a:r>
            <a:r>
              <a:rPr b="1" lang="en" sz="1100">
                <a:solidFill>
                  <a:srgbClr val="000000"/>
                </a:solidFill>
              </a:rPr>
              <a:t>every</a:t>
            </a:r>
            <a:r>
              <a:rPr lang="en" sz="1100">
                <a:solidFill>
                  <a:srgbClr val="000000"/>
                </a:solidFill>
              </a:rPr>
              <a:t> node → </a:t>
            </a:r>
            <a:r>
              <a:rPr b="1" lang="en" sz="1100">
                <a:solidFill>
                  <a:srgbClr val="000000"/>
                </a:solidFill>
              </a:rPr>
              <a:t>exponential</a:t>
            </a:r>
            <a:r>
              <a:rPr lang="en" sz="1100">
                <a:solidFill>
                  <a:srgbClr val="000000"/>
                </a:solidFill>
              </a:rPr>
              <a:t> growth in both time and node-count as depth ↑</a:t>
            </a:r>
            <a:br>
              <a:rPr lang="en" sz="1100">
                <a:solidFill>
                  <a:srgbClr val="000000"/>
                </a:solidFill>
              </a:rPr>
            </a:br>
            <a:endParaRPr sz="1100">
              <a:solidFill>
                <a:srgbClr val="000000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Char char="●"/>
            </a:pPr>
            <a:r>
              <a:rPr b="1" lang="en" sz="1100">
                <a:solidFill>
                  <a:srgbClr val="000000"/>
                </a:solidFill>
              </a:rPr>
              <a:t>Alpha-Beta</a:t>
            </a:r>
            <a:r>
              <a:rPr lang="en" sz="1100">
                <a:solidFill>
                  <a:srgbClr val="000000"/>
                </a:solidFill>
              </a:rPr>
              <a:t> prunes entire subtrees that cannot improve the evaluation → </a:t>
            </a:r>
            <a:r>
              <a:rPr b="1" lang="en" sz="1100">
                <a:solidFill>
                  <a:srgbClr val="000000"/>
                </a:solidFill>
              </a:rPr>
              <a:t>far fewer</a:t>
            </a:r>
            <a:r>
              <a:rPr lang="en" sz="1100">
                <a:solidFill>
                  <a:srgbClr val="000000"/>
                </a:solidFill>
              </a:rPr>
              <a:t> nodes, </a:t>
            </a:r>
            <a:r>
              <a:rPr b="1" lang="en" sz="1100">
                <a:solidFill>
                  <a:srgbClr val="000000"/>
                </a:solidFill>
              </a:rPr>
              <a:t>much faster</a:t>
            </a:r>
            <a:r>
              <a:rPr lang="en" sz="1100">
                <a:solidFill>
                  <a:srgbClr val="000000"/>
                </a:solidFill>
              </a:rPr>
              <a:t> searches</a:t>
            </a:r>
            <a:endParaRPr sz="1100">
              <a:solidFill>
                <a:srgbClr val="000000"/>
              </a:solidFill>
            </a:endParaRPr>
          </a:p>
          <a:p>
            <a:pPr indent="0" lvl="0" marL="279400" marR="114300" rtl="0" algn="l">
              <a:lnSpc>
                <a:spcPct val="16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Why These Results?</a:t>
            </a:r>
            <a:endParaRPr b="1"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69" lvl="0" marL="736600" marR="114300" rtl="0" algn="l">
              <a:spcBef>
                <a:spcPts val="110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Roboto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Time plot: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Alpha-Beta runs much faster as depth grows because pruning cuts entire subtrees, whereas Minimax visits every node.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69" lvl="0" marL="736600" marR="1143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Roboto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Node plot: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 depth 4, Minimax might explore ∼O(b⁴) nodes, while Alpha-Beta often explores far fewer (best‐case ≈O(b²)).</a:t>
            </a:r>
            <a:endParaRPr sz="1200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3369" lvl="0" marL="736600" marR="1143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ct val="100000"/>
              <a:buFont typeface="Roboto"/>
              <a:buChar char="●"/>
            </a:pPr>
            <a:r>
              <a:rPr b="1"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Ratio plot:</a:t>
            </a:r>
            <a:r>
              <a:rPr lang="en" sz="1200">
                <a:solidFill>
                  <a:srgbClr val="1F1F1F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The increasing Minimax/Alpha-Beta ratio directly visualizes pruning efficiency.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