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31786543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3178654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3178654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3178654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31786543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31786543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1da4a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1da4a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iamlucaswolf/gym-ches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vrcDi1KaBvMai7p7TqO0N_TM1Hnna4oz/view" TargetMode="External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N-0vPl7DCc4rDSnyjGVFZTIbLbF6kBCe/view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9883" y="519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 Assignment 3: Game Playing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Algorithms Implemented: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1. </a:t>
            </a:r>
            <a:r>
              <a:rPr lang="en" sz="1900">
                <a:solidFill>
                  <a:srgbClr val="000000"/>
                </a:solidFill>
              </a:rPr>
              <a:t>Minimax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2. αβ-pruning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Environment used -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Chess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500225" y="4058200"/>
            <a:ext cx="26085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CS24M101 - A Sai Jagadeesh</a:t>
            </a:r>
            <a:endParaRPr b="1"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6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CS24M111 - G Kavyasri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45275" y="160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905450" y="3698575"/>
            <a:ext cx="3046200" cy="12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Results of the Game: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Winner</a:t>
            </a:r>
            <a:r>
              <a:rPr lang="en" sz="1200">
                <a:solidFill>
                  <a:schemeClr val="dk1"/>
                </a:solidFill>
              </a:rPr>
              <a:t>: White (Agent) wins by checkmate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Total moves</a:t>
            </a:r>
            <a:r>
              <a:rPr lang="en" sz="1200">
                <a:solidFill>
                  <a:schemeClr val="dk1"/>
                </a:solidFill>
              </a:rPr>
              <a:t>: 75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Nodes evaluated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81333</a:t>
            </a: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" name="Google Shape;63;p14" title="min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25" y="1082850"/>
            <a:ext cx="5185325" cy="3937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711075" y="543675"/>
            <a:ext cx="31719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              Minimax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Exhaustively searches the game tree to a fixed depth, choosing the move that </a:t>
            </a:r>
            <a:r>
              <a:rPr b="1" lang="en" sz="1100">
                <a:solidFill>
                  <a:schemeClr val="dk1"/>
                </a:solidFill>
              </a:rPr>
              <a:t>maximizes </a:t>
            </a:r>
            <a:r>
              <a:rPr lang="en" sz="1100">
                <a:solidFill>
                  <a:schemeClr val="dk1"/>
                </a:solidFill>
              </a:rPr>
              <a:t>the worst-case outcome under </a:t>
            </a:r>
            <a:r>
              <a:rPr b="1" lang="en" sz="1100">
                <a:solidFill>
                  <a:schemeClr val="dk1"/>
                </a:solidFill>
              </a:rPr>
              <a:t>optimal </a:t>
            </a:r>
            <a:r>
              <a:rPr lang="en" sz="1100">
                <a:solidFill>
                  <a:schemeClr val="dk1"/>
                </a:solidFill>
              </a:rPr>
              <a:t>opponent play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Assumes </a:t>
            </a:r>
            <a:r>
              <a:rPr b="1" lang="en" sz="1100">
                <a:solidFill>
                  <a:schemeClr val="dk1"/>
                </a:solidFill>
              </a:rPr>
              <a:t>both players play optimally</a:t>
            </a:r>
            <a:r>
              <a:rPr lang="en" sz="1100">
                <a:solidFill>
                  <a:schemeClr val="dk1"/>
                </a:solidFill>
              </a:rPr>
              <a:t>: the maximizing player picks the move that </a:t>
            </a:r>
            <a:r>
              <a:rPr b="1" lang="en" sz="1100">
                <a:solidFill>
                  <a:schemeClr val="dk1"/>
                </a:solidFill>
              </a:rPr>
              <a:t>maximizes the minimum</a:t>
            </a:r>
            <a:r>
              <a:rPr lang="en" sz="1100">
                <a:solidFill>
                  <a:schemeClr val="dk1"/>
                </a:solidFill>
              </a:rPr>
              <a:t> score the opponent can force.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Guarantees an </a:t>
            </a:r>
            <a:r>
              <a:rPr b="1" lang="en" sz="1100">
                <a:solidFill>
                  <a:schemeClr val="dk1"/>
                </a:solidFill>
              </a:rPr>
              <a:t>optimal choice</a:t>
            </a:r>
            <a:r>
              <a:rPr lang="en" sz="1100">
                <a:solidFill>
                  <a:schemeClr val="dk1"/>
                </a:solidFill>
              </a:rPr>
              <a:t> at the root, at the cost of examining every node in the search tree.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09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40"/>
              <a:t>αβ-pruning</a:t>
            </a:r>
            <a:endParaRPr sz="3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2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769350" y="3455100"/>
            <a:ext cx="32745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Results of the Game: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200">
                <a:solidFill>
                  <a:schemeClr val="dk1"/>
                </a:solidFill>
              </a:rPr>
            </a:br>
            <a:r>
              <a:rPr b="1" lang="en" sz="1200">
                <a:solidFill>
                  <a:schemeClr val="dk1"/>
                </a:solidFill>
              </a:rPr>
              <a:t>Winner</a:t>
            </a:r>
            <a:r>
              <a:rPr lang="en" sz="1200">
                <a:solidFill>
                  <a:schemeClr val="dk1"/>
                </a:solidFill>
              </a:rPr>
              <a:t>: White (Agent) wins by checkmate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Total moves</a:t>
            </a:r>
            <a:r>
              <a:rPr lang="en" sz="1200">
                <a:solidFill>
                  <a:schemeClr val="dk1"/>
                </a:solidFill>
              </a:rPr>
              <a:t>:81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Nodes evaluated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154270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71" name="Google Shape;71;p15" title="alph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00" y="1103225"/>
            <a:ext cx="5193675" cy="38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610450" y="263413"/>
            <a:ext cx="3322200" cy="3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        Alpha-Beta Pruning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Extends Minimax by carrying two bounds (</a:t>
            </a:r>
            <a:r>
              <a:rPr b="1" lang="en" sz="1100">
                <a:solidFill>
                  <a:schemeClr val="dk1"/>
                </a:solidFill>
              </a:rPr>
              <a:t>α</a:t>
            </a:r>
            <a:r>
              <a:rPr lang="en" sz="1100">
                <a:solidFill>
                  <a:schemeClr val="dk1"/>
                </a:solidFill>
              </a:rPr>
              <a:t> for the best-already-found </a:t>
            </a:r>
            <a:r>
              <a:rPr b="1" lang="en" sz="1100">
                <a:solidFill>
                  <a:schemeClr val="dk1"/>
                </a:solidFill>
              </a:rPr>
              <a:t>max </a:t>
            </a:r>
            <a:r>
              <a:rPr lang="en" sz="1100">
                <a:solidFill>
                  <a:schemeClr val="dk1"/>
                </a:solidFill>
              </a:rPr>
              <a:t>score, </a:t>
            </a:r>
            <a:r>
              <a:rPr b="1" lang="en" sz="1100">
                <a:solidFill>
                  <a:schemeClr val="dk1"/>
                </a:solidFill>
              </a:rPr>
              <a:t>β </a:t>
            </a:r>
            <a:r>
              <a:rPr lang="en" sz="1100">
                <a:solidFill>
                  <a:schemeClr val="dk1"/>
                </a:solidFill>
              </a:rPr>
              <a:t>for the best-already-found </a:t>
            </a:r>
            <a:r>
              <a:rPr b="1" lang="en" sz="1100">
                <a:solidFill>
                  <a:schemeClr val="dk1"/>
                </a:solidFill>
              </a:rPr>
              <a:t>min </a:t>
            </a:r>
            <a:r>
              <a:rPr lang="en" sz="1100">
                <a:solidFill>
                  <a:schemeClr val="dk1"/>
                </a:solidFill>
              </a:rPr>
              <a:t>score) to skip (“</a:t>
            </a:r>
            <a:r>
              <a:rPr b="1" lang="en" sz="1100">
                <a:solidFill>
                  <a:schemeClr val="dk1"/>
                </a:solidFill>
              </a:rPr>
              <a:t>prune</a:t>
            </a:r>
            <a:r>
              <a:rPr lang="en" sz="1100">
                <a:solidFill>
                  <a:schemeClr val="dk1"/>
                </a:solidFill>
              </a:rPr>
              <a:t>”) branches that cannot influence the final decision.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Whenever a move is proven worse than a previously examined alternative, its entire </a:t>
            </a:r>
            <a:r>
              <a:rPr b="1" lang="en" sz="1100">
                <a:solidFill>
                  <a:schemeClr val="dk1"/>
                </a:solidFill>
              </a:rPr>
              <a:t>subtree is discarded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Achieves identical results to Minimax with far </a:t>
            </a:r>
            <a:r>
              <a:rPr b="1" lang="en" sz="1100">
                <a:solidFill>
                  <a:schemeClr val="dk1"/>
                </a:solidFill>
              </a:rPr>
              <a:t>fewer node </a:t>
            </a:r>
            <a:r>
              <a:rPr lang="en" sz="1100">
                <a:solidFill>
                  <a:schemeClr val="dk1"/>
                </a:solidFill>
              </a:rPr>
              <a:t>evaluations, enabling deeper searches in the same time.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0" y="0"/>
            <a:ext cx="8604000" cy="5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" y="461950"/>
            <a:ext cx="3311575" cy="20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0850" y="217850"/>
            <a:ext cx="2862525" cy="22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2850" y="2675030"/>
            <a:ext cx="2851850" cy="2173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50" y="2536875"/>
            <a:ext cx="3170225" cy="225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9300" y="286450"/>
            <a:ext cx="2505200" cy="21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83588" y="2603363"/>
            <a:ext cx="2679249" cy="22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38725" y="4747225"/>
            <a:ext cx="5315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Saved(d)=nodes_mm(d)−nodes_ab(d); where d-depth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46475" y="0"/>
            <a:ext cx="358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46475" y="733050"/>
            <a:ext cx="4437300" cy="25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en" sz="2100">
                <a:solidFill>
                  <a:schemeClr val="dk1"/>
                </a:solidFill>
              </a:rPr>
              <a:t>Evaluation Function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051"/>
              <a:buFont typeface="Arial"/>
              <a:buNone/>
            </a:pPr>
            <a:r>
              <a:rPr b="1" lang="en" sz="1208">
                <a:solidFill>
                  <a:schemeClr val="dk1"/>
                </a:solidFill>
              </a:rPr>
              <a:t>Material Heuristic:</a:t>
            </a:r>
            <a:endParaRPr b="1" sz="1208">
              <a:solidFill>
                <a:schemeClr val="dk1"/>
              </a:solidFill>
            </a:endParaRPr>
          </a:p>
          <a:p>
            <a:pPr indent="-29380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8">
                <a:solidFill>
                  <a:schemeClr val="dk1"/>
                </a:solidFill>
              </a:rPr>
              <a:t>Pawn = 1 | Knight = 3 | Bishop = 3</a:t>
            </a:r>
            <a:br>
              <a:rPr lang="en" sz="1208">
                <a:solidFill>
                  <a:schemeClr val="dk1"/>
                </a:solidFill>
              </a:rPr>
            </a:br>
            <a:endParaRPr sz="1208">
              <a:solidFill>
                <a:schemeClr val="dk1"/>
              </a:solidFill>
            </a:endParaRPr>
          </a:p>
          <a:p>
            <a:pPr indent="-2938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8">
                <a:solidFill>
                  <a:schemeClr val="dk1"/>
                </a:solidFill>
              </a:rPr>
              <a:t>Rook = 5 | Queen = 9 | King = 0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051"/>
              <a:buFont typeface="Arial"/>
              <a:buNone/>
            </a:pPr>
            <a:r>
              <a:rPr b="1" lang="en" sz="1208">
                <a:solidFill>
                  <a:schemeClr val="dk1"/>
                </a:solidFill>
              </a:rPr>
              <a:t>Game-Over Overrides:</a:t>
            </a:r>
            <a:endParaRPr b="1" sz="1208">
              <a:solidFill>
                <a:schemeClr val="dk1"/>
              </a:solidFill>
            </a:endParaRPr>
          </a:p>
          <a:p>
            <a:pPr indent="-29380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08">
                <a:solidFill>
                  <a:schemeClr val="dk1"/>
                </a:solidFill>
              </a:rPr>
              <a:t>Checkmate:</a:t>
            </a:r>
            <a:r>
              <a:rPr lang="en" sz="1208">
                <a:solidFill>
                  <a:schemeClr val="dk1"/>
                </a:solidFill>
              </a:rPr>
              <a:t> +9999 if </a:t>
            </a:r>
            <a:r>
              <a:rPr b="1" lang="en" sz="1208">
                <a:solidFill>
                  <a:schemeClr val="dk1"/>
                </a:solidFill>
              </a:rPr>
              <a:t>you</a:t>
            </a:r>
            <a:r>
              <a:rPr lang="en" sz="1208">
                <a:solidFill>
                  <a:schemeClr val="dk1"/>
                </a:solidFill>
              </a:rPr>
              <a:t> deliver mate; –9999 if you are mated</a:t>
            </a:r>
            <a:br>
              <a:rPr lang="en" sz="1208">
                <a:solidFill>
                  <a:schemeClr val="dk1"/>
                </a:solidFill>
              </a:rPr>
            </a:br>
            <a:endParaRPr sz="1208">
              <a:solidFill>
                <a:schemeClr val="dk1"/>
              </a:solidFill>
            </a:endParaRPr>
          </a:p>
          <a:p>
            <a:pPr indent="-29380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08">
                <a:solidFill>
                  <a:schemeClr val="dk1"/>
                </a:solidFill>
              </a:rPr>
              <a:t>Draw/Stalemate/Insufficient Material:</a:t>
            </a:r>
            <a:r>
              <a:rPr lang="en" sz="1208">
                <a:solidFill>
                  <a:schemeClr val="dk1"/>
                </a:solidFill>
              </a:rPr>
              <a:t> 0</a:t>
            </a:r>
            <a:endParaRPr sz="12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323250" y="3082125"/>
            <a:ext cx="3999900" cy="19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24">
                <a:solidFill>
                  <a:schemeClr val="dk1"/>
                </a:solidFill>
              </a:rPr>
              <a:t>Color Sign:</a:t>
            </a:r>
            <a:endParaRPr b="1" sz="1424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Sum </a:t>
            </a:r>
            <a:r>
              <a:rPr b="1" lang="en" sz="1100">
                <a:solidFill>
                  <a:schemeClr val="dk1"/>
                </a:solidFill>
              </a:rPr>
              <a:t>+value</a:t>
            </a:r>
            <a:r>
              <a:rPr lang="en" sz="1100">
                <a:solidFill>
                  <a:schemeClr val="dk1"/>
                </a:solidFill>
              </a:rPr>
              <a:t> for your pieces, </a:t>
            </a:r>
            <a:r>
              <a:rPr b="1" lang="en" sz="1100">
                <a:solidFill>
                  <a:schemeClr val="dk1"/>
                </a:solidFill>
              </a:rPr>
              <a:t>–value</a:t>
            </a:r>
            <a:r>
              <a:rPr lang="en" sz="1100">
                <a:solidFill>
                  <a:schemeClr val="dk1"/>
                </a:solidFill>
              </a:rPr>
              <a:t> for opponent’s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Positive → agent ahead; Negative → opponent ahead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Overall Score: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&gt; 0 → White (if agent=White) ahead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= 0 → Equal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&lt; 0 → Black ahead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793200" y="572700"/>
            <a:ext cx="41295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Pruning Efficiency &amp; Explanation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Minimax</a:t>
            </a:r>
            <a:r>
              <a:rPr lang="en" sz="1100">
                <a:solidFill>
                  <a:schemeClr val="dk1"/>
                </a:solidFill>
              </a:rPr>
              <a:t> visits </a:t>
            </a:r>
            <a:r>
              <a:rPr b="1" lang="en" sz="1100">
                <a:solidFill>
                  <a:schemeClr val="dk1"/>
                </a:solidFill>
              </a:rPr>
              <a:t>every</a:t>
            </a:r>
            <a:r>
              <a:rPr lang="en" sz="1100">
                <a:solidFill>
                  <a:schemeClr val="dk1"/>
                </a:solidFill>
              </a:rPr>
              <a:t> node → </a:t>
            </a:r>
            <a:r>
              <a:rPr b="1" lang="en" sz="1100">
                <a:solidFill>
                  <a:schemeClr val="dk1"/>
                </a:solidFill>
              </a:rPr>
              <a:t>exponential</a:t>
            </a:r>
            <a:r>
              <a:rPr lang="en" sz="1100">
                <a:solidFill>
                  <a:schemeClr val="dk1"/>
                </a:solidFill>
              </a:rPr>
              <a:t> growth in both time and node-count as depth ↑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Alpha-Beta</a:t>
            </a:r>
            <a:r>
              <a:rPr lang="en" sz="1100">
                <a:solidFill>
                  <a:schemeClr val="dk1"/>
                </a:solidFill>
              </a:rPr>
              <a:t> prunes entire subtrees that cannot improve the evaluation → </a:t>
            </a:r>
            <a:r>
              <a:rPr b="1" lang="en" sz="1100">
                <a:solidFill>
                  <a:schemeClr val="dk1"/>
                </a:solidFill>
              </a:rPr>
              <a:t>far fewer</a:t>
            </a:r>
            <a:r>
              <a:rPr lang="en" sz="1100">
                <a:solidFill>
                  <a:schemeClr val="dk1"/>
                </a:solidFill>
              </a:rPr>
              <a:t> nodes, </a:t>
            </a:r>
            <a:r>
              <a:rPr b="1" lang="en" sz="1100">
                <a:solidFill>
                  <a:schemeClr val="dk1"/>
                </a:solidFill>
              </a:rPr>
              <a:t>much faster</a:t>
            </a:r>
            <a:r>
              <a:rPr lang="en" sz="1100">
                <a:solidFill>
                  <a:schemeClr val="dk1"/>
                </a:solidFill>
              </a:rPr>
              <a:t> searches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683775" y="2367825"/>
            <a:ext cx="4427100" cy="24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9400" marR="11430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Why These Results?</a:t>
            </a:r>
            <a:endParaRPr b="1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11430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Time plot:</a:t>
            </a:r>
            <a:r>
              <a:rPr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Alpha-Beta</a:t>
            </a:r>
            <a:r>
              <a:rPr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runs </a:t>
            </a:r>
            <a:r>
              <a:rPr b="1"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much faster</a:t>
            </a:r>
            <a:r>
              <a:rPr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as depth grows because pruning cuts entire subtrees, whereas Minimax visits every node.</a:t>
            </a:r>
            <a:endParaRPr sz="11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1143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Node plot:</a:t>
            </a:r>
            <a:r>
              <a:rPr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At depth 4, Minimax might explore ∼</a:t>
            </a:r>
            <a:r>
              <a:rPr b="1"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O(b⁴)</a:t>
            </a:r>
            <a:r>
              <a:rPr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nodes, while Alpha-Beta often explores far fewer (</a:t>
            </a:r>
            <a:r>
              <a:rPr b="1"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best‐case ≈O(b²)).</a:t>
            </a:r>
            <a:endParaRPr b="1" sz="1100">
              <a:solidFill>
                <a:srgbClr val="1F1F1F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Char char="●"/>
            </a:pPr>
            <a:r>
              <a:rPr b="1"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Ratio plot:</a:t>
            </a:r>
            <a:r>
              <a:rPr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The increasing Minimax/Alpha-Beta ratio directly </a:t>
            </a:r>
            <a:r>
              <a:rPr b="1"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visualizes pruning</a:t>
            </a:r>
            <a:r>
              <a:rPr lang="en" sz="1100">
                <a:solidFill>
                  <a:srgbClr val="1F1F1F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efficiency.</a:t>
            </a:r>
            <a:endParaRPr sz="1700">
              <a:solidFill>
                <a:schemeClr val="dk2"/>
              </a:solidFill>
            </a:endParaRPr>
          </a:p>
        </p:txBody>
      </p:sp>
      <p:cxnSp>
        <p:nvCxnSpPr>
          <p:cNvPr id="94" name="Google Shape;94;p17"/>
          <p:cNvCxnSpPr/>
          <p:nvPr/>
        </p:nvCxnSpPr>
        <p:spPr>
          <a:xfrm flipH="1">
            <a:off x="4642625" y="578050"/>
            <a:ext cx="8400" cy="41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