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4" r:id="rId6"/>
    <p:sldId id="258" r:id="rId7"/>
    <p:sldId id="259" r:id="rId8"/>
    <p:sldId id="260" r:id="rId9"/>
    <p:sldId id="261" r:id="rId10"/>
    <p:sldId id="262" r:id="rId11"/>
    <p:sldId id="263" r:id="rId12"/>
    <p:sldId id="265" r:id="rId13"/>
    <p:sldId id="273" r:id="rId14"/>
    <p:sldId id="266" r:id="rId15"/>
    <p:sldId id="264" r:id="rId16"/>
    <p:sldId id="267" r:id="rId17"/>
    <p:sldId id="268" r:id="rId18"/>
    <p:sldId id="270" r:id="rId19"/>
    <p:sldId id="271" r:id="rId20"/>
    <p:sldId id="272"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8" d="100"/>
          <a:sy n="98" d="100"/>
        </p:scale>
        <p:origin x="77" y="2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899B-2CBE-4F9D-93D5-425D78013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344B96-6F2B-456A-AEF4-09BF8397BE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0B2EE2-2DC3-4C9B-BF06-A373BBCBBCFC}"/>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5" name="Footer Placeholder 4">
            <a:extLst>
              <a:ext uri="{FF2B5EF4-FFF2-40B4-BE49-F238E27FC236}">
                <a16:creationId xmlns:a16="http://schemas.microsoft.com/office/drawing/2014/main" id="{CE7B1E53-8120-4533-96CD-FC70DA3EF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673F2-AA11-4AD7-8440-0ED0F6991F6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3070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41D5-A779-4B06-86F7-E5B97B921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33048-AEF4-4270-9FB6-9A426CD1F5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9D544-6AEA-4C82-9999-611313DD5D59}"/>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5" name="Footer Placeholder 4">
            <a:extLst>
              <a:ext uri="{FF2B5EF4-FFF2-40B4-BE49-F238E27FC236}">
                <a16:creationId xmlns:a16="http://schemas.microsoft.com/office/drawing/2014/main" id="{50111AD0-9273-4AFB-B4ED-CAF0F6911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9B029-A7B5-4156-B794-EC74B6563AA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09774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57F54-BD3B-4A06-87AE-6413A4090D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1576EE-F4F3-40A2-BE1B-8BC6DF7FA1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FDCA0-4738-4512-9507-D11DC2EA2616}"/>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5" name="Footer Placeholder 4">
            <a:extLst>
              <a:ext uri="{FF2B5EF4-FFF2-40B4-BE49-F238E27FC236}">
                <a16:creationId xmlns:a16="http://schemas.microsoft.com/office/drawing/2014/main" id="{0AFF3E01-7F24-4B73-9578-CE3E6B9D2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9A1A-A5C3-4A5E-81B9-9206C437B8B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90141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5A5F-27F3-426E-BDB5-656BE9C40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ED07A-F434-4825-ADD9-8540BC7B6F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84C48-1D50-4EF6-9B02-A35D5E03452D}"/>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5" name="Footer Placeholder 4">
            <a:extLst>
              <a:ext uri="{FF2B5EF4-FFF2-40B4-BE49-F238E27FC236}">
                <a16:creationId xmlns:a16="http://schemas.microsoft.com/office/drawing/2014/main" id="{D43DC60E-EE19-4316-8203-B771DECEA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83E67-E1DF-4370-B202-142DF1284E2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25314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8444-36DB-41A5-A550-21D7E8FD9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BEAF1A-3857-4BE4-8844-4610F525F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37E76E-520A-495E-9009-C454A7E82AC3}"/>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5" name="Footer Placeholder 4">
            <a:extLst>
              <a:ext uri="{FF2B5EF4-FFF2-40B4-BE49-F238E27FC236}">
                <a16:creationId xmlns:a16="http://schemas.microsoft.com/office/drawing/2014/main" id="{EEDA878E-4FB9-4112-A739-05398578C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8D752-DC09-422C-9412-9CB1A29B48C5}"/>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70949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9ADA-0117-413C-A8AD-FB96373028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A26C9-7F77-497B-9223-BCC2ADCF65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C9DDD-97F9-4B95-9A5A-13AE57D870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9031C1-3230-4124-B305-13EEF62D14FB}"/>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6" name="Footer Placeholder 5">
            <a:extLst>
              <a:ext uri="{FF2B5EF4-FFF2-40B4-BE49-F238E27FC236}">
                <a16:creationId xmlns:a16="http://schemas.microsoft.com/office/drawing/2014/main" id="{B7D48E01-894F-4FE8-9BDD-E22842EC2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B114A-9C3E-443D-8ADC-C061A3A6473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24278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A233-4334-4875-B7F4-93CC5B93C3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9454F4-43D9-4369-83D7-0D336EB49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46831B-A0A0-4F2A-94E0-932063100A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A610A-AD59-4E83-BAEE-5C7045D67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5BDE04-9BA5-4EF8-B8A0-49E71E0D5F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EEE7A-2AE9-4899-A096-32A987C60250}"/>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8" name="Footer Placeholder 7">
            <a:extLst>
              <a:ext uri="{FF2B5EF4-FFF2-40B4-BE49-F238E27FC236}">
                <a16:creationId xmlns:a16="http://schemas.microsoft.com/office/drawing/2014/main" id="{99EE2027-EBD9-427E-9DE8-D1FF53820E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DCD26A-FD12-4F86-B8CF-98A84C5C721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69261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7101-D387-4D76-83A0-3B5219A12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96AD76-FDB9-4245-907B-EE16EC68ABAC}"/>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4" name="Footer Placeholder 3">
            <a:extLst>
              <a:ext uri="{FF2B5EF4-FFF2-40B4-BE49-F238E27FC236}">
                <a16:creationId xmlns:a16="http://schemas.microsoft.com/office/drawing/2014/main" id="{C3CDF41E-349B-4818-9E86-E87217D0C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8009C1-8152-4793-B983-15C1EF91B61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62852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9716B-3D70-4AF0-892A-CFAC9D968922}"/>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3" name="Footer Placeholder 2">
            <a:extLst>
              <a:ext uri="{FF2B5EF4-FFF2-40B4-BE49-F238E27FC236}">
                <a16:creationId xmlns:a16="http://schemas.microsoft.com/office/drawing/2014/main" id="{438FB7EC-37BA-44BB-9C78-4A3A5F987B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F20DED-7E28-4D86-AAAA-90D680DF3473}"/>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43589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ACF5-AEC5-426C-A233-780FE2EA7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026901-82CB-49FF-A26B-6D4D31FCC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D3835B-D773-4AA6-986C-88E937C40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CAD546-F095-410C-A580-FC9886868B21}"/>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6" name="Footer Placeholder 5">
            <a:extLst>
              <a:ext uri="{FF2B5EF4-FFF2-40B4-BE49-F238E27FC236}">
                <a16:creationId xmlns:a16="http://schemas.microsoft.com/office/drawing/2014/main" id="{D3666CC7-4216-4FF9-A3B1-D9067049A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B902E-5687-431E-8F18-A2B0D7F8CD7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78070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3265-AFA2-44C7-8BCA-FC022CCE1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BE60F-4DDC-48FA-B2EB-33CD424CA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1F115D-5A0B-4CB5-9CE4-D201C6BFD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DD837-5CFC-49FE-A1CF-B7495060C638}"/>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6" name="Footer Placeholder 5">
            <a:extLst>
              <a:ext uri="{FF2B5EF4-FFF2-40B4-BE49-F238E27FC236}">
                <a16:creationId xmlns:a16="http://schemas.microsoft.com/office/drawing/2014/main" id="{C80A2026-8738-48F8-AD76-0441DEA1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48BEE-4DAC-4236-853D-868BA9B9058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4649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0243D-87F8-4E08-8218-0635C42D4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08521F-0549-44B2-8826-35F7D81EF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29B22-5B2D-4FFC-9DAC-69D677F47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DBE60-9DBF-4AEC-B933-FFCA020856EA}" type="datetimeFigureOut">
              <a:rPr lang="en-US" smtClean="0"/>
              <a:t>2/1/2021</a:t>
            </a:fld>
            <a:endParaRPr lang="en-US"/>
          </a:p>
        </p:txBody>
      </p:sp>
      <p:sp>
        <p:nvSpPr>
          <p:cNvPr id="5" name="Footer Placeholder 4">
            <a:extLst>
              <a:ext uri="{FF2B5EF4-FFF2-40B4-BE49-F238E27FC236}">
                <a16:creationId xmlns:a16="http://schemas.microsoft.com/office/drawing/2014/main" id="{4AE030B6-A0EA-4E28-A73B-2ADD242B7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57C84-117D-49ED-89EC-7AA5B4279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924C7-1970-42F6-9ED7-3FFAEAA4AB32}" type="slidenum">
              <a:rPr lang="en-US" smtClean="0"/>
              <a:t>‹#›</a:t>
            </a:fld>
            <a:endParaRPr lang="en-US"/>
          </a:p>
        </p:txBody>
      </p:sp>
    </p:spTree>
    <p:extLst>
      <p:ext uri="{BB962C8B-B14F-4D97-AF65-F5344CB8AC3E}">
        <p14:creationId xmlns:p14="http://schemas.microsoft.com/office/powerpoint/2010/main" val="1292934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8EBA5A-1AE0-409C-A2E8-DFD05A9805DF}"/>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D301D54-F180-417A-B9A2-22EDAA2024D0}"/>
              </a:ext>
            </a:extLst>
          </p:cNvPr>
          <p:cNvPicPr>
            <a:picLocks noChangeAspect="1"/>
          </p:cNvPicPr>
          <p:nvPr/>
        </p:nvPicPr>
        <p:blipFill>
          <a:blip r:embed="rId2"/>
          <a:stretch>
            <a:fillRect/>
          </a:stretch>
        </p:blipFill>
        <p:spPr>
          <a:xfrm>
            <a:off x="2815838" y="1049664"/>
            <a:ext cx="6712721" cy="3775905"/>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B44B9BD-9F27-433E-9028-711068122C1B}"/>
              </a:ext>
            </a:extLst>
          </p:cNvPr>
          <p:cNvSpPr txBox="1"/>
          <p:nvPr/>
        </p:nvSpPr>
        <p:spPr>
          <a:xfrm>
            <a:off x="0" y="5268482"/>
            <a:ext cx="12192000" cy="923330"/>
          </a:xfrm>
          <a:prstGeom prst="rect">
            <a:avLst/>
          </a:prstGeom>
          <a:noFill/>
        </p:spPr>
        <p:txBody>
          <a:bodyPr wrap="square" rtlCol="0">
            <a:spAutoFit/>
          </a:bodyPr>
          <a:lstStyle/>
          <a:p>
            <a:pPr algn="ctr"/>
            <a:r>
              <a:rPr lang="en-US" dirty="0">
                <a:solidFill>
                  <a:schemeClr val="bg1"/>
                </a:solidFill>
              </a:rPr>
              <a:t>Created for Intro to Game Programming at the University of Nebraska at Omaha</a:t>
            </a:r>
          </a:p>
          <a:p>
            <a:pPr algn="ctr"/>
            <a:r>
              <a:rPr lang="en-US" dirty="0">
                <a:solidFill>
                  <a:schemeClr val="bg1"/>
                </a:solidFill>
              </a:rPr>
              <a:t>But free for anyone to use and learn.</a:t>
            </a:r>
          </a:p>
          <a:p>
            <a:pPr algn="ctr"/>
            <a:r>
              <a:rPr lang="en-US" dirty="0">
                <a:solidFill>
                  <a:schemeClr val="bg1"/>
                </a:solidFill>
              </a:rPr>
              <a:t>B. Ricks, PhD</a:t>
            </a:r>
          </a:p>
        </p:txBody>
      </p:sp>
      <p:sp>
        <p:nvSpPr>
          <p:cNvPr id="7" name="Rectangle 6">
            <a:extLst>
              <a:ext uri="{FF2B5EF4-FFF2-40B4-BE49-F238E27FC236}">
                <a16:creationId xmlns:a16="http://schemas.microsoft.com/office/drawing/2014/main" id="{7D9E5DCD-2332-45B8-BD0B-8350B07D4E74}"/>
              </a:ext>
            </a:extLst>
          </p:cNvPr>
          <p:cNvSpPr/>
          <p:nvPr/>
        </p:nvSpPr>
        <p:spPr>
          <a:xfrm>
            <a:off x="10714456" y="6091067"/>
            <a:ext cx="1321688" cy="5996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4" name="Picture 73">
            <a:extLst>
              <a:ext uri="{FF2B5EF4-FFF2-40B4-BE49-F238E27FC236}">
                <a16:creationId xmlns:a16="http://schemas.microsoft.com/office/drawing/2014/main" id="{1E714503-0C76-4991-95D2-B860BFA2CB1B}"/>
              </a:ext>
            </a:extLst>
          </p:cNvPr>
          <p:cNvPicPr>
            <a:picLocks noChangeAspect="1"/>
          </p:cNvPicPr>
          <p:nvPr/>
        </p:nvPicPr>
        <p:blipFill>
          <a:blip r:embed="rId3"/>
          <a:stretch>
            <a:fillRect/>
          </a:stretch>
        </p:blipFill>
        <p:spPr>
          <a:xfrm>
            <a:off x="10714456" y="6091067"/>
            <a:ext cx="1321688" cy="599655"/>
          </a:xfrm>
          <a:prstGeom prst="rect">
            <a:avLst/>
          </a:prstGeom>
        </p:spPr>
      </p:pic>
    </p:spTree>
    <p:extLst>
      <p:ext uri="{BB962C8B-B14F-4D97-AF65-F5344CB8AC3E}">
        <p14:creationId xmlns:p14="http://schemas.microsoft.com/office/powerpoint/2010/main" val="294428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F818105D-AA66-40A3-906F-4C9BFCAF370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Collision Difficulty Spectrum</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4" name="Straight Arrow Connector 3">
            <a:extLst>
              <a:ext uri="{FF2B5EF4-FFF2-40B4-BE49-F238E27FC236}">
                <a16:creationId xmlns:a16="http://schemas.microsoft.com/office/drawing/2014/main" id="{7DB03E71-7D5B-4F48-80B0-C2A6A5674DF4}"/>
              </a:ext>
            </a:extLst>
          </p:cNvPr>
          <p:cNvCxnSpPr/>
          <p:nvPr/>
        </p:nvCxnSpPr>
        <p:spPr>
          <a:xfrm>
            <a:off x="713874" y="1804403"/>
            <a:ext cx="10098505" cy="0"/>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67B41343-60C5-45AF-A1B3-6633358C90FD}"/>
              </a:ext>
            </a:extLst>
          </p:cNvPr>
          <p:cNvSpPr txBox="1"/>
          <p:nvPr/>
        </p:nvSpPr>
        <p:spPr>
          <a:xfrm>
            <a:off x="1130969" y="1280954"/>
            <a:ext cx="741870" cy="369332"/>
          </a:xfrm>
          <a:prstGeom prst="rect">
            <a:avLst/>
          </a:prstGeom>
          <a:noFill/>
        </p:spPr>
        <p:txBody>
          <a:bodyPr wrap="none" rtlCol="0">
            <a:spAutoFit/>
          </a:bodyPr>
          <a:lstStyle/>
          <a:p>
            <a:r>
              <a:rPr lang="en-US" dirty="0">
                <a:solidFill>
                  <a:schemeClr val="accent6">
                    <a:lumMod val="75000"/>
                  </a:schemeClr>
                </a:solidFill>
              </a:rPr>
              <a:t>Easier</a:t>
            </a:r>
          </a:p>
        </p:txBody>
      </p:sp>
      <p:sp>
        <p:nvSpPr>
          <p:cNvPr id="39" name="TextBox 38">
            <a:extLst>
              <a:ext uri="{FF2B5EF4-FFF2-40B4-BE49-F238E27FC236}">
                <a16:creationId xmlns:a16="http://schemas.microsoft.com/office/drawing/2014/main" id="{5CDEFC3A-10F9-4221-B7DA-F3567B733349}"/>
              </a:ext>
            </a:extLst>
          </p:cNvPr>
          <p:cNvSpPr txBox="1"/>
          <p:nvPr/>
        </p:nvSpPr>
        <p:spPr>
          <a:xfrm>
            <a:off x="9720318" y="1280954"/>
            <a:ext cx="833946" cy="369332"/>
          </a:xfrm>
          <a:prstGeom prst="rect">
            <a:avLst/>
          </a:prstGeom>
          <a:noFill/>
        </p:spPr>
        <p:txBody>
          <a:bodyPr wrap="none" rtlCol="0">
            <a:spAutoFit/>
          </a:bodyPr>
          <a:lstStyle/>
          <a:p>
            <a:r>
              <a:rPr lang="en-US" dirty="0">
                <a:solidFill>
                  <a:schemeClr val="accent6">
                    <a:lumMod val="75000"/>
                  </a:schemeClr>
                </a:solidFill>
              </a:rPr>
              <a:t>Harder</a:t>
            </a:r>
          </a:p>
        </p:txBody>
      </p:sp>
      <p:grpSp>
        <p:nvGrpSpPr>
          <p:cNvPr id="19" name="Group 18">
            <a:extLst>
              <a:ext uri="{FF2B5EF4-FFF2-40B4-BE49-F238E27FC236}">
                <a16:creationId xmlns:a16="http://schemas.microsoft.com/office/drawing/2014/main" id="{50725074-B293-4DA2-98F5-ED048B50FAFE}"/>
              </a:ext>
            </a:extLst>
          </p:cNvPr>
          <p:cNvGrpSpPr/>
          <p:nvPr/>
        </p:nvGrpSpPr>
        <p:grpSpPr>
          <a:xfrm>
            <a:off x="2224115" y="1919621"/>
            <a:ext cx="793615" cy="1211296"/>
            <a:chOff x="986558" y="2060857"/>
            <a:chExt cx="793615" cy="1211296"/>
          </a:xfrm>
        </p:grpSpPr>
        <p:sp>
          <p:nvSpPr>
            <p:cNvPr id="8" name="Oval 7">
              <a:extLst>
                <a:ext uri="{FF2B5EF4-FFF2-40B4-BE49-F238E27FC236}">
                  <a16:creationId xmlns:a16="http://schemas.microsoft.com/office/drawing/2014/main" id="{BCE5A7F7-6E02-461C-850C-27245E0F6E8E}"/>
                </a:ext>
              </a:extLst>
            </p:cNvPr>
            <p:cNvSpPr/>
            <p:nvPr/>
          </p:nvSpPr>
          <p:spPr>
            <a:xfrm>
              <a:off x="1033181" y="2060857"/>
              <a:ext cx="698500" cy="698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D1809BEE-D663-45F3-8B5D-87CE6731F947}"/>
                </a:ext>
              </a:extLst>
            </p:cNvPr>
            <p:cNvSpPr txBox="1"/>
            <p:nvPr/>
          </p:nvSpPr>
          <p:spPr>
            <a:xfrm>
              <a:off x="986558" y="2902821"/>
              <a:ext cx="793615" cy="369332"/>
            </a:xfrm>
            <a:prstGeom prst="rect">
              <a:avLst/>
            </a:prstGeom>
            <a:noFill/>
          </p:spPr>
          <p:txBody>
            <a:bodyPr wrap="none" rtlCol="0">
              <a:spAutoFit/>
            </a:bodyPr>
            <a:lstStyle/>
            <a:p>
              <a:pPr algn="ctr"/>
              <a:r>
                <a:rPr lang="en-US" dirty="0"/>
                <a:t>Circles</a:t>
              </a:r>
            </a:p>
          </p:txBody>
        </p:sp>
      </p:grpSp>
      <p:grpSp>
        <p:nvGrpSpPr>
          <p:cNvPr id="20" name="Group 19">
            <a:extLst>
              <a:ext uri="{FF2B5EF4-FFF2-40B4-BE49-F238E27FC236}">
                <a16:creationId xmlns:a16="http://schemas.microsoft.com/office/drawing/2014/main" id="{55F79555-077C-44D1-9605-0739963DA83B}"/>
              </a:ext>
            </a:extLst>
          </p:cNvPr>
          <p:cNvGrpSpPr/>
          <p:nvPr/>
        </p:nvGrpSpPr>
        <p:grpSpPr>
          <a:xfrm>
            <a:off x="3362900" y="2117549"/>
            <a:ext cx="2397964" cy="1013368"/>
            <a:chOff x="2903077" y="2246326"/>
            <a:chExt cx="2397964" cy="1013368"/>
          </a:xfrm>
        </p:grpSpPr>
        <p:sp>
          <p:nvSpPr>
            <p:cNvPr id="45" name="Rectangle 44">
              <a:extLst>
                <a:ext uri="{FF2B5EF4-FFF2-40B4-BE49-F238E27FC236}">
                  <a16:creationId xmlns:a16="http://schemas.microsoft.com/office/drawing/2014/main" id="{11FB83D7-5931-49E8-A8A1-EF92F6EF00B3}"/>
                </a:ext>
              </a:extLst>
            </p:cNvPr>
            <p:cNvSpPr/>
            <p:nvPr/>
          </p:nvSpPr>
          <p:spPr>
            <a:xfrm>
              <a:off x="3609934" y="2246326"/>
              <a:ext cx="984250" cy="422448"/>
            </a:xfrm>
            <a:prstGeom prst="rect">
              <a:avLst/>
            </a:pr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TextBox 67">
              <a:extLst>
                <a:ext uri="{FF2B5EF4-FFF2-40B4-BE49-F238E27FC236}">
                  <a16:creationId xmlns:a16="http://schemas.microsoft.com/office/drawing/2014/main" id="{E6080527-1213-4672-860F-C10D4A3B4D37}"/>
                </a:ext>
              </a:extLst>
            </p:cNvPr>
            <p:cNvSpPr txBox="1"/>
            <p:nvPr/>
          </p:nvSpPr>
          <p:spPr>
            <a:xfrm>
              <a:off x="2903077" y="2890362"/>
              <a:ext cx="2397964" cy="369332"/>
            </a:xfrm>
            <a:prstGeom prst="rect">
              <a:avLst/>
            </a:prstGeom>
            <a:noFill/>
          </p:spPr>
          <p:txBody>
            <a:bodyPr wrap="none" rtlCol="0">
              <a:spAutoFit/>
            </a:bodyPr>
            <a:lstStyle/>
            <a:p>
              <a:pPr algn="ctr"/>
              <a:r>
                <a:rPr lang="en-US" dirty="0"/>
                <a:t>Axis-Aligned Rectangles</a:t>
              </a:r>
            </a:p>
          </p:txBody>
        </p:sp>
      </p:grpSp>
      <p:grpSp>
        <p:nvGrpSpPr>
          <p:cNvPr id="21" name="Group 20">
            <a:extLst>
              <a:ext uri="{FF2B5EF4-FFF2-40B4-BE49-F238E27FC236}">
                <a16:creationId xmlns:a16="http://schemas.microsoft.com/office/drawing/2014/main" id="{FBFEF2F1-BA11-47AA-9250-D83A62DF0740}"/>
              </a:ext>
            </a:extLst>
          </p:cNvPr>
          <p:cNvGrpSpPr/>
          <p:nvPr/>
        </p:nvGrpSpPr>
        <p:grpSpPr>
          <a:xfrm>
            <a:off x="7263395" y="1924968"/>
            <a:ext cx="1579343" cy="1230058"/>
            <a:chOff x="5916812" y="2042095"/>
            <a:chExt cx="1579343" cy="1230058"/>
          </a:xfrm>
        </p:grpSpPr>
        <p:sp>
          <p:nvSpPr>
            <p:cNvPr id="14" name="Freeform: Shape 13">
              <a:extLst>
                <a:ext uri="{FF2B5EF4-FFF2-40B4-BE49-F238E27FC236}">
                  <a16:creationId xmlns:a16="http://schemas.microsoft.com/office/drawing/2014/main" id="{A10C14B3-1AA7-4D46-A642-D1A594BCC5CC}"/>
                </a:ext>
              </a:extLst>
            </p:cNvPr>
            <p:cNvSpPr/>
            <p:nvPr/>
          </p:nvSpPr>
          <p:spPr>
            <a:xfrm>
              <a:off x="6136822" y="2042095"/>
              <a:ext cx="1139322" cy="757650"/>
            </a:xfrm>
            <a:custGeom>
              <a:avLst/>
              <a:gdLst>
                <a:gd name="connsiteX0" fmla="*/ 361950 w 984250"/>
                <a:gd name="connsiteY0" fmla="*/ 0 h 1130300"/>
                <a:gd name="connsiteX1" fmla="*/ 6350 w 984250"/>
                <a:gd name="connsiteY1" fmla="*/ 342900 h 1130300"/>
                <a:gd name="connsiteX2" fmla="*/ 0 w 984250"/>
                <a:gd name="connsiteY2" fmla="*/ 787400 h 1130300"/>
                <a:gd name="connsiteX3" fmla="*/ 450850 w 984250"/>
                <a:gd name="connsiteY3" fmla="*/ 1130300 h 1130300"/>
                <a:gd name="connsiteX4" fmla="*/ 958850 w 984250"/>
                <a:gd name="connsiteY4" fmla="*/ 1047750 h 1130300"/>
                <a:gd name="connsiteX5" fmla="*/ 984250 w 984250"/>
                <a:gd name="connsiteY5" fmla="*/ 285750 h 1130300"/>
                <a:gd name="connsiteX6" fmla="*/ 361950 w 984250"/>
                <a:gd name="connsiteY6"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1130300">
                  <a:moveTo>
                    <a:pt x="361950" y="0"/>
                  </a:moveTo>
                  <a:lnTo>
                    <a:pt x="6350" y="342900"/>
                  </a:lnTo>
                  <a:cubicBezTo>
                    <a:pt x="4233" y="491067"/>
                    <a:pt x="2117" y="639233"/>
                    <a:pt x="0" y="787400"/>
                  </a:cubicBezTo>
                  <a:lnTo>
                    <a:pt x="450850" y="1130300"/>
                  </a:lnTo>
                  <a:lnTo>
                    <a:pt x="958850" y="1047750"/>
                  </a:lnTo>
                  <a:lnTo>
                    <a:pt x="984250" y="285750"/>
                  </a:lnTo>
                  <a:lnTo>
                    <a:pt x="361950" y="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68">
              <a:extLst>
                <a:ext uri="{FF2B5EF4-FFF2-40B4-BE49-F238E27FC236}">
                  <a16:creationId xmlns:a16="http://schemas.microsoft.com/office/drawing/2014/main" id="{BEDB2A15-F3D2-4A29-93A8-9F4E714BF4DA}"/>
                </a:ext>
              </a:extLst>
            </p:cNvPr>
            <p:cNvSpPr txBox="1"/>
            <p:nvPr/>
          </p:nvSpPr>
          <p:spPr>
            <a:xfrm>
              <a:off x="5916812" y="2902821"/>
              <a:ext cx="1579343" cy="369332"/>
            </a:xfrm>
            <a:prstGeom prst="rect">
              <a:avLst/>
            </a:prstGeom>
            <a:noFill/>
          </p:spPr>
          <p:txBody>
            <a:bodyPr wrap="none" rtlCol="0">
              <a:spAutoFit/>
            </a:bodyPr>
            <a:lstStyle/>
            <a:p>
              <a:pPr algn="ctr"/>
              <a:r>
                <a:rPr lang="en-US" dirty="0"/>
                <a:t>Convex Shapes</a:t>
              </a:r>
            </a:p>
          </p:txBody>
        </p:sp>
      </p:grpSp>
      <p:grpSp>
        <p:nvGrpSpPr>
          <p:cNvPr id="22" name="Group 21">
            <a:extLst>
              <a:ext uri="{FF2B5EF4-FFF2-40B4-BE49-F238E27FC236}">
                <a16:creationId xmlns:a16="http://schemas.microsoft.com/office/drawing/2014/main" id="{F84FD4B5-485D-43DC-ACBD-07E0E97C20E4}"/>
              </a:ext>
            </a:extLst>
          </p:cNvPr>
          <p:cNvGrpSpPr/>
          <p:nvPr/>
        </p:nvGrpSpPr>
        <p:grpSpPr>
          <a:xfrm>
            <a:off x="9017605" y="1985375"/>
            <a:ext cx="1689886" cy="1145542"/>
            <a:chOff x="9236538" y="2119946"/>
            <a:chExt cx="1689886" cy="1145542"/>
          </a:xfrm>
        </p:grpSpPr>
        <p:sp>
          <p:nvSpPr>
            <p:cNvPr id="70" name="TextBox 69">
              <a:extLst>
                <a:ext uri="{FF2B5EF4-FFF2-40B4-BE49-F238E27FC236}">
                  <a16:creationId xmlns:a16="http://schemas.microsoft.com/office/drawing/2014/main" id="{71B11E99-521C-4A0C-BB70-4F8105E865CE}"/>
                </a:ext>
              </a:extLst>
            </p:cNvPr>
            <p:cNvSpPr txBox="1"/>
            <p:nvPr/>
          </p:nvSpPr>
          <p:spPr>
            <a:xfrm>
              <a:off x="9236538" y="2896156"/>
              <a:ext cx="1689886" cy="369332"/>
            </a:xfrm>
            <a:prstGeom prst="rect">
              <a:avLst/>
            </a:prstGeom>
            <a:noFill/>
          </p:spPr>
          <p:txBody>
            <a:bodyPr wrap="none" rtlCol="0">
              <a:spAutoFit/>
            </a:bodyPr>
            <a:lstStyle/>
            <a:p>
              <a:pPr algn="ctr"/>
              <a:r>
                <a:rPr lang="en-US" dirty="0"/>
                <a:t>Concave Shapes</a:t>
              </a:r>
            </a:p>
          </p:txBody>
        </p:sp>
        <p:sp>
          <p:nvSpPr>
            <p:cNvPr id="17" name="Freeform: Shape 16">
              <a:extLst>
                <a:ext uri="{FF2B5EF4-FFF2-40B4-BE49-F238E27FC236}">
                  <a16:creationId xmlns:a16="http://schemas.microsoft.com/office/drawing/2014/main" id="{CCB7F7FE-6308-4F5A-A2E7-EB7778378132}"/>
                </a:ext>
              </a:extLst>
            </p:cNvPr>
            <p:cNvSpPr/>
            <p:nvPr/>
          </p:nvSpPr>
          <p:spPr>
            <a:xfrm>
              <a:off x="9433781" y="2119946"/>
              <a:ext cx="1295400" cy="559665"/>
            </a:xfrm>
            <a:custGeom>
              <a:avLst/>
              <a:gdLst>
                <a:gd name="connsiteX0" fmla="*/ 0 w 1295400"/>
                <a:gd name="connsiteY0" fmla="*/ 120650 h 977900"/>
                <a:gd name="connsiteX1" fmla="*/ 800100 w 1295400"/>
                <a:gd name="connsiteY1" fmla="*/ 412750 h 977900"/>
                <a:gd name="connsiteX2" fmla="*/ 31750 w 1295400"/>
                <a:gd name="connsiteY2" fmla="*/ 571500 h 977900"/>
                <a:gd name="connsiteX3" fmla="*/ 800100 w 1295400"/>
                <a:gd name="connsiteY3" fmla="*/ 698500 h 977900"/>
                <a:gd name="connsiteX4" fmla="*/ 749300 w 1295400"/>
                <a:gd name="connsiteY4" fmla="*/ 977900 h 977900"/>
                <a:gd name="connsiteX5" fmla="*/ 1295400 w 1295400"/>
                <a:gd name="connsiteY5" fmla="*/ 400050 h 977900"/>
                <a:gd name="connsiteX6" fmla="*/ 774700 w 1295400"/>
                <a:gd name="connsiteY6" fmla="*/ 0 h 977900"/>
                <a:gd name="connsiteX7" fmla="*/ 857250 w 1295400"/>
                <a:gd name="connsiteY7" fmla="*/ 241300 h 977900"/>
                <a:gd name="connsiteX8" fmla="*/ 0 w 1295400"/>
                <a:gd name="connsiteY8" fmla="*/ 12065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5400" h="977900">
                  <a:moveTo>
                    <a:pt x="0" y="120650"/>
                  </a:moveTo>
                  <a:lnTo>
                    <a:pt x="800100" y="412750"/>
                  </a:lnTo>
                  <a:lnTo>
                    <a:pt x="31750" y="571500"/>
                  </a:lnTo>
                  <a:lnTo>
                    <a:pt x="800100" y="698500"/>
                  </a:lnTo>
                  <a:lnTo>
                    <a:pt x="749300" y="977900"/>
                  </a:lnTo>
                  <a:lnTo>
                    <a:pt x="1295400" y="400050"/>
                  </a:lnTo>
                  <a:lnTo>
                    <a:pt x="774700" y="0"/>
                  </a:lnTo>
                  <a:lnTo>
                    <a:pt x="857250" y="241300"/>
                  </a:lnTo>
                  <a:lnTo>
                    <a:pt x="0" y="12065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7779072" y="3936933"/>
            <a:ext cx="3231058" cy="436007"/>
            <a:chOff x="7498041" y="1326460"/>
            <a:chExt cx="3231058" cy="436007"/>
          </a:xfrm>
        </p:grpSpPr>
        <p:cxnSp>
          <p:nvCxnSpPr>
            <p:cNvPr id="80" name="Straight Connector 79">
              <a:extLst>
                <a:ext uri="{FF2B5EF4-FFF2-40B4-BE49-F238E27FC236}">
                  <a16:creationId xmlns:a16="http://schemas.microsoft.com/office/drawing/2014/main" id="{10833D91-B947-496B-AA73-0015F58550D8}"/>
                </a:ext>
              </a:extLst>
            </p:cNvPr>
            <p:cNvCxnSpPr>
              <a:cxnSpLocks/>
              <a:stCxn id="81" idx="6"/>
            </p:cNvCxnSpPr>
            <p:nvPr/>
          </p:nvCxnSpPr>
          <p:spPr>
            <a:xfrm>
              <a:off x="7631391" y="1695792"/>
              <a:ext cx="296896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498041" y="162911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Physics Considerations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7604870" y="4435923"/>
            <a:ext cx="3405260" cy="1477328"/>
          </a:xfrm>
          <a:prstGeom prst="rect">
            <a:avLst/>
          </a:prstGeom>
          <a:noFill/>
        </p:spPr>
        <p:txBody>
          <a:bodyPr wrap="square" rtlCol="0">
            <a:spAutoFit/>
          </a:bodyPr>
          <a:lstStyle/>
          <a:p>
            <a:pPr algn="r"/>
            <a:r>
              <a:rPr lang="en-US" dirty="0"/>
              <a:t>Will momentum or angular momentum be transferred?</a:t>
            </a:r>
          </a:p>
          <a:p>
            <a:pPr algn="r"/>
            <a:endParaRPr lang="en-US" dirty="0"/>
          </a:p>
          <a:p>
            <a:pPr algn="r"/>
            <a:r>
              <a:rPr lang="en-US" dirty="0"/>
              <a:t>Can objects completely travel through each other in a frame? </a:t>
            </a:r>
          </a:p>
        </p:txBody>
      </p:sp>
      <p:cxnSp>
        <p:nvCxnSpPr>
          <p:cNvPr id="84" name="Straight Connector 83">
            <a:extLst>
              <a:ext uri="{FF2B5EF4-FFF2-40B4-BE49-F238E27FC236}">
                <a16:creationId xmlns:a16="http://schemas.microsoft.com/office/drawing/2014/main" id="{C9250BE9-EA6E-4425-B64E-B75C76AA6369}"/>
              </a:ext>
            </a:extLst>
          </p:cNvPr>
          <p:cNvCxnSpPr>
            <a:cxnSpLocks/>
            <a:endCxn id="85" idx="2"/>
          </p:cNvCxnSpPr>
          <p:nvPr/>
        </p:nvCxnSpPr>
        <p:spPr>
          <a:xfrm flipV="1">
            <a:off x="837694" y="4316960"/>
            <a:ext cx="2772842" cy="952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5" name="Oval 84">
            <a:extLst>
              <a:ext uri="{FF2B5EF4-FFF2-40B4-BE49-F238E27FC236}">
                <a16:creationId xmlns:a16="http://schemas.microsoft.com/office/drawing/2014/main" id="{E6C77043-1104-4199-9784-904445CB8FE9}"/>
              </a:ext>
            </a:extLst>
          </p:cNvPr>
          <p:cNvSpPr/>
          <p:nvPr/>
        </p:nvSpPr>
        <p:spPr>
          <a:xfrm>
            <a:off x="3610536" y="42502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6" name="TextBox 85">
            <a:extLst>
              <a:ext uri="{FF2B5EF4-FFF2-40B4-BE49-F238E27FC236}">
                <a16:creationId xmlns:a16="http://schemas.microsoft.com/office/drawing/2014/main" id="{746936BE-3B0A-4105-A040-5050F0F6CB95}"/>
              </a:ext>
            </a:extLst>
          </p:cNvPr>
          <p:cNvSpPr txBox="1"/>
          <p:nvPr/>
        </p:nvSpPr>
        <p:spPr>
          <a:xfrm>
            <a:off x="751970" y="3938102"/>
            <a:ext cx="2479910" cy="369332"/>
          </a:xfrm>
          <a:prstGeom prst="rect">
            <a:avLst/>
          </a:prstGeom>
          <a:noFill/>
        </p:spPr>
        <p:txBody>
          <a:bodyPr wrap="none" rtlCol="0">
            <a:spAutoFit/>
          </a:bodyPr>
          <a:lstStyle/>
          <a:p>
            <a:r>
              <a:rPr lang="en-US" dirty="0">
                <a:solidFill>
                  <a:schemeClr val="accent6">
                    <a:lumMod val="75000"/>
                  </a:schemeClr>
                </a:solidFill>
              </a:rPr>
              <a:t>Precision Considerations</a:t>
            </a:r>
          </a:p>
        </p:txBody>
      </p:sp>
      <p:sp>
        <p:nvSpPr>
          <p:cNvPr id="87" name="TextBox 86">
            <a:extLst>
              <a:ext uri="{FF2B5EF4-FFF2-40B4-BE49-F238E27FC236}">
                <a16:creationId xmlns:a16="http://schemas.microsoft.com/office/drawing/2014/main" id="{47DE6BBA-D7E2-4684-B26D-66EDD5720B72}"/>
              </a:ext>
            </a:extLst>
          </p:cNvPr>
          <p:cNvSpPr txBox="1"/>
          <p:nvPr/>
        </p:nvSpPr>
        <p:spPr>
          <a:xfrm>
            <a:off x="749544" y="4435923"/>
            <a:ext cx="2931025" cy="1477328"/>
          </a:xfrm>
          <a:prstGeom prst="rect">
            <a:avLst/>
          </a:prstGeom>
          <a:noFill/>
        </p:spPr>
        <p:txBody>
          <a:bodyPr wrap="square" rtlCol="0">
            <a:spAutoFit/>
          </a:bodyPr>
          <a:lstStyle/>
          <a:p>
            <a:r>
              <a:rPr lang="en-US" dirty="0"/>
              <a:t>Do I need the location of the collision?</a:t>
            </a:r>
          </a:p>
          <a:p>
            <a:endParaRPr lang="en-US" dirty="0"/>
          </a:p>
          <a:p>
            <a:r>
              <a:rPr lang="en-US" dirty="0"/>
              <a:t>Do I need the sub-frame time or location of the collision?</a:t>
            </a:r>
          </a:p>
        </p:txBody>
      </p:sp>
      <p:sp>
        <p:nvSpPr>
          <p:cNvPr id="89" name="TextBox 88">
            <a:extLst>
              <a:ext uri="{FF2B5EF4-FFF2-40B4-BE49-F238E27FC236}">
                <a16:creationId xmlns:a16="http://schemas.microsoft.com/office/drawing/2014/main" id="{51A1A000-64DD-43A2-BA11-56C9E5649925}"/>
              </a:ext>
            </a:extLst>
          </p:cNvPr>
          <p:cNvSpPr txBox="1"/>
          <p:nvPr/>
        </p:nvSpPr>
        <p:spPr>
          <a:xfrm>
            <a:off x="3282275" y="3307377"/>
            <a:ext cx="5423729" cy="369332"/>
          </a:xfrm>
          <a:prstGeom prst="rect">
            <a:avLst/>
          </a:prstGeom>
          <a:noFill/>
        </p:spPr>
        <p:txBody>
          <a:bodyPr wrap="none" rtlCol="0">
            <a:spAutoFit/>
          </a:bodyPr>
          <a:lstStyle/>
          <a:p>
            <a:pPr algn="ctr"/>
            <a:r>
              <a:rPr lang="en-US" i="1" dirty="0">
                <a:solidFill>
                  <a:schemeClr val="bg1">
                    <a:lumMod val="50000"/>
                  </a:schemeClr>
                </a:solidFill>
              </a:rPr>
              <a:t>Can I approximate a harder collision with an easier one?</a:t>
            </a:r>
          </a:p>
        </p:txBody>
      </p:sp>
      <p:grpSp>
        <p:nvGrpSpPr>
          <p:cNvPr id="48" name="Group 47">
            <a:extLst>
              <a:ext uri="{FF2B5EF4-FFF2-40B4-BE49-F238E27FC236}">
                <a16:creationId xmlns:a16="http://schemas.microsoft.com/office/drawing/2014/main" id="{571E81EE-68A3-4E01-947B-ACC0C459A52B}"/>
              </a:ext>
            </a:extLst>
          </p:cNvPr>
          <p:cNvGrpSpPr/>
          <p:nvPr/>
        </p:nvGrpSpPr>
        <p:grpSpPr>
          <a:xfrm>
            <a:off x="938116" y="2151686"/>
            <a:ext cx="759823" cy="990315"/>
            <a:chOff x="1003455" y="2281838"/>
            <a:chExt cx="759823" cy="990315"/>
          </a:xfrm>
        </p:grpSpPr>
        <p:sp>
          <p:nvSpPr>
            <p:cNvPr id="52" name="Oval 51">
              <a:extLst>
                <a:ext uri="{FF2B5EF4-FFF2-40B4-BE49-F238E27FC236}">
                  <a16:creationId xmlns:a16="http://schemas.microsoft.com/office/drawing/2014/main" id="{7D70A72E-4770-41A6-A23A-C81398024AED}"/>
                </a:ext>
              </a:extLst>
            </p:cNvPr>
            <p:cNvSpPr/>
            <p:nvPr/>
          </p:nvSpPr>
          <p:spPr>
            <a:xfrm flipV="1">
              <a:off x="1254162" y="2281838"/>
              <a:ext cx="256538" cy="25653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8E115BD-297F-4859-A8A3-12AD83D92193}"/>
                </a:ext>
              </a:extLst>
            </p:cNvPr>
            <p:cNvSpPr txBox="1"/>
            <p:nvPr/>
          </p:nvSpPr>
          <p:spPr>
            <a:xfrm>
              <a:off x="1003455" y="2902821"/>
              <a:ext cx="759823" cy="369332"/>
            </a:xfrm>
            <a:prstGeom prst="rect">
              <a:avLst/>
            </a:prstGeom>
            <a:noFill/>
          </p:spPr>
          <p:txBody>
            <a:bodyPr wrap="none" rtlCol="0">
              <a:spAutoFit/>
            </a:bodyPr>
            <a:lstStyle/>
            <a:p>
              <a:pPr algn="ctr"/>
              <a:r>
                <a:rPr lang="en-US" dirty="0"/>
                <a:t>Points</a:t>
              </a:r>
            </a:p>
          </p:txBody>
        </p:sp>
      </p:grpSp>
      <p:grpSp>
        <p:nvGrpSpPr>
          <p:cNvPr id="3" name="Group 2">
            <a:extLst>
              <a:ext uri="{FF2B5EF4-FFF2-40B4-BE49-F238E27FC236}">
                <a16:creationId xmlns:a16="http://schemas.microsoft.com/office/drawing/2014/main" id="{AACE5429-E462-4DD6-A515-AFF16ED58637}"/>
              </a:ext>
            </a:extLst>
          </p:cNvPr>
          <p:cNvGrpSpPr/>
          <p:nvPr/>
        </p:nvGrpSpPr>
        <p:grpSpPr>
          <a:xfrm>
            <a:off x="6016790" y="2093765"/>
            <a:ext cx="1015150" cy="1021835"/>
            <a:chOff x="6187893" y="2098328"/>
            <a:chExt cx="1015150" cy="1021835"/>
          </a:xfrm>
        </p:grpSpPr>
        <p:sp>
          <p:nvSpPr>
            <p:cNvPr id="56" name="TextBox 55">
              <a:extLst>
                <a:ext uri="{FF2B5EF4-FFF2-40B4-BE49-F238E27FC236}">
                  <a16:creationId xmlns:a16="http://schemas.microsoft.com/office/drawing/2014/main" id="{A7E379A7-CDAF-480C-86EF-2E01E3E1D75A}"/>
                </a:ext>
              </a:extLst>
            </p:cNvPr>
            <p:cNvSpPr txBox="1"/>
            <p:nvPr/>
          </p:nvSpPr>
          <p:spPr>
            <a:xfrm>
              <a:off x="6187893" y="2750831"/>
              <a:ext cx="1015150" cy="369332"/>
            </a:xfrm>
            <a:prstGeom prst="rect">
              <a:avLst/>
            </a:prstGeom>
            <a:noFill/>
          </p:spPr>
          <p:txBody>
            <a:bodyPr wrap="none" rtlCol="0">
              <a:spAutoFit/>
            </a:bodyPr>
            <a:lstStyle/>
            <a:p>
              <a:pPr algn="ctr"/>
              <a:r>
                <a:rPr lang="en-US" dirty="0"/>
                <a:t>Triangles</a:t>
              </a:r>
            </a:p>
          </p:txBody>
        </p:sp>
        <p:sp>
          <p:nvSpPr>
            <p:cNvPr id="2" name="Isosceles Triangle 1">
              <a:extLst>
                <a:ext uri="{FF2B5EF4-FFF2-40B4-BE49-F238E27FC236}">
                  <a16:creationId xmlns:a16="http://schemas.microsoft.com/office/drawing/2014/main" id="{27EAC29E-6388-4F6D-852C-932BB09DCBB5}"/>
                </a:ext>
              </a:extLst>
            </p:cNvPr>
            <p:cNvSpPr/>
            <p:nvPr/>
          </p:nvSpPr>
          <p:spPr>
            <a:xfrm rot="1009701">
              <a:off x="6355976" y="2098328"/>
              <a:ext cx="666863" cy="539552"/>
            </a:xfrm>
            <a:prstGeom prst="triangl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9526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47FD22C-59FF-4B89-B40B-F12AEAE7C19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Convex v. Concave</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6" name="Freeform: Shape 15">
            <a:extLst>
              <a:ext uri="{FF2B5EF4-FFF2-40B4-BE49-F238E27FC236}">
                <a16:creationId xmlns:a16="http://schemas.microsoft.com/office/drawing/2014/main" id="{D885DA8C-2D9A-49C4-BB61-5A1CF16BADA0}"/>
              </a:ext>
            </a:extLst>
          </p:cNvPr>
          <p:cNvSpPr/>
          <p:nvPr/>
        </p:nvSpPr>
        <p:spPr>
          <a:xfrm>
            <a:off x="5626433" y="2659815"/>
            <a:ext cx="2482850" cy="2617031"/>
          </a:xfrm>
          <a:custGeom>
            <a:avLst/>
            <a:gdLst>
              <a:gd name="connsiteX0" fmla="*/ 438150 w 698500"/>
              <a:gd name="connsiteY0" fmla="*/ 419100 h 882650"/>
              <a:gd name="connsiteX1" fmla="*/ 698500 w 698500"/>
              <a:gd name="connsiteY1" fmla="*/ 82550 h 882650"/>
              <a:gd name="connsiteX2" fmla="*/ 241300 w 698500"/>
              <a:gd name="connsiteY2" fmla="*/ 0 h 882650"/>
              <a:gd name="connsiteX3" fmla="*/ 0 w 698500"/>
              <a:gd name="connsiteY3" fmla="*/ 450850 h 882650"/>
              <a:gd name="connsiteX4" fmla="*/ 590550 w 698500"/>
              <a:gd name="connsiteY4" fmla="*/ 882650 h 882650"/>
              <a:gd name="connsiteX5" fmla="*/ 438150 w 698500"/>
              <a:gd name="connsiteY5" fmla="*/ 41910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500" h="882650">
                <a:moveTo>
                  <a:pt x="438150" y="419100"/>
                </a:moveTo>
                <a:lnTo>
                  <a:pt x="698500" y="82550"/>
                </a:lnTo>
                <a:lnTo>
                  <a:pt x="241300" y="0"/>
                </a:lnTo>
                <a:lnTo>
                  <a:pt x="0" y="450850"/>
                </a:lnTo>
                <a:lnTo>
                  <a:pt x="590550" y="882650"/>
                </a:lnTo>
                <a:lnTo>
                  <a:pt x="438150" y="41910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79343" cy="369332"/>
          </a:xfrm>
          <a:prstGeom prst="rect">
            <a:avLst/>
          </a:prstGeom>
          <a:noFill/>
        </p:spPr>
        <p:txBody>
          <a:bodyPr wrap="none" rtlCol="0">
            <a:spAutoFit/>
          </a:bodyPr>
          <a:lstStyle/>
          <a:p>
            <a:r>
              <a:rPr lang="en-US" dirty="0">
                <a:solidFill>
                  <a:schemeClr val="accent6">
                    <a:lumMod val="75000"/>
                  </a:schemeClr>
                </a:solidFill>
              </a:rPr>
              <a:t>Convex Shapes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21980" cy="4739759"/>
          </a:xfrm>
          <a:prstGeom prst="rect">
            <a:avLst/>
          </a:prstGeom>
          <a:noFill/>
        </p:spPr>
        <p:txBody>
          <a:bodyPr wrap="square" rtlCol="0">
            <a:spAutoFit/>
          </a:bodyPr>
          <a:lstStyle/>
          <a:p>
            <a:pPr>
              <a:spcAft>
                <a:spcPts val="600"/>
              </a:spcAft>
            </a:pPr>
            <a:r>
              <a:rPr lang="en-US" dirty="0"/>
              <a:t>You cannot draw a line between a pair of points in the shape that leaves the shape.</a:t>
            </a:r>
          </a:p>
          <a:p>
            <a:pPr>
              <a:spcAft>
                <a:spcPts val="600"/>
              </a:spcAft>
            </a:pPr>
            <a:r>
              <a:rPr lang="en-US" dirty="0"/>
              <a:t>In code, check that there are no obtuse interior angles.</a:t>
            </a:r>
          </a:p>
          <a:p>
            <a:pPr>
              <a:spcAft>
                <a:spcPts val="600"/>
              </a:spcAft>
            </a:pPr>
            <a:r>
              <a:rPr lang="en-US" dirty="0"/>
              <a:t>All Circles</a:t>
            </a:r>
          </a:p>
          <a:p>
            <a:pPr>
              <a:spcAft>
                <a:spcPts val="600"/>
              </a:spcAft>
            </a:pPr>
            <a:r>
              <a:rPr lang="en-US" dirty="0"/>
              <a:t>All Ellipses</a:t>
            </a:r>
          </a:p>
          <a:p>
            <a:pPr>
              <a:spcAft>
                <a:spcPts val="600"/>
              </a:spcAft>
            </a:pPr>
            <a:r>
              <a:rPr lang="en-US" dirty="0"/>
              <a:t>All Triangles</a:t>
            </a:r>
          </a:p>
          <a:p>
            <a:pPr>
              <a:spcAft>
                <a:spcPts val="600"/>
              </a:spcAft>
            </a:pPr>
            <a:r>
              <a:rPr lang="en-US" dirty="0"/>
              <a:t>All Squares</a:t>
            </a:r>
          </a:p>
          <a:p>
            <a:pPr>
              <a:spcAft>
                <a:spcPts val="600"/>
              </a:spcAft>
            </a:pPr>
            <a:r>
              <a:rPr lang="en-US" dirty="0"/>
              <a:t>All Rectangles</a:t>
            </a:r>
          </a:p>
          <a:p>
            <a:pPr>
              <a:spcAft>
                <a:spcPts val="600"/>
              </a:spcAft>
            </a:pPr>
            <a:r>
              <a:rPr lang="en-US" dirty="0"/>
              <a:t>All Parallelogram</a:t>
            </a:r>
          </a:p>
          <a:p>
            <a:pPr>
              <a:spcAft>
                <a:spcPts val="600"/>
              </a:spcAft>
            </a:pPr>
            <a:r>
              <a:rPr lang="en-US" dirty="0"/>
              <a:t>All Trapezoids</a:t>
            </a:r>
          </a:p>
          <a:p>
            <a:pPr>
              <a:spcAft>
                <a:spcPts val="600"/>
              </a:spcAft>
            </a:pPr>
            <a:r>
              <a:rPr lang="en-US" dirty="0"/>
              <a:t>All Kites</a:t>
            </a:r>
          </a:p>
          <a:p>
            <a:pPr>
              <a:spcAft>
                <a:spcPts val="600"/>
              </a:spcAft>
            </a:pPr>
            <a:r>
              <a:rPr lang="en-US" dirty="0"/>
              <a:t>All Regular Polygons</a:t>
            </a:r>
          </a:p>
        </p:txBody>
      </p:sp>
      <p:grpSp>
        <p:nvGrpSpPr>
          <p:cNvPr id="79" name="Group 78">
            <a:extLst>
              <a:ext uri="{FF2B5EF4-FFF2-40B4-BE49-F238E27FC236}">
                <a16:creationId xmlns:a16="http://schemas.microsoft.com/office/drawing/2014/main" id="{F832109F-D518-4EA1-B096-7932E9A8857D}"/>
              </a:ext>
            </a:extLst>
          </p:cNvPr>
          <p:cNvGrpSpPr/>
          <p:nvPr/>
        </p:nvGrpSpPr>
        <p:grpSpPr>
          <a:xfrm>
            <a:off x="8334864" y="1245565"/>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Concave Shapes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8517464" y="1766969"/>
            <a:ext cx="2604577" cy="2385268"/>
          </a:xfrm>
          <a:prstGeom prst="rect">
            <a:avLst/>
          </a:prstGeom>
          <a:noFill/>
        </p:spPr>
        <p:txBody>
          <a:bodyPr wrap="square" rtlCol="0">
            <a:spAutoFit/>
          </a:bodyPr>
          <a:lstStyle/>
          <a:p>
            <a:pPr>
              <a:spcAft>
                <a:spcPts val="600"/>
              </a:spcAft>
            </a:pPr>
            <a:r>
              <a:rPr lang="en-US" dirty="0"/>
              <a:t>You can draw a line between a pair of points in the shape that leaves the shape.</a:t>
            </a:r>
          </a:p>
          <a:p>
            <a:pPr>
              <a:spcAft>
                <a:spcPts val="600"/>
              </a:spcAft>
            </a:pPr>
            <a:r>
              <a:rPr lang="en-US" dirty="0"/>
              <a:t>In code, check that there is at least one obtuse interior angle (above 180°)</a:t>
            </a:r>
          </a:p>
        </p:txBody>
      </p:sp>
      <p:sp>
        <p:nvSpPr>
          <p:cNvPr id="7" name="Partial Circle 6">
            <a:extLst>
              <a:ext uri="{FF2B5EF4-FFF2-40B4-BE49-F238E27FC236}">
                <a16:creationId xmlns:a16="http://schemas.microsoft.com/office/drawing/2014/main" id="{506104EA-67FC-4A0B-815B-19C3F2DA87E0}"/>
              </a:ext>
            </a:extLst>
          </p:cNvPr>
          <p:cNvSpPr/>
          <p:nvPr/>
        </p:nvSpPr>
        <p:spPr>
          <a:xfrm>
            <a:off x="6914957" y="3638552"/>
            <a:ext cx="539748" cy="539748"/>
          </a:xfrm>
          <a:prstGeom prst="pie">
            <a:avLst>
              <a:gd name="adj1" fmla="val 4091662"/>
              <a:gd name="adj2" fmla="val 18669160"/>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5761617" y="3145788"/>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7018875" y="359162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4329512" y="2809027"/>
            <a:ext cx="1446806" cy="369332"/>
          </a:xfrm>
          <a:prstGeom prst="rect">
            <a:avLst/>
          </a:prstGeom>
          <a:noFill/>
        </p:spPr>
        <p:txBody>
          <a:bodyPr wrap="none" rtlCol="0">
            <a:spAutoFit/>
          </a:bodyPr>
          <a:lstStyle/>
          <a:p>
            <a:r>
              <a:rPr lang="en-US" dirty="0">
                <a:solidFill>
                  <a:schemeClr val="accent6">
                    <a:lumMod val="75000"/>
                  </a:schemeClr>
                </a:solidFill>
              </a:rPr>
              <a:t>Obtuse Angle</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4395066" y="3145788"/>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BB60E800-2FA7-46C4-B87A-EA8B5038D439}"/>
              </a:ext>
            </a:extLst>
          </p:cNvPr>
          <p:cNvCxnSpPr/>
          <p:nvPr/>
        </p:nvCxnSpPr>
        <p:spPr>
          <a:xfrm flipH="1">
            <a:off x="7323138" y="3312482"/>
            <a:ext cx="272390" cy="1346154"/>
          </a:xfrm>
          <a:prstGeom prst="line">
            <a:avLst/>
          </a:prstGeom>
          <a:ln>
            <a:solidFill>
              <a:schemeClr val="accent6">
                <a:lumMod val="60000"/>
                <a:lumOff val="40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374DC2B8-46EC-4659-A872-78CB5226F42A}"/>
              </a:ext>
            </a:extLst>
          </p:cNvPr>
          <p:cNvCxnSpPr>
            <a:cxnSpLocks/>
            <a:endCxn id="59" idx="2"/>
          </p:cNvCxnSpPr>
          <p:nvPr/>
        </p:nvCxnSpPr>
        <p:spPr>
          <a:xfrm flipV="1">
            <a:off x="6260870" y="4673202"/>
            <a:ext cx="980821" cy="38608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Oval 58">
            <a:extLst>
              <a:ext uri="{FF2B5EF4-FFF2-40B4-BE49-F238E27FC236}">
                <a16:creationId xmlns:a16="http://schemas.microsoft.com/office/drawing/2014/main" id="{30B8CA08-D3FD-4F04-A84A-64229AFA1F9F}"/>
              </a:ext>
            </a:extLst>
          </p:cNvPr>
          <p:cNvSpPr/>
          <p:nvPr/>
        </p:nvSpPr>
        <p:spPr>
          <a:xfrm>
            <a:off x="7241691" y="460652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3D4AC7A1-A23A-487C-9CB0-42029785717D}"/>
              </a:ext>
            </a:extLst>
          </p:cNvPr>
          <p:cNvSpPr txBox="1"/>
          <p:nvPr/>
        </p:nvSpPr>
        <p:spPr>
          <a:xfrm>
            <a:off x="4630038" y="4689953"/>
            <a:ext cx="1712456" cy="369332"/>
          </a:xfrm>
          <a:prstGeom prst="rect">
            <a:avLst/>
          </a:prstGeom>
          <a:noFill/>
        </p:spPr>
        <p:txBody>
          <a:bodyPr wrap="none" rtlCol="0">
            <a:spAutoFit/>
          </a:bodyPr>
          <a:lstStyle/>
          <a:p>
            <a:r>
              <a:rPr lang="en-US" dirty="0">
                <a:solidFill>
                  <a:schemeClr val="accent6">
                    <a:lumMod val="75000"/>
                  </a:schemeClr>
                </a:solidFill>
              </a:rPr>
              <a:t>Penetrating Line</a:t>
            </a:r>
          </a:p>
        </p:txBody>
      </p:sp>
      <p:cxnSp>
        <p:nvCxnSpPr>
          <p:cNvPr id="61" name="Straight Connector 60">
            <a:extLst>
              <a:ext uri="{FF2B5EF4-FFF2-40B4-BE49-F238E27FC236}">
                <a16:creationId xmlns:a16="http://schemas.microsoft.com/office/drawing/2014/main" id="{E01DACA5-40AA-4B23-A131-75B3F2E3E8EA}"/>
              </a:ext>
            </a:extLst>
          </p:cNvPr>
          <p:cNvCxnSpPr>
            <a:cxnSpLocks/>
          </p:cNvCxnSpPr>
          <p:nvPr/>
        </p:nvCxnSpPr>
        <p:spPr>
          <a:xfrm flipH="1">
            <a:off x="4668819" y="5059285"/>
            <a:ext cx="1592051" cy="0"/>
          </a:xfrm>
          <a:prstGeom prst="line">
            <a:avLst/>
          </a:prstGeom>
          <a:ln cap="rn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7527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Lines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32343" cy="369332"/>
          </a:xfrm>
          <a:prstGeom prst="rect">
            <a:avLst/>
          </a:prstGeom>
          <a:noFill/>
        </p:spPr>
        <p:txBody>
          <a:bodyPr wrap="none" rtlCol="0">
            <a:spAutoFit/>
          </a:bodyPr>
          <a:lstStyle/>
          <a:p>
            <a:r>
              <a:rPr lang="en-US" dirty="0">
                <a:solidFill>
                  <a:schemeClr val="accent6">
                    <a:lumMod val="75000"/>
                  </a:schemeClr>
                </a:solidFill>
              </a:rPr>
              <a:t>Line definition</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1077218"/>
              </a:xfrm>
              <a:prstGeom prst="rect">
                <a:avLst/>
              </a:prstGeom>
              <a:noFill/>
            </p:spPr>
            <p:txBody>
              <a:bodyPr wrap="square" rtlCol="0">
                <a:spAutoFit/>
              </a:bodyPr>
              <a:lstStyle/>
              <a:p>
                <a:pPr>
                  <a:spcAft>
                    <a:spcPts val="600"/>
                  </a:spcAft>
                </a:pPr>
                <a:r>
                  <a:rPr lang="en-US" dirty="0"/>
                  <a:t>Any line can be defined by:</a:t>
                </a:r>
              </a:p>
              <a:p>
                <a:pPr>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b="0" dirty="0"/>
              </a:p>
              <a:p>
                <a:pPr>
                  <a:spcAft>
                    <a:spcPts val="600"/>
                  </a:spcAft>
                </a:pP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r>
                  <a:rPr lang="en-US" dirty="0"/>
                  <a:t> is perpendicular to the line.</a:t>
                </a:r>
              </a:p>
            </p:txBody>
          </p:sp>
        </mc:Choice>
        <mc:Fallback xmlns="">
          <p:sp>
            <p:nvSpPr>
              <p:cNvPr id="74" name="TextBox 73">
                <a:extLst>
                  <a:ext uri="{FF2B5EF4-FFF2-40B4-BE49-F238E27FC236}">
                    <a16:creationId xmlns:a16="http://schemas.microsoft.com/office/drawing/2014/main" id="{244AAA45-05E8-46E4-BCB9-018F1BA0CEBA}"/>
                  </a:ext>
                </a:extLst>
              </p:cNvPr>
              <p:cNvSpPr txBox="1">
                <a:spLocks noRot="1" noChangeAspect="1" noMove="1" noResize="1" noEditPoints="1" noAdjustHandles="1" noChangeArrowheads="1" noChangeShapeType="1" noTextEdit="1"/>
              </p:cNvSpPr>
              <p:nvPr/>
            </p:nvSpPr>
            <p:spPr>
              <a:xfrm>
                <a:off x="444897" y="1766969"/>
                <a:ext cx="3372166" cy="1077218"/>
              </a:xfrm>
              <a:prstGeom prst="rect">
                <a:avLst/>
              </a:prstGeom>
              <a:blipFill>
                <a:blip r:embed="rId2"/>
                <a:stretch>
                  <a:fillRect l="-1627" t="-3390" r="-542" b="-791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995115" cy="369332"/>
          </a:xfrm>
          <a:prstGeom prst="rect">
            <a:avLst/>
          </a:prstGeom>
          <a:noFill/>
        </p:spPr>
        <p:txBody>
          <a:bodyPr wrap="none" rtlCol="0">
            <a:spAutoFit/>
          </a:bodyPr>
          <a:lstStyle/>
          <a:p>
            <a:r>
              <a:rPr lang="en-US" dirty="0">
                <a:solidFill>
                  <a:schemeClr val="accent6">
                    <a:lumMod val="75000"/>
                  </a:schemeClr>
                </a:solidFill>
              </a:rPr>
              <a:t>Getting a line from two points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723566"/>
              </a:xfrm>
              <a:prstGeom prst="rect">
                <a:avLst/>
              </a:prstGeom>
              <a:noFill/>
            </p:spPr>
            <p:txBody>
              <a:bodyPr wrap="square" rtlCol="0">
                <a:spAutoFit/>
              </a:bodyPr>
              <a:lstStyle/>
              <a:p>
                <a:pPr>
                  <a:spcAft>
                    <a:spcPts val="600"/>
                  </a:spcAft>
                </a:pPr>
                <a:r>
                  <a:rPr lang="en-US" dirty="0"/>
                  <a:t>Given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find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that line.</a:t>
                </a:r>
              </a:p>
              <a:p>
                <a:pPr>
                  <a:spcAft>
                    <a:spcPts val="600"/>
                  </a:spcAft>
                </a:pPr>
                <a:r>
                  <a:rPr lang="en-US" dirty="0"/>
                  <a:t>The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oMath>
                </a14:m>
                <a:r>
                  <a:rPr lang="en-US" dirty="0"/>
                  <a:t> is perpendicular to this line, leaving us with:</a:t>
                </a:r>
              </a:p>
              <a:p>
                <a:pPr>
                  <a:spcAft>
                    <a:spcPts val="6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e>
                      </m:d>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e>
                      </m:d>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a:spcAft>
                    <a:spcPts val="600"/>
                  </a:spcAft>
                </a:pPr>
                <a:endParaRPr lang="en-US" sz="400" dirty="0"/>
              </a:p>
              <a:p>
                <a:pPr>
                  <a:spcAft>
                    <a:spcPts val="600"/>
                  </a:spcAft>
                </a:pPr>
                <a:r>
                  <a:rPr lang="en-US" dirty="0"/>
                  <a:t>Solving for c,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endParaRPr lang="en-US" dirty="0"/>
              </a:p>
              <a:p>
                <a:pPr>
                  <a:spcAft>
                    <a:spcPts val="600"/>
                  </a:spcAft>
                </a:pPr>
                <a:endParaRPr lang="en-US" sz="600" dirty="0"/>
              </a:p>
              <a:p>
                <a:pPr>
                  <a:spcAft>
                    <a:spcPts val="600"/>
                  </a:spcAft>
                </a:pPr>
                <a:r>
                  <a:rPr lang="en-US" sz="1400" dirty="0"/>
                  <a:t>[See Peter Shirley, </a:t>
                </a:r>
                <a:r>
                  <a:rPr lang="en-US" sz="1400" i="1" dirty="0"/>
                  <a:t>Fundamentals of Computer Graphics</a:t>
                </a:r>
                <a:r>
                  <a:rPr lang="en-US" sz="1400" dirty="0"/>
                  <a:t>]</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723566"/>
              </a:xfrm>
              <a:prstGeom prst="rect">
                <a:avLst/>
              </a:prstGeom>
              <a:blipFill>
                <a:blip r:embed="rId3"/>
                <a:stretch>
                  <a:fillRect l="-1301" t="-1119" b="-224"/>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08ABC12-1E05-44B8-939D-C435547E8B96}"/>
              </a:ext>
            </a:extLst>
          </p:cNvPr>
          <p:cNvGrpSpPr/>
          <p:nvPr/>
        </p:nvGrpSpPr>
        <p:grpSpPr>
          <a:xfrm>
            <a:off x="5334800" y="1401631"/>
            <a:ext cx="1905752" cy="3487859"/>
            <a:chOff x="5985490" y="1733721"/>
            <a:chExt cx="1905752" cy="3487859"/>
          </a:xfrm>
        </p:grpSpPr>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238054" y="1733721"/>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446520" y="2171700"/>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624667" y="2100120"/>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360796" y="474377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7275311" y="1910834"/>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6069401" y="4415709"/>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5985490" y="2673350"/>
              <a:ext cx="1169092" cy="57229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62586FAE-A418-40CA-92EF-BE6D1704213E}"/>
                </a:ext>
              </a:extLst>
            </p:cNvPr>
            <p:cNvSpPr txBox="1"/>
            <p:nvPr/>
          </p:nvSpPr>
          <p:spPr>
            <a:xfrm>
              <a:off x="6238054" y="2510116"/>
              <a:ext cx="66396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a:t>
              </a:r>
              <a:r>
                <a:rPr lang="en-US" i="1" dirty="0" err="1">
                  <a:latin typeface="Cambria Math" panose="02040503050406030204" pitchFamily="18" charset="0"/>
                  <a:ea typeface="Cambria Math" panose="02040503050406030204" pitchFamily="18" charset="0"/>
                </a:rPr>
                <a:t>a,b</a:t>
              </a:r>
              <a:r>
                <a:rPr lang="en-US" i="1" dirty="0">
                  <a:latin typeface="Cambria Math" panose="02040503050406030204" pitchFamily="18" charset="0"/>
                  <a:ea typeface="Cambria Math" panose="02040503050406030204" pitchFamily="18" charset="0"/>
                </a:rPr>
                <a:t>)</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5761705"/>
              </a:xfrm>
              <a:prstGeom prst="rect">
                <a:avLst/>
              </a:prstGeom>
              <a:noFill/>
            </p:spPr>
            <p:txBody>
              <a:bodyPr wrap="square" rtlCol="0">
                <a:spAutoFit/>
              </a:bodyPr>
              <a:lstStyle/>
              <a:p>
                <a:r>
                  <a:rPr lang="en-US" dirty="0"/>
                  <a:t>Putting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into the line equation tells you where the point is and how far away it is from the line.</a:t>
                </a:r>
              </a:p>
              <a:p>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&lt;0</m:t>
                    </m:r>
                  </m:oMath>
                </a14:m>
                <a:r>
                  <a:rPr lang="en-US" dirty="0"/>
                  <a:t> means </a:t>
                </a:r>
                <a14:m>
                  <m:oMath xmlns:m="http://schemas.openxmlformats.org/officeDocument/2006/math">
                    <m:r>
                      <a:rPr lang="en-US" b="0" i="1" smtClean="0">
                        <a:latin typeface="Cambria Math" panose="02040503050406030204" pitchFamily="18" charset="0"/>
                      </a:rPr>
                      <m:t>𝑟</m:t>
                    </m:r>
                  </m:oMath>
                </a14:m>
                <a:r>
                  <a:rPr lang="en-US" dirty="0"/>
                  <a:t> is on the opposite side as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a:p>
              <a:p>
                <a:endParaRPr lang="en-US" b="0"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&gt;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is on the same side as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oMath>
                </a14:m>
                <a:endParaRPr lang="en-US" dirty="0"/>
              </a:p>
              <a:p>
                <a:endParaRPr lang="en-US"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on the line</a:t>
                </a:r>
              </a:p>
              <a:p>
                <a:endParaRPr lang="en-US" dirty="0"/>
              </a:p>
              <a:p>
                <a:r>
                  <a:rPr lang="en-US" dirty="0"/>
                  <a:t>The value of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oMath>
                </a14:m>
                <a:r>
                  <a:rPr lang="en-US" dirty="0"/>
                  <a:t> is the distance from </a:t>
                </a:r>
                <a14:m>
                  <m:oMath xmlns:m="http://schemas.openxmlformats.org/officeDocument/2006/math">
                    <m:r>
                      <a:rPr lang="en-US" b="0" i="1" smtClean="0">
                        <a:latin typeface="Cambria Math" panose="02040503050406030204" pitchFamily="18" charset="0"/>
                      </a:rPr>
                      <m:t>𝑟</m:t>
                    </m:r>
                  </m:oMath>
                </a14:m>
                <a:r>
                  <a:rPr lang="en-US" dirty="0"/>
                  <a:t> and the line.</a:t>
                </a:r>
              </a:p>
              <a:p>
                <a:endParaRPr lang="en-US" dirty="0"/>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5761705"/>
              </a:xfrm>
              <a:prstGeom prst="rect">
                <a:avLst/>
              </a:prstGeom>
              <a:blipFill>
                <a:blip r:embed="rId4"/>
                <a:stretch>
                  <a:fillRect l="-1639" t="-212" r="-184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24028" y="911930"/>
            <a:ext cx="1934056" cy="369332"/>
          </a:xfrm>
          <a:prstGeom prst="rect">
            <a:avLst/>
          </a:prstGeom>
          <a:noFill/>
        </p:spPr>
        <p:txBody>
          <a:bodyPr wrap="none" rtlCol="0">
            <a:spAutoFit/>
          </a:bodyPr>
          <a:lstStyle/>
          <a:p>
            <a:pPr algn="r"/>
            <a:r>
              <a:rPr lang="en-US" dirty="0">
                <a:solidFill>
                  <a:schemeClr val="accent6">
                    <a:lumMod val="75000"/>
                  </a:schemeClr>
                </a:solidFill>
              </a:rPr>
              <a:t>Distance from Line</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63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AABB/Circle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268489" cy="369332"/>
          </a:xfrm>
          <a:prstGeom prst="rect">
            <a:avLst/>
          </a:prstGeom>
          <a:noFill/>
        </p:spPr>
        <p:txBody>
          <a:bodyPr wrap="none" rtlCol="0">
            <a:spAutoFit/>
          </a:bodyPr>
          <a:lstStyle/>
          <a:p>
            <a:r>
              <a:rPr lang="en-US" dirty="0">
                <a:solidFill>
                  <a:schemeClr val="accent6">
                    <a:lumMod val="75000"/>
                  </a:schemeClr>
                </a:solidFill>
              </a:rPr>
              <a:t>Possibilities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1785104"/>
          </a:xfrm>
          <a:prstGeom prst="rect">
            <a:avLst/>
          </a:prstGeom>
          <a:noFill/>
        </p:spPr>
        <p:txBody>
          <a:bodyPr wrap="square" rtlCol="0">
            <a:spAutoFit/>
          </a:bodyPr>
          <a:lstStyle/>
          <a:p>
            <a:pPr>
              <a:spcAft>
                <a:spcPts val="600"/>
              </a:spcAft>
            </a:pPr>
            <a:r>
              <a:rPr lang="en-US" dirty="0"/>
              <a:t>Four possible situations:</a:t>
            </a:r>
          </a:p>
          <a:p>
            <a:pPr marL="342900" indent="-342900">
              <a:spcAft>
                <a:spcPts val="600"/>
              </a:spcAft>
              <a:buFont typeface="+mj-lt"/>
              <a:buAutoNum type="arabicPeriod"/>
            </a:pPr>
            <a:r>
              <a:rPr lang="en-US" dirty="0"/>
              <a:t>Circle entirely in AABB</a:t>
            </a:r>
          </a:p>
          <a:p>
            <a:pPr marL="342900" indent="-342900">
              <a:spcAft>
                <a:spcPts val="600"/>
              </a:spcAft>
              <a:buFont typeface="+mj-lt"/>
              <a:buAutoNum type="arabicPeriod"/>
            </a:pPr>
            <a:r>
              <a:rPr lang="en-US" dirty="0"/>
              <a:t>AABB entirely in Circle</a:t>
            </a:r>
          </a:p>
          <a:p>
            <a:pPr marL="342900" indent="-342900">
              <a:spcAft>
                <a:spcPts val="600"/>
              </a:spcAft>
              <a:buFont typeface="+mj-lt"/>
              <a:buAutoNum type="arabicPeriod"/>
            </a:pPr>
            <a:r>
              <a:rPr lang="en-US" dirty="0"/>
              <a:t>AABB/Circle intersect</a:t>
            </a:r>
          </a:p>
          <a:p>
            <a:pPr marL="342900" indent="-342900">
              <a:spcAft>
                <a:spcPts val="600"/>
              </a:spcAft>
              <a:buFont typeface="+mj-lt"/>
              <a:buAutoNum type="arabicPeriod"/>
            </a:pPr>
            <a:r>
              <a:rPr lang="en-US" dirty="0"/>
              <a:t>No intersection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486787" y="4286175"/>
                <a:ext cx="2977137" cy="1754326"/>
              </a:xfrm>
              <a:prstGeom prst="rect">
                <a:avLst/>
              </a:prstGeom>
              <a:noFill/>
            </p:spPr>
            <p:txBody>
              <a:bodyPr wrap="square" rtlCol="0">
                <a:spAutoFit/>
              </a:bodyPr>
              <a:lstStyle/>
              <a:p>
                <a:r>
                  <a:rPr lang="en-US" dirty="0"/>
                  <a:t>Find the point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𝑟𝑥</m:t>
                        </m:r>
                        <m:r>
                          <a:rPr lang="en-US" i="1">
                            <a:latin typeface="Cambria Math" panose="02040503050406030204" pitchFamily="18" charset="0"/>
                          </a:rPr>
                          <m:t>,</m:t>
                        </m:r>
                        <m:r>
                          <a:rPr lang="en-US" i="1">
                            <a:latin typeface="Cambria Math" panose="02040503050406030204" pitchFamily="18" charset="0"/>
                          </a:rPr>
                          <m:t>𝑟𝑦</m:t>
                        </m:r>
                      </m:e>
                    </m:d>
                  </m:oMath>
                </a14:m>
                <a:r>
                  <a:rPr lang="en-US" dirty="0"/>
                  <a:t> on the AABB closest to the circle center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𝐼𝐹𝐹</m:t>
                    </m:r>
                  </m:oMath>
                </a14:m>
                <a:r>
                  <a:rPr lang="en-US" dirty="0"/>
                  <a:t> the distance is less than the radius, they are in collision.</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486787" y="4286175"/>
                <a:ext cx="2977137" cy="1754326"/>
              </a:xfrm>
              <a:prstGeom prst="rect">
                <a:avLst/>
              </a:prstGeom>
              <a:blipFill>
                <a:blip r:embed="rId2"/>
                <a:stretch>
                  <a:fillRect l="-1844" t="-1736" r="-266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485422" y="419265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1317695" y="3796474"/>
            <a:ext cx="2146229" cy="369332"/>
          </a:xfrm>
          <a:prstGeom prst="rect">
            <a:avLst/>
          </a:prstGeom>
          <a:noFill/>
        </p:spPr>
        <p:txBody>
          <a:bodyPr wrap="none" rtlCol="0">
            <a:spAutoFit/>
          </a:bodyPr>
          <a:lstStyle/>
          <a:p>
            <a:pPr algn="r"/>
            <a:r>
              <a:rPr lang="en-US" dirty="0">
                <a:solidFill>
                  <a:schemeClr val="accent6">
                    <a:lumMod val="75000"/>
                  </a:schemeClr>
                </a:solidFill>
              </a:rPr>
              <a:t>Calculating Collisions</a:t>
            </a:r>
          </a:p>
        </p:txBody>
      </p:sp>
      <p:sp>
        <p:nvSpPr>
          <p:cNvPr id="64" name="Oval 63">
            <a:extLst>
              <a:ext uri="{FF2B5EF4-FFF2-40B4-BE49-F238E27FC236}">
                <a16:creationId xmlns:a16="http://schemas.microsoft.com/office/drawing/2014/main" id="{B9FF2606-C243-4E53-81BF-17DA33308F28}"/>
              </a:ext>
            </a:extLst>
          </p:cNvPr>
          <p:cNvSpPr/>
          <p:nvPr/>
        </p:nvSpPr>
        <p:spPr>
          <a:xfrm>
            <a:off x="3461955" y="413892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76A0E81D-AB2E-45D1-A39B-BFE2CFB197C6}"/>
              </a:ext>
            </a:extLst>
          </p:cNvPr>
          <p:cNvSpPr/>
          <p:nvPr/>
        </p:nvSpPr>
        <p:spPr>
          <a:xfrm>
            <a:off x="5349840" y="2192567"/>
            <a:ext cx="1497626" cy="2003148"/>
          </a:xfrm>
          <a:prstGeom prst="rect">
            <a:avLst/>
          </a:prstGeom>
          <a:noFill/>
          <a:ln w="190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F0325FBE-ED2F-4E74-9E13-59068552FE7E}"/>
              </a:ext>
            </a:extLst>
          </p:cNvPr>
          <p:cNvSpPr/>
          <p:nvPr/>
        </p:nvSpPr>
        <p:spPr>
          <a:xfrm>
            <a:off x="5589584" y="2692635"/>
            <a:ext cx="901759" cy="90175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Arc 44">
            <a:extLst>
              <a:ext uri="{FF2B5EF4-FFF2-40B4-BE49-F238E27FC236}">
                <a16:creationId xmlns:a16="http://schemas.microsoft.com/office/drawing/2014/main" id="{8AD8956B-BFA0-43D6-AA0A-60D3EB64A0B6}"/>
              </a:ext>
            </a:extLst>
          </p:cNvPr>
          <p:cNvSpPr/>
          <p:nvPr/>
        </p:nvSpPr>
        <p:spPr>
          <a:xfrm rot="16200000">
            <a:off x="4874950" y="1178492"/>
            <a:ext cx="3905416" cy="4038344"/>
          </a:xfrm>
          <a:prstGeom prst="arc">
            <a:avLst>
              <a:gd name="adj1" fmla="val 10139362"/>
              <a:gd name="adj2" fmla="val 602610"/>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a:extLst>
              <a:ext uri="{FF2B5EF4-FFF2-40B4-BE49-F238E27FC236}">
                <a16:creationId xmlns:a16="http://schemas.microsoft.com/office/drawing/2014/main" id="{076B72E5-B6E8-4329-B1E2-253413E1DB54}"/>
              </a:ext>
            </a:extLst>
          </p:cNvPr>
          <p:cNvSpPr/>
          <p:nvPr/>
        </p:nvSpPr>
        <p:spPr>
          <a:xfrm rot="16200000">
            <a:off x="4874950" y="1174970"/>
            <a:ext cx="3905416" cy="4038344"/>
          </a:xfrm>
          <a:prstGeom prst="arc">
            <a:avLst>
              <a:gd name="adj1" fmla="val 11133513"/>
              <a:gd name="adj2" fmla="val 0"/>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F202C6C6-40D8-4672-AE22-6671F4CD811C}"/>
              </a:ext>
            </a:extLst>
          </p:cNvPr>
          <p:cNvSpPr/>
          <p:nvPr/>
        </p:nvSpPr>
        <p:spPr>
          <a:xfrm>
            <a:off x="3877981" y="3711362"/>
            <a:ext cx="1026538" cy="102653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Oval 52">
            <a:extLst>
              <a:ext uri="{FF2B5EF4-FFF2-40B4-BE49-F238E27FC236}">
                <a16:creationId xmlns:a16="http://schemas.microsoft.com/office/drawing/2014/main" id="{8A27FC5B-71F7-45C0-ABF7-C234AF383F87}"/>
              </a:ext>
            </a:extLst>
          </p:cNvPr>
          <p:cNvSpPr/>
          <p:nvPr/>
        </p:nvSpPr>
        <p:spPr>
          <a:xfrm>
            <a:off x="4666959" y="2895661"/>
            <a:ext cx="901759" cy="901759"/>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B119F888-6C7B-4402-A725-C8B3EF08CF3B}"/>
              </a:ext>
            </a:extLst>
          </p:cNvPr>
          <p:cNvSpPr txBox="1"/>
          <p:nvPr/>
        </p:nvSpPr>
        <p:spPr>
          <a:xfrm>
            <a:off x="5871773" y="2659521"/>
            <a:ext cx="359394"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6E49F2EB-B87C-490F-A90E-E6432E5854AB}"/>
              </a:ext>
            </a:extLst>
          </p:cNvPr>
          <p:cNvSpPr txBox="1"/>
          <p:nvPr/>
        </p:nvSpPr>
        <p:spPr>
          <a:xfrm>
            <a:off x="6587239" y="1190118"/>
            <a:ext cx="359394" cy="369332"/>
          </a:xfrm>
          <a:prstGeom prst="rect">
            <a:avLst/>
          </a:prstGeom>
          <a:noFill/>
        </p:spPr>
        <p:txBody>
          <a:bodyPr wrap="none" rtlCol="0">
            <a:spAutoFit/>
          </a:bodyPr>
          <a:lstStyle/>
          <a:p>
            <a:r>
              <a:rPr lang="en-US" dirty="0"/>
              <a:t>2.</a:t>
            </a:r>
          </a:p>
        </p:txBody>
      </p:sp>
      <p:sp>
        <p:nvSpPr>
          <p:cNvPr id="55" name="TextBox 54">
            <a:extLst>
              <a:ext uri="{FF2B5EF4-FFF2-40B4-BE49-F238E27FC236}">
                <a16:creationId xmlns:a16="http://schemas.microsoft.com/office/drawing/2014/main" id="{0B03AB78-E1C3-40FD-9B2E-24187426017A}"/>
              </a:ext>
            </a:extLst>
          </p:cNvPr>
          <p:cNvSpPr txBox="1"/>
          <p:nvPr/>
        </p:nvSpPr>
        <p:spPr>
          <a:xfrm>
            <a:off x="4947483" y="2854351"/>
            <a:ext cx="359394" cy="369332"/>
          </a:xfrm>
          <a:prstGeom prst="rect">
            <a:avLst/>
          </a:prstGeom>
          <a:noFill/>
        </p:spPr>
        <p:txBody>
          <a:bodyPr wrap="none" rtlCol="0">
            <a:spAutoFit/>
          </a:bodyPr>
          <a:lstStyle/>
          <a:p>
            <a:r>
              <a:rPr lang="en-US" dirty="0"/>
              <a:t>3.</a:t>
            </a:r>
          </a:p>
        </p:txBody>
      </p:sp>
      <p:sp>
        <p:nvSpPr>
          <p:cNvPr id="58" name="TextBox 57">
            <a:extLst>
              <a:ext uri="{FF2B5EF4-FFF2-40B4-BE49-F238E27FC236}">
                <a16:creationId xmlns:a16="http://schemas.microsoft.com/office/drawing/2014/main" id="{DCCB3F7A-EFC7-4602-8EFA-35E51AA7E268}"/>
              </a:ext>
            </a:extLst>
          </p:cNvPr>
          <p:cNvSpPr txBox="1"/>
          <p:nvPr/>
        </p:nvSpPr>
        <p:spPr>
          <a:xfrm>
            <a:off x="4226432" y="3709955"/>
            <a:ext cx="359394"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E35315D-E3B0-46A1-BBAD-D43DA285DC9B}"/>
                  </a:ext>
                </a:extLst>
              </p:cNvPr>
              <p:cNvSpPr txBox="1"/>
              <p:nvPr/>
            </p:nvSpPr>
            <p:spPr>
              <a:xfrm>
                <a:off x="8861443" y="1586195"/>
                <a:ext cx="2977137" cy="2031325"/>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𝐼𝐹𝐹</m:t>
                    </m:r>
                    <m:r>
                      <a:rPr lang="en-US" b="0" i="1" smtClean="0">
                        <a:latin typeface="Cambria Math" panose="02040503050406030204" pitchFamily="18" charset="0"/>
                      </a:rPr>
                      <m:t> (</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 is in the AABB, then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𝑟𝑥</m:t>
                        </m:r>
                        <m:r>
                          <a:rPr lang="en-US" b="0" i="1" smtClean="0">
                            <a:latin typeface="Cambria Math" panose="02040503050406030204" pitchFamily="18" charset="0"/>
                          </a:rPr>
                          <m:t>,</m:t>
                        </m:r>
                        <m:r>
                          <a:rPr lang="en-US" b="0" i="1" smtClean="0">
                            <a:latin typeface="Cambria Math" panose="02040503050406030204" pitchFamily="18" charset="0"/>
                          </a:rPr>
                          <m:t>𝑟𝑦</m:t>
                        </m:r>
                      </m:e>
                    </m:d>
                    <m:r>
                      <a:rPr lang="en-US" b="0" i="1" smtClean="0">
                        <a:latin typeface="Cambria Math" panose="02040503050406030204" pitchFamily="18" charset="0"/>
                      </a:rPr>
                      <m:t>=(</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a:t>
                </a:r>
              </a:p>
              <a:p>
                <a:endParaRPr lang="en-US" dirty="0"/>
              </a:p>
              <a:p>
                <a:r>
                  <a:rPr lang="en-US" dirty="0"/>
                  <a:t>Otherwise,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𝑟𝑥</m:t>
                    </m:r>
                    <m:r>
                      <a:rPr lang="en-US" b="0" i="1" smtClean="0">
                        <a:latin typeface="Cambria Math" panose="02040503050406030204" pitchFamily="18" charset="0"/>
                      </a:rPr>
                      <m:t>,</m:t>
                    </m:r>
                    <m:r>
                      <a:rPr lang="en-US" b="0" i="1" smtClean="0">
                        <a:latin typeface="Cambria Math" panose="02040503050406030204" pitchFamily="18" charset="0"/>
                      </a:rPr>
                      <m:t>𝑟𝑦</m:t>
                    </m:r>
                    <m:r>
                      <a:rPr lang="en-US" b="0" i="1" smtClean="0">
                        <a:latin typeface="Cambria Math" panose="02040503050406030204" pitchFamily="18" charset="0"/>
                      </a:rPr>
                      <m:t>)</m:t>
                    </m:r>
                  </m:oMath>
                </a14:m>
                <a:r>
                  <a:rPr lang="en-US" dirty="0"/>
                  <a:t> is on the side or corner closest to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e>
                    </m:d>
                  </m:oMath>
                </a14:m>
                <a:r>
                  <a:rPr lang="en-US" dirty="0"/>
                  <a:t>. Find this side/corner with a series of checks.</a:t>
                </a:r>
              </a:p>
            </p:txBody>
          </p:sp>
        </mc:Choice>
        <mc:Fallback xmlns="">
          <p:sp>
            <p:nvSpPr>
              <p:cNvPr id="59" name="TextBox 58">
                <a:extLst>
                  <a:ext uri="{FF2B5EF4-FFF2-40B4-BE49-F238E27FC236}">
                    <a16:creationId xmlns:a16="http://schemas.microsoft.com/office/drawing/2014/main" id="{9E35315D-E3B0-46A1-BBAD-D43DA285DC9B}"/>
                  </a:ext>
                </a:extLst>
              </p:cNvPr>
              <p:cNvSpPr txBox="1">
                <a:spLocks noRot="1" noChangeAspect="1" noMove="1" noResize="1" noEditPoints="1" noAdjustHandles="1" noChangeArrowheads="1" noChangeShapeType="1" noTextEdit="1"/>
              </p:cNvSpPr>
              <p:nvPr/>
            </p:nvSpPr>
            <p:spPr>
              <a:xfrm>
                <a:off x="8861443" y="1586195"/>
                <a:ext cx="2977137" cy="2031325"/>
              </a:xfrm>
              <a:prstGeom prst="rect">
                <a:avLst/>
              </a:prstGeom>
              <a:blipFill>
                <a:blip r:embed="rId3"/>
                <a:stretch>
                  <a:fillRect l="-1844" t="-1502" r="-2459" b="-3904"/>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7A3D0D17-E225-4F08-A196-317296A976F1}"/>
              </a:ext>
            </a:extLst>
          </p:cNvPr>
          <p:cNvCxnSpPr>
            <a:cxnSpLocks/>
          </p:cNvCxnSpPr>
          <p:nvPr/>
        </p:nvCxnSpPr>
        <p:spPr>
          <a:xfrm>
            <a:off x="8860078" y="149267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1" name="TextBox 60">
            <a:extLst>
              <a:ext uri="{FF2B5EF4-FFF2-40B4-BE49-F238E27FC236}">
                <a16:creationId xmlns:a16="http://schemas.microsoft.com/office/drawing/2014/main" id="{7F5A880D-EBD2-4C73-92C6-47134D83BF95}"/>
              </a:ext>
            </a:extLst>
          </p:cNvPr>
          <p:cNvSpPr txBox="1"/>
          <p:nvPr/>
        </p:nvSpPr>
        <p:spPr>
          <a:xfrm>
            <a:off x="9692351" y="1096494"/>
            <a:ext cx="2146229" cy="369332"/>
          </a:xfrm>
          <a:prstGeom prst="rect">
            <a:avLst/>
          </a:prstGeom>
          <a:noFill/>
        </p:spPr>
        <p:txBody>
          <a:bodyPr wrap="none" rtlCol="0">
            <a:spAutoFit/>
          </a:bodyPr>
          <a:lstStyle/>
          <a:p>
            <a:pPr algn="r"/>
            <a:r>
              <a:rPr lang="en-US" dirty="0">
                <a:solidFill>
                  <a:schemeClr val="accent6">
                    <a:lumMod val="75000"/>
                  </a:schemeClr>
                </a:solidFill>
              </a:rPr>
              <a:t>Calculating Collisions</a:t>
            </a:r>
          </a:p>
        </p:txBody>
      </p:sp>
      <p:sp>
        <p:nvSpPr>
          <p:cNvPr id="66" name="Oval 65">
            <a:extLst>
              <a:ext uri="{FF2B5EF4-FFF2-40B4-BE49-F238E27FC236}">
                <a16:creationId xmlns:a16="http://schemas.microsoft.com/office/drawing/2014/main" id="{96D1BA74-BB43-4C63-AFE8-B27713547A40}"/>
              </a:ext>
            </a:extLst>
          </p:cNvPr>
          <p:cNvSpPr/>
          <p:nvPr/>
        </p:nvSpPr>
        <p:spPr>
          <a:xfrm>
            <a:off x="8780155" y="14346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TextBox 66">
            <a:extLst>
              <a:ext uri="{FF2B5EF4-FFF2-40B4-BE49-F238E27FC236}">
                <a16:creationId xmlns:a16="http://schemas.microsoft.com/office/drawing/2014/main" id="{8F0170F8-65A8-46F3-AD14-49E0AACD1692}"/>
              </a:ext>
            </a:extLst>
          </p:cNvPr>
          <p:cNvSpPr txBox="1"/>
          <p:nvPr/>
        </p:nvSpPr>
        <p:spPr>
          <a:xfrm>
            <a:off x="8861443" y="4343605"/>
            <a:ext cx="2977137" cy="1169551"/>
          </a:xfrm>
          <a:prstGeom prst="rect">
            <a:avLst/>
          </a:prstGeom>
          <a:noFill/>
        </p:spPr>
        <p:txBody>
          <a:bodyPr wrap="square" rtlCol="0">
            <a:spAutoFit/>
          </a:bodyPr>
          <a:lstStyle/>
          <a:p>
            <a:r>
              <a:rPr lang="en-US" sz="1400" dirty="0">
                <a:latin typeface="Lucida Console" panose="020B0609040504020204" pitchFamily="49" charset="0"/>
              </a:rPr>
              <a:t>(</a:t>
            </a:r>
            <a:r>
              <a:rPr lang="en-US" sz="1400" dirty="0" err="1">
                <a:latin typeface="Lucida Console" panose="020B0609040504020204" pitchFamily="49" charset="0"/>
              </a:rPr>
              <a:t>rx,ry</a:t>
            </a:r>
            <a:r>
              <a:rPr lang="en-US" sz="1400" dirty="0">
                <a:latin typeface="Lucida Console" panose="020B0609040504020204" pitchFamily="49" charset="0"/>
              </a:rPr>
              <a:t>)=bottom left</a:t>
            </a:r>
          </a:p>
          <a:p>
            <a:r>
              <a:rPr lang="en-US" sz="1400" dirty="0">
                <a:latin typeface="Lucida Console" panose="020B0609040504020204" pitchFamily="49" charset="0"/>
              </a:rPr>
              <a:t>if(cx &gt; </a:t>
            </a:r>
            <a:r>
              <a:rPr lang="en-US" sz="1400" dirty="0" err="1">
                <a:latin typeface="Lucida Console" panose="020B0609040504020204" pitchFamily="49" charset="0"/>
              </a:rPr>
              <a:t>rx+rw</a:t>
            </a:r>
            <a:r>
              <a:rPr lang="en-US" sz="1400" dirty="0">
                <a:latin typeface="Lucida Console" panose="020B0609040504020204" pitchFamily="49" charset="0"/>
              </a:rPr>
              <a:t>) 	</a:t>
            </a:r>
            <a:r>
              <a:rPr lang="en-US" sz="1400" dirty="0" err="1">
                <a:latin typeface="Lucida Console" panose="020B0609040504020204" pitchFamily="49" charset="0"/>
              </a:rPr>
              <a:t>rx</a:t>
            </a:r>
            <a:r>
              <a:rPr lang="en-US" sz="1400" dirty="0">
                <a:latin typeface="Lucida Console" panose="020B0609040504020204" pitchFamily="49" charset="0"/>
              </a:rPr>
              <a:t>=</a:t>
            </a:r>
            <a:r>
              <a:rPr lang="en-US" sz="1400" dirty="0" err="1">
                <a:latin typeface="Lucida Console" panose="020B0609040504020204" pitchFamily="49" charset="0"/>
              </a:rPr>
              <a:t>rx+rw</a:t>
            </a:r>
            <a:endParaRPr lang="en-US" sz="1400" dirty="0">
              <a:latin typeface="Lucida Console" panose="020B0609040504020204" pitchFamily="49" charset="0"/>
            </a:endParaRPr>
          </a:p>
          <a:p>
            <a:r>
              <a:rPr lang="en-US" sz="1400" dirty="0">
                <a:latin typeface="Lucida Console" panose="020B0609040504020204" pitchFamily="49" charset="0"/>
              </a:rPr>
              <a:t>else if(cx &gt; </a:t>
            </a:r>
            <a:r>
              <a:rPr lang="en-US" sz="1400" dirty="0" err="1">
                <a:latin typeface="Lucida Console" panose="020B0609040504020204" pitchFamily="49" charset="0"/>
              </a:rPr>
              <a:t>rx</a:t>
            </a:r>
            <a:r>
              <a:rPr lang="en-US" sz="1400" dirty="0">
                <a:latin typeface="Lucida Console" panose="020B0609040504020204" pitchFamily="49" charset="0"/>
              </a:rPr>
              <a:t>) 	</a:t>
            </a:r>
            <a:r>
              <a:rPr lang="en-US" sz="1400" dirty="0" err="1">
                <a:latin typeface="Lucida Console" panose="020B0609040504020204" pitchFamily="49" charset="0"/>
              </a:rPr>
              <a:t>rx</a:t>
            </a:r>
            <a:r>
              <a:rPr lang="en-US" sz="1400" dirty="0">
                <a:latin typeface="Lucida Console" panose="020B0609040504020204" pitchFamily="49" charset="0"/>
              </a:rPr>
              <a:t>=cx</a:t>
            </a:r>
          </a:p>
          <a:p>
            <a:r>
              <a:rPr lang="en-US" sz="1400" dirty="0">
                <a:latin typeface="Lucida Console" panose="020B0609040504020204" pitchFamily="49" charset="0"/>
              </a:rPr>
              <a:t>if(cy &gt; </a:t>
            </a:r>
            <a:r>
              <a:rPr lang="en-US" sz="1400" dirty="0" err="1">
                <a:latin typeface="Lucida Console" panose="020B0609040504020204" pitchFamily="49" charset="0"/>
              </a:rPr>
              <a:t>ry+rh</a:t>
            </a:r>
            <a:r>
              <a:rPr lang="en-US" sz="1400" dirty="0">
                <a:latin typeface="Lucida Console" panose="020B0609040504020204" pitchFamily="49" charset="0"/>
              </a:rPr>
              <a:t>) 	</a:t>
            </a:r>
            <a:r>
              <a:rPr lang="en-US" sz="1400" dirty="0" err="1">
                <a:latin typeface="Lucida Console" panose="020B0609040504020204" pitchFamily="49" charset="0"/>
              </a:rPr>
              <a:t>ry</a:t>
            </a:r>
            <a:r>
              <a:rPr lang="en-US" sz="1400" dirty="0">
                <a:latin typeface="Lucida Console" panose="020B0609040504020204" pitchFamily="49" charset="0"/>
              </a:rPr>
              <a:t>=</a:t>
            </a:r>
            <a:r>
              <a:rPr lang="en-US" sz="1400" dirty="0" err="1">
                <a:latin typeface="Lucida Console" panose="020B0609040504020204" pitchFamily="49" charset="0"/>
              </a:rPr>
              <a:t>ry+rh</a:t>
            </a:r>
            <a:endParaRPr lang="en-US" sz="1400" dirty="0">
              <a:latin typeface="Lucida Console" panose="020B0609040504020204" pitchFamily="49" charset="0"/>
            </a:endParaRPr>
          </a:p>
          <a:p>
            <a:r>
              <a:rPr lang="en-US" sz="1400" dirty="0">
                <a:latin typeface="Lucida Console" panose="020B0609040504020204" pitchFamily="49" charset="0"/>
              </a:rPr>
              <a:t>else if(cy &gt; </a:t>
            </a:r>
            <a:r>
              <a:rPr lang="en-US" sz="1400" dirty="0" err="1">
                <a:latin typeface="Lucida Console" panose="020B0609040504020204" pitchFamily="49" charset="0"/>
              </a:rPr>
              <a:t>ry</a:t>
            </a:r>
            <a:r>
              <a:rPr lang="en-US" sz="1400" dirty="0">
                <a:latin typeface="Lucida Console" panose="020B0609040504020204" pitchFamily="49" charset="0"/>
              </a:rPr>
              <a:t>)	</a:t>
            </a:r>
            <a:r>
              <a:rPr lang="en-US" sz="1400" dirty="0" err="1">
                <a:latin typeface="Lucida Console" panose="020B0609040504020204" pitchFamily="49" charset="0"/>
              </a:rPr>
              <a:t>ry</a:t>
            </a:r>
            <a:r>
              <a:rPr lang="en-US" sz="1400" dirty="0">
                <a:latin typeface="Lucida Console" panose="020B0609040504020204" pitchFamily="49" charset="0"/>
              </a:rPr>
              <a:t>=cy</a:t>
            </a:r>
          </a:p>
        </p:txBody>
      </p:sp>
      <p:cxnSp>
        <p:nvCxnSpPr>
          <p:cNvPr id="68" name="Straight Connector 67">
            <a:extLst>
              <a:ext uri="{FF2B5EF4-FFF2-40B4-BE49-F238E27FC236}">
                <a16:creationId xmlns:a16="http://schemas.microsoft.com/office/drawing/2014/main" id="{B5B682DD-6083-47E3-B512-DE7AA3827C84}"/>
              </a:ext>
            </a:extLst>
          </p:cNvPr>
          <p:cNvCxnSpPr>
            <a:cxnSpLocks/>
          </p:cNvCxnSpPr>
          <p:nvPr/>
        </p:nvCxnSpPr>
        <p:spPr>
          <a:xfrm>
            <a:off x="8860078" y="425008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TextBox 68">
            <a:extLst>
              <a:ext uri="{FF2B5EF4-FFF2-40B4-BE49-F238E27FC236}">
                <a16:creationId xmlns:a16="http://schemas.microsoft.com/office/drawing/2014/main" id="{89029BC5-8905-41DD-8842-3F06DD5E210F}"/>
              </a:ext>
            </a:extLst>
          </p:cNvPr>
          <p:cNvSpPr txBox="1"/>
          <p:nvPr/>
        </p:nvSpPr>
        <p:spPr>
          <a:xfrm>
            <a:off x="11003607" y="3853904"/>
            <a:ext cx="834973" cy="369332"/>
          </a:xfrm>
          <a:prstGeom prst="rect">
            <a:avLst/>
          </a:prstGeom>
          <a:noFill/>
        </p:spPr>
        <p:txBody>
          <a:bodyPr wrap="none" rtlCol="0">
            <a:spAutoFit/>
          </a:bodyPr>
          <a:lstStyle/>
          <a:p>
            <a:pPr algn="r"/>
            <a:r>
              <a:rPr lang="en-US" dirty="0">
                <a:solidFill>
                  <a:schemeClr val="accent6">
                    <a:lumMod val="75000"/>
                  </a:schemeClr>
                </a:solidFill>
              </a:rPr>
              <a:t>Checks</a:t>
            </a:r>
          </a:p>
        </p:txBody>
      </p:sp>
      <p:sp>
        <p:nvSpPr>
          <p:cNvPr id="70" name="Oval 69">
            <a:extLst>
              <a:ext uri="{FF2B5EF4-FFF2-40B4-BE49-F238E27FC236}">
                <a16:creationId xmlns:a16="http://schemas.microsoft.com/office/drawing/2014/main" id="{630D7181-B711-4552-B91D-3B5F88A8ED01}"/>
              </a:ext>
            </a:extLst>
          </p:cNvPr>
          <p:cNvSpPr/>
          <p:nvPr/>
        </p:nvSpPr>
        <p:spPr>
          <a:xfrm>
            <a:off x="8780155" y="419207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439DC8CE-89F5-4FD2-84A5-B37C54FED516}"/>
              </a:ext>
            </a:extLst>
          </p:cNvPr>
          <p:cNvPicPr>
            <a:picLocks noChangeAspect="1"/>
          </p:cNvPicPr>
          <p:nvPr/>
        </p:nvPicPr>
        <p:blipFill>
          <a:blip r:embed="rId4"/>
          <a:stretch>
            <a:fillRect/>
          </a:stretch>
        </p:blipFill>
        <p:spPr>
          <a:xfrm>
            <a:off x="10516892" y="6040501"/>
            <a:ext cx="1321688" cy="599655"/>
          </a:xfrm>
          <a:prstGeom prst="rect">
            <a:avLst/>
          </a:prstGeom>
        </p:spPr>
      </p:pic>
    </p:spTree>
    <p:extLst>
      <p:ext uri="{BB962C8B-B14F-4D97-AF65-F5344CB8AC3E}">
        <p14:creationId xmlns:p14="http://schemas.microsoft.com/office/powerpoint/2010/main" val="99988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D43586B-1D15-4225-B9D1-ABC76055F63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FD20055B-9AA1-49CB-AE8A-1D43D74406A7}"/>
              </a:ext>
            </a:extLst>
          </p:cNvPr>
          <p:cNvCxnSpPr>
            <a:cxnSpLocks/>
          </p:cNvCxnSpPr>
          <p:nvPr/>
        </p:nvCxnSpPr>
        <p:spPr>
          <a:xfrm flipH="1" flipV="1">
            <a:off x="4732020" y="1562913"/>
            <a:ext cx="3714750" cy="631411"/>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565C80B-E4DE-41EF-9551-019C27B75C31}"/>
              </a:ext>
            </a:extLst>
          </p:cNvPr>
          <p:cNvCxnSpPr>
            <a:cxnSpLocks/>
          </p:cNvCxnSpPr>
          <p:nvPr/>
        </p:nvCxnSpPr>
        <p:spPr>
          <a:xfrm flipH="1" flipV="1">
            <a:off x="4953854" y="1158240"/>
            <a:ext cx="1846434" cy="3987178"/>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Point-Triangle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841449" cy="369332"/>
          </a:xfrm>
          <a:prstGeom prst="rect">
            <a:avLst/>
          </a:prstGeom>
          <a:noFill/>
        </p:spPr>
        <p:txBody>
          <a:bodyPr wrap="none" rtlCol="0">
            <a:spAutoFit/>
          </a:bodyPr>
          <a:lstStyle/>
          <a:p>
            <a:r>
              <a:rPr lang="en-US" dirty="0">
                <a:solidFill>
                  <a:schemeClr val="accent6">
                    <a:lumMod val="75000"/>
                  </a:schemeClr>
                </a:solidFill>
              </a:rPr>
              <a:t>Theory</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923330"/>
          </a:xfrm>
          <a:prstGeom prst="rect">
            <a:avLst/>
          </a:prstGeom>
          <a:noFill/>
        </p:spPr>
        <p:txBody>
          <a:bodyPr wrap="square" rtlCol="0">
            <a:spAutoFit/>
          </a:bodyPr>
          <a:lstStyle/>
          <a:p>
            <a:pPr>
              <a:spcAft>
                <a:spcPts val="600"/>
              </a:spcAft>
            </a:pPr>
            <a:r>
              <a:rPr lang="en-US" dirty="0"/>
              <a:t>A point is inside a triangle if it is on the perpendicular side of all three lines.</a:t>
            </a:r>
          </a:p>
        </p:txBody>
      </p:sp>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674130" cy="369332"/>
          </a:xfrm>
          <a:prstGeom prst="rect">
            <a:avLst/>
          </a:prstGeom>
          <a:noFill/>
        </p:spPr>
        <p:txBody>
          <a:bodyPr wrap="none" rtlCol="0">
            <a:spAutoFit/>
          </a:bodyPr>
          <a:lstStyle/>
          <a:p>
            <a:r>
              <a:rPr lang="en-US" dirty="0">
                <a:solidFill>
                  <a:schemeClr val="accent6">
                    <a:lumMod val="75000"/>
                  </a:schemeClr>
                </a:solidFill>
              </a:rPr>
              <a:t>Counterclockwise Winding</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385268"/>
              </a:xfrm>
              <a:prstGeom prst="rect">
                <a:avLst/>
              </a:prstGeom>
              <a:noFill/>
            </p:spPr>
            <p:txBody>
              <a:bodyPr wrap="square" rtlCol="0">
                <a:spAutoFit/>
              </a:bodyPr>
              <a:lstStyle/>
              <a:p>
                <a:pPr>
                  <a:spcAft>
                    <a:spcPts val="600"/>
                  </a:spcAft>
                </a:pPr>
                <a:r>
                  <a:rPr lang="en-US" dirty="0"/>
                  <a:t>If you do not calculate the perpendicular lines in the correct order, some or all of the lines might point out of the triangle, leading to inaccurate results. </a:t>
                </a:r>
              </a:p>
              <a:p>
                <a:pPr>
                  <a:spcAft>
                    <a:spcPts val="600"/>
                  </a:spcAft>
                </a:pPr>
                <a:r>
                  <a:rPr lang="en-US" dirty="0"/>
                  <a:t>The industry standard is to go in counterclockwise order. In this case, calculating the values in the order </a:t>
                </a:r>
                <a14:m>
                  <m:oMath xmlns:m="http://schemas.openxmlformats.org/officeDocument/2006/math">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but not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𝑜</m:t>
                    </m:r>
                  </m:oMath>
                </a14:m>
                <a:r>
                  <a:rPr lang="en-US" dirty="0"/>
                  <a:t>. This is called winding order.</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385268"/>
              </a:xfrm>
              <a:prstGeom prst="rect">
                <a:avLst/>
              </a:prstGeom>
              <a:blipFill>
                <a:blip r:embed="rId2"/>
                <a:stretch>
                  <a:fillRect l="-1301" t="-1535" r="-1879" b="-3325"/>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444366" y="1657558"/>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652832" y="2095537"/>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830979" y="2023957"/>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567108" y="4667608"/>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6219556" y="4529841"/>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7850843" y="2143008"/>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6759047" y="2874865"/>
            <a:ext cx="601847" cy="294616"/>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586FAE-A418-40CA-92EF-BE6D1704213E}"/>
                  </a:ext>
                </a:extLst>
              </p:cNvPr>
              <p:cNvSpPr txBox="1"/>
              <p:nvPr/>
            </p:nvSpPr>
            <p:spPr>
              <a:xfrm>
                <a:off x="5837107" y="1874606"/>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62586FAE-A418-40CA-92EF-BE6D1704213E}"/>
                  </a:ext>
                </a:extLst>
              </p:cNvPr>
              <p:cNvSpPr txBox="1">
                <a:spLocks noRot="1" noChangeAspect="1" noMove="1" noResize="1" noEditPoints="1" noAdjustHandles="1" noChangeArrowheads="1" noChangeShapeType="1" noTextEdit="1"/>
              </p:cNvSpPr>
              <p:nvPr/>
            </p:nvSpPr>
            <p:spPr>
              <a:xfrm>
                <a:off x="5837107" y="1874606"/>
                <a:ext cx="711990" cy="276999"/>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4288995"/>
              </a:xfrm>
              <a:prstGeom prst="rect">
                <a:avLst/>
              </a:prstGeom>
              <a:noFill/>
            </p:spPr>
            <p:txBody>
              <a:bodyPr wrap="square" rtlCol="0">
                <a:spAutoFit/>
              </a:bodyPr>
              <a:lstStyle/>
              <a:p>
                <a:r>
                  <a:rPr lang="en-US" dirty="0"/>
                  <a:t>Find the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each line segment.</a:t>
                </a:r>
              </a:p>
              <a:p>
                <a:endParaRPr lang="en-US" dirty="0"/>
              </a:p>
              <a:p>
                <a:r>
                  <a:rPr lang="en-US" dirty="0"/>
                  <a:t>Plug in the values for the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 question.</a:t>
                </a:r>
              </a:p>
              <a:p>
                <a:endParaRPr lang="en-US" dirty="0"/>
              </a:p>
              <a:p>
                <a:r>
                  <a:rPr lang="en-US" dirty="0"/>
                  <a:t>If the results are all positive, the point is inside the triangle.</a:t>
                </a:r>
              </a:p>
              <a:p>
                <a:endParaRPr lang="en-US" dirty="0"/>
              </a:p>
              <a:p>
                <a:r>
                  <a:rPr lang="en-US" dirty="0"/>
                  <a:t>Otherwise, it is not.</a:t>
                </a:r>
              </a:p>
              <a:p>
                <a:endParaRPr lang="en-US" dirty="0"/>
              </a:p>
              <a:p>
                <a:r>
                  <a:rPr lang="en-US" dirty="0"/>
                  <a:t>Handle line intersections as needed.</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4288995"/>
              </a:xfrm>
              <a:prstGeom prst="rect">
                <a:avLst/>
              </a:prstGeom>
              <a:blipFill>
                <a:blip r:embed="rId4"/>
                <a:stretch>
                  <a:fillRect l="-1639" t="-852" r="-2459"/>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85968" y="911930"/>
            <a:ext cx="1872116" cy="369332"/>
          </a:xfrm>
          <a:prstGeom prst="rect">
            <a:avLst/>
          </a:prstGeom>
          <a:noFill/>
        </p:spPr>
        <p:txBody>
          <a:bodyPr wrap="none" rtlCol="0">
            <a:spAutoFit/>
          </a:bodyPr>
          <a:lstStyle/>
          <a:p>
            <a:pPr algn="r"/>
            <a:r>
              <a:rPr lang="en-US" dirty="0">
                <a:solidFill>
                  <a:schemeClr val="accent6">
                    <a:lumMod val="75000"/>
                  </a:schemeClr>
                </a:solidFill>
              </a:rPr>
              <a:t>Actual Calculation</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2A140E9F-891C-4834-9395-2B27FD7F769A}"/>
              </a:ext>
            </a:extLst>
          </p:cNvPr>
          <p:cNvCxnSpPr>
            <a:cxnSpLocks/>
            <a:endCxn id="39" idx="2"/>
          </p:cNvCxnSpPr>
          <p:nvPr/>
        </p:nvCxnSpPr>
        <p:spPr>
          <a:xfrm>
            <a:off x="5273903" y="1657557"/>
            <a:ext cx="2557076" cy="433075"/>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5" name="Oval 44">
            <a:extLst>
              <a:ext uri="{FF2B5EF4-FFF2-40B4-BE49-F238E27FC236}">
                <a16:creationId xmlns:a16="http://schemas.microsoft.com/office/drawing/2014/main" id="{453A2C38-620D-4F2E-935F-730C1B5CFEA3}"/>
              </a:ext>
            </a:extLst>
          </p:cNvPr>
          <p:cNvSpPr/>
          <p:nvPr/>
        </p:nvSpPr>
        <p:spPr>
          <a:xfrm>
            <a:off x="5140553" y="157838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9991A691-835C-4385-B141-74FF0925D3C9}"/>
              </a:ext>
            </a:extLst>
          </p:cNvPr>
          <p:cNvCxnSpPr>
            <a:cxnSpLocks/>
            <a:stCxn id="45" idx="4"/>
            <a:endCxn id="42" idx="1"/>
          </p:cNvCxnSpPr>
          <p:nvPr/>
        </p:nvCxnSpPr>
        <p:spPr>
          <a:xfrm>
            <a:off x="5207228" y="1711731"/>
            <a:ext cx="1379409" cy="2975406"/>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1CD88E84-8C8D-4DBA-91FB-E5E2AAE67DA3}"/>
              </a:ext>
            </a:extLst>
          </p:cNvPr>
          <p:cNvSpPr txBox="1"/>
          <p:nvPr/>
        </p:nvSpPr>
        <p:spPr>
          <a:xfrm>
            <a:off x="4876389" y="1556932"/>
            <a:ext cx="30649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o</a:t>
            </a:r>
          </a:p>
        </p:txBody>
      </p:sp>
      <p:cxnSp>
        <p:nvCxnSpPr>
          <p:cNvPr id="58" name="Straight Connector 57">
            <a:extLst>
              <a:ext uri="{FF2B5EF4-FFF2-40B4-BE49-F238E27FC236}">
                <a16:creationId xmlns:a16="http://schemas.microsoft.com/office/drawing/2014/main" id="{3584B7D8-B6CE-4EA1-A71B-19D7609E8CA3}"/>
              </a:ext>
            </a:extLst>
          </p:cNvPr>
          <p:cNvCxnSpPr>
            <a:cxnSpLocks/>
          </p:cNvCxnSpPr>
          <p:nvPr/>
        </p:nvCxnSpPr>
        <p:spPr>
          <a:xfrm flipV="1">
            <a:off x="6457188" y="1881554"/>
            <a:ext cx="75274" cy="446120"/>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6AF046A-56BF-45A3-A71E-399E60966E37}"/>
                  </a:ext>
                </a:extLst>
              </p:cNvPr>
              <p:cNvSpPr txBox="1"/>
              <p:nvPr/>
            </p:nvSpPr>
            <p:spPr>
              <a:xfrm>
                <a:off x="6856515" y="2745174"/>
                <a:ext cx="70480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6AF046A-56BF-45A3-A71E-399E60966E37}"/>
                  </a:ext>
                </a:extLst>
              </p:cNvPr>
              <p:cNvSpPr txBox="1">
                <a:spLocks noRot="1" noChangeAspect="1" noMove="1" noResize="1" noEditPoints="1" noAdjustHandles="1" noChangeArrowheads="1" noChangeShapeType="1" noTextEdit="1"/>
              </p:cNvSpPr>
              <p:nvPr/>
            </p:nvSpPr>
            <p:spPr>
              <a:xfrm>
                <a:off x="6856515" y="2745174"/>
                <a:ext cx="704808" cy="276999"/>
              </a:xfrm>
              <a:prstGeom prst="rect">
                <a:avLst/>
              </a:prstGeom>
              <a:blipFill>
                <a:blip r:embed="rId5"/>
                <a:stretch>
                  <a:fillRect b="-8696"/>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94BBA96A-A1E8-4E28-84A0-C0F3B7125077}"/>
              </a:ext>
            </a:extLst>
          </p:cNvPr>
          <p:cNvCxnSpPr>
            <a:cxnSpLocks/>
          </p:cNvCxnSpPr>
          <p:nvPr/>
        </p:nvCxnSpPr>
        <p:spPr>
          <a:xfrm flipH="1">
            <a:off x="5904206" y="3002755"/>
            <a:ext cx="288896" cy="14907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85D8A20C-4998-4C1D-BA6F-B05555D73E6B}"/>
                  </a:ext>
                </a:extLst>
              </p:cNvPr>
              <p:cNvSpPr txBox="1"/>
              <p:nvPr/>
            </p:nvSpPr>
            <p:spPr>
              <a:xfrm>
                <a:off x="5891649" y="3121078"/>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65" name="TextBox 64">
                <a:extLst>
                  <a:ext uri="{FF2B5EF4-FFF2-40B4-BE49-F238E27FC236}">
                    <a16:creationId xmlns:a16="http://schemas.microsoft.com/office/drawing/2014/main" id="{85D8A20C-4998-4C1D-BA6F-B05555D73E6B}"/>
                  </a:ext>
                </a:extLst>
              </p:cNvPr>
              <p:cNvSpPr txBox="1">
                <a:spLocks noRot="1" noChangeAspect="1" noMove="1" noResize="1" noEditPoints="1" noAdjustHandles="1" noChangeArrowheads="1" noChangeShapeType="1" noTextEdit="1"/>
              </p:cNvSpPr>
              <p:nvPr/>
            </p:nvSpPr>
            <p:spPr>
              <a:xfrm>
                <a:off x="5891649" y="3121078"/>
                <a:ext cx="711990" cy="276999"/>
              </a:xfrm>
              <a:prstGeom prst="rect">
                <a:avLst/>
              </a:prstGeom>
              <a:blipFill>
                <a:blip r:embed="rId6"/>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391063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EF8AEDE-6298-4696-B258-D52B4C06883F}"/>
              </a:ext>
            </a:extLst>
          </p:cNvPr>
          <p:cNvGraphicFramePr>
            <a:graphicFrameLocks noGrp="1"/>
          </p:cNvGraphicFramePr>
          <p:nvPr>
            <p:ph idx="1"/>
            <p:extLst>
              <p:ext uri="{D42A27DB-BD31-4B8C-83A1-F6EECF244321}">
                <p14:modId xmlns:p14="http://schemas.microsoft.com/office/powerpoint/2010/main" val="1986494539"/>
              </p:ext>
            </p:extLst>
          </p:nvPr>
        </p:nvGraphicFramePr>
        <p:xfrm>
          <a:off x="0" y="0"/>
          <a:ext cx="12192003" cy="6858000"/>
        </p:xfrm>
        <a:graphic>
          <a:graphicData uri="http://schemas.openxmlformats.org/drawingml/2006/table">
            <a:tbl>
              <a:tblPr bandRow="1" bandCol="1">
                <a:tableStyleId>{5940675A-B579-460E-94D1-54222C63F5DA}</a:tableStyleId>
              </a:tblPr>
              <a:tblGrid>
                <a:gridCol w="464820">
                  <a:extLst>
                    <a:ext uri="{9D8B030D-6E8A-4147-A177-3AD203B41FA5}">
                      <a16:colId xmlns:a16="http://schemas.microsoft.com/office/drawing/2014/main" val="2339145252"/>
                    </a:ext>
                  </a:extLst>
                </a:gridCol>
                <a:gridCol w="1068705">
                  <a:extLst>
                    <a:ext uri="{9D8B030D-6E8A-4147-A177-3AD203B41FA5}">
                      <a16:colId xmlns:a16="http://schemas.microsoft.com/office/drawing/2014/main" val="2120253669"/>
                    </a:ext>
                  </a:extLst>
                </a:gridCol>
                <a:gridCol w="1485900">
                  <a:extLst>
                    <a:ext uri="{9D8B030D-6E8A-4147-A177-3AD203B41FA5}">
                      <a16:colId xmlns:a16="http://schemas.microsoft.com/office/drawing/2014/main" val="335998571"/>
                    </a:ext>
                  </a:extLst>
                </a:gridCol>
                <a:gridCol w="2266950">
                  <a:extLst>
                    <a:ext uri="{9D8B030D-6E8A-4147-A177-3AD203B41FA5}">
                      <a16:colId xmlns:a16="http://schemas.microsoft.com/office/drawing/2014/main" val="1308737011"/>
                    </a:ext>
                  </a:extLst>
                </a:gridCol>
                <a:gridCol w="1792605">
                  <a:extLst>
                    <a:ext uri="{9D8B030D-6E8A-4147-A177-3AD203B41FA5}">
                      <a16:colId xmlns:a16="http://schemas.microsoft.com/office/drawing/2014/main" val="8954318"/>
                    </a:ext>
                  </a:extLst>
                </a:gridCol>
                <a:gridCol w="1729740">
                  <a:extLst>
                    <a:ext uri="{9D8B030D-6E8A-4147-A177-3AD203B41FA5}">
                      <a16:colId xmlns:a16="http://schemas.microsoft.com/office/drawing/2014/main" val="2260771656"/>
                    </a:ext>
                  </a:extLst>
                </a:gridCol>
                <a:gridCol w="1303020">
                  <a:extLst>
                    <a:ext uri="{9D8B030D-6E8A-4147-A177-3AD203B41FA5}">
                      <a16:colId xmlns:a16="http://schemas.microsoft.com/office/drawing/2014/main" val="455674088"/>
                    </a:ext>
                  </a:extLst>
                </a:gridCol>
                <a:gridCol w="1059180">
                  <a:extLst>
                    <a:ext uri="{9D8B030D-6E8A-4147-A177-3AD203B41FA5}">
                      <a16:colId xmlns:a16="http://schemas.microsoft.com/office/drawing/2014/main" val="3832917896"/>
                    </a:ext>
                  </a:extLst>
                </a:gridCol>
                <a:gridCol w="1021083">
                  <a:extLst>
                    <a:ext uri="{9D8B030D-6E8A-4147-A177-3AD203B41FA5}">
                      <a16:colId xmlns:a16="http://schemas.microsoft.com/office/drawing/2014/main" val="2668960230"/>
                    </a:ext>
                  </a:extLst>
                </a:gridCol>
              </a:tblGrid>
              <a:tr h="557310">
                <a:tc rowSpan="2" gridSpan="2">
                  <a:txBody>
                    <a:bodyPr/>
                    <a:lstStyle/>
                    <a:p>
                      <a:endParaRPr lang="en-US" sz="1600" dirty="0"/>
                    </a:p>
                  </a:txBody>
                  <a:tcPr/>
                </a:tc>
                <a:tc rowSpan="2" hMerge="1">
                  <a:txBody>
                    <a:bodyPr/>
                    <a:lstStyle/>
                    <a:p>
                      <a:endParaRPr lang="en-US" dirty="0"/>
                    </a:p>
                  </a:txBody>
                  <a:tcPr/>
                </a:tc>
                <a:tc gridSpan="7">
                  <a:txBody>
                    <a:bodyPr/>
                    <a:lstStyle/>
                    <a:p>
                      <a:pPr algn="ctr"/>
                      <a:r>
                        <a:rPr lang="en-US" sz="1600" dirty="0"/>
                        <a:t>First Object</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5667150"/>
                  </a:ext>
                </a:extLst>
              </a:tr>
              <a:tr h="771361">
                <a:tc gridSpan="2" vMerge="1">
                  <a:txBody>
                    <a:bodyPr/>
                    <a:lstStyle/>
                    <a:p>
                      <a:endParaRPr lang="en-US" dirty="0"/>
                    </a:p>
                  </a:txBody>
                  <a:tcPr/>
                </a:tc>
                <a:tc hMerge="1" vMerge="1">
                  <a:txBody>
                    <a:bodyPr/>
                    <a:lstStyle/>
                    <a:p>
                      <a:endParaRPr lang="en-US" dirty="0"/>
                    </a:p>
                  </a:txBody>
                  <a:tcPr/>
                </a:tc>
                <a:tc>
                  <a:txBody>
                    <a:bodyPr/>
                    <a:lstStyle/>
                    <a:p>
                      <a:r>
                        <a:rPr lang="en-US" sz="1600" b="1" dirty="0"/>
                        <a:t>Point</a:t>
                      </a:r>
                    </a:p>
                  </a:txBody>
                  <a:tcPr/>
                </a:tc>
                <a:tc>
                  <a:txBody>
                    <a:bodyPr/>
                    <a:lstStyle/>
                    <a:p>
                      <a:r>
                        <a:rPr lang="en-US" sz="1600" b="1" dirty="0"/>
                        <a:t>Circle</a:t>
                      </a:r>
                    </a:p>
                  </a:txBody>
                  <a:tcPr/>
                </a:tc>
                <a:tc>
                  <a:txBody>
                    <a:bodyPr/>
                    <a:lstStyle/>
                    <a:p>
                      <a:r>
                        <a:rPr lang="en-US" sz="1600" b="1" dirty="0"/>
                        <a:t>Axis-Aligned Rectangle (AAR)</a:t>
                      </a:r>
                    </a:p>
                  </a:txBody>
                  <a:tcPr/>
                </a:tc>
                <a:tc>
                  <a:txBody>
                    <a:bodyPr/>
                    <a:lstStyle/>
                    <a:p>
                      <a:r>
                        <a:rPr lang="en-US" sz="1600" b="1" dirty="0"/>
                        <a:t>Triangle</a:t>
                      </a:r>
                    </a:p>
                  </a:txBody>
                  <a:tcPr/>
                </a:tc>
                <a:tc>
                  <a:txBody>
                    <a:bodyPr/>
                    <a:lstStyle/>
                    <a:p>
                      <a:r>
                        <a:rPr lang="en-US" sz="1600" b="1" dirty="0"/>
                        <a:t>General Rectangle</a:t>
                      </a:r>
                    </a:p>
                  </a:txBody>
                  <a:tcPr/>
                </a:tc>
                <a:tc>
                  <a:txBody>
                    <a:bodyPr/>
                    <a:lstStyle/>
                    <a:p>
                      <a:r>
                        <a:rPr lang="en-US" sz="1600" b="1" dirty="0"/>
                        <a:t>Convex</a:t>
                      </a:r>
                    </a:p>
                  </a:txBody>
                  <a:tcPr/>
                </a:tc>
                <a:tc>
                  <a:txBody>
                    <a:bodyPr/>
                    <a:lstStyle/>
                    <a:p>
                      <a:r>
                        <a:rPr lang="en-US" sz="1600" b="1" dirty="0"/>
                        <a:t>Concave</a:t>
                      </a:r>
                    </a:p>
                  </a:txBody>
                  <a:tcPr/>
                </a:tc>
                <a:extLst>
                  <a:ext uri="{0D108BD9-81ED-4DB2-BD59-A6C34878D82A}">
                    <a16:rowId xmlns:a16="http://schemas.microsoft.com/office/drawing/2014/main" val="3509654045"/>
                  </a:ext>
                </a:extLst>
              </a:tr>
              <a:tr h="998169">
                <a:tc rowSpan="6">
                  <a:txBody>
                    <a:bodyPr/>
                    <a:lstStyle/>
                    <a:p>
                      <a:pPr algn="ctr"/>
                      <a:r>
                        <a:rPr lang="en-US" sz="1600" dirty="0"/>
                        <a:t>Second Object</a:t>
                      </a:r>
                    </a:p>
                  </a:txBody>
                  <a:tcPr vert="vert270" anchor="ctr"/>
                </a:tc>
                <a:tc>
                  <a:txBody>
                    <a:bodyPr/>
                    <a:lstStyle/>
                    <a:p>
                      <a:r>
                        <a:rPr lang="en-US" sz="1600" b="1" dirty="0"/>
                        <a:t>Circle</a:t>
                      </a:r>
                    </a:p>
                  </a:txBody>
                  <a:tcPr/>
                </a:tc>
                <a:tc>
                  <a:txBody>
                    <a:bodyPr/>
                    <a:lstStyle/>
                    <a:p>
                      <a:r>
                        <a:rPr lang="en-US" sz="1600" dirty="0">
                          <a:highlight>
                            <a:srgbClr val="00FFFF"/>
                          </a:highlight>
                        </a:rPr>
                        <a:t>Distance to circle center v circle radius.</a:t>
                      </a:r>
                    </a:p>
                  </a:txBody>
                  <a:tcPr/>
                </a:tc>
                <a:tc>
                  <a:txBody>
                    <a:bodyPr/>
                    <a:lstStyle/>
                    <a:p>
                      <a:r>
                        <a:rPr lang="en-US" sz="1600" dirty="0"/>
                        <a:t>Deflate circle to point and inflate other circle. Swap to circle point.</a:t>
                      </a:r>
                    </a:p>
                  </a:txBody>
                  <a:tcPr>
                    <a:solidFill>
                      <a:schemeClr val="bg1">
                        <a:lumMod val="85000"/>
                      </a:schemeClr>
                    </a:solidFill>
                  </a:tcPr>
                </a:tc>
                <a:tc>
                  <a:txBody>
                    <a:bodyPr/>
                    <a:lstStyle/>
                    <a:p>
                      <a:r>
                        <a:rPr lang="en-US" sz="1600" dirty="0"/>
                        <a:t>Swap to circle AAR.</a:t>
                      </a:r>
                      <a:endParaRPr lang="en-US" sz="1600" dirty="0">
                        <a:solidFill>
                          <a:schemeClr val="tx1">
                            <a:lumMod val="50000"/>
                            <a:lumOff val="50000"/>
                          </a:schemeClr>
                        </a:solidFill>
                      </a:endParaRPr>
                    </a:p>
                  </a:txBody>
                  <a:tcPr>
                    <a:solidFill>
                      <a:schemeClr val="bg1">
                        <a:lumMod val="85000"/>
                      </a:schemeClr>
                    </a:solidFill>
                  </a:tcPr>
                </a:tc>
                <a:tc>
                  <a:txBody>
                    <a:bodyPr/>
                    <a:lstStyle/>
                    <a:p>
                      <a:r>
                        <a:rPr lang="en-US" sz="1600" dirty="0"/>
                        <a:t>Swap to circle triangle.</a:t>
                      </a:r>
                      <a:endParaRPr lang="en-US" sz="1600" dirty="0">
                        <a:solidFill>
                          <a:schemeClr val="tx1">
                            <a:lumMod val="50000"/>
                            <a:lumOff val="50000"/>
                          </a:schemeClr>
                        </a:solidFill>
                      </a:endParaRPr>
                    </a:p>
                  </a:txBody>
                  <a:tcPr>
                    <a:solidFill>
                      <a:schemeClr val="bg1">
                        <a:lumMod val="85000"/>
                      </a:schemeClr>
                    </a:solidFill>
                  </a:tcPr>
                </a:tc>
                <a:tc rowSpan="6">
                  <a:txBody>
                    <a:bodyPr/>
                    <a:lstStyle/>
                    <a:p>
                      <a:pPr algn="ctr"/>
                      <a:r>
                        <a:rPr lang="en-US" sz="1600" dirty="0"/>
                        <a:t>Swap to circle general rectangle.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triangles. Then swap to circle triangle.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convex. Then swap to circle [shape].</a:t>
                      </a:r>
                      <a:endParaRPr lang="en-US" sz="1600" dirty="0">
                        <a:solidFill>
                          <a:schemeClr val="tx1">
                            <a:lumMod val="50000"/>
                            <a:lumOff val="50000"/>
                          </a:schemeClr>
                        </a:solidFill>
                      </a:endParaRPr>
                    </a:p>
                  </a:txBody>
                  <a:tcPr vert="vert" anchor="ctr">
                    <a:solidFill>
                      <a:schemeClr val="bg1">
                        <a:lumMod val="85000"/>
                      </a:schemeClr>
                    </a:solidFill>
                  </a:tcPr>
                </a:tc>
                <a:extLst>
                  <a:ext uri="{0D108BD9-81ED-4DB2-BD59-A6C34878D82A}">
                    <a16:rowId xmlns:a16="http://schemas.microsoft.com/office/drawing/2014/main" val="406190593"/>
                  </a:ext>
                </a:extLst>
              </a:tr>
              <a:tr h="837936">
                <a:tc vMerge="1">
                  <a:txBody>
                    <a:bodyPr/>
                    <a:lstStyle/>
                    <a:p>
                      <a:endParaRPr lang="en-US" dirty="0"/>
                    </a:p>
                  </a:txBody>
                  <a:tcPr/>
                </a:tc>
                <a:tc>
                  <a:txBody>
                    <a:bodyPr/>
                    <a:lstStyle/>
                    <a:p>
                      <a:r>
                        <a:rPr lang="en-US" sz="1600" b="1" dirty="0"/>
                        <a:t>AAR</a:t>
                      </a:r>
                    </a:p>
                  </a:txBody>
                  <a:tcPr/>
                </a:tc>
                <a:tc>
                  <a:txBody>
                    <a:bodyPr/>
                    <a:lstStyle/>
                    <a:p>
                      <a:r>
                        <a:rPr lang="en-US" sz="1600" dirty="0">
                          <a:highlight>
                            <a:srgbClr val="00FF00"/>
                          </a:highlight>
                        </a:rPr>
                        <a:t>Interior bounds check.</a:t>
                      </a:r>
                    </a:p>
                  </a:txBody>
                  <a:tcPr/>
                </a:tc>
                <a:tc>
                  <a:txBody>
                    <a:bodyPr/>
                    <a:lstStyle/>
                    <a:p>
                      <a:r>
                        <a:rPr lang="en-US" sz="1600" dirty="0"/>
                        <a:t>Deflate circle to point and inflate rectangle. Swap to point AAR</a:t>
                      </a:r>
                    </a:p>
                  </a:txBody>
                  <a:tcPr>
                    <a:solidFill>
                      <a:schemeClr val="bg1">
                        <a:lumMod val="85000"/>
                      </a:schemeClr>
                    </a:solidFill>
                  </a:tcPr>
                </a:tc>
                <a:tc>
                  <a:txBody>
                    <a:bodyPr/>
                    <a:lstStyle/>
                    <a:p>
                      <a:r>
                        <a:rPr lang="en-US" sz="1600" dirty="0">
                          <a:highlight>
                            <a:srgbClr val="FF00FF"/>
                          </a:highlight>
                        </a:rPr>
                        <a:t>Left, right, top, bottom check.</a:t>
                      </a:r>
                    </a:p>
                  </a:txBody>
                  <a:tcPr/>
                </a:tc>
                <a:tc>
                  <a:txBody>
                    <a:bodyPr/>
                    <a:lstStyle/>
                    <a:p>
                      <a:r>
                        <a:rPr lang="en-US" sz="1600" dirty="0">
                          <a:highlight>
                            <a:srgbClr val="00FF00"/>
                          </a:highlight>
                        </a:rPr>
                        <a:t>Interior bounds check </a:t>
                      </a:r>
                      <a:r>
                        <a:rPr lang="en-US" sz="1600" dirty="0"/>
                        <a:t>+ </a:t>
                      </a:r>
                      <a:r>
                        <a:rPr lang="en-US" sz="1600" dirty="0">
                          <a:highlight>
                            <a:srgbClr val="00FF00"/>
                          </a:highlight>
                        </a:rPr>
                        <a:t>same side.</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03175858"/>
                  </a:ext>
                </a:extLst>
              </a:tr>
              <a:tr h="1297619">
                <a:tc vMerge="1">
                  <a:txBody>
                    <a:bodyPr/>
                    <a:lstStyle/>
                    <a:p>
                      <a:endParaRPr lang="en-US" dirty="0"/>
                    </a:p>
                  </a:txBody>
                  <a:tcPr/>
                </a:tc>
                <a:tc>
                  <a:txBody>
                    <a:bodyPr/>
                    <a:lstStyle/>
                    <a:p>
                      <a:r>
                        <a:rPr lang="en-US" sz="1600" b="1" dirty="0"/>
                        <a:t>General Rectangle</a:t>
                      </a:r>
                    </a:p>
                  </a:txBody>
                  <a:tcPr/>
                </a:tc>
                <a:tc>
                  <a:txBody>
                    <a:bodyPr/>
                    <a:lstStyle/>
                    <a:p>
                      <a:r>
                        <a:rPr lang="en-US" sz="1600" dirty="0">
                          <a:highlight>
                            <a:srgbClr val="00FF00"/>
                          </a:highlight>
                        </a:rPr>
                        <a:t>Interior bounds check.</a:t>
                      </a:r>
                    </a:p>
                  </a:txBody>
                  <a:tcPr/>
                </a:tc>
                <a:tc>
                  <a:txBody>
                    <a:bodyPr/>
                    <a:lstStyle/>
                    <a:p>
                      <a:r>
                        <a:rPr lang="en-US" sz="1600" dirty="0"/>
                        <a:t>Rotate rectangle to AAR. Swap to circle AAR.</a:t>
                      </a:r>
                    </a:p>
                  </a:txBody>
                  <a:tcPr>
                    <a:solidFill>
                      <a:schemeClr val="bg1">
                        <a:lumMod val="85000"/>
                      </a:schemeClr>
                    </a:solidFill>
                  </a:tcPr>
                </a:tc>
                <a:tc>
                  <a:txBody>
                    <a:bodyPr/>
                    <a:lstStyle/>
                    <a:p>
                      <a:r>
                        <a:rPr lang="en-US" sz="1600" dirty="0"/>
                        <a:t>Convert rectangle to triangles. Swap to AAR triangle.</a:t>
                      </a:r>
                      <a:endParaRPr lang="en-US" sz="1600" dirty="0">
                        <a:solidFill>
                          <a:schemeClr val="tx1">
                            <a:lumMod val="50000"/>
                            <a:lumOff val="50000"/>
                          </a:schemeClr>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Convert rectangle to triangles. Swap to AAR triangle.</a:t>
                      </a:r>
                    </a:p>
                  </a:txBody>
                  <a:tcPr>
                    <a:solidFill>
                      <a:schemeClr val="bg1">
                        <a:lumMod val="85000"/>
                      </a:schemeClr>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140716576"/>
                  </a:ext>
                </a:extLst>
              </a:tr>
              <a:tr h="698718">
                <a:tc vMerge="1">
                  <a:txBody>
                    <a:bodyPr/>
                    <a:lstStyle/>
                    <a:p>
                      <a:endParaRPr lang="en-US" dirty="0"/>
                    </a:p>
                  </a:txBody>
                  <a:tcPr/>
                </a:tc>
                <a:tc>
                  <a:txBody>
                    <a:bodyPr/>
                    <a:lstStyle/>
                    <a:p>
                      <a:r>
                        <a:rPr lang="en-US" sz="1600" b="1" dirty="0"/>
                        <a:t>Triangle</a:t>
                      </a:r>
                    </a:p>
                  </a:txBody>
                  <a:tcPr/>
                </a:tc>
                <a:tc>
                  <a:txBody>
                    <a:bodyPr/>
                    <a:lstStyle/>
                    <a:p>
                      <a:r>
                        <a:rPr lang="en-US" sz="1600" dirty="0">
                          <a:highlight>
                            <a:srgbClr val="00FF00"/>
                          </a:highlight>
                        </a:rPr>
                        <a:t>Interior bounds check.</a:t>
                      </a:r>
                    </a:p>
                  </a:txBody>
                  <a:tcPr/>
                </a:tc>
                <a:tc>
                  <a:txBody>
                    <a:bodyPr/>
                    <a:lstStyle/>
                    <a:p>
                      <a:r>
                        <a:rPr lang="en-US" sz="1600" dirty="0">
                          <a:highlight>
                            <a:srgbClr val="00FF00"/>
                          </a:highlight>
                        </a:rPr>
                        <a:t>Interior Test </a:t>
                      </a:r>
                      <a:r>
                        <a:rPr lang="en-US" sz="1600" dirty="0"/>
                        <a:t>+ </a:t>
                      </a:r>
                      <a:r>
                        <a:rPr lang="en-US" sz="1600" dirty="0">
                          <a:highlight>
                            <a:srgbClr val="00FFFF"/>
                          </a:highlight>
                        </a:rPr>
                        <a:t>Corner Test </a:t>
                      </a:r>
                      <a:r>
                        <a:rPr lang="en-US" sz="1600" dirty="0"/>
                        <a:t>+ </a:t>
                      </a:r>
                      <a:r>
                        <a:rPr lang="en-US" sz="1600" dirty="0">
                          <a:highlight>
                            <a:srgbClr val="FFFF00"/>
                          </a:highlight>
                        </a:rPr>
                        <a:t>Edge Test</a:t>
                      </a:r>
                    </a:p>
                  </a:txBody>
                  <a:tcPr/>
                </a:tc>
                <a:tc>
                  <a:txBody>
                    <a:bodyPr/>
                    <a:lstStyle/>
                    <a:p>
                      <a:r>
                        <a:rPr lang="en-US" sz="1600" dirty="0"/>
                        <a:t>Swap to triangle AAR.</a:t>
                      </a:r>
                    </a:p>
                  </a:txBody>
                  <a:tcPr>
                    <a:solidFill>
                      <a:schemeClr val="bg1">
                        <a:lumMod val="85000"/>
                      </a:schemeClr>
                    </a:solidFill>
                  </a:tcPr>
                </a:tc>
                <a:tc>
                  <a:txBody>
                    <a:bodyPr/>
                    <a:lstStyle/>
                    <a:p>
                      <a:r>
                        <a:rPr lang="en-US" sz="1600" dirty="0">
                          <a:highlight>
                            <a:srgbClr val="00FF00"/>
                          </a:highlight>
                        </a:rPr>
                        <a:t>Same side test</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317483247"/>
                  </a:ext>
                </a:extLst>
              </a:tr>
              <a:tr h="1297619">
                <a:tc vMerge="1">
                  <a:txBody>
                    <a:bodyPr/>
                    <a:lstStyle/>
                    <a:p>
                      <a:endParaRPr lang="en-US" dirty="0"/>
                    </a:p>
                  </a:txBody>
                  <a:tcPr/>
                </a:tc>
                <a:tc>
                  <a:txBody>
                    <a:bodyPr/>
                    <a:lstStyle/>
                    <a:p>
                      <a:r>
                        <a:rPr lang="en-US" sz="1600" b="1" dirty="0"/>
                        <a:t>Convex</a:t>
                      </a:r>
                    </a:p>
                  </a:txBody>
                  <a:tcPr/>
                </a:tc>
                <a:tc>
                  <a:txBody>
                    <a:bodyPr/>
                    <a:lstStyle/>
                    <a:p>
                      <a:pPr algn="l"/>
                      <a:r>
                        <a:rPr lang="en-US" sz="1600" dirty="0">
                          <a:highlight>
                            <a:srgbClr val="00FF00"/>
                          </a:highlight>
                        </a:rPr>
                        <a:t>Interior bounds check.</a:t>
                      </a:r>
                    </a:p>
                  </a:txBody>
                  <a:tcPr/>
                </a:tc>
                <a:tc>
                  <a:txBody>
                    <a:bodyPr/>
                    <a:lstStyle/>
                    <a:p>
                      <a:pPr algn="l"/>
                      <a:r>
                        <a:rPr lang="en-US" sz="1600" dirty="0">
                          <a:highlight>
                            <a:srgbClr val="00FF00"/>
                          </a:highlight>
                        </a:rPr>
                        <a:t>Interior Test </a:t>
                      </a:r>
                      <a:r>
                        <a:rPr lang="en-US" sz="1600" dirty="0"/>
                        <a:t>+ </a:t>
                      </a:r>
                      <a:r>
                        <a:rPr lang="en-US" sz="1600" dirty="0">
                          <a:highlight>
                            <a:srgbClr val="00FFFF"/>
                          </a:highlight>
                        </a:rPr>
                        <a:t>Corner Test</a:t>
                      </a:r>
                      <a:r>
                        <a:rPr lang="en-US" sz="1600" dirty="0"/>
                        <a:t> + </a:t>
                      </a:r>
                      <a:r>
                        <a:rPr lang="en-US" sz="1600" dirty="0">
                          <a:highlight>
                            <a:srgbClr val="FFFF00"/>
                          </a:highlight>
                        </a:rPr>
                        <a:t>Edge Test</a:t>
                      </a:r>
                    </a:p>
                  </a:txBody>
                  <a:tcPr/>
                </a:tc>
                <a:tc>
                  <a:txBody>
                    <a:bodyPr/>
                    <a:lstStyle/>
                    <a:p>
                      <a:pPr algn="ctr"/>
                      <a:r>
                        <a:rPr lang="en-US" sz="1600" dirty="0"/>
                        <a:t>Convert to triangles. Swap to AAR triangle.</a:t>
                      </a: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Convert to triangles. Swap to triangle </a:t>
                      </a:r>
                      <a:r>
                        <a:rPr lang="en-US" sz="1600" dirty="0" err="1"/>
                        <a:t>triangle</a:t>
                      </a:r>
                      <a:r>
                        <a:rPr lang="en-US" sz="1600" dirty="0"/>
                        <a:t>.</a:t>
                      </a:r>
                    </a:p>
                  </a:txBody>
                  <a:tcPr>
                    <a:solidFill>
                      <a:schemeClr val="bg1">
                        <a:lumMod val="85000"/>
                      </a:schemeClr>
                    </a:solidFill>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08287078"/>
                  </a:ext>
                </a:extLst>
              </a:tr>
              <a:tr h="399268">
                <a:tc vMerge="1">
                  <a:txBody>
                    <a:bodyPr/>
                    <a:lstStyle/>
                    <a:p>
                      <a:endParaRPr lang="en-US" dirty="0"/>
                    </a:p>
                  </a:txBody>
                  <a:tcPr/>
                </a:tc>
                <a:tc>
                  <a:txBody>
                    <a:bodyPr/>
                    <a:lstStyle/>
                    <a:p>
                      <a:r>
                        <a:rPr lang="en-US" sz="1600" b="1" dirty="0"/>
                        <a:t>Concave</a:t>
                      </a:r>
                    </a:p>
                  </a:txBody>
                  <a:tcPr/>
                </a:tc>
                <a:tc gridSpan="4">
                  <a:txBody>
                    <a:bodyPr/>
                    <a:lstStyle/>
                    <a:p>
                      <a:pPr algn="ctr"/>
                      <a:r>
                        <a:rPr lang="en-US" sz="1600" dirty="0"/>
                        <a:t>Convert concave to convex. Swap to convex.</a:t>
                      </a:r>
                    </a:p>
                  </a:txBody>
                  <a:tcPr>
                    <a:solidFill>
                      <a:schemeClr val="bg1">
                        <a:lumMod val="8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13133214"/>
                  </a:ext>
                </a:extLst>
              </a:tr>
            </a:tbl>
          </a:graphicData>
        </a:graphic>
      </p:graphicFrame>
      <p:sp>
        <p:nvSpPr>
          <p:cNvPr id="2" name="Rectangle 1">
            <a:extLst>
              <a:ext uri="{FF2B5EF4-FFF2-40B4-BE49-F238E27FC236}">
                <a16:creationId xmlns:a16="http://schemas.microsoft.com/office/drawing/2014/main" id="{CB7B5FDC-FBA0-45A2-AD7F-395F627DCE89}"/>
              </a:ext>
            </a:extLst>
          </p:cNvPr>
          <p:cNvSpPr/>
          <p:nvPr/>
        </p:nvSpPr>
        <p:spPr>
          <a:xfrm>
            <a:off x="3519012" y="3244334"/>
            <a:ext cx="5153975" cy="369332"/>
          </a:xfrm>
          <a:prstGeom prst="rect">
            <a:avLst/>
          </a:prstGeom>
        </p:spPr>
        <p:txBody>
          <a:bodyPr wrap="none">
            <a:spAutoFit/>
          </a:bodyPr>
          <a:lstStyle/>
          <a:p>
            <a:r>
              <a:rPr lang="en-US" dirty="0"/>
              <a:t>https://en.wikipedia.org/wiki/Pushdown_automaton</a:t>
            </a:r>
          </a:p>
        </p:txBody>
      </p:sp>
    </p:spTree>
    <p:extLst>
      <p:ext uri="{BB962C8B-B14F-4D97-AF65-F5344CB8AC3E}">
        <p14:creationId xmlns:p14="http://schemas.microsoft.com/office/powerpoint/2010/main" val="207782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F0DE0E9D-61D3-427E-84A7-D9B999F960A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FCA0607-AC37-48C7-97B7-EB90FDDB5A71}"/>
              </a:ext>
            </a:extLst>
          </p:cNvPr>
          <p:cNvSpPr/>
          <p:nvPr/>
        </p:nvSpPr>
        <p:spPr>
          <a:xfrm>
            <a:off x="778049" y="4180105"/>
            <a:ext cx="10504994" cy="2473375"/>
          </a:xfrm>
          <a:prstGeom prst="rect">
            <a:avLst/>
          </a:prstGeom>
          <a:gradFill>
            <a:gsLst>
              <a:gs pos="0">
                <a:schemeClr val="accent6">
                  <a:lumMod val="110000"/>
                  <a:satMod val="105000"/>
                  <a:tint val="67000"/>
                  <a:alpha val="22000"/>
                </a:schemeClr>
              </a:gs>
              <a:gs pos="50000">
                <a:schemeClr val="accent6">
                  <a:lumMod val="105000"/>
                  <a:satMod val="103000"/>
                  <a:tint val="73000"/>
                  <a:alpha val="21000"/>
                </a:schemeClr>
              </a:gs>
              <a:gs pos="100000">
                <a:schemeClr val="accent6">
                  <a:lumMod val="105000"/>
                  <a:satMod val="109000"/>
                  <a:tint val="81000"/>
                  <a:alpha val="26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Reflections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8673897" y="1222099"/>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Reflection Equation</a:t>
              </a:r>
            </a:p>
          </p:txBody>
        </p:sp>
      </p:gr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71A9254B-E5C4-41B7-AC42-4D7CABDB5977}"/>
                  </a:ext>
                </a:extLst>
              </p:cNvPr>
              <p:cNvSpPr txBox="1"/>
              <p:nvPr/>
            </p:nvSpPr>
            <p:spPr>
              <a:xfrm>
                <a:off x="8856497" y="1743503"/>
                <a:ext cx="2604577" cy="1785104"/>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𝑟</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𝑑</m:t>
                          </m:r>
                          <m:r>
                            <a:rPr lang="en-US" b="0" i="1" dirty="0" smtClean="0">
                              <a:latin typeface="Cambria Math" panose="02040503050406030204" pitchFamily="18" charset="0"/>
                            </a:rPr>
                            <m:t>⋅</m:t>
                          </m:r>
                          <m:r>
                            <a:rPr lang="en-US" b="0" i="1" dirty="0" smtClean="0">
                              <a:latin typeface="Cambria Math" panose="02040503050406030204" pitchFamily="18" charset="0"/>
                            </a:rPr>
                            <m:t>𝑛</m:t>
                          </m:r>
                        </m:e>
                      </m:d>
                      <m:r>
                        <a:rPr lang="en-US" b="0" i="1" dirty="0" smtClean="0">
                          <a:latin typeface="Cambria Math" panose="02040503050406030204" pitchFamily="18" charset="0"/>
                        </a:rPr>
                        <m:t>𝑛</m:t>
                      </m:r>
                    </m:oMath>
                  </m:oMathPara>
                </a14:m>
                <a:endParaRPr lang="en-US" b="0" dirty="0"/>
              </a:p>
              <a:p>
                <a:pPr>
                  <a:spcAft>
                    <a:spcPts val="600"/>
                  </a:spcAft>
                </a:pPr>
                <a:r>
                  <a:rPr lang="en-US" dirty="0"/>
                  <a:t>r is the reflection vector</a:t>
                </a:r>
              </a:p>
              <a:p>
                <a:pPr>
                  <a:spcAft>
                    <a:spcPts val="600"/>
                  </a:spcAft>
                </a:pPr>
                <a:r>
                  <a:rPr lang="en-US" dirty="0"/>
                  <a:t>d is the velocity vector</a:t>
                </a:r>
              </a:p>
              <a:p>
                <a:pPr>
                  <a:spcAft>
                    <a:spcPts val="600"/>
                  </a:spcAft>
                </a:pPr>
                <a:r>
                  <a:rPr lang="en-US" dirty="0"/>
                  <a:t>n is the normal</a:t>
                </a:r>
              </a:p>
              <a:p>
                <a:pPr>
                  <a:spcAft>
                    <a:spcPts val="600"/>
                  </a:spcAft>
                </a:pPr>
                <a:r>
                  <a:rPr lang="en-US" dirty="0"/>
                  <a:t>Everything is normalized</a:t>
                </a:r>
              </a:p>
            </p:txBody>
          </p:sp>
        </mc:Choice>
        <mc:Fallback xmlns="">
          <p:sp>
            <p:nvSpPr>
              <p:cNvPr id="83" name="TextBox 82">
                <a:extLst>
                  <a:ext uri="{FF2B5EF4-FFF2-40B4-BE49-F238E27FC236}">
                    <a16:creationId xmlns:a16="http://schemas.microsoft.com/office/drawing/2014/main" id="{71A9254B-E5C4-41B7-AC42-4D7CABDB5977}"/>
                  </a:ext>
                </a:extLst>
              </p:cNvPr>
              <p:cNvSpPr txBox="1">
                <a:spLocks noRot="1" noChangeAspect="1" noMove="1" noResize="1" noEditPoints="1" noAdjustHandles="1" noChangeArrowheads="1" noChangeShapeType="1" noTextEdit="1"/>
              </p:cNvSpPr>
              <p:nvPr/>
            </p:nvSpPr>
            <p:spPr>
              <a:xfrm>
                <a:off x="8856497" y="1743503"/>
                <a:ext cx="2604577" cy="1785104"/>
              </a:xfrm>
              <a:prstGeom prst="rect">
                <a:avLst/>
              </a:prstGeom>
              <a:blipFill>
                <a:blip r:embed="rId2"/>
                <a:stretch>
                  <a:fillRect l="-2108" b="-443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E77990DA-7A34-4782-9624-5D921E133DBA}"/>
              </a:ext>
            </a:extLst>
          </p:cNvPr>
          <p:cNvGrpSpPr/>
          <p:nvPr/>
        </p:nvGrpSpPr>
        <p:grpSpPr>
          <a:xfrm>
            <a:off x="579466" y="3320514"/>
            <a:ext cx="2822713" cy="915944"/>
            <a:chOff x="2165169" y="4339628"/>
            <a:chExt cx="2822713" cy="915944"/>
          </a:xfrm>
        </p:grpSpPr>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2165169" y="4339628"/>
              <a:ext cx="1593193" cy="369332"/>
            </a:xfrm>
            <a:prstGeom prst="rect">
              <a:avLst/>
            </a:prstGeom>
            <a:noFill/>
          </p:spPr>
          <p:txBody>
            <a:bodyPr wrap="none" rtlCol="0">
              <a:spAutoFit/>
            </a:bodyPr>
            <a:lstStyle/>
            <a:p>
              <a:r>
                <a:rPr lang="en-US" dirty="0">
                  <a:solidFill>
                    <a:schemeClr val="accent6">
                      <a:lumMod val="75000"/>
                    </a:schemeClr>
                  </a:solidFill>
                </a:rPr>
                <a:t>Tangent Vector</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23" name="Straight Connector 22">
            <a:extLst>
              <a:ext uri="{FF2B5EF4-FFF2-40B4-BE49-F238E27FC236}">
                <a16:creationId xmlns:a16="http://schemas.microsoft.com/office/drawing/2014/main" id="{BB60E800-2FA7-46C4-B87A-EA8B5038D439}"/>
              </a:ext>
            </a:extLst>
          </p:cNvPr>
          <p:cNvCxnSpPr>
            <a:cxnSpLocks/>
          </p:cNvCxnSpPr>
          <p:nvPr/>
        </p:nvCxnSpPr>
        <p:spPr>
          <a:xfrm flipH="1">
            <a:off x="4884063" y="2089696"/>
            <a:ext cx="1660896" cy="2090409"/>
          </a:xfrm>
          <a:prstGeom prst="line">
            <a:avLst/>
          </a:prstGeom>
          <a:ln w="38100">
            <a:solidFill>
              <a:schemeClr val="accent6">
                <a:lumMod val="60000"/>
                <a:lumOff val="40000"/>
              </a:schemeClr>
            </a:solidFill>
            <a:prstDash val="dash"/>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B67B21D8-E4E5-43B9-BA7D-BE47E93AC6D6}"/>
              </a:ext>
            </a:extLst>
          </p:cNvPr>
          <p:cNvCxnSpPr>
            <a:cxnSpLocks/>
          </p:cNvCxnSpPr>
          <p:nvPr/>
        </p:nvCxnSpPr>
        <p:spPr>
          <a:xfrm flipH="1">
            <a:off x="3272587" y="4160259"/>
            <a:ext cx="1611474" cy="1995595"/>
          </a:xfrm>
          <a:prstGeom prst="line">
            <a:avLst/>
          </a:prstGeom>
          <a:ln w="38100">
            <a:solidFill>
              <a:schemeClr val="accent6">
                <a:lumMod val="60000"/>
                <a:lumOff val="4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7D88556F-A84F-45C1-86D0-4FCD17918F32}"/>
              </a:ext>
            </a:extLst>
          </p:cNvPr>
          <p:cNvCxnSpPr>
            <a:cxnSpLocks/>
          </p:cNvCxnSpPr>
          <p:nvPr/>
        </p:nvCxnSpPr>
        <p:spPr>
          <a:xfrm flipH="1" flipV="1">
            <a:off x="2539278" y="4155354"/>
            <a:ext cx="2330417" cy="4905"/>
          </a:xfrm>
          <a:prstGeom prst="line">
            <a:avLst/>
          </a:prstGeom>
          <a:ln w="38100">
            <a:solidFill>
              <a:schemeClr val="accent6">
                <a:lumMod val="40000"/>
                <a:lumOff val="6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5" name="Straight Connector 34">
            <a:extLst>
              <a:ext uri="{FF2B5EF4-FFF2-40B4-BE49-F238E27FC236}">
                <a16:creationId xmlns:a16="http://schemas.microsoft.com/office/drawing/2014/main" id="{CA998788-01A9-416A-B1A4-2CABA0F968DF}"/>
              </a:ext>
            </a:extLst>
          </p:cNvPr>
          <p:cNvCxnSpPr>
            <a:cxnSpLocks/>
          </p:cNvCxnSpPr>
          <p:nvPr/>
        </p:nvCxnSpPr>
        <p:spPr>
          <a:xfrm flipH="1" flipV="1">
            <a:off x="4869694" y="1864038"/>
            <a:ext cx="2" cy="2282107"/>
          </a:xfrm>
          <a:prstGeom prst="line">
            <a:avLst/>
          </a:prstGeom>
          <a:ln w="38100">
            <a:solidFill>
              <a:schemeClr val="accent6">
                <a:lumMod val="75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42" name="Straight Connector 41">
            <a:extLst>
              <a:ext uri="{FF2B5EF4-FFF2-40B4-BE49-F238E27FC236}">
                <a16:creationId xmlns:a16="http://schemas.microsoft.com/office/drawing/2014/main" id="{B7EEEF50-CFB0-479F-81A1-9C379A92DCC1}"/>
              </a:ext>
            </a:extLst>
          </p:cNvPr>
          <p:cNvCxnSpPr>
            <a:cxnSpLocks/>
          </p:cNvCxnSpPr>
          <p:nvPr/>
        </p:nvCxnSpPr>
        <p:spPr>
          <a:xfrm flipH="1" flipV="1">
            <a:off x="3272585" y="2382866"/>
            <a:ext cx="1578795" cy="1777391"/>
          </a:xfrm>
          <a:prstGeom prst="line">
            <a:avLst/>
          </a:prstGeom>
          <a:ln w="38100">
            <a:solidFill>
              <a:schemeClr val="accent6">
                <a:lumMod val="5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48" name="Group 47">
            <a:extLst>
              <a:ext uri="{FF2B5EF4-FFF2-40B4-BE49-F238E27FC236}">
                <a16:creationId xmlns:a16="http://schemas.microsoft.com/office/drawing/2014/main" id="{2A0B7C48-A2E1-480E-B9C7-30ABC769E07D}"/>
              </a:ext>
            </a:extLst>
          </p:cNvPr>
          <p:cNvGrpSpPr/>
          <p:nvPr/>
        </p:nvGrpSpPr>
        <p:grpSpPr>
          <a:xfrm>
            <a:off x="1036666" y="4625701"/>
            <a:ext cx="2822713" cy="915944"/>
            <a:chOff x="2165169" y="4339628"/>
            <a:chExt cx="2822713" cy="915944"/>
          </a:xfrm>
        </p:grpSpPr>
        <p:cxnSp>
          <p:nvCxnSpPr>
            <p:cNvPr id="56" name="Straight Connector 55">
              <a:extLst>
                <a:ext uri="{FF2B5EF4-FFF2-40B4-BE49-F238E27FC236}">
                  <a16:creationId xmlns:a16="http://schemas.microsoft.com/office/drawing/2014/main" id="{57A5F17A-DFBC-4A3E-A766-6EE1D0D3C9C1}"/>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Oval 56">
              <a:extLst>
                <a:ext uri="{FF2B5EF4-FFF2-40B4-BE49-F238E27FC236}">
                  <a16:creationId xmlns:a16="http://schemas.microsoft.com/office/drawing/2014/main" id="{B762BE19-58B7-40FD-8BD8-B90F930F9726}"/>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464B0A64-2058-4A90-A8B9-509707DD5FAE}"/>
                </a:ext>
              </a:extLst>
            </p:cNvPr>
            <p:cNvSpPr txBox="1"/>
            <p:nvPr/>
          </p:nvSpPr>
          <p:spPr>
            <a:xfrm>
              <a:off x="2165169" y="4339628"/>
              <a:ext cx="1589346" cy="369332"/>
            </a:xfrm>
            <a:prstGeom prst="rect">
              <a:avLst/>
            </a:prstGeom>
            <a:noFill/>
          </p:spPr>
          <p:txBody>
            <a:bodyPr wrap="none" rtlCol="0">
              <a:spAutoFit/>
            </a:bodyPr>
            <a:lstStyle/>
            <a:p>
              <a:r>
                <a:rPr lang="en-US" dirty="0">
                  <a:solidFill>
                    <a:schemeClr val="accent6">
                      <a:lumMod val="75000"/>
                    </a:schemeClr>
                  </a:solidFill>
                </a:rPr>
                <a:t>Velocity Vector</a:t>
              </a:r>
            </a:p>
          </p:txBody>
        </p:sp>
        <p:cxnSp>
          <p:nvCxnSpPr>
            <p:cNvPr id="63" name="Straight Connector 62">
              <a:extLst>
                <a:ext uri="{FF2B5EF4-FFF2-40B4-BE49-F238E27FC236}">
                  <a16:creationId xmlns:a16="http://schemas.microsoft.com/office/drawing/2014/main" id="{860752E2-810E-46BC-9667-C15174136BDC}"/>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grpSp>
        <p:nvGrpSpPr>
          <p:cNvPr id="17" name="Group 16">
            <a:extLst>
              <a:ext uri="{FF2B5EF4-FFF2-40B4-BE49-F238E27FC236}">
                <a16:creationId xmlns:a16="http://schemas.microsoft.com/office/drawing/2014/main" id="{3DE58947-57A4-4583-8FDA-7258366A00AA}"/>
              </a:ext>
            </a:extLst>
          </p:cNvPr>
          <p:cNvGrpSpPr/>
          <p:nvPr/>
        </p:nvGrpSpPr>
        <p:grpSpPr>
          <a:xfrm>
            <a:off x="5403951" y="3441411"/>
            <a:ext cx="4123758" cy="586500"/>
            <a:chOff x="6198780" y="4319893"/>
            <a:chExt cx="4123758" cy="586500"/>
          </a:xfrm>
        </p:grpSpPr>
        <p:sp>
          <p:nvSpPr>
            <p:cNvPr id="67" name="TextBox 66">
              <a:extLst>
                <a:ext uri="{FF2B5EF4-FFF2-40B4-BE49-F238E27FC236}">
                  <a16:creationId xmlns:a16="http://schemas.microsoft.com/office/drawing/2014/main" id="{7DD56AC5-369C-4807-9164-13C51D2A4DEB}"/>
                </a:ext>
              </a:extLst>
            </p:cNvPr>
            <p:cNvSpPr txBox="1"/>
            <p:nvPr/>
          </p:nvSpPr>
          <p:spPr>
            <a:xfrm>
              <a:off x="7503753" y="4537061"/>
              <a:ext cx="2818785" cy="369332"/>
            </a:xfrm>
            <a:prstGeom prst="rect">
              <a:avLst/>
            </a:prstGeom>
            <a:noFill/>
          </p:spPr>
          <p:txBody>
            <a:bodyPr wrap="none" rtlCol="0">
              <a:spAutoFit/>
            </a:bodyPr>
            <a:lstStyle/>
            <a:p>
              <a:r>
                <a:rPr lang="en-US" dirty="0">
                  <a:solidFill>
                    <a:schemeClr val="accent6">
                      <a:lumMod val="75000"/>
                    </a:schemeClr>
                  </a:solidFill>
                </a:rPr>
                <a:t>World Space Velocity Vector</a:t>
              </a:r>
            </a:p>
          </p:txBody>
        </p:sp>
        <p:grpSp>
          <p:nvGrpSpPr>
            <p:cNvPr id="15" name="Group 14">
              <a:extLst>
                <a:ext uri="{FF2B5EF4-FFF2-40B4-BE49-F238E27FC236}">
                  <a16:creationId xmlns:a16="http://schemas.microsoft.com/office/drawing/2014/main" id="{CB78AD52-04D5-40B7-8734-AEE053DED709}"/>
                </a:ext>
              </a:extLst>
            </p:cNvPr>
            <p:cNvGrpSpPr/>
            <p:nvPr/>
          </p:nvGrpSpPr>
          <p:grpSpPr>
            <a:xfrm>
              <a:off x="6198780" y="4319893"/>
              <a:ext cx="3961220" cy="578659"/>
              <a:chOff x="6198780" y="4319893"/>
              <a:chExt cx="3961220" cy="578659"/>
            </a:xfrm>
          </p:grpSpPr>
          <p:cxnSp>
            <p:nvCxnSpPr>
              <p:cNvPr id="65" name="Straight Connector 64">
                <a:extLst>
                  <a:ext uri="{FF2B5EF4-FFF2-40B4-BE49-F238E27FC236}">
                    <a16:creationId xmlns:a16="http://schemas.microsoft.com/office/drawing/2014/main" id="{B295069C-8EEB-403F-91BB-157EB4FCA0E1}"/>
                  </a:ext>
                </a:extLst>
              </p:cNvPr>
              <p:cNvCxnSpPr>
                <a:cxnSpLocks/>
              </p:cNvCxnSpPr>
              <p:nvPr/>
            </p:nvCxnSpPr>
            <p:spPr>
              <a:xfrm>
                <a:off x="6265455" y="438515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6" name="Oval 65">
                <a:extLst>
                  <a:ext uri="{FF2B5EF4-FFF2-40B4-BE49-F238E27FC236}">
                    <a16:creationId xmlns:a16="http://schemas.microsoft.com/office/drawing/2014/main" id="{70F9F0C6-2706-405C-B8F8-C711DBBFDF45}"/>
                  </a:ext>
                </a:extLst>
              </p:cNvPr>
              <p:cNvSpPr/>
              <p:nvPr/>
            </p:nvSpPr>
            <p:spPr>
              <a:xfrm>
                <a:off x="6198780" y="43198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37B89FAD-0DAA-42F0-83C8-78ED4A9759AD}"/>
                  </a:ext>
                </a:extLst>
              </p:cNvPr>
              <p:cNvCxnSpPr>
                <a:cxnSpLocks/>
              </p:cNvCxnSpPr>
              <p:nvPr/>
            </p:nvCxnSpPr>
            <p:spPr>
              <a:xfrm flipH="1">
                <a:off x="7569308" y="4873849"/>
                <a:ext cx="2590692" cy="13863"/>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69" name="Group 68">
            <a:extLst>
              <a:ext uri="{FF2B5EF4-FFF2-40B4-BE49-F238E27FC236}">
                <a16:creationId xmlns:a16="http://schemas.microsoft.com/office/drawing/2014/main" id="{D4140BE9-9660-4041-BF83-35CBE66C1030}"/>
              </a:ext>
            </a:extLst>
          </p:cNvPr>
          <p:cNvGrpSpPr/>
          <p:nvPr/>
        </p:nvGrpSpPr>
        <p:grpSpPr>
          <a:xfrm>
            <a:off x="4809729" y="1521992"/>
            <a:ext cx="2226402" cy="926275"/>
            <a:chOff x="6160926" y="4537061"/>
            <a:chExt cx="2226402" cy="926275"/>
          </a:xfrm>
        </p:grpSpPr>
        <p:sp>
          <p:nvSpPr>
            <p:cNvPr id="70" name="TextBox 69">
              <a:extLst>
                <a:ext uri="{FF2B5EF4-FFF2-40B4-BE49-F238E27FC236}">
                  <a16:creationId xmlns:a16="http://schemas.microsoft.com/office/drawing/2014/main" id="{B77D5E0F-4D0D-4005-B234-8BB07A401848}"/>
                </a:ext>
              </a:extLst>
            </p:cNvPr>
            <p:cNvSpPr txBox="1"/>
            <p:nvPr/>
          </p:nvSpPr>
          <p:spPr>
            <a:xfrm>
              <a:off x="7503753" y="4537061"/>
              <a:ext cx="883575" cy="369332"/>
            </a:xfrm>
            <a:prstGeom prst="rect">
              <a:avLst/>
            </a:prstGeom>
            <a:noFill/>
          </p:spPr>
          <p:txBody>
            <a:bodyPr wrap="none" rtlCol="0">
              <a:spAutoFit/>
            </a:bodyPr>
            <a:lstStyle/>
            <a:p>
              <a:r>
                <a:rPr lang="en-US" dirty="0">
                  <a:solidFill>
                    <a:schemeClr val="accent6">
                      <a:lumMod val="75000"/>
                    </a:schemeClr>
                  </a:solidFill>
                </a:rPr>
                <a:t>Normal</a:t>
              </a:r>
            </a:p>
          </p:txBody>
        </p:sp>
        <p:grpSp>
          <p:nvGrpSpPr>
            <p:cNvPr id="75" name="Group 74">
              <a:extLst>
                <a:ext uri="{FF2B5EF4-FFF2-40B4-BE49-F238E27FC236}">
                  <a16:creationId xmlns:a16="http://schemas.microsoft.com/office/drawing/2014/main" id="{714DF30B-236D-4A7C-825E-E56C8B57E752}"/>
                </a:ext>
              </a:extLst>
            </p:cNvPr>
            <p:cNvGrpSpPr/>
            <p:nvPr/>
          </p:nvGrpSpPr>
          <p:grpSpPr>
            <a:xfrm>
              <a:off x="6160926" y="4887712"/>
              <a:ext cx="2088821" cy="575624"/>
              <a:chOff x="6160926" y="4887712"/>
              <a:chExt cx="2088821" cy="575624"/>
            </a:xfrm>
          </p:grpSpPr>
          <p:cxnSp>
            <p:nvCxnSpPr>
              <p:cNvPr id="76" name="Straight Connector 75">
                <a:extLst>
                  <a:ext uri="{FF2B5EF4-FFF2-40B4-BE49-F238E27FC236}">
                    <a16:creationId xmlns:a16="http://schemas.microsoft.com/office/drawing/2014/main" id="{C0523F89-DA47-4D7B-87F3-777012EFC294}"/>
                  </a:ext>
                </a:extLst>
              </p:cNvPr>
              <p:cNvCxnSpPr>
                <a:cxnSpLocks/>
              </p:cNvCxnSpPr>
              <p:nvPr/>
            </p:nvCxnSpPr>
            <p:spPr>
              <a:xfrm flipV="1">
                <a:off x="6240978" y="4895375"/>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7" name="Oval 76">
                <a:extLst>
                  <a:ext uri="{FF2B5EF4-FFF2-40B4-BE49-F238E27FC236}">
                    <a16:creationId xmlns:a16="http://schemas.microsoft.com/office/drawing/2014/main" id="{C5B9AACB-F787-4AC0-BB0B-B307AFF0C327}"/>
                  </a:ext>
                </a:extLst>
              </p:cNvPr>
              <p:cNvSpPr/>
              <p:nvPr/>
            </p:nvSpPr>
            <p:spPr>
              <a:xfrm>
                <a:off x="6160926" y="532998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FDE020AC-1DB7-41DA-AF35-D5CA091A8F89}"/>
                  </a:ext>
                </a:extLst>
              </p:cNvPr>
              <p:cNvCxnSpPr>
                <a:cxnSpLocks/>
              </p:cNvCxnSpPr>
              <p:nvPr/>
            </p:nvCxnSpPr>
            <p:spPr>
              <a:xfrm flipH="1" flipV="1">
                <a:off x="7569308" y="4887712"/>
                <a:ext cx="680439" cy="3909"/>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2CE81B90-2436-4E48-B0B8-AE868B9CE7F6}"/>
              </a:ext>
            </a:extLst>
          </p:cNvPr>
          <p:cNvGrpSpPr/>
          <p:nvPr/>
        </p:nvGrpSpPr>
        <p:grpSpPr>
          <a:xfrm>
            <a:off x="926669" y="2050231"/>
            <a:ext cx="2822713" cy="915944"/>
            <a:chOff x="2165169" y="4339628"/>
            <a:chExt cx="2822713" cy="915944"/>
          </a:xfrm>
        </p:grpSpPr>
        <p:cxnSp>
          <p:nvCxnSpPr>
            <p:cNvPr id="85" name="Straight Connector 84">
              <a:extLst>
                <a:ext uri="{FF2B5EF4-FFF2-40B4-BE49-F238E27FC236}">
                  <a16:creationId xmlns:a16="http://schemas.microsoft.com/office/drawing/2014/main" id="{5F072718-0130-4452-A480-1FD25B6A8FFC}"/>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6" name="Oval 85">
              <a:extLst>
                <a:ext uri="{FF2B5EF4-FFF2-40B4-BE49-F238E27FC236}">
                  <a16:creationId xmlns:a16="http://schemas.microsoft.com/office/drawing/2014/main" id="{09DAA07A-652D-4856-B51F-DEB766773569}"/>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7" name="TextBox 86">
              <a:extLst>
                <a:ext uri="{FF2B5EF4-FFF2-40B4-BE49-F238E27FC236}">
                  <a16:creationId xmlns:a16="http://schemas.microsoft.com/office/drawing/2014/main" id="{D6695D44-5787-4062-83DF-D89C492B5EDB}"/>
                </a:ext>
              </a:extLst>
            </p:cNvPr>
            <p:cNvSpPr txBox="1"/>
            <p:nvPr/>
          </p:nvSpPr>
          <p:spPr>
            <a:xfrm>
              <a:off x="2165169" y="4339628"/>
              <a:ext cx="1791901" cy="369332"/>
            </a:xfrm>
            <a:prstGeom prst="rect">
              <a:avLst/>
            </a:prstGeom>
            <a:noFill/>
          </p:spPr>
          <p:txBody>
            <a:bodyPr wrap="none" rtlCol="0">
              <a:spAutoFit/>
            </a:bodyPr>
            <a:lstStyle/>
            <a:p>
              <a:r>
                <a:rPr lang="en-US" dirty="0">
                  <a:solidFill>
                    <a:schemeClr val="accent6">
                      <a:lumMod val="75000"/>
                    </a:schemeClr>
                  </a:solidFill>
                </a:rPr>
                <a:t>Reflection Vector</a:t>
              </a:r>
            </a:p>
          </p:txBody>
        </p:sp>
        <p:cxnSp>
          <p:nvCxnSpPr>
            <p:cNvPr id="88" name="Straight Connector 87">
              <a:extLst>
                <a:ext uri="{FF2B5EF4-FFF2-40B4-BE49-F238E27FC236}">
                  <a16:creationId xmlns:a16="http://schemas.microsoft.com/office/drawing/2014/main" id="{E61B28FE-432B-43BD-8C6F-6FD57C63795D}"/>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21" name="Arc 20">
            <a:extLst>
              <a:ext uri="{FF2B5EF4-FFF2-40B4-BE49-F238E27FC236}">
                <a16:creationId xmlns:a16="http://schemas.microsoft.com/office/drawing/2014/main" id="{A6C0F939-D358-4884-A2D1-B531AC556BF7}"/>
              </a:ext>
            </a:extLst>
          </p:cNvPr>
          <p:cNvSpPr/>
          <p:nvPr/>
        </p:nvSpPr>
        <p:spPr>
          <a:xfrm rot="19917173">
            <a:off x="4662476" y="3398612"/>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a:extLst>
              <a:ext uri="{FF2B5EF4-FFF2-40B4-BE49-F238E27FC236}">
                <a16:creationId xmlns:a16="http://schemas.microsoft.com/office/drawing/2014/main" id="{E3229136-0E4B-4D44-A24F-E73565DDABF3}"/>
              </a:ext>
            </a:extLst>
          </p:cNvPr>
          <p:cNvSpPr/>
          <p:nvPr/>
        </p:nvSpPr>
        <p:spPr>
          <a:xfrm rot="18021970">
            <a:off x="4311870" y="3406969"/>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29497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35CF30F7-F62C-483C-A365-45048696327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Trigonometry for Games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52473" y="1878539"/>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223748" y="182961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66749" y="1490155"/>
            <a:ext cx="793807" cy="369332"/>
          </a:xfrm>
          <a:prstGeom prst="rect">
            <a:avLst/>
          </a:prstGeom>
          <a:noFill/>
        </p:spPr>
        <p:txBody>
          <a:bodyPr wrap="none" rtlCol="0">
            <a:spAutoFit/>
          </a:bodyPr>
          <a:lstStyle/>
          <a:p>
            <a:r>
              <a:rPr lang="en-US" dirty="0">
                <a:solidFill>
                  <a:schemeClr val="accent6">
                    <a:lumMod val="75000"/>
                  </a:schemeClr>
                </a:solidFill>
              </a:rPr>
              <a:t>Case 1</a:t>
            </a:r>
          </a:p>
        </p:txBody>
      </p:sp>
      <p:sp>
        <p:nvSpPr>
          <p:cNvPr id="74" name="TextBox 73">
            <a:extLst>
              <a:ext uri="{FF2B5EF4-FFF2-40B4-BE49-F238E27FC236}">
                <a16:creationId xmlns:a16="http://schemas.microsoft.com/office/drawing/2014/main" id="{244AAA45-05E8-46E4-BCB9-018F1BA0CEBA}"/>
              </a:ext>
            </a:extLst>
          </p:cNvPr>
          <p:cNvSpPr txBox="1"/>
          <p:nvPr/>
        </p:nvSpPr>
        <p:spPr>
          <a:xfrm>
            <a:off x="552473" y="1084158"/>
            <a:ext cx="9810727" cy="369332"/>
          </a:xfrm>
          <a:prstGeom prst="rect">
            <a:avLst/>
          </a:prstGeom>
          <a:noFill/>
        </p:spPr>
        <p:txBody>
          <a:bodyPr wrap="square" rtlCol="0">
            <a:spAutoFit/>
          </a:bodyPr>
          <a:lstStyle/>
          <a:p>
            <a:pPr>
              <a:spcAft>
                <a:spcPts val="600"/>
              </a:spcAft>
            </a:pPr>
            <a:r>
              <a:rPr lang="en-US" dirty="0"/>
              <a:t>We use trig when we have a direction/length pair and we need to convert it to an x/y pair or vise versa.</a:t>
            </a:r>
          </a:p>
        </p:txBody>
      </p:sp>
      <p:sp>
        <p:nvSpPr>
          <p:cNvPr id="61" name="TextBox 60">
            <a:extLst>
              <a:ext uri="{FF2B5EF4-FFF2-40B4-BE49-F238E27FC236}">
                <a16:creationId xmlns:a16="http://schemas.microsoft.com/office/drawing/2014/main" id="{02925444-F787-46A5-8F56-A45C5B361405}"/>
              </a:ext>
            </a:extLst>
          </p:cNvPr>
          <p:cNvSpPr txBox="1"/>
          <p:nvPr/>
        </p:nvSpPr>
        <p:spPr>
          <a:xfrm>
            <a:off x="466750" y="1943389"/>
            <a:ext cx="3064226" cy="1785104"/>
          </a:xfrm>
          <a:prstGeom prst="rect">
            <a:avLst/>
          </a:prstGeom>
          <a:noFill/>
        </p:spPr>
        <p:txBody>
          <a:bodyPr wrap="square" rtlCol="0">
            <a:spAutoFit/>
          </a:bodyPr>
          <a:lstStyle/>
          <a:p>
            <a:pPr>
              <a:spcAft>
                <a:spcPts val="600"/>
              </a:spcAft>
            </a:pPr>
            <a:r>
              <a:rPr lang="en-US" dirty="0"/>
              <a:t>We have an angle and length.</a:t>
            </a:r>
          </a:p>
          <a:p>
            <a:pPr>
              <a:spcAft>
                <a:spcPts val="600"/>
              </a:spcAft>
            </a:pPr>
            <a:r>
              <a:rPr lang="en-US" dirty="0"/>
              <a:t>We want x and y.</a:t>
            </a:r>
          </a:p>
          <a:p>
            <a:pPr>
              <a:spcAft>
                <a:spcPts val="600"/>
              </a:spcAft>
            </a:pPr>
            <a:endParaRPr lang="en-US" dirty="0"/>
          </a:p>
          <a:p>
            <a:pPr>
              <a:spcAft>
                <a:spcPts val="600"/>
              </a:spcAft>
            </a:pPr>
            <a:r>
              <a:rPr lang="en-US" dirty="0"/>
              <a:t>x = </a:t>
            </a:r>
            <a:r>
              <a:rPr lang="en-US" dirty="0" err="1"/>
              <a:t>Math.cos</a:t>
            </a:r>
            <a:r>
              <a:rPr lang="en-US" dirty="0"/>
              <a:t>(angle)*length;</a:t>
            </a:r>
          </a:p>
          <a:p>
            <a:pPr>
              <a:spcAft>
                <a:spcPts val="600"/>
              </a:spcAft>
            </a:pPr>
            <a:r>
              <a:rPr lang="en-US" dirty="0"/>
              <a:t>y = </a:t>
            </a:r>
            <a:r>
              <a:rPr lang="en-US" dirty="0" err="1"/>
              <a:t>Math.sin</a:t>
            </a:r>
            <a:r>
              <a:rPr lang="en-US" dirty="0"/>
              <a:t>(angle)*length;</a:t>
            </a:r>
          </a:p>
        </p:txBody>
      </p:sp>
      <p:grpSp>
        <p:nvGrpSpPr>
          <p:cNvPr id="21" name="Group 20">
            <a:extLst>
              <a:ext uri="{FF2B5EF4-FFF2-40B4-BE49-F238E27FC236}">
                <a16:creationId xmlns:a16="http://schemas.microsoft.com/office/drawing/2014/main" id="{EC99880C-1EF6-45D0-B243-09C280DB690E}"/>
              </a:ext>
            </a:extLst>
          </p:cNvPr>
          <p:cNvGrpSpPr/>
          <p:nvPr/>
        </p:nvGrpSpPr>
        <p:grpSpPr>
          <a:xfrm>
            <a:off x="3789929" y="1610089"/>
            <a:ext cx="4465710" cy="4533295"/>
            <a:chOff x="4508056" y="2364918"/>
            <a:chExt cx="2941829" cy="2986353"/>
          </a:xfrm>
        </p:grpSpPr>
        <p:cxnSp>
          <p:nvCxnSpPr>
            <p:cNvPr id="3" name="Straight Arrow Connector 2">
              <a:extLst>
                <a:ext uri="{FF2B5EF4-FFF2-40B4-BE49-F238E27FC236}">
                  <a16:creationId xmlns:a16="http://schemas.microsoft.com/office/drawing/2014/main" id="{CA92AF4F-08C4-468C-A29F-A1EACF934F62}"/>
                </a:ext>
              </a:extLst>
            </p:cNvPr>
            <p:cNvCxnSpPr/>
            <p:nvPr/>
          </p:nvCxnSpPr>
          <p:spPr>
            <a:xfrm flipV="1">
              <a:off x="4620663" y="2452860"/>
              <a:ext cx="2051016" cy="227703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EC56FA7-16AA-455E-AF9D-6101BD79C99D}"/>
                </a:ext>
              </a:extLst>
            </p:cNvPr>
            <p:cNvCxnSpPr>
              <a:cxnSpLocks/>
            </p:cNvCxnSpPr>
            <p:nvPr/>
          </p:nvCxnSpPr>
          <p:spPr>
            <a:xfrm>
              <a:off x="4620663" y="4729894"/>
              <a:ext cx="2134180" cy="0"/>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CB48471B-A547-455C-84C7-106136DBC144}"/>
                </a:ext>
              </a:extLst>
            </p:cNvPr>
            <p:cNvSpPr/>
            <p:nvPr/>
          </p:nvSpPr>
          <p:spPr>
            <a:xfrm>
              <a:off x="4620663" y="4111330"/>
              <a:ext cx="1150102" cy="1237129"/>
            </a:xfrm>
            <a:prstGeom prst="arc">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5311B3F-3F75-4760-A86E-AE0B63A17E6A}"/>
                </a:ext>
              </a:extLst>
            </p:cNvPr>
            <p:cNvSpPr txBox="1"/>
            <p:nvPr/>
          </p:nvSpPr>
          <p:spPr>
            <a:xfrm rot="18726754">
              <a:off x="5186110" y="3354805"/>
              <a:ext cx="588215" cy="243301"/>
            </a:xfrm>
            <a:prstGeom prst="rect">
              <a:avLst/>
            </a:prstGeom>
            <a:noFill/>
            <a:ln>
              <a:noFill/>
            </a:ln>
          </p:spPr>
          <p:txBody>
            <a:bodyPr wrap="square" rtlCol="0">
              <a:spAutoFit/>
            </a:bodyPr>
            <a:lstStyle/>
            <a:p>
              <a:r>
                <a:rPr lang="en-US" dirty="0">
                  <a:solidFill>
                    <a:schemeClr val="accent6">
                      <a:lumMod val="75000"/>
                    </a:schemeClr>
                  </a:solidFill>
                </a:rPr>
                <a:t>Length</a:t>
              </a:r>
            </a:p>
          </p:txBody>
        </p:sp>
        <p:cxnSp>
          <p:nvCxnSpPr>
            <p:cNvPr id="75" name="Straight Arrow Connector 74">
              <a:extLst>
                <a:ext uri="{FF2B5EF4-FFF2-40B4-BE49-F238E27FC236}">
                  <a16:creationId xmlns:a16="http://schemas.microsoft.com/office/drawing/2014/main" id="{67D42CDC-DB32-4832-8A9B-AA48316BAB99}"/>
                </a:ext>
              </a:extLst>
            </p:cNvPr>
            <p:cNvCxnSpPr>
              <a:cxnSpLocks/>
              <a:stCxn id="10" idx="3"/>
            </p:cNvCxnSpPr>
            <p:nvPr/>
          </p:nvCxnSpPr>
          <p:spPr>
            <a:xfrm flipV="1">
              <a:off x="5677442" y="2364918"/>
              <a:ext cx="856299" cy="893361"/>
            </a:xfrm>
            <a:prstGeom prst="straightConnector1">
              <a:avLst/>
            </a:prstGeom>
            <a:ln w="381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0685CBF-E513-4CF7-8B0A-37CD617A64B8}"/>
                </a:ext>
              </a:extLst>
            </p:cNvPr>
            <p:cNvCxnSpPr>
              <a:cxnSpLocks/>
              <a:endCxn id="10" idx="1"/>
            </p:cNvCxnSpPr>
            <p:nvPr/>
          </p:nvCxnSpPr>
          <p:spPr>
            <a:xfrm flipV="1">
              <a:off x="4508056" y="3694633"/>
              <a:ext cx="774936" cy="930479"/>
            </a:xfrm>
            <a:prstGeom prst="straightConnector1">
              <a:avLst/>
            </a:prstGeom>
            <a:ln w="38100">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B183BCE-4110-4FBC-85D7-4DCE0E8EBF3E}"/>
                </a:ext>
              </a:extLst>
            </p:cNvPr>
            <p:cNvCxnSpPr>
              <a:cxnSpLocks/>
            </p:cNvCxnSpPr>
            <p:nvPr/>
          </p:nvCxnSpPr>
          <p:spPr>
            <a:xfrm flipH="1" flipV="1">
              <a:off x="6674115" y="2452860"/>
              <a:ext cx="9896" cy="2277035"/>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8853DCE4-1329-4B1D-9953-761180FBD2E5}"/>
                </a:ext>
              </a:extLst>
            </p:cNvPr>
            <p:cNvGrpSpPr/>
            <p:nvPr/>
          </p:nvGrpSpPr>
          <p:grpSpPr>
            <a:xfrm>
              <a:off x="6651190" y="2888947"/>
              <a:ext cx="798695" cy="690614"/>
              <a:chOff x="6172742" y="4760906"/>
              <a:chExt cx="798695" cy="690614"/>
            </a:xfrm>
          </p:grpSpPr>
          <p:sp>
            <p:nvSpPr>
              <p:cNvPr id="79" name="TextBox 78">
                <a:extLst>
                  <a:ext uri="{FF2B5EF4-FFF2-40B4-BE49-F238E27FC236}">
                    <a16:creationId xmlns:a16="http://schemas.microsoft.com/office/drawing/2014/main" id="{AD7324A0-4B68-40FA-A0E7-F94F451DC269}"/>
                  </a:ext>
                </a:extLst>
              </p:cNvPr>
              <p:cNvSpPr txBox="1"/>
              <p:nvPr/>
            </p:nvSpPr>
            <p:spPr>
              <a:xfrm>
                <a:off x="6674561" y="4760906"/>
                <a:ext cx="296876" cy="369332"/>
              </a:xfrm>
              <a:prstGeom prst="rect">
                <a:avLst/>
              </a:prstGeom>
              <a:noFill/>
            </p:spPr>
            <p:txBody>
              <a:bodyPr wrap="none" rtlCol="0">
                <a:spAutoFit/>
              </a:bodyPr>
              <a:lstStyle/>
              <a:p>
                <a:r>
                  <a:rPr lang="en-US" dirty="0">
                    <a:solidFill>
                      <a:schemeClr val="accent6">
                        <a:lumMod val="75000"/>
                      </a:schemeClr>
                    </a:solidFill>
                  </a:rPr>
                  <a:t>Y</a:t>
                </a:r>
              </a:p>
            </p:txBody>
          </p:sp>
          <p:grpSp>
            <p:nvGrpSpPr>
              <p:cNvPr id="80" name="Group 79">
                <a:extLst>
                  <a:ext uri="{FF2B5EF4-FFF2-40B4-BE49-F238E27FC236}">
                    <a16:creationId xmlns:a16="http://schemas.microsoft.com/office/drawing/2014/main" id="{9C05D3BA-8E16-4AED-8A92-FFA4CE3BE73E}"/>
                  </a:ext>
                </a:extLst>
              </p:cNvPr>
              <p:cNvGrpSpPr/>
              <p:nvPr/>
            </p:nvGrpSpPr>
            <p:grpSpPr>
              <a:xfrm>
                <a:off x="6172742" y="4991845"/>
                <a:ext cx="771957" cy="459675"/>
                <a:chOff x="6172742" y="4991845"/>
                <a:chExt cx="771957" cy="459675"/>
              </a:xfrm>
            </p:grpSpPr>
            <p:cxnSp>
              <p:nvCxnSpPr>
                <p:cNvPr id="81" name="Straight Connector 80">
                  <a:extLst>
                    <a:ext uri="{FF2B5EF4-FFF2-40B4-BE49-F238E27FC236}">
                      <a16:creationId xmlns:a16="http://schemas.microsoft.com/office/drawing/2014/main" id="{836DB46F-1EA5-4967-A6FC-5A91BE971B83}"/>
                    </a:ext>
                  </a:extLst>
                </p:cNvPr>
                <p:cNvCxnSpPr>
                  <a:cxnSpLocks/>
                </p:cNvCxnSpPr>
                <p:nvPr/>
              </p:nvCxnSpPr>
              <p:spPr>
                <a:xfrm flipV="1">
                  <a:off x="6240978" y="5005092"/>
                  <a:ext cx="381041" cy="40367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2" name="Oval 81">
                  <a:extLst>
                    <a:ext uri="{FF2B5EF4-FFF2-40B4-BE49-F238E27FC236}">
                      <a16:creationId xmlns:a16="http://schemas.microsoft.com/office/drawing/2014/main" id="{AFE10B3C-1356-4783-A086-680C585D0D50}"/>
                    </a:ext>
                  </a:extLst>
                </p:cNvPr>
                <p:cNvSpPr/>
                <p:nvPr/>
              </p:nvSpPr>
              <p:spPr>
                <a:xfrm>
                  <a:off x="6172742" y="5341802"/>
                  <a:ext cx="109718" cy="1097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0C7C4528-01B7-420C-BCD5-DA860FA488E0}"/>
                    </a:ext>
                  </a:extLst>
                </p:cNvPr>
                <p:cNvCxnSpPr>
                  <a:cxnSpLocks/>
                </p:cNvCxnSpPr>
                <p:nvPr/>
              </p:nvCxnSpPr>
              <p:spPr>
                <a:xfrm flipH="1">
                  <a:off x="6622019" y="4991845"/>
                  <a:ext cx="322680" cy="13246"/>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A03B353E-4409-4547-B88D-E4D96D4193EF}"/>
                </a:ext>
              </a:extLst>
            </p:cNvPr>
            <p:cNvGrpSpPr/>
            <p:nvPr/>
          </p:nvGrpSpPr>
          <p:grpSpPr>
            <a:xfrm>
              <a:off x="6261573" y="4671350"/>
              <a:ext cx="638288" cy="607179"/>
              <a:chOff x="6217264" y="4338377"/>
              <a:chExt cx="638288" cy="607179"/>
            </a:xfrm>
          </p:grpSpPr>
          <p:sp>
            <p:nvSpPr>
              <p:cNvPr id="85" name="TextBox 84">
                <a:extLst>
                  <a:ext uri="{FF2B5EF4-FFF2-40B4-BE49-F238E27FC236}">
                    <a16:creationId xmlns:a16="http://schemas.microsoft.com/office/drawing/2014/main" id="{4A0C17EC-BFA1-40D9-B1A0-45892848A459}"/>
                  </a:ext>
                </a:extLst>
              </p:cNvPr>
              <p:cNvSpPr txBox="1"/>
              <p:nvPr/>
            </p:nvSpPr>
            <p:spPr>
              <a:xfrm>
                <a:off x="6550660" y="4576224"/>
                <a:ext cx="304892" cy="369332"/>
              </a:xfrm>
              <a:prstGeom prst="rect">
                <a:avLst/>
              </a:prstGeom>
              <a:noFill/>
            </p:spPr>
            <p:txBody>
              <a:bodyPr wrap="none" rtlCol="0">
                <a:spAutoFit/>
              </a:bodyPr>
              <a:lstStyle/>
              <a:p>
                <a:r>
                  <a:rPr lang="en-US" dirty="0">
                    <a:solidFill>
                      <a:schemeClr val="accent6">
                        <a:lumMod val="75000"/>
                      </a:schemeClr>
                    </a:solidFill>
                  </a:rPr>
                  <a:t>X</a:t>
                </a:r>
              </a:p>
            </p:txBody>
          </p:sp>
          <p:grpSp>
            <p:nvGrpSpPr>
              <p:cNvPr id="86" name="Group 85">
                <a:extLst>
                  <a:ext uri="{FF2B5EF4-FFF2-40B4-BE49-F238E27FC236}">
                    <a16:creationId xmlns:a16="http://schemas.microsoft.com/office/drawing/2014/main" id="{573A8D14-068A-4E72-9396-FC994F4F8259}"/>
                  </a:ext>
                </a:extLst>
              </p:cNvPr>
              <p:cNvGrpSpPr/>
              <p:nvPr/>
            </p:nvGrpSpPr>
            <p:grpSpPr>
              <a:xfrm>
                <a:off x="6217264" y="4338377"/>
                <a:ext cx="591936" cy="449088"/>
                <a:chOff x="6217264" y="4338377"/>
                <a:chExt cx="591936" cy="449088"/>
              </a:xfrm>
            </p:grpSpPr>
            <p:cxnSp>
              <p:nvCxnSpPr>
                <p:cNvPr id="87" name="Straight Connector 86">
                  <a:extLst>
                    <a:ext uri="{FF2B5EF4-FFF2-40B4-BE49-F238E27FC236}">
                      <a16:creationId xmlns:a16="http://schemas.microsoft.com/office/drawing/2014/main" id="{AC9351AD-5FE1-4F82-B80B-4BA7A324F2ED}"/>
                    </a:ext>
                  </a:extLst>
                </p:cNvPr>
                <p:cNvCxnSpPr>
                  <a:cxnSpLocks/>
                </p:cNvCxnSpPr>
                <p:nvPr/>
              </p:nvCxnSpPr>
              <p:spPr>
                <a:xfrm>
                  <a:off x="6265455" y="4385159"/>
                  <a:ext cx="237014" cy="4015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8" name="Oval 87">
                  <a:extLst>
                    <a:ext uri="{FF2B5EF4-FFF2-40B4-BE49-F238E27FC236}">
                      <a16:creationId xmlns:a16="http://schemas.microsoft.com/office/drawing/2014/main" id="{AA0DF5E7-BD2F-44C4-BF44-4F94DB891197}"/>
                    </a:ext>
                  </a:extLst>
                </p:cNvPr>
                <p:cNvSpPr/>
                <p:nvPr/>
              </p:nvSpPr>
              <p:spPr>
                <a:xfrm>
                  <a:off x="6217264" y="4338377"/>
                  <a:ext cx="96382" cy="963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BEAD1C10-B008-4F2A-87DA-BFECF4A0A370}"/>
                    </a:ext>
                  </a:extLst>
                </p:cNvPr>
                <p:cNvCxnSpPr>
                  <a:cxnSpLocks/>
                </p:cNvCxnSpPr>
                <p:nvPr/>
              </p:nvCxnSpPr>
              <p:spPr>
                <a:xfrm flipH="1">
                  <a:off x="6508326" y="4785855"/>
                  <a:ext cx="300874" cy="1610"/>
                </a:xfrm>
                <a:prstGeom prst="line">
                  <a:avLst/>
                </a:prstGeom>
                <a:ln cap="rnd"/>
              </p:spPr>
              <p:style>
                <a:lnRef idx="3">
                  <a:schemeClr val="accent6"/>
                </a:lnRef>
                <a:fillRef idx="0">
                  <a:schemeClr val="accent6"/>
                </a:fillRef>
                <a:effectRef idx="2">
                  <a:schemeClr val="accent6"/>
                </a:effectRef>
                <a:fontRef idx="minor">
                  <a:schemeClr val="tx1"/>
                </a:fontRef>
              </p:style>
            </p:cxnSp>
          </p:grpSp>
        </p:grpSp>
        <p:cxnSp>
          <p:nvCxnSpPr>
            <p:cNvPr id="90" name="Straight Connector 89">
              <a:extLst>
                <a:ext uri="{FF2B5EF4-FFF2-40B4-BE49-F238E27FC236}">
                  <a16:creationId xmlns:a16="http://schemas.microsoft.com/office/drawing/2014/main" id="{85CF98A3-9B03-4539-BEFC-D0C8088DB97E}"/>
                </a:ext>
              </a:extLst>
            </p:cNvPr>
            <p:cNvCxnSpPr>
              <a:cxnSpLocks/>
              <a:endCxn id="91" idx="3"/>
            </p:cNvCxnSpPr>
            <p:nvPr/>
          </p:nvCxnSpPr>
          <p:spPr>
            <a:xfrm flipV="1">
              <a:off x="5295056" y="4514514"/>
              <a:ext cx="413002" cy="70456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1" name="Oval 90">
              <a:extLst>
                <a:ext uri="{FF2B5EF4-FFF2-40B4-BE49-F238E27FC236}">
                  <a16:creationId xmlns:a16="http://schemas.microsoft.com/office/drawing/2014/main" id="{FB00C875-CD02-4F07-8674-A7E79D74E87A}"/>
                </a:ext>
              </a:extLst>
            </p:cNvPr>
            <p:cNvSpPr/>
            <p:nvPr/>
          </p:nvSpPr>
          <p:spPr>
            <a:xfrm>
              <a:off x="5693392" y="4429034"/>
              <a:ext cx="100146" cy="1001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C20E5999-F40B-4500-90F6-2625B949EC9F}"/>
                </a:ext>
              </a:extLst>
            </p:cNvPr>
            <p:cNvSpPr txBox="1"/>
            <p:nvPr/>
          </p:nvSpPr>
          <p:spPr>
            <a:xfrm>
              <a:off x="4597891" y="4981939"/>
              <a:ext cx="716863" cy="369332"/>
            </a:xfrm>
            <a:prstGeom prst="rect">
              <a:avLst/>
            </a:prstGeom>
            <a:noFill/>
          </p:spPr>
          <p:txBody>
            <a:bodyPr wrap="none" rtlCol="0">
              <a:spAutoFit/>
            </a:bodyPr>
            <a:lstStyle/>
            <a:p>
              <a:r>
                <a:rPr lang="en-US" dirty="0">
                  <a:solidFill>
                    <a:schemeClr val="accent6">
                      <a:lumMod val="75000"/>
                    </a:schemeClr>
                  </a:solidFill>
                </a:rPr>
                <a:t>Angle</a:t>
              </a:r>
            </a:p>
          </p:txBody>
        </p:sp>
        <p:cxnSp>
          <p:nvCxnSpPr>
            <p:cNvPr id="93" name="Straight Connector 92">
              <a:extLst>
                <a:ext uri="{FF2B5EF4-FFF2-40B4-BE49-F238E27FC236}">
                  <a16:creationId xmlns:a16="http://schemas.microsoft.com/office/drawing/2014/main" id="{07743EE9-AED3-45F7-B525-9C63B4ED7C8E}"/>
                </a:ext>
              </a:extLst>
            </p:cNvPr>
            <p:cNvCxnSpPr>
              <a:cxnSpLocks/>
            </p:cNvCxnSpPr>
            <p:nvPr/>
          </p:nvCxnSpPr>
          <p:spPr>
            <a:xfrm flipH="1">
              <a:off x="4620663" y="5224700"/>
              <a:ext cx="674394" cy="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94" name="Straight Connector 93">
            <a:extLst>
              <a:ext uri="{FF2B5EF4-FFF2-40B4-BE49-F238E27FC236}">
                <a16:creationId xmlns:a16="http://schemas.microsoft.com/office/drawing/2014/main" id="{591F1BE8-6476-455C-AEB2-C969B80E28F8}"/>
              </a:ext>
            </a:extLst>
          </p:cNvPr>
          <p:cNvCxnSpPr>
            <a:cxnSpLocks/>
          </p:cNvCxnSpPr>
          <p:nvPr/>
        </p:nvCxnSpPr>
        <p:spPr>
          <a:xfrm>
            <a:off x="8925967" y="1841874"/>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5" name="Oval 94">
            <a:extLst>
              <a:ext uri="{FF2B5EF4-FFF2-40B4-BE49-F238E27FC236}">
                <a16:creationId xmlns:a16="http://schemas.microsoft.com/office/drawing/2014/main" id="{697E6506-EAFB-425B-BAE2-6C8698AC2086}"/>
              </a:ext>
            </a:extLst>
          </p:cNvPr>
          <p:cNvSpPr/>
          <p:nvPr/>
        </p:nvSpPr>
        <p:spPr>
          <a:xfrm>
            <a:off x="8834674" y="177337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D3643C67-107B-4F41-B145-D98D12C579BF}"/>
              </a:ext>
            </a:extLst>
          </p:cNvPr>
          <p:cNvSpPr txBox="1"/>
          <p:nvPr/>
        </p:nvSpPr>
        <p:spPr>
          <a:xfrm>
            <a:off x="10845720" y="1427206"/>
            <a:ext cx="793807" cy="369332"/>
          </a:xfrm>
          <a:prstGeom prst="rect">
            <a:avLst/>
          </a:prstGeom>
          <a:noFill/>
        </p:spPr>
        <p:txBody>
          <a:bodyPr wrap="none" rtlCol="0">
            <a:spAutoFit/>
          </a:bodyPr>
          <a:lstStyle/>
          <a:p>
            <a:r>
              <a:rPr lang="en-US" dirty="0">
                <a:solidFill>
                  <a:schemeClr val="accent6">
                    <a:lumMod val="75000"/>
                  </a:schemeClr>
                </a:solidFill>
              </a:rPr>
              <a:t>Case 2</a:t>
            </a:r>
          </a:p>
        </p:txBody>
      </p:sp>
      <p:sp>
        <p:nvSpPr>
          <p:cNvPr id="97" name="TextBox 96">
            <a:extLst>
              <a:ext uri="{FF2B5EF4-FFF2-40B4-BE49-F238E27FC236}">
                <a16:creationId xmlns:a16="http://schemas.microsoft.com/office/drawing/2014/main" id="{E6A4BCE3-FA6E-4931-B336-4D15106103F4}"/>
              </a:ext>
            </a:extLst>
          </p:cNvPr>
          <p:cNvSpPr txBox="1"/>
          <p:nvPr/>
        </p:nvSpPr>
        <p:spPr>
          <a:xfrm>
            <a:off x="8840244" y="1906724"/>
            <a:ext cx="3064226" cy="1785104"/>
          </a:xfrm>
          <a:prstGeom prst="rect">
            <a:avLst/>
          </a:prstGeom>
          <a:noFill/>
        </p:spPr>
        <p:txBody>
          <a:bodyPr wrap="square" rtlCol="0">
            <a:spAutoFit/>
          </a:bodyPr>
          <a:lstStyle/>
          <a:p>
            <a:pPr>
              <a:spcAft>
                <a:spcPts val="600"/>
              </a:spcAft>
            </a:pPr>
            <a:r>
              <a:rPr lang="en-US" dirty="0"/>
              <a:t>We have x and y.</a:t>
            </a:r>
          </a:p>
          <a:p>
            <a:pPr>
              <a:spcAft>
                <a:spcPts val="600"/>
              </a:spcAft>
            </a:pPr>
            <a:r>
              <a:rPr lang="en-US" dirty="0"/>
              <a:t>We want an angle and length.</a:t>
            </a:r>
          </a:p>
          <a:p>
            <a:pPr>
              <a:spcAft>
                <a:spcPts val="600"/>
              </a:spcAft>
            </a:pPr>
            <a:endParaRPr lang="en-US" dirty="0"/>
          </a:p>
          <a:p>
            <a:pPr>
              <a:spcAft>
                <a:spcPts val="600"/>
              </a:spcAft>
            </a:pPr>
            <a:r>
              <a:rPr lang="en-US" dirty="0"/>
              <a:t>angle = Math.atan2(</a:t>
            </a:r>
            <a:r>
              <a:rPr lang="en-US" dirty="0" err="1"/>
              <a:t>y,x</a:t>
            </a:r>
            <a:r>
              <a:rPr lang="en-US" dirty="0"/>
              <a:t>);</a:t>
            </a:r>
          </a:p>
          <a:p>
            <a:pPr>
              <a:spcAft>
                <a:spcPts val="600"/>
              </a:spcAft>
            </a:pPr>
            <a:r>
              <a:rPr lang="en-US" dirty="0"/>
              <a:t>length = </a:t>
            </a:r>
            <a:r>
              <a:rPr lang="en-US" dirty="0" err="1"/>
              <a:t>Math.sqrt</a:t>
            </a:r>
            <a:r>
              <a:rPr lang="en-US" dirty="0"/>
              <a:t>(x*x + y*y);</a:t>
            </a:r>
          </a:p>
        </p:txBody>
      </p:sp>
    </p:spTree>
    <p:extLst>
      <p:ext uri="{BB962C8B-B14F-4D97-AF65-F5344CB8AC3E}">
        <p14:creationId xmlns:p14="http://schemas.microsoft.com/office/powerpoint/2010/main" val="3282564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2966AA56-55EE-41EB-BC3E-2241612AD8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Rendering Problems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653657354"/>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Simplest rendering pipeline.</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246175" cy="369332"/>
            </a:xfrm>
            <a:prstGeom prst="rect">
              <a:avLst/>
            </a:prstGeom>
            <a:noFill/>
          </p:spPr>
          <p:txBody>
            <a:bodyPr wrap="none" rtlCol="0">
              <a:spAutoFit/>
            </a:bodyPr>
            <a:lstStyle/>
            <a:p>
              <a:r>
                <a:rPr lang="en-US" dirty="0">
                  <a:solidFill>
                    <a:schemeClr val="accent6">
                      <a:lumMod val="75000"/>
                    </a:schemeClr>
                  </a:solidFill>
                </a:rPr>
                <a:t>Pixel Buffer</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459328" cy="369332"/>
            </a:xfrm>
            <a:prstGeom prst="rect">
              <a:avLst/>
            </a:prstGeom>
            <a:noFill/>
          </p:spPr>
          <p:txBody>
            <a:bodyPr wrap="none" rtlCol="0">
              <a:spAutoFit/>
            </a:bodyPr>
            <a:lstStyle/>
            <a:p>
              <a:r>
                <a:rPr lang="en-US" dirty="0">
                  <a:solidFill>
                    <a:schemeClr val="accent6">
                      <a:lumMod val="75000"/>
                    </a:schemeClr>
                  </a:solidFill>
                </a:rPr>
                <a:t>Problem: Screen Tearing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Problem: Pixel Buffer Dependence </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610600" y="4783294"/>
            <a:ext cx="3036810" cy="1554272"/>
          </a:xfrm>
          <a:prstGeom prst="rect">
            <a:avLst/>
          </a:prstGeom>
          <a:noFill/>
        </p:spPr>
        <p:txBody>
          <a:bodyPr wrap="square" rtlCol="0">
            <a:spAutoFit/>
          </a:bodyPr>
          <a:lstStyle/>
          <a:p>
            <a:pPr>
              <a:spcAft>
                <a:spcPts val="600"/>
              </a:spcAft>
            </a:pPr>
            <a:r>
              <a:rPr lang="en-US" dirty="0"/>
              <a:t>If you write directly to the pixel buffer, you cannot do post processing or do split screen.</a:t>
            </a:r>
          </a:p>
          <a:p>
            <a:pPr>
              <a:spcAft>
                <a:spcPts val="600"/>
              </a:spcAft>
            </a:pPr>
            <a:r>
              <a:rPr lang="en-US" dirty="0"/>
              <a:t>Solution: Deferred rendering</a:t>
            </a:r>
          </a:p>
        </p:txBody>
      </p:sp>
      <p:sp>
        <p:nvSpPr>
          <p:cNvPr id="22" name="Partial Circle 21">
            <a:extLst>
              <a:ext uri="{FF2B5EF4-FFF2-40B4-BE49-F238E27FC236}">
                <a16:creationId xmlns:a16="http://schemas.microsoft.com/office/drawing/2014/main" id="{7FB5F9AF-1A00-427C-B6A1-D859B89EDAF3}"/>
              </a:ext>
            </a:extLst>
          </p:cNvPr>
          <p:cNvSpPr/>
          <p:nvPr/>
        </p:nvSpPr>
        <p:spPr>
          <a:xfrm rot="5400000">
            <a:off x="3256598" y="465189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6" name="Partial Circle 105">
            <a:extLst>
              <a:ext uri="{FF2B5EF4-FFF2-40B4-BE49-F238E27FC236}">
                <a16:creationId xmlns:a16="http://schemas.microsoft.com/office/drawing/2014/main" id="{C5A005F1-8C0F-4D50-BEA6-7889439D3919}"/>
              </a:ext>
            </a:extLst>
          </p:cNvPr>
          <p:cNvSpPr/>
          <p:nvPr/>
        </p:nvSpPr>
        <p:spPr>
          <a:xfrm rot="16200000">
            <a:off x="3619561" y="476365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2869505" cy="1831271"/>
          </a:xfrm>
          <a:prstGeom prst="rect">
            <a:avLst/>
          </a:prstGeom>
          <a:noFill/>
        </p:spPr>
        <p:txBody>
          <a:bodyPr wrap="square" rtlCol="0">
            <a:spAutoFit/>
          </a:bodyPr>
          <a:lstStyle/>
          <a:p>
            <a:pPr>
              <a:spcAft>
                <a:spcPts val="600"/>
              </a:spcAft>
            </a:pPr>
            <a:r>
              <a:rPr lang="en-US" dirty="0"/>
              <a:t>If you write to the pixel buffer while the screen is reading from the screen buffer, the user sees parts of two frames.</a:t>
            </a:r>
          </a:p>
          <a:p>
            <a:pPr>
              <a:spcAft>
                <a:spcPts val="600"/>
              </a:spcAft>
            </a:pPr>
            <a:r>
              <a:rPr lang="en-US" dirty="0"/>
              <a:t>Solution: Double-buffering</a:t>
            </a:r>
          </a:p>
        </p:txBody>
      </p:sp>
    </p:spTree>
    <p:extLst>
      <p:ext uri="{BB962C8B-B14F-4D97-AF65-F5344CB8AC3E}">
        <p14:creationId xmlns:p14="http://schemas.microsoft.com/office/powerpoint/2010/main" val="273435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74C6D84-94D5-4F68-ABEB-87557DBC55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Double Buffering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268759979"/>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where the screen is reading.</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1773242" cy="369332"/>
            </a:xfrm>
            <a:prstGeom prst="rect">
              <a:avLst/>
            </a:prstGeom>
            <a:noFill/>
          </p:spPr>
          <p:txBody>
            <a:bodyPr wrap="none" rtlCol="0">
              <a:spAutoFit/>
            </a:bodyPr>
            <a:lstStyle/>
            <a:p>
              <a:r>
                <a:rPr lang="en-US" dirty="0">
                  <a:solidFill>
                    <a:schemeClr val="accent6">
                      <a:lumMod val="75000"/>
                    </a:schemeClr>
                  </a:solidFill>
                </a:rPr>
                <a:t>Double Buffering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076287" y="4783294"/>
            <a:ext cx="3571123" cy="1477328"/>
          </a:xfrm>
          <a:prstGeom prst="rect">
            <a:avLst/>
          </a:prstGeom>
          <a:noFill/>
        </p:spPr>
        <p:txBody>
          <a:bodyPr wrap="square" rtlCol="0">
            <a:spAutoFit/>
          </a:bodyPr>
          <a:lstStyle/>
          <a:p>
            <a:pPr>
              <a:spcAft>
                <a:spcPts val="600"/>
              </a:spcAft>
            </a:pPr>
            <a:r>
              <a:rPr lang="en-US" dirty="0"/>
              <a:t>Instead using a timer to write to the canvas, use window. </a:t>
            </a:r>
            <a:r>
              <a:rPr lang="en-US" dirty="0" err="1"/>
              <a:t>requestAnimationFrame</a:t>
            </a:r>
            <a:r>
              <a:rPr lang="en-US" dirty="0"/>
              <a:t>(). This lets you know when it is safe to write to the canvas without screen tearing.</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Write to the “back” buffer while the screen reads from the “front” buffer. When you are done writing, tell the system it can swap the buffers. Some GPUs extend this to triple buffering.</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2816383445"/>
              </p:ext>
            </p:extLst>
          </p:nvPr>
        </p:nvGraphicFramePr>
        <p:xfrm>
          <a:off x="4174348"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343081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95240C-647E-4C0A-85CF-03CF4EBF7F0A}"/>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Visual Layers</a:t>
            </a:r>
          </a:p>
        </p:txBody>
      </p:sp>
      <p:grpSp>
        <p:nvGrpSpPr>
          <p:cNvPr id="5" name="Group 4">
            <a:extLst>
              <a:ext uri="{FF2B5EF4-FFF2-40B4-BE49-F238E27FC236}">
                <a16:creationId xmlns:a16="http://schemas.microsoft.com/office/drawing/2014/main" id="{7D4465E7-FBDA-4DCF-BE58-C99E87108B7A}"/>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45C4EE94-FB9D-4197-BA3C-B4166A1C3CF2}"/>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D182A16C-9D8A-4A17-BE3E-120AC8E4521A}"/>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06489087-E70A-4009-85AE-578FC4B8D162}"/>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B5325AAF-DF5C-48B6-A56D-722EDE0B2680}"/>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3C3D5A29-BF66-496B-9AEB-4E9DB808D6DD}"/>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85674D68-9AC2-45C4-B953-5391FAE46330}"/>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698AD4D7-A8B8-4A6B-9CBB-640B4289CDCA}"/>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21" name="TextBox 20">
            <a:extLst>
              <a:ext uri="{FF2B5EF4-FFF2-40B4-BE49-F238E27FC236}">
                <a16:creationId xmlns:a16="http://schemas.microsoft.com/office/drawing/2014/main" id="{574F3C03-D51A-4577-B090-16E9EDCB2EEE}"/>
              </a:ext>
            </a:extLst>
          </p:cNvPr>
          <p:cNvSpPr txBox="1"/>
          <p:nvPr/>
        </p:nvSpPr>
        <p:spPr>
          <a:xfrm>
            <a:off x="286124" y="5578019"/>
            <a:ext cx="1353447" cy="646331"/>
          </a:xfrm>
          <a:prstGeom prst="rect">
            <a:avLst/>
          </a:prstGeom>
          <a:noFill/>
        </p:spPr>
        <p:txBody>
          <a:bodyPr wrap="none" rtlCol="0">
            <a:spAutoFit/>
          </a:bodyPr>
          <a:lstStyle/>
          <a:p>
            <a:r>
              <a:rPr lang="en-US" dirty="0">
                <a:solidFill>
                  <a:schemeClr val="accent6">
                    <a:lumMod val="75000"/>
                  </a:schemeClr>
                </a:solidFill>
              </a:rPr>
              <a:t>Clear Screen</a:t>
            </a:r>
          </a:p>
          <a:p>
            <a:r>
              <a:rPr lang="en-US" dirty="0">
                <a:solidFill>
                  <a:schemeClr val="accent6">
                    <a:lumMod val="75000"/>
                  </a:schemeClr>
                </a:solidFill>
              </a:rPr>
              <a:t>Background</a:t>
            </a:r>
          </a:p>
        </p:txBody>
      </p:sp>
      <p:sp>
        <p:nvSpPr>
          <p:cNvPr id="22" name="TextBox 21">
            <a:extLst>
              <a:ext uri="{FF2B5EF4-FFF2-40B4-BE49-F238E27FC236}">
                <a16:creationId xmlns:a16="http://schemas.microsoft.com/office/drawing/2014/main" id="{5427716D-12F5-4E17-992E-30D9A89F570D}"/>
              </a:ext>
            </a:extLst>
          </p:cNvPr>
          <p:cNvSpPr txBox="1"/>
          <p:nvPr/>
        </p:nvSpPr>
        <p:spPr>
          <a:xfrm>
            <a:off x="1959945" y="5578019"/>
            <a:ext cx="1295035" cy="646331"/>
          </a:xfrm>
          <a:prstGeom prst="rect">
            <a:avLst/>
          </a:prstGeom>
          <a:noFill/>
        </p:spPr>
        <p:txBody>
          <a:bodyPr wrap="none" rtlCol="0">
            <a:spAutoFit/>
          </a:bodyPr>
          <a:lstStyle/>
          <a:p>
            <a:r>
              <a:rPr lang="en-US" dirty="0">
                <a:solidFill>
                  <a:schemeClr val="accent6">
                    <a:lumMod val="75000"/>
                  </a:schemeClr>
                </a:solidFill>
              </a:rPr>
              <a:t>World</a:t>
            </a:r>
          </a:p>
          <a:p>
            <a:r>
              <a:rPr lang="en-US" dirty="0">
                <a:solidFill>
                  <a:schemeClr val="accent6">
                    <a:lumMod val="75000"/>
                  </a:schemeClr>
                </a:solidFill>
              </a:rPr>
              <a:t>Background</a:t>
            </a:r>
          </a:p>
        </p:txBody>
      </p:sp>
      <p:sp>
        <p:nvSpPr>
          <p:cNvPr id="23" name="TextBox 22">
            <a:extLst>
              <a:ext uri="{FF2B5EF4-FFF2-40B4-BE49-F238E27FC236}">
                <a16:creationId xmlns:a16="http://schemas.microsoft.com/office/drawing/2014/main" id="{8898C8F9-74CB-493A-8732-619DD22C3A83}"/>
              </a:ext>
            </a:extLst>
          </p:cNvPr>
          <p:cNvSpPr txBox="1"/>
          <p:nvPr/>
        </p:nvSpPr>
        <p:spPr>
          <a:xfrm>
            <a:off x="3600765" y="5578019"/>
            <a:ext cx="122931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Midground</a:t>
            </a:r>
          </a:p>
        </p:txBody>
      </p:sp>
      <p:sp>
        <p:nvSpPr>
          <p:cNvPr id="24" name="TextBox 23">
            <a:extLst>
              <a:ext uri="{FF2B5EF4-FFF2-40B4-BE49-F238E27FC236}">
                <a16:creationId xmlns:a16="http://schemas.microsoft.com/office/drawing/2014/main" id="{C32AD6D6-0827-47FD-B882-734E6662588A}"/>
              </a:ext>
            </a:extLst>
          </p:cNvPr>
          <p:cNvSpPr txBox="1"/>
          <p:nvPr/>
        </p:nvSpPr>
        <p:spPr>
          <a:xfrm>
            <a:off x="5228921" y="5578019"/>
            <a:ext cx="855491" cy="646331"/>
          </a:xfrm>
          <a:prstGeom prst="rect">
            <a:avLst/>
          </a:prstGeom>
          <a:noFill/>
        </p:spPr>
        <p:txBody>
          <a:bodyPr wrap="none" rtlCol="0">
            <a:spAutoFit/>
          </a:bodyPr>
          <a:lstStyle/>
          <a:p>
            <a:r>
              <a:rPr lang="en-US" dirty="0">
                <a:solidFill>
                  <a:schemeClr val="accent6">
                    <a:lumMod val="75000"/>
                  </a:schemeClr>
                </a:solidFill>
              </a:rPr>
              <a:t>Effects </a:t>
            </a:r>
          </a:p>
          <a:p>
            <a:r>
              <a:rPr lang="en-US" dirty="0">
                <a:solidFill>
                  <a:schemeClr val="accent6">
                    <a:lumMod val="75000"/>
                  </a:schemeClr>
                </a:solidFill>
              </a:rPr>
              <a:t>Layer</a:t>
            </a:r>
          </a:p>
        </p:txBody>
      </p:sp>
      <p:sp>
        <p:nvSpPr>
          <p:cNvPr id="25" name="TextBox 24">
            <a:extLst>
              <a:ext uri="{FF2B5EF4-FFF2-40B4-BE49-F238E27FC236}">
                <a16:creationId xmlns:a16="http://schemas.microsoft.com/office/drawing/2014/main" id="{4FE2A25E-D62C-43B0-83A4-AD894E016C0F}"/>
              </a:ext>
            </a:extLst>
          </p:cNvPr>
          <p:cNvSpPr txBox="1"/>
          <p:nvPr/>
        </p:nvSpPr>
        <p:spPr>
          <a:xfrm>
            <a:off x="6804017" y="5578019"/>
            <a:ext cx="127445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Foreground</a:t>
            </a:r>
          </a:p>
        </p:txBody>
      </p:sp>
      <p:sp>
        <p:nvSpPr>
          <p:cNvPr id="26" name="TextBox 25">
            <a:extLst>
              <a:ext uri="{FF2B5EF4-FFF2-40B4-BE49-F238E27FC236}">
                <a16:creationId xmlns:a16="http://schemas.microsoft.com/office/drawing/2014/main" id="{819E7DCF-AEE3-4800-9277-B53EA6E21C19}"/>
              </a:ext>
            </a:extLst>
          </p:cNvPr>
          <p:cNvSpPr txBox="1"/>
          <p:nvPr/>
        </p:nvSpPr>
        <p:spPr>
          <a:xfrm>
            <a:off x="8406056" y="5578019"/>
            <a:ext cx="1106585" cy="646331"/>
          </a:xfrm>
          <a:prstGeom prst="rect">
            <a:avLst/>
          </a:prstGeom>
          <a:noFill/>
        </p:spPr>
        <p:txBody>
          <a:bodyPr wrap="none" rtlCol="0">
            <a:spAutoFit/>
          </a:bodyPr>
          <a:lstStyle/>
          <a:p>
            <a:r>
              <a:rPr lang="en-US" dirty="0">
                <a:solidFill>
                  <a:schemeClr val="accent6">
                    <a:lumMod val="75000"/>
                  </a:schemeClr>
                </a:solidFill>
              </a:rPr>
              <a:t>World/UI </a:t>
            </a:r>
          </a:p>
          <a:p>
            <a:r>
              <a:rPr lang="en-US" dirty="0">
                <a:solidFill>
                  <a:schemeClr val="accent6">
                    <a:lumMod val="75000"/>
                  </a:schemeClr>
                </a:solidFill>
              </a:rPr>
              <a:t>Transition</a:t>
            </a:r>
          </a:p>
        </p:txBody>
      </p:sp>
      <p:sp>
        <p:nvSpPr>
          <p:cNvPr id="27" name="TextBox 26">
            <a:extLst>
              <a:ext uri="{FF2B5EF4-FFF2-40B4-BE49-F238E27FC236}">
                <a16:creationId xmlns:a16="http://schemas.microsoft.com/office/drawing/2014/main" id="{3FF7035B-5F33-448F-8FBE-92DAFB7A7026}"/>
              </a:ext>
            </a:extLst>
          </p:cNvPr>
          <p:cNvSpPr txBox="1"/>
          <p:nvPr/>
        </p:nvSpPr>
        <p:spPr>
          <a:xfrm>
            <a:off x="10037130" y="5578019"/>
            <a:ext cx="389850" cy="369332"/>
          </a:xfrm>
          <a:prstGeom prst="rect">
            <a:avLst/>
          </a:prstGeom>
          <a:noFill/>
        </p:spPr>
        <p:txBody>
          <a:bodyPr wrap="none" rtlCol="0">
            <a:spAutoFit/>
          </a:bodyPr>
          <a:lstStyle/>
          <a:p>
            <a:r>
              <a:rPr lang="en-US" dirty="0">
                <a:solidFill>
                  <a:schemeClr val="accent6">
                    <a:lumMod val="75000"/>
                  </a:schemeClr>
                </a:solidFill>
              </a:rPr>
              <a:t>UI</a:t>
            </a:r>
          </a:p>
        </p:txBody>
      </p:sp>
      <p:pic>
        <p:nvPicPr>
          <p:cNvPr id="35" name="Picture 34">
            <a:extLst>
              <a:ext uri="{FF2B5EF4-FFF2-40B4-BE49-F238E27FC236}">
                <a16:creationId xmlns:a16="http://schemas.microsoft.com/office/drawing/2014/main" id="{F31141E5-29F7-4B63-A6EA-12389F90BBD4}"/>
              </a:ext>
            </a:extLst>
          </p:cNvPr>
          <p:cNvPicPr>
            <a:picLocks noChangeAspect="1"/>
          </p:cNvPicPr>
          <p:nvPr/>
        </p:nvPicPr>
        <p:blipFill>
          <a:blip r:embed="rId2"/>
          <a:stretch>
            <a:fillRect/>
          </a:stretch>
        </p:blipFill>
        <p:spPr>
          <a:xfrm>
            <a:off x="480060" y="1168462"/>
            <a:ext cx="11231880" cy="4362366"/>
          </a:xfrm>
          <a:prstGeom prst="rect">
            <a:avLst/>
          </a:prstGeom>
        </p:spPr>
      </p:pic>
    </p:spTree>
    <p:extLst>
      <p:ext uri="{BB962C8B-B14F-4D97-AF65-F5344CB8AC3E}">
        <p14:creationId xmlns:p14="http://schemas.microsoft.com/office/powerpoint/2010/main" val="402984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B7498C1-061D-4942-B713-4933A69AAA6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Deferred Rendering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828686872"/>
              </p:ext>
            </p:extLst>
          </p:nvPr>
        </p:nvGraphicFramePr>
        <p:xfrm>
          <a:off x="5341522"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to the pixel buffers at all.</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1798306" cy="474034"/>
            <a:chOff x="466749" y="1490155"/>
            <a:chExt cx="1798306" cy="474034"/>
          </a:xfrm>
        </p:grpSpPr>
        <p:cxnSp>
          <p:nvCxnSpPr>
            <p:cNvPr id="53" name="Straight Connector 52">
              <a:extLst>
                <a:ext uri="{FF2B5EF4-FFF2-40B4-BE49-F238E27FC236}">
                  <a16:creationId xmlns:a16="http://schemas.microsoft.com/office/drawing/2014/main" id="{A81E1DA9-4BAB-442A-9CDF-F8673EDAA788}"/>
                </a:ext>
              </a:extLst>
            </p:cNvPr>
            <p:cNvCxnSpPr>
              <a:cxnSpLocks/>
              <a:endCxn id="55"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5268526"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a:off x="2273288" y="2258363"/>
            <a:ext cx="80281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a:off x="7684585" y="2830045"/>
            <a:ext cx="405161"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784480" cy="369332"/>
            </a:xfrm>
            <a:prstGeom prst="rect">
              <a:avLst/>
            </a:prstGeom>
            <a:noFill/>
          </p:spPr>
          <p:txBody>
            <a:bodyPr wrap="none" rtlCol="0">
              <a:spAutoFit/>
            </a:bodyPr>
            <a:lstStyle/>
            <a:p>
              <a:r>
                <a:rPr lang="en-US" dirty="0">
                  <a:solidFill>
                    <a:schemeClr val="accent6">
                      <a:lumMod val="75000"/>
                    </a:schemeClr>
                  </a:solidFill>
                </a:rPr>
                <a:t>Write to a temporary image</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7745321" y="4606045"/>
            <a:ext cx="404361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7555416" y="4179118"/>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611971" y="453937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TextBox 104">
            <a:extLst>
              <a:ext uri="{FF2B5EF4-FFF2-40B4-BE49-F238E27FC236}">
                <a16:creationId xmlns:a16="http://schemas.microsoft.com/office/drawing/2014/main" id="{80C6DA8E-1BCD-4D6B-A2FB-2AEADB482408}"/>
              </a:ext>
            </a:extLst>
          </p:cNvPr>
          <p:cNvSpPr txBox="1"/>
          <p:nvPr/>
        </p:nvSpPr>
        <p:spPr>
          <a:xfrm>
            <a:off x="7572547" y="4783294"/>
            <a:ext cx="4224066" cy="1754326"/>
          </a:xfrm>
          <a:prstGeom prst="rect">
            <a:avLst/>
          </a:prstGeom>
          <a:noFill/>
        </p:spPr>
        <p:txBody>
          <a:bodyPr wrap="square" rtlCol="0">
            <a:spAutoFit/>
          </a:bodyPr>
          <a:lstStyle/>
          <a:p>
            <a:r>
              <a:rPr lang="en-US" dirty="0"/>
              <a:t>Create a new canvas object using </a:t>
            </a:r>
            <a:r>
              <a:rPr lang="en-US" dirty="0" err="1"/>
              <a:t>document.createElement</a:t>
            </a:r>
            <a:r>
              <a:rPr lang="en-US" dirty="0"/>
              <a:t>('canvas’);</a:t>
            </a:r>
          </a:p>
          <a:p>
            <a:r>
              <a:rPr lang="en-US" dirty="0"/>
              <a:t>Get the context of this new object and draw to that context. Then use </a:t>
            </a:r>
            <a:r>
              <a:rPr lang="en-US" dirty="0" err="1"/>
              <a:t>drawImage</a:t>
            </a:r>
            <a:r>
              <a:rPr lang="en-US" dirty="0"/>
              <a:t>() with a reference to that canvas instead of a reference to an image.</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Create a temporary buffer. Then write to the context of that buffer. You can then do post processing on that buffer (color adjustment, etc.) or place it at a specific place on the screen for a split screen game or </a:t>
            </a:r>
            <a:r>
              <a:rPr lang="en-US" dirty="0" err="1"/>
              <a:t>minimap</a:t>
            </a:r>
            <a:r>
              <a:rPr lang="en-US" dirty="0"/>
              <a:t>.</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1700488958"/>
              </p:ext>
            </p:extLst>
          </p:nvPr>
        </p:nvGraphicFramePr>
        <p:xfrm>
          <a:off x="5515822"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grpSp>
        <p:nvGrpSpPr>
          <p:cNvPr id="48" name="Group 47">
            <a:extLst>
              <a:ext uri="{FF2B5EF4-FFF2-40B4-BE49-F238E27FC236}">
                <a16:creationId xmlns:a16="http://schemas.microsoft.com/office/drawing/2014/main" id="{E2664614-719D-479A-BBFF-6281EC274CED}"/>
              </a:ext>
            </a:extLst>
          </p:cNvPr>
          <p:cNvGrpSpPr/>
          <p:nvPr/>
        </p:nvGrpSpPr>
        <p:grpSpPr>
          <a:xfrm>
            <a:off x="2990376" y="1338202"/>
            <a:ext cx="1819665" cy="474034"/>
            <a:chOff x="466749" y="1490155"/>
            <a:chExt cx="1819665" cy="474034"/>
          </a:xfrm>
        </p:grpSpPr>
        <p:cxnSp>
          <p:nvCxnSpPr>
            <p:cNvPr id="56" name="Straight Connector 55">
              <a:extLst>
                <a:ext uri="{FF2B5EF4-FFF2-40B4-BE49-F238E27FC236}">
                  <a16:creationId xmlns:a16="http://schemas.microsoft.com/office/drawing/2014/main" id="{1C901925-817C-45AD-A7EE-EC208BAC1DC1}"/>
                </a:ext>
              </a:extLst>
            </p:cNvPr>
            <p:cNvCxnSpPr>
              <a:cxnSpLocks/>
              <a:endCxn id="61"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463AF1D6-29B6-478D-AC18-68699E035B6B}"/>
                </a:ext>
              </a:extLst>
            </p:cNvPr>
            <p:cNvSpPr txBox="1"/>
            <p:nvPr/>
          </p:nvSpPr>
          <p:spPr>
            <a:xfrm>
              <a:off x="466749" y="1490155"/>
              <a:ext cx="1819665" cy="369332"/>
            </a:xfrm>
            <a:prstGeom prst="rect">
              <a:avLst/>
            </a:prstGeom>
            <a:noFill/>
          </p:spPr>
          <p:txBody>
            <a:bodyPr wrap="none" rtlCol="0">
              <a:spAutoFit/>
            </a:bodyPr>
            <a:lstStyle/>
            <a:p>
              <a:r>
                <a:rPr lang="en-US" dirty="0">
                  <a:solidFill>
                    <a:schemeClr val="accent6">
                      <a:lumMod val="75000"/>
                    </a:schemeClr>
                  </a:solidFill>
                </a:rPr>
                <a:t>Temporary Buffer</a:t>
              </a:r>
            </a:p>
          </p:txBody>
        </p:sp>
        <p:sp>
          <p:nvSpPr>
            <p:cNvPr id="61" name="Oval 60">
              <a:extLst>
                <a:ext uri="{FF2B5EF4-FFF2-40B4-BE49-F238E27FC236}">
                  <a16:creationId xmlns:a16="http://schemas.microsoft.com/office/drawing/2014/main" id="{E776D401-C1A0-42EF-82C2-70FD798B22B1}"/>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71" name="Straight Arrow Connector 70">
            <a:extLst>
              <a:ext uri="{FF2B5EF4-FFF2-40B4-BE49-F238E27FC236}">
                <a16:creationId xmlns:a16="http://schemas.microsoft.com/office/drawing/2014/main" id="{7E97334C-CAF3-44C9-AAE3-A916A0231A8C}"/>
              </a:ext>
            </a:extLst>
          </p:cNvPr>
          <p:cNvCxnSpPr>
            <a:cxnSpLocks/>
          </p:cNvCxnSpPr>
          <p:nvPr/>
        </p:nvCxnSpPr>
        <p:spPr>
          <a:xfrm flipH="1">
            <a:off x="2273288" y="2689415"/>
            <a:ext cx="73346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2" name="Straight Arrow Connector 71">
            <a:extLst>
              <a:ext uri="{FF2B5EF4-FFF2-40B4-BE49-F238E27FC236}">
                <a16:creationId xmlns:a16="http://schemas.microsoft.com/office/drawing/2014/main" id="{2716C42C-F5D0-4044-AD8B-25C77D7445D6}"/>
              </a:ext>
            </a:extLst>
          </p:cNvPr>
          <p:cNvCxnSpPr>
            <a:cxnSpLocks/>
          </p:cNvCxnSpPr>
          <p:nvPr/>
        </p:nvCxnSpPr>
        <p:spPr>
          <a:xfrm flipV="1">
            <a:off x="2387337" y="3237829"/>
            <a:ext cx="2585774" cy="1761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73" name="Table 72">
            <a:extLst>
              <a:ext uri="{FF2B5EF4-FFF2-40B4-BE49-F238E27FC236}">
                <a16:creationId xmlns:a16="http://schemas.microsoft.com/office/drawing/2014/main" id="{3BD8B5AE-FA60-48B0-A7EE-59C863766909}"/>
              </a:ext>
            </a:extLst>
          </p:cNvPr>
          <p:cNvGraphicFramePr>
            <a:graphicFrameLocks noGrp="1"/>
          </p:cNvGraphicFramePr>
          <p:nvPr>
            <p:extLst>
              <p:ext uri="{D42A27DB-BD31-4B8C-83A1-F6EECF244321}">
                <p14:modId xmlns:p14="http://schemas.microsoft.com/office/powerpoint/2010/main" val="3380731380"/>
              </p:ext>
            </p:extLst>
          </p:nvPr>
        </p:nvGraphicFramePr>
        <p:xfrm>
          <a:off x="3311923" y="2062862"/>
          <a:ext cx="909908" cy="853456"/>
        </p:xfrm>
        <a:graphic>
          <a:graphicData uri="http://schemas.openxmlformats.org/drawingml/2006/table">
            <a:tbl>
              <a:tblPr>
                <a:tableStyleId>{5C22544A-7EE6-4342-B048-85BDC9FD1C3A}</a:tableStyleId>
              </a:tblPr>
              <a:tblGrid>
                <a:gridCol w="90249">
                  <a:extLst>
                    <a:ext uri="{9D8B030D-6E8A-4147-A177-3AD203B41FA5}">
                      <a16:colId xmlns:a16="http://schemas.microsoft.com/office/drawing/2014/main" val="276342115"/>
                    </a:ext>
                  </a:extLst>
                </a:gridCol>
                <a:gridCol w="90249">
                  <a:extLst>
                    <a:ext uri="{9D8B030D-6E8A-4147-A177-3AD203B41FA5}">
                      <a16:colId xmlns:a16="http://schemas.microsoft.com/office/drawing/2014/main" val="3337277558"/>
                    </a:ext>
                  </a:extLst>
                </a:gridCol>
                <a:gridCol w="90249">
                  <a:extLst>
                    <a:ext uri="{9D8B030D-6E8A-4147-A177-3AD203B41FA5}">
                      <a16:colId xmlns:a16="http://schemas.microsoft.com/office/drawing/2014/main" val="4086649493"/>
                    </a:ext>
                  </a:extLst>
                </a:gridCol>
                <a:gridCol w="90249">
                  <a:extLst>
                    <a:ext uri="{9D8B030D-6E8A-4147-A177-3AD203B41FA5}">
                      <a16:colId xmlns:a16="http://schemas.microsoft.com/office/drawing/2014/main" val="1626421599"/>
                    </a:ext>
                  </a:extLst>
                </a:gridCol>
                <a:gridCol w="90249">
                  <a:extLst>
                    <a:ext uri="{9D8B030D-6E8A-4147-A177-3AD203B41FA5}">
                      <a16:colId xmlns:a16="http://schemas.microsoft.com/office/drawing/2014/main" val="2466993045"/>
                    </a:ext>
                  </a:extLst>
                </a:gridCol>
                <a:gridCol w="90249">
                  <a:extLst>
                    <a:ext uri="{9D8B030D-6E8A-4147-A177-3AD203B41FA5}">
                      <a16:colId xmlns:a16="http://schemas.microsoft.com/office/drawing/2014/main" val="1916705209"/>
                    </a:ext>
                  </a:extLst>
                </a:gridCol>
                <a:gridCol w="90249">
                  <a:extLst>
                    <a:ext uri="{9D8B030D-6E8A-4147-A177-3AD203B41FA5}">
                      <a16:colId xmlns:a16="http://schemas.microsoft.com/office/drawing/2014/main" val="3450015924"/>
                    </a:ext>
                  </a:extLst>
                </a:gridCol>
                <a:gridCol w="78010">
                  <a:extLst>
                    <a:ext uri="{9D8B030D-6E8A-4147-A177-3AD203B41FA5}">
                      <a16:colId xmlns:a16="http://schemas.microsoft.com/office/drawing/2014/main" val="2811716759"/>
                    </a:ext>
                  </a:extLst>
                </a:gridCol>
                <a:gridCol w="109906">
                  <a:extLst>
                    <a:ext uri="{9D8B030D-6E8A-4147-A177-3AD203B41FA5}">
                      <a16:colId xmlns:a16="http://schemas.microsoft.com/office/drawing/2014/main" val="4285464253"/>
                    </a:ext>
                  </a:extLst>
                </a:gridCol>
                <a:gridCol w="90249">
                  <a:extLst>
                    <a:ext uri="{9D8B030D-6E8A-4147-A177-3AD203B41FA5}">
                      <a16:colId xmlns:a16="http://schemas.microsoft.com/office/drawing/2014/main" val="3863163597"/>
                    </a:ext>
                  </a:extLst>
                </a:gridCol>
              </a:tblGrid>
              <a:tr h="106682">
                <a:tc>
                  <a:txBody>
                    <a:bodyPr/>
                    <a:lstStyle/>
                    <a:p>
                      <a:endParaRPr lang="en-US" sz="500" dirty="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5596257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2681289016"/>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967027163"/>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83862798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888882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109658944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406664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dirty="0"/>
                    </a:p>
                  </a:txBody>
                  <a:tcPr marL="26305" marR="26305" marT="13152" marB="13152">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633509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BFD6-4D3A-4396-AC41-04EB27B9125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20AC871-A8F5-4C46-9F41-63046B05DF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67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Forest of Scene Trees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3" name="TextBox 12">
            <a:extLst>
              <a:ext uri="{FF2B5EF4-FFF2-40B4-BE49-F238E27FC236}">
                <a16:creationId xmlns:a16="http://schemas.microsoft.com/office/drawing/2014/main" id="{63625864-F40E-4337-8F8E-FA7DDE79E543}"/>
              </a:ext>
            </a:extLst>
          </p:cNvPr>
          <p:cNvSpPr txBox="1"/>
          <p:nvPr/>
        </p:nvSpPr>
        <p:spPr>
          <a:xfrm>
            <a:off x="4450081" y="960180"/>
            <a:ext cx="3291838" cy="369332"/>
          </a:xfrm>
          <a:prstGeom prst="rect">
            <a:avLst/>
          </a:prstGeom>
          <a:noFill/>
        </p:spPr>
        <p:txBody>
          <a:bodyPr wrap="square" rtlCol="0">
            <a:spAutoFit/>
          </a:bodyPr>
          <a:lstStyle/>
          <a:p>
            <a:pPr algn="ctr"/>
            <a:r>
              <a:rPr lang="en-US" i="1" dirty="0"/>
              <a:t>Often Called the Scene Graph</a:t>
            </a:r>
          </a:p>
        </p:txBody>
      </p:sp>
      <p:grpSp>
        <p:nvGrpSpPr>
          <p:cNvPr id="72" name="Group 71">
            <a:extLst>
              <a:ext uri="{FF2B5EF4-FFF2-40B4-BE49-F238E27FC236}">
                <a16:creationId xmlns:a16="http://schemas.microsoft.com/office/drawing/2014/main" id="{72037E50-1CBE-4F75-BC04-0B7C9A50D1C6}"/>
              </a:ext>
            </a:extLst>
          </p:cNvPr>
          <p:cNvGrpSpPr/>
          <p:nvPr/>
        </p:nvGrpSpPr>
        <p:grpSpPr>
          <a:xfrm>
            <a:off x="389795" y="1979089"/>
            <a:ext cx="2983786" cy="4340345"/>
            <a:chOff x="389795" y="1979089"/>
            <a:chExt cx="2983786" cy="4340345"/>
          </a:xfrm>
        </p:grpSpPr>
        <p:sp>
          <p:nvSpPr>
            <p:cNvPr id="15" name="Rectangle: Rounded Corners 14">
              <a:extLst>
                <a:ext uri="{FF2B5EF4-FFF2-40B4-BE49-F238E27FC236}">
                  <a16:creationId xmlns:a16="http://schemas.microsoft.com/office/drawing/2014/main" id="{0BEF00B4-67B7-4C94-AEBE-481560CB2B06}"/>
                </a:ext>
              </a:extLst>
            </p:cNvPr>
            <p:cNvSpPr/>
            <p:nvPr/>
          </p:nvSpPr>
          <p:spPr>
            <a:xfrm>
              <a:off x="389795"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Title Scene</a:t>
              </a:r>
            </a:p>
          </p:txBody>
        </p:sp>
        <p:sp>
          <p:nvSpPr>
            <p:cNvPr id="16" name="Rectangle: Rounded Corners 15">
              <a:extLst>
                <a:ext uri="{FF2B5EF4-FFF2-40B4-BE49-F238E27FC236}">
                  <a16:creationId xmlns:a16="http://schemas.microsoft.com/office/drawing/2014/main" id="{6EF7694F-01F9-415A-9B94-303C12049391}"/>
                </a:ext>
              </a:extLst>
            </p:cNvPr>
            <p:cNvSpPr/>
            <p:nvPr/>
          </p:nvSpPr>
          <p:spPr>
            <a:xfrm>
              <a:off x="1045115"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7" name="Rectangle: Rounded Corners 16">
              <a:extLst>
                <a:ext uri="{FF2B5EF4-FFF2-40B4-BE49-F238E27FC236}">
                  <a16:creationId xmlns:a16="http://schemas.microsoft.com/office/drawing/2014/main" id="{7094B42C-57DF-4390-9382-CE1A15CAEA32}"/>
                </a:ext>
              </a:extLst>
            </p:cNvPr>
            <p:cNvSpPr/>
            <p:nvPr/>
          </p:nvSpPr>
          <p:spPr>
            <a:xfrm>
              <a:off x="1045115"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8" name="Rectangle: Rounded Corners 17">
              <a:extLst>
                <a:ext uri="{FF2B5EF4-FFF2-40B4-BE49-F238E27FC236}">
                  <a16:creationId xmlns:a16="http://schemas.microsoft.com/office/drawing/2014/main" id="{F036E91C-44CA-4713-A4DB-96934FAD8412}"/>
                </a:ext>
              </a:extLst>
            </p:cNvPr>
            <p:cNvSpPr/>
            <p:nvPr/>
          </p:nvSpPr>
          <p:spPr>
            <a:xfrm>
              <a:off x="1787226"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9" name="Rectangle: Rounded Corners 18">
              <a:extLst>
                <a:ext uri="{FF2B5EF4-FFF2-40B4-BE49-F238E27FC236}">
                  <a16:creationId xmlns:a16="http://schemas.microsoft.com/office/drawing/2014/main" id="{0EB0EA36-E9E9-4B75-892B-28B38C318B45}"/>
                </a:ext>
              </a:extLst>
            </p:cNvPr>
            <p:cNvSpPr/>
            <p:nvPr/>
          </p:nvSpPr>
          <p:spPr>
            <a:xfrm>
              <a:off x="1790971"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22" name="Rectangle: Rounded Corners 21">
              <a:extLst>
                <a:ext uri="{FF2B5EF4-FFF2-40B4-BE49-F238E27FC236}">
                  <a16:creationId xmlns:a16="http://schemas.microsoft.com/office/drawing/2014/main" id="{4F00A163-11A3-4408-83AA-FA76C2350915}"/>
                </a:ext>
              </a:extLst>
            </p:cNvPr>
            <p:cNvSpPr/>
            <p:nvPr/>
          </p:nvSpPr>
          <p:spPr>
            <a:xfrm>
              <a:off x="1045115" y="5619368"/>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23" name="Straight Connector 22">
              <a:extLst>
                <a:ext uri="{FF2B5EF4-FFF2-40B4-BE49-F238E27FC236}">
                  <a16:creationId xmlns:a16="http://schemas.microsoft.com/office/drawing/2014/main" id="{E1BE92C9-44CA-4A22-9462-A7AA112BF6F9}"/>
                </a:ext>
              </a:extLst>
            </p:cNvPr>
            <p:cNvCxnSpPr>
              <a:cxnSpLocks/>
            </p:cNvCxnSpPr>
            <p:nvPr/>
          </p:nvCxnSpPr>
          <p:spPr>
            <a:xfrm>
              <a:off x="579120" y="2476791"/>
              <a:ext cx="0" cy="339142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6" name="Straight Connector 25">
              <a:extLst>
                <a:ext uri="{FF2B5EF4-FFF2-40B4-BE49-F238E27FC236}">
                  <a16:creationId xmlns:a16="http://schemas.microsoft.com/office/drawing/2014/main" id="{916035A9-ECA6-41C5-B3A9-B6F815A91118}"/>
                </a:ext>
              </a:extLst>
            </p:cNvPr>
            <p:cNvCxnSpPr>
              <a:cxnSpLocks/>
              <a:endCxn id="22" idx="1"/>
            </p:cNvCxnSpPr>
            <p:nvPr/>
          </p:nvCxnSpPr>
          <p:spPr>
            <a:xfrm>
              <a:off x="579120" y="5868219"/>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473B0581-07C9-4CFE-AD2D-72DD7156185C}"/>
                </a:ext>
              </a:extLst>
            </p:cNvPr>
            <p:cNvCxnSpPr>
              <a:cxnSpLocks/>
            </p:cNvCxnSpPr>
            <p:nvPr/>
          </p:nvCxnSpPr>
          <p:spPr>
            <a:xfrm>
              <a:off x="579120"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CD53C7D7-ACB5-4BF9-871D-950EE1494FBB}"/>
                </a:ext>
              </a:extLst>
            </p:cNvPr>
            <p:cNvCxnSpPr>
              <a:cxnSpLocks/>
            </p:cNvCxnSpPr>
            <p:nvPr/>
          </p:nvCxnSpPr>
          <p:spPr>
            <a:xfrm>
              <a:off x="579120"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D8E31F7F-7F81-48B5-AF0A-E3B222907B34}"/>
                </a:ext>
              </a:extLst>
            </p:cNvPr>
            <p:cNvCxnSpPr>
              <a:cxnSpLocks/>
            </p:cNvCxnSpPr>
            <p:nvPr/>
          </p:nvCxnSpPr>
          <p:spPr>
            <a:xfrm flipH="1">
              <a:off x="1321231" y="3932902"/>
              <a:ext cx="1" cy="120478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B71534DD-1C35-4B31-915B-4971581868EA}"/>
                </a:ext>
              </a:extLst>
            </p:cNvPr>
            <p:cNvCxnSpPr>
              <a:cxnSpLocks/>
            </p:cNvCxnSpPr>
            <p:nvPr/>
          </p:nvCxnSpPr>
          <p:spPr>
            <a:xfrm>
              <a:off x="1321231"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7" name="Straight Connector 36">
              <a:extLst>
                <a:ext uri="{FF2B5EF4-FFF2-40B4-BE49-F238E27FC236}">
                  <a16:creationId xmlns:a16="http://schemas.microsoft.com/office/drawing/2014/main" id="{492EB9DB-C2B2-40B3-A9B5-875F8EF37A3D}"/>
                </a:ext>
              </a:extLst>
            </p:cNvPr>
            <p:cNvCxnSpPr>
              <a:cxnSpLocks/>
            </p:cNvCxnSpPr>
            <p:nvPr/>
          </p:nvCxnSpPr>
          <p:spPr>
            <a:xfrm>
              <a:off x="1321230"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8" name="Straight Connector 37">
              <a:extLst>
                <a:ext uri="{FF2B5EF4-FFF2-40B4-BE49-F238E27FC236}">
                  <a16:creationId xmlns:a16="http://schemas.microsoft.com/office/drawing/2014/main" id="{D4BAB2E7-DBB0-4ADF-93B5-0F07A0CB55E8}"/>
                </a:ext>
              </a:extLst>
            </p:cNvPr>
            <p:cNvCxnSpPr>
              <a:cxnSpLocks/>
            </p:cNvCxnSpPr>
            <p:nvPr/>
          </p:nvCxnSpPr>
          <p:spPr>
            <a:xfrm flipH="1" flipV="1">
              <a:off x="579120" y="5868218"/>
              <a:ext cx="3747" cy="451216"/>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73" name="Group 72">
            <a:extLst>
              <a:ext uri="{FF2B5EF4-FFF2-40B4-BE49-F238E27FC236}">
                <a16:creationId xmlns:a16="http://schemas.microsoft.com/office/drawing/2014/main" id="{77D6D6B4-A5E1-4469-8038-88CD09335A29}"/>
              </a:ext>
            </a:extLst>
          </p:cNvPr>
          <p:cNvGrpSpPr/>
          <p:nvPr/>
        </p:nvGrpSpPr>
        <p:grpSpPr>
          <a:xfrm>
            <a:off x="3630529" y="1979089"/>
            <a:ext cx="2987791" cy="4340345"/>
            <a:chOff x="3658776" y="1979089"/>
            <a:chExt cx="2987791" cy="4340345"/>
          </a:xfrm>
        </p:grpSpPr>
        <p:sp>
          <p:nvSpPr>
            <p:cNvPr id="41" name="Rectangle: Rounded Corners 40">
              <a:extLst>
                <a:ext uri="{FF2B5EF4-FFF2-40B4-BE49-F238E27FC236}">
                  <a16:creationId xmlns:a16="http://schemas.microsoft.com/office/drawing/2014/main" id="{6B6FB468-2AA1-4C16-9764-E2836E882A15}"/>
                </a:ext>
              </a:extLst>
            </p:cNvPr>
            <p:cNvSpPr/>
            <p:nvPr/>
          </p:nvSpPr>
          <p:spPr>
            <a:xfrm>
              <a:off x="3658776"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Loading Scene</a:t>
              </a:r>
            </a:p>
          </p:txBody>
        </p:sp>
        <p:sp>
          <p:nvSpPr>
            <p:cNvPr id="42" name="Rectangle: Rounded Corners 41">
              <a:extLst>
                <a:ext uri="{FF2B5EF4-FFF2-40B4-BE49-F238E27FC236}">
                  <a16:creationId xmlns:a16="http://schemas.microsoft.com/office/drawing/2014/main" id="{C8A36911-3C80-4A01-A98E-1369560939A5}"/>
                </a:ext>
              </a:extLst>
            </p:cNvPr>
            <p:cNvSpPr/>
            <p:nvPr/>
          </p:nvSpPr>
          <p:spPr>
            <a:xfrm>
              <a:off x="4314096"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3" name="Rectangle: Rounded Corners 42">
              <a:extLst>
                <a:ext uri="{FF2B5EF4-FFF2-40B4-BE49-F238E27FC236}">
                  <a16:creationId xmlns:a16="http://schemas.microsoft.com/office/drawing/2014/main" id="{8FFCDCA2-E362-4B99-B366-C4FE56849B9B}"/>
                </a:ext>
              </a:extLst>
            </p:cNvPr>
            <p:cNvSpPr/>
            <p:nvPr/>
          </p:nvSpPr>
          <p:spPr>
            <a:xfrm>
              <a:off x="4314096"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4" name="Rectangle: Rounded Corners 43">
              <a:extLst>
                <a:ext uri="{FF2B5EF4-FFF2-40B4-BE49-F238E27FC236}">
                  <a16:creationId xmlns:a16="http://schemas.microsoft.com/office/drawing/2014/main" id="{F2DC323C-34E9-47AB-8994-A5ADC78C4FA5}"/>
                </a:ext>
              </a:extLst>
            </p:cNvPr>
            <p:cNvSpPr/>
            <p:nvPr/>
          </p:nvSpPr>
          <p:spPr>
            <a:xfrm>
              <a:off x="5063957"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6" name="Rectangle: Rounded Corners 45">
              <a:extLst>
                <a:ext uri="{FF2B5EF4-FFF2-40B4-BE49-F238E27FC236}">
                  <a16:creationId xmlns:a16="http://schemas.microsoft.com/office/drawing/2014/main" id="{3FFE1B59-70FB-401C-96D5-E52A56E46601}"/>
                </a:ext>
              </a:extLst>
            </p:cNvPr>
            <p:cNvSpPr/>
            <p:nvPr/>
          </p:nvSpPr>
          <p:spPr>
            <a:xfrm>
              <a:off x="4314096"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47" name="Straight Connector 46">
              <a:extLst>
                <a:ext uri="{FF2B5EF4-FFF2-40B4-BE49-F238E27FC236}">
                  <a16:creationId xmlns:a16="http://schemas.microsoft.com/office/drawing/2014/main" id="{7EFE5161-423C-476D-A21D-AA16910ED089}"/>
                </a:ext>
              </a:extLst>
            </p:cNvPr>
            <p:cNvCxnSpPr>
              <a:cxnSpLocks/>
            </p:cNvCxnSpPr>
            <p:nvPr/>
          </p:nvCxnSpPr>
          <p:spPr>
            <a:xfrm>
              <a:off x="3848101" y="2476791"/>
              <a:ext cx="0" cy="2656592"/>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AECCCDBB-1650-405A-BED7-469F4C575CED}"/>
                </a:ext>
              </a:extLst>
            </p:cNvPr>
            <p:cNvCxnSpPr>
              <a:cxnSpLocks/>
              <a:endCxn id="46" idx="1"/>
            </p:cNvCxnSpPr>
            <p:nvPr/>
          </p:nvCxnSpPr>
          <p:spPr>
            <a:xfrm>
              <a:off x="3848101" y="5133383"/>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CE707611-36E0-4BBB-B42A-63B02B6E4B82}"/>
                </a:ext>
              </a:extLst>
            </p:cNvPr>
            <p:cNvCxnSpPr>
              <a:cxnSpLocks/>
            </p:cNvCxnSpPr>
            <p:nvPr/>
          </p:nvCxnSpPr>
          <p:spPr>
            <a:xfrm>
              <a:off x="3848101"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0" name="Straight Connector 49">
              <a:extLst>
                <a:ext uri="{FF2B5EF4-FFF2-40B4-BE49-F238E27FC236}">
                  <a16:creationId xmlns:a16="http://schemas.microsoft.com/office/drawing/2014/main" id="{74F8ECED-E7AC-4C67-BCB6-748B14E5ECEC}"/>
                </a:ext>
              </a:extLst>
            </p:cNvPr>
            <p:cNvCxnSpPr>
              <a:cxnSpLocks/>
            </p:cNvCxnSpPr>
            <p:nvPr/>
          </p:nvCxnSpPr>
          <p:spPr>
            <a:xfrm>
              <a:off x="3848101"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2AD010CF-D35E-4829-B0AD-7074EDE9E1BD}"/>
                </a:ext>
              </a:extLst>
            </p:cNvPr>
            <p:cNvCxnSpPr>
              <a:cxnSpLocks/>
            </p:cNvCxnSpPr>
            <p:nvPr/>
          </p:nvCxnSpPr>
          <p:spPr>
            <a:xfrm>
              <a:off x="4590214" y="3932902"/>
              <a:ext cx="3743" cy="47103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2" name="Straight Connector 51">
              <a:extLst>
                <a:ext uri="{FF2B5EF4-FFF2-40B4-BE49-F238E27FC236}">
                  <a16:creationId xmlns:a16="http://schemas.microsoft.com/office/drawing/2014/main" id="{559EBDD7-BF15-4BC2-924D-D97CE35AC46B}"/>
                </a:ext>
              </a:extLst>
            </p:cNvPr>
            <p:cNvCxnSpPr>
              <a:cxnSpLocks/>
            </p:cNvCxnSpPr>
            <p:nvPr/>
          </p:nvCxnSpPr>
          <p:spPr>
            <a:xfrm>
              <a:off x="4594087" y="440104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6535CB8-F39B-4EBF-ACBF-C412F948E621}"/>
                </a:ext>
              </a:extLst>
            </p:cNvPr>
            <p:cNvCxnSpPr>
              <a:cxnSpLocks/>
            </p:cNvCxnSpPr>
            <p:nvPr/>
          </p:nvCxnSpPr>
          <p:spPr>
            <a:xfrm flipH="1" flipV="1">
              <a:off x="3851848" y="5133383"/>
              <a:ext cx="1" cy="1186051"/>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81" name="Group 80">
            <a:extLst>
              <a:ext uri="{FF2B5EF4-FFF2-40B4-BE49-F238E27FC236}">
                <a16:creationId xmlns:a16="http://schemas.microsoft.com/office/drawing/2014/main" id="{A2A95736-9280-4523-8077-6E72B76D1514}"/>
              </a:ext>
            </a:extLst>
          </p:cNvPr>
          <p:cNvGrpSpPr/>
          <p:nvPr/>
        </p:nvGrpSpPr>
        <p:grpSpPr>
          <a:xfrm>
            <a:off x="6875268" y="1979089"/>
            <a:ext cx="2983786" cy="4340345"/>
            <a:chOff x="7019684" y="1979089"/>
            <a:chExt cx="2983786" cy="4340345"/>
          </a:xfrm>
        </p:grpSpPr>
        <p:sp>
          <p:nvSpPr>
            <p:cNvPr id="58" name="Rectangle: Rounded Corners 57">
              <a:extLst>
                <a:ext uri="{FF2B5EF4-FFF2-40B4-BE49-F238E27FC236}">
                  <a16:creationId xmlns:a16="http://schemas.microsoft.com/office/drawing/2014/main" id="{38ECBA7C-AD5E-42DC-B852-856BC9004D38}"/>
                </a:ext>
              </a:extLst>
            </p:cNvPr>
            <p:cNvSpPr/>
            <p:nvPr/>
          </p:nvSpPr>
          <p:spPr>
            <a:xfrm>
              <a:off x="7019684"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 Scene</a:t>
              </a:r>
            </a:p>
          </p:txBody>
        </p:sp>
        <p:sp>
          <p:nvSpPr>
            <p:cNvPr id="59" name="Rectangle: Rounded Corners 58">
              <a:extLst>
                <a:ext uri="{FF2B5EF4-FFF2-40B4-BE49-F238E27FC236}">
                  <a16:creationId xmlns:a16="http://schemas.microsoft.com/office/drawing/2014/main" id="{CEAD2DA8-1D98-4193-A9A4-68A85DCD4566}"/>
                </a:ext>
              </a:extLst>
            </p:cNvPr>
            <p:cNvSpPr/>
            <p:nvPr/>
          </p:nvSpPr>
          <p:spPr>
            <a:xfrm>
              <a:off x="7675004"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0" name="Rectangle: Rounded Corners 59">
              <a:extLst>
                <a:ext uri="{FF2B5EF4-FFF2-40B4-BE49-F238E27FC236}">
                  <a16:creationId xmlns:a16="http://schemas.microsoft.com/office/drawing/2014/main" id="{5E60B614-4D21-4BDD-8F88-0FFCBB212A52}"/>
                </a:ext>
              </a:extLst>
            </p:cNvPr>
            <p:cNvSpPr/>
            <p:nvPr/>
          </p:nvSpPr>
          <p:spPr>
            <a:xfrm>
              <a:off x="7675004"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1" name="Rectangle: Rounded Corners 60">
              <a:extLst>
                <a:ext uri="{FF2B5EF4-FFF2-40B4-BE49-F238E27FC236}">
                  <a16:creationId xmlns:a16="http://schemas.microsoft.com/office/drawing/2014/main" id="{20583338-795B-4001-AD49-7E48DDD30835}"/>
                </a:ext>
              </a:extLst>
            </p:cNvPr>
            <p:cNvSpPr/>
            <p:nvPr/>
          </p:nvSpPr>
          <p:spPr>
            <a:xfrm>
              <a:off x="8417115"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2" name="Rectangle: Rounded Corners 61">
              <a:extLst>
                <a:ext uri="{FF2B5EF4-FFF2-40B4-BE49-F238E27FC236}">
                  <a16:creationId xmlns:a16="http://schemas.microsoft.com/office/drawing/2014/main" id="{E61CB03F-7DD5-4355-990B-4DB265B93D08}"/>
                </a:ext>
              </a:extLst>
            </p:cNvPr>
            <p:cNvSpPr/>
            <p:nvPr/>
          </p:nvSpPr>
          <p:spPr>
            <a:xfrm>
              <a:off x="8420860"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64" name="Straight Connector 63">
              <a:extLst>
                <a:ext uri="{FF2B5EF4-FFF2-40B4-BE49-F238E27FC236}">
                  <a16:creationId xmlns:a16="http://schemas.microsoft.com/office/drawing/2014/main" id="{4A07572C-6D32-433C-9631-E1F289072CF3}"/>
                </a:ext>
              </a:extLst>
            </p:cNvPr>
            <p:cNvCxnSpPr>
              <a:cxnSpLocks/>
            </p:cNvCxnSpPr>
            <p:nvPr/>
          </p:nvCxnSpPr>
          <p:spPr>
            <a:xfrm>
              <a:off x="7209009" y="2476791"/>
              <a:ext cx="0" cy="1221665"/>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6" name="Straight Connector 65">
              <a:extLst>
                <a:ext uri="{FF2B5EF4-FFF2-40B4-BE49-F238E27FC236}">
                  <a16:creationId xmlns:a16="http://schemas.microsoft.com/office/drawing/2014/main" id="{6A4A2B0B-9B15-4627-81C4-C6B1543DBA13}"/>
                </a:ext>
              </a:extLst>
            </p:cNvPr>
            <p:cNvCxnSpPr>
              <a:cxnSpLocks/>
            </p:cNvCxnSpPr>
            <p:nvPr/>
          </p:nvCxnSpPr>
          <p:spPr>
            <a:xfrm>
              <a:off x="7209009"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7" name="Straight Connector 66">
              <a:extLst>
                <a:ext uri="{FF2B5EF4-FFF2-40B4-BE49-F238E27FC236}">
                  <a16:creationId xmlns:a16="http://schemas.microsoft.com/office/drawing/2014/main" id="{46DF393D-515D-497C-9DC5-DA346D6EB29F}"/>
                </a:ext>
              </a:extLst>
            </p:cNvPr>
            <p:cNvCxnSpPr>
              <a:cxnSpLocks/>
            </p:cNvCxnSpPr>
            <p:nvPr/>
          </p:nvCxnSpPr>
          <p:spPr>
            <a:xfrm>
              <a:off x="7209009"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8" name="Straight Connector 67">
              <a:extLst>
                <a:ext uri="{FF2B5EF4-FFF2-40B4-BE49-F238E27FC236}">
                  <a16:creationId xmlns:a16="http://schemas.microsoft.com/office/drawing/2014/main" id="{06216AEA-6450-48D5-9B91-E8CADD4E01EB}"/>
                </a:ext>
              </a:extLst>
            </p:cNvPr>
            <p:cNvCxnSpPr>
              <a:cxnSpLocks/>
            </p:cNvCxnSpPr>
            <p:nvPr/>
          </p:nvCxnSpPr>
          <p:spPr>
            <a:xfrm flipH="1">
              <a:off x="7947373" y="3932902"/>
              <a:ext cx="3749" cy="191747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9" name="Straight Connector 68">
              <a:extLst>
                <a:ext uri="{FF2B5EF4-FFF2-40B4-BE49-F238E27FC236}">
                  <a16:creationId xmlns:a16="http://schemas.microsoft.com/office/drawing/2014/main" id="{76617C6E-3184-4D01-A87F-E6BB15CEBBE2}"/>
                </a:ext>
              </a:extLst>
            </p:cNvPr>
            <p:cNvCxnSpPr>
              <a:cxnSpLocks/>
            </p:cNvCxnSpPr>
            <p:nvPr/>
          </p:nvCxnSpPr>
          <p:spPr>
            <a:xfrm>
              <a:off x="7951120"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0" name="Straight Connector 69">
              <a:extLst>
                <a:ext uri="{FF2B5EF4-FFF2-40B4-BE49-F238E27FC236}">
                  <a16:creationId xmlns:a16="http://schemas.microsoft.com/office/drawing/2014/main" id="{A5E68101-913F-40EE-8D6F-062705227DE1}"/>
                </a:ext>
              </a:extLst>
            </p:cNvPr>
            <p:cNvCxnSpPr>
              <a:cxnSpLocks/>
            </p:cNvCxnSpPr>
            <p:nvPr/>
          </p:nvCxnSpPr>
          <p:spPr>
            <a:xfrm>
              <a:off x="7951119"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1" name="Straight Connector 70">
              <a:extLst>
                <a:ext uri="{FF2B5EF4-FFF2-40B4-BE49-F238E27FC236}">
                  <a16:creationId xmlns:a16="http://schemas.microsoft.com/office/drawing/2014/main" id="{E1A7374B-59E4-4B44-A34A-CFC0BFB85796}"/>
                </a:ext>
              </a:extLst>
            </p:cNvPr>
            <p:cNvCxnSpPr>
              <a:cxnSpLocks/>
            </p:cNvCxnSpPr>
            <p:nvPr/>
          </p:nvCxnSpPr>
          <p:spPr>
            <a:xfrm flipH="1" flipV="1">
              <a:off x="7208752" y="3698456"/>
              <a:ext cx="4005" cy="2620978"/>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sp>
          <p:nvSpPr>
            <p:cNvPr id="75" name="Rectangle: Rounded Corners 74">
              <a:extLst>
                <a:ext uri="{FF2B5EF4-FFF2-40B4-BE49-F238E27FC236}">
                  <a16:creationId xmlns:a16="http://schemas.microsoft.com/office/drawing/2014/main" id="{AEA26DF8-F20E-4406-B02C-DB758449862B}"/>
                </a:ext>
              </a:extLst>
            </p:cNvPr>
            <p:cNvSpPr/>
            <p:nvPr/>
          </p:nvSpPr>
          <p:spPr>
            <a:xfrm>
              <a:off x="8417115" y="5597653"/>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76" name="Straight Connector 75">
              <a:extLst>
                <a:ext uri="{FF2B5EF4-FFF2-40B4-BE49-F238E27FC236}">
                  <a16:creationId xmlns:a16="http://schemas.microsoft.com/office/drawing/2014/main" id="{04824739-D299-4467-AC3F-D737C5AB6CBB}"/>
                </a:ext>
              </a:extLst>
            </p:cNvPr>
            <p:cNvCxnSpPr>
              <a:cxnSpLocks/>
            </p:cNvCxnSpPr>
            <p:nvPr/>
          </p:nvCxnSpPr>
          <p:spPr>
            <a:xfrm>
              <a:off x="7947374" y="5850378"/>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80" name="TextBox 79">
            <a:extLst>
              <a:ext uri="{FF2B5EF4-FFF2-40B4-BE49-F238E27FC236}">
                <a16:creationId xmlns:a16="http://schemas.microsoft.com/office/drawing/2014/main" id="{FD89B0A6-83CF-4A70-A133-6096B358DF92}"/>
              </a:ext>
            </a:extLst>
          </p:cNvPr>
          <p:cNvSpPr txBox="1"/>
          <p:nvPr/>
        </p:nvSpPr>
        <p:spPr>
          <a:xfrm>
            <a:off x="10116003" y="1979089"/>
            <a:ext cx="969159" cy="369332"/>
          </a:xfrm>
          <a:prstGeom prst="rect">
            <a:avLst/>
          </a:prstGeom>
          <a:noFill/>
        </p:spPr>
        <p:txBody>
          <a:bodyPr wrap="square" rtlCol="0">
            <a:spAutoFit/>
          </a:bodyPr>
          <a:lstStyle/>
          <a:p>
            <a:pPr algn="ctr"/>
            <a:r>
              <a:rPr lang="en-US" i="1" dirty="0"/>
              <a:t>…</a:t>
            </a:r>
          </a:p>
        </p:txBody>
      </p:sp>
    </p:spTree>
    <p:extLst>
      <p:ext uri="{BB962C8B-B14F-4D97-AF65-F5344CB8AC3E}">
        <p14:creationId xmlns:p14="http://schemas.microsoft.com/office/powerpoint/2010/main" val="199546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Scene Graph Names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aphicFrame>
        <p:nvGraphicFramePr>
          <p:cNvPr id="2" name="Table 2">
            <a:extLst>
              <a:ext uri="{FF2B5EF4-FFF2-40B4-BE49-F238E27FC236}">
                <a16:creationId xmlns:a16="http://schemas.microsoft.com/office/drawing/2014/main" id="{23C826D4-4020-488E-A686-2C31F79868B5}"/>
              </a:ext>
            </a:extLst>
          </p:cNvPr>
          <p:cNvGraphicFramePr>
            <a:graphicFrameLocks noGrp="1"/>
          </p:cNvGraphicFramePr>
          <p:nvPr>
            <p:extLst>
              <p:ext uri="{D42A27DB-BD31-4B8C-83A1-F6EECF244321}">
                <p14:modId xmlns:p14="http://schemas.microsoft.com/office/powerpoint/2010/main" val="2090400596"/>
              </p:ext>
            </p:extLst>
          </p:nvPr>
        </p:nvGraphicFramePr>
        <p:xfrm>
          <a:off x="2032000" y="1998276"/>
          <a:ext cx="8127999" cy="2966720"/>
        </p:xfrm>
        <a:graphic>
          <a:graphicData uri="http://schemas.openxmlformats.org/drawingml/2006/table">
            <a:tbl>
              <a:tblPr firstRow="1" bandRow="1">
                <a:tableStyleId>{5C22544A-7EE6-4342-B048-85BDC9FD1C3A}</a:tableStyleId>
              </a:tblPr>
              <a:tblGrid>
                <a:gridCol w="2891692">
                  <a:extLst>
                    <a:ext uri="{9D8B030D-6E8A-4147-A177-3AD203B41FA5}">
                      <a16:colId xmlns:a16="http://schemas.microsoft.com/office/drawing/2014/main" val="620975307"/>
                    </a:ext>
                  </a:extLst>
                </a:gridCol>
                <a:gridCol w="2526974">
                  <a:extLst>
                    <a:ext uri="{9D8B030D-6E8A-4147-A177-3AD203B41FA5}">
                      <a16:colId xmlns:a16="http://schemas.microsoft.com/office/drawing/2014/main" val="3994683875"/>
                    </a:ext>
                  </a:extLst>
                </a:gridCol>
                <a:gridCol w="2709333">
                  <a:extLst>
                    <a:ext uri="{9D8B030D-6E8A-4147-A177-3AD203B41FA5}">
                      <a16:colId xmlns:a16="http://schemas.microsoft.com/office/drawing/2014/main" val="2328394360"/>
                    </a:ext>
                  </a:extLst>
                </a:gridCol>
              </a:tblGrid>
              <a:tr h="370840">
                <a:tc>
                  <a:txBody>
                    <a:bodyPr/>
                    <a:lstStyle/>
                    <a:p>
                      <a:r>
                        <a:rPr lang="en-US" dirty="0"/>
                        <a:t>Engine</a:t>
                      </a:r>
                    </a:p>
                  </a:txBody>
                  <a:tcPr/>
                </a:tc>
                <a:tc>
                  <a:txBody>
                    <a:bodyPr/>
                    <a:lstStyle/>
                    <a:p>
                      <a:r>
                        <a:rPr lang="en-US" dirty="0"/>
                        <a:t>Scene</a:t>
                      </a:r>
                    </a:p>
                  </a:txBody>
                  <a:tcPr/>
                </a:tc>
                <a:tc>
                  <a:txBody>
                    <a:bodyPr/>
                    <a:lstStyle/>
                    <a:p>
                      <a:r>
                        <a:rPr lang="en-US" dirty="0"/>
                        <a:t>Game Object</a:t>
                      </a:r>
                    </a:p>
                  </a:txBody>
                  <a:tcPr/>
                </a:tc>
                <a:extLst>
                  <a:ext uri="{0D108BD9-81ED-4DB2-BD59-A6C34878D82A}">
                    <a16:rowId xmlns:a16="http://schemas.microsoft.com/office/drawing/2014/main" val="2490913542"/>
                  </a:ext>
                </a:extLst>
              </a:tr>
              <a:tr h="370840">
                <a:tc>
                  <a:txBody>
                    <a:bodyPr/>
                    <a:lstStyle/>
                    <a:p>
                      <a:r>
                        <a:rPr lang="en-US" dirty="0"/>
                        <a:t>Unity</a:t>
                      </a:r>
                    </a:p>
                  </a:txBody>
                  <a:tcPr/>
                </a:tc>
                <a:tc>
                  <a:txBody>
                    <a:bodyPr/>
                    <a:lstStyle/>
                    <a:p>
                      <a:r>
                        <a:rPr lang="en-US" dirty="0"/>
                        <a:t>Scene</a:t>
                      </a:r>
                    </a:p>
                  </a:txBody>
                  <a:tcPr/>
                </a:tc>
                <a:tc>
                  <a:txBody>
                    <a:bodyPr/>
                    <a:lstStyle/>
                    <a:p>
                      <a:r>
                        <a:rPr lang="en-US" dirty="0" err="1"/>
                        <a:t>GameObject</a:t>
                      </a:r>
                      <a:endParaRPr lang="en-US" dirty="0"/>
                    </a:p>
                  </a:txBody>
                  <a:tcPr/>
                </a:tc>
                <a:extLst>
                  <a:ext uri="{0D108BD9-81ED-4DB2-BD59-A6C34878D82A}">
                    <a16:rowId xmlns:a16="http://schemas.microsoft.com/office/drawing/2014/main" val="993849301"/>
                  </a:ext>
                </a:extLst>
              </a:tr>
              <a:tr h="370840">
                <a:tc>
                  <a:txBody>
                    <a:bodyPr/>
                    <a:lstStyle/>
                    <a:p>
                      <a:r>
                        <a:rPr lang="en-US" dirty="0"/>
                        <a:t>Unreal</a:t>
                      </a:r>
                    </a:p>
                  </a:txBody>
                  <a:tcPr/>
                </a:tc>
                <a:tc>
                  <a:txBody>
                    <a:bodyPr/>
                    <a:lstStyle/>
                    <a:p>
                      <a:r>
                        <a:rPr lang="en-US" dirty="0"/>
                        <a:t>Level</a:t>
                      </a:r>
                    </a:p>
                  </a:txBody>
                  <a:tcPr/>
                </a:tc>
                <a:tc>
                  <a:txBody>
                    <a:bodyPr/>
                    <a:lstStyle/>
                    <a:p>
                      <a:r>
                        <a:rPr lang="en-US" dirty="0"/>
                        <a:t>Pawn</a:t>
                      </a:r>
                    </a:p>
                  </a:txBody>
                  <a:tcPr/>
                </a:tc>
                <a:extLst>
                  <a:ext uri="{0D108BD9-81ED-4DB2-BD59-A6C34878D82A}">
                    <a16:rowId xmlns:a16="http://schemas.microsoft.com/office/drawing/2014/main" val="49125946"/>
                  </a:ext>
                </a:extLst>
              </a:tr>
              <a:tr h="370840">
                <a:tc>
                  <a:txBody>
                    <a:bodyPr/>
                    <a:lstStyle/>
                    <a:p>
                      <a:r>
                        <a:rPr lang="en-US" dirty="0"/>
                        <a:t>CRYENGINE/Lumber Yard</a:t>
                      </a:r>
                    </a:p>
                  </a:txBody>
                  <a:tcPr/>
                </a:tc>
                <a:tc>
                  <a:txBody>
                    <a:bodyPr/>
                    <a:lstStyle/>
                    <a:p>
                      <a:r>
                        <a:rPr lang="en-US" dirty="0"/>
                        <a:t>Level</a:t>
                      </a:r>
                    </a:p>
                  </a:txBody>
                  <a:tcPr/>
                </a:tc>
                <a:tc>
                  <a:txBody>
                    <a:bodyPr/>
                    <a:lstStyle/>
                    <a:p>
                      <a:r>
                        <a:rPr lang="en-US" dirty="0"/>
                        <a:t>Entity</a:t>
                      </a:r>
                    </a:p>
                  </a:txBody>
                  <a:tcPr/>
                </a:tc>
                <a:extLst>
                  <a:ext uri="{0D108BD9-81ED-4DB2-BD59-A6C34878D82A}">
                    <a16:rowId xmlns:a16="http://schemas.microsoft.com/office/drawing/2014/main" val="1490306276"/>
                  </a:ext>
                </a:extLst>
              </a:tr>
              <a:tr h="370840">
                <a:tc>
                  <a:txBody>
                    <a:bodyPr/>
                    <a:lstStyle/>
                    <a:p>
                      <a:r>
                        <a:rPr lang="en-US" dirty="0"/>
                        <a:t>Phaser</a:t>
                      </a:r>
                    </a:p>
                  </a:txBody>
                  <a:tcPr/>
                </a:tc>
                <a:tc>
                  <a:txBody>
                    <a:bodyPr/>
                    <a:lstStyle/>
                    <a:p>
                      <a:r>
                        <a:rPr lang="en-US" dirty="0"/>
                        <a:t>Scene</a:t>
                      </a:r>
                    </a:p>
                  </a:txBody>
                  <a:tcPr/>
                </a:tc>
                <a:tc>
                  <a:txBody>
                    <a:bodyPr/>
                    <a:lstStyle/>
                    <a:p>
                      <a:r>
                        <a:rPr lang="en-US" dirty="0" err="1"/>
                        <a:t>GameObject</a:t>
                      </a:r>
                      <a:endParaRPr lang="en-US" dirty="0"/>
                    </a:p>
                  </a:txBody>
                  <a:tcPr/>
                </a:tc>
                <a:extLst>
                  <a:ext uri="{0D108BD9-81ED-4DB2-BD59-A6C34878D82A}">
                    <a16:rowId xmlns:a16="http://schemas.microsoft.com/office/drawing/2014/main" val="2879800853"/>
                  </a:ext>
                </a:extLst>
              </a:tr>
              <a:tr h="370840">
                <a:tc>
                  <a:txBody>
                    <a:bodyPr/>
                    <a:lstStyle/>
                    <a:p>
                      <a:r>
                        <a:rPr lang="en-US" dirty="0"/>
                        <a:t>Godot</a:t>
                      </a:r>
                    </a:p>
                  </a:txBody>
                  <a:tcPr/>
                </a:tc>
                <a:tc>
                  <a:txBody>
                    <a:bodyPr/>
                    <a:lstStyle/>
                    <a:p>
                      <a:r>
                        <a:rPr lang="en-US" dirty="0"/>
                        <a:t>Stage</a:t>
                      </a:r>
                    </a:p>
                  </a:txBody>
                  <a:tcPr/>
                </a:tc>
                <a:tc>
                  <a:txBody>
                    <a:bodyPr/>
                    <a:lstStyle/>
                    <a:p>
                      <a:r>
                        <a:rPr lang="en-US" dirty="0"/>
                        <a:t>Node</a:t>
                      </a:r>
                    </a:p>
                  </a:txBody>
                  <a:tcPr/>
                </a:tc>
                <a:extLst>
                  <a:ext uri="{0D108BD9-81ED-4DB2-BD59-A6C34878D82A}">
                    <a16:rowId xmlns:a16="http://schemas.microsoft.com/office/drawing/2014/main" val="619735715"/>
                  </a:ext>
                </a:extLst>
              </a:tr>
              <a:tr h="370840">
                <a:tc>
                  <a:txBody>
                    <a:bodyPr/>
                    <a:lstStyle/>
                    <a:p>
                      <a:r>
                        <a:rPr lang="en-US" dirty="0"/>
                        <a:t>Game Maker</a:t>
                      </a:r>
                    </a:p>
                  </a:txBody>
                  <a:tcPr/>
                </a:tc>
                <a:tc>
                  <a:txBody>
                    <a:bodyPr/>
                    <a:lstStyle/>
                    <a:p>
                      <a:r>
                        <a:rPr lang="en-US" dirty="0"/>
                        <a:t>Room </a:t>
                      </a:r>
                    </a:p>
                  </a:txBody>
                  <a:tcPr/>
                </a:tc>
                <a:tc>
                  <a:txBody>
                    <a:bodyPr/>
                    <a:lstStyle/>
                    <a:p>
                      <a:r>
                        <a:rPr lang="en-US" dirty="0"/>
                        <a:t>Instance</a:t>
                      </a:r>
                    </a:p>
                  </a:txBody>
                  <a:tcPr/>
                </a:tc>
                <a:extLst>
                  <a:ext uri="{0D108BD9-81ED-4DB2-BD59-A6C34878D82A}">
                    <a16:rowId xmlns:a16="http://schemas.microsoft.com/office/drawing/2014/main" val="4167569233"/>
                  </a:ext>
                </a:extLst>
              </a:tr>
              <a:tr h="370840">
                <a:tc>
                  <a:txBody>
                    <a:bodyPr/>
                    <a:lstStyle/>
                    <a:p>
                      <a:r>
                        <a:rPr lang="en-US" dirty="0"/>
                        <a:t>Ogre</a:t>
                      </a:r>
                    </a:p>
                  </a:txBody>
                  <a:tcPr/>
                </a:tc>
                <a:tc>
                  <a:txBody>
                    <a:bodyPr/>
                    <a:lstStyle/>
                    <a:p>
                      <a:r>
                        <a:rPr lang="en-US" dirty="0"/>
                        <a:t>Scene</a:t>
                      </a:r>
                    </a:p>
                  </a:txBody>
                  <a:tcPr/>
                </a:tc>
                <a:tc>
                  <a:txBody>
                    <a:bodyPr/>
                    <a:lstStyle/>
                    <a:p>
                      <a:r>
                        <a:rPr lang="en-US" dirty="0"/>
                        <a:t>Entity</a:t>
                      </a:r>
                    </a:p>
                  </a:txBody>
                  <a:tcPr/>
                </a:tc>
                <a:extLst>
                  <a:ext uri="{0D108BD9-81ED-4DB2-BD59-A6C34878D82A}">
                    <a16:rowId xmlns:a16="http://schemas.microsoft.com/office/drawing/2014/main" val="1063803186"/>
                  </a:ext>
                </a:extLst>
              </a:tr>
            </a:tbl>
          </a:graphicData>
        </a:graphic>
      </p:graphicFrame>
      <p:pic>
        <p:nvPicPr>
          <p:cNvPr id="13" name="Picture 12">
            <a:extLst>
              <a:ext uri="{FF2B5EF4-FFF2-40B4-BE49-F238E27FC236}">
                <a16:creationId xmlns:a16="http://schemas.microsoft.com/office/drawing/2014/main" id="{2BFD712C-8764-4C70-90FB-3815360C97D3}"/>
              </a:ext>
            </a:extLst>
          </p:cNvPr>
          <p:cNvPicPr>
            <a:picLocks noChangeAspect="1"/>
          </p:cNvPicPr>
          <p:nvPr/>
        </p:nvPicPr>
        <p:blipFill>
          <a:blip r:embed="rId2"/>
          <a:stretch>
            <a:fillRect/>
          </a:stretch>
        </p:blipFill>
        <p:spPr>
          <a:xfrm>
            <a:off x="4513431" y="2360002"/>
            <a:ext cx="391217" cy="391217"/>
          </a:xfrm>
          <a:prstGeom prst="rect">
            <a:avLst/>
          </a:prstGeom>
        </p:spPr>
      </p:pic>
      <p:pic>
        <p:nvPicPr>
          <p:cNvPr id="1026" name="Picture 2" descr="See the source image">
            <a:extLst>
              <a:ext uri="{FF2B5EF4-FFF2-40B4-BE49-F238E27FC236}">
                <a16:creationId xmlns:a16="http://schemas.microsoft.com/office/drawing/2014/main" id="{D0C44A31-484A-4CEA-ABBE-8863B2F32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896" y="2751219"/>
            <a:ext cx="358287" cy="3582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914139EA-DC6F-4740-8F87-7902C74D6C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552" r="29396"/>
          <a:stretch/>
        </p:blipFill>
        <p:spPr bwMode="auto">
          <a:xfrm>
            <a:off x="4553654" y="3223080"/>
            <a:ext cx="310770" cy="1375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2E55E4F8-5B84-4E9F-931C-1C3891403B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613" y="3500212"/>
            <a:ext cx="374852" cy="3217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432083EC-A472-4B1F-AD99-D1788FF91F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933" y="3845290"/>
            <a:ext cx="394212" cy="3829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03E08CF7-0440-488E-9528-EF7C0E60B9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1725" y="4241568"/>
            <a:ext cx="314628" cy="3174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e the source image">
            <a:extLst>
              <a:ext uri="{FF2B5EF4-FFF2-40B4-BE49-F238E27FC236}">
                <a16:creationId xmlns:a16="http://schemas.microsoft.com/office/drawing/2014/main" id="{27BB46CA-F8EF-41C0-AB10-8D5CA5C3D94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59190"/>
          <a:stretch/>
        </p:blipFill>
        <p:spPr bwMode="auto">
          <a:xfrm>
            <a:off x="4547082" y="4636515"/>
            <a:ext cx="323914" cy="317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1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CCBFA1-FDCD-4E57-81CE-6E0F8D7901B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412C2DB1-6BEA-41AA-99D4-64A308939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111" y="1044575"/>
            <a:ext cx="5869778" cy="55816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137595DA-6D53-45A0-9254-830836053E7D}"/>
              </a:ext>
            </a:extLst>
          </p:cNvPr>
          <p:cNvCxnSpPr/>
          <p:nvPr/>
        </p:nvCxnSpPr>
        <p:spPr>
          <a:xfrm>
            <a:off x="609600" y="2016125"/>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919ADC1C-0558-439F-A333-9AA3CEA1B859}"/>
              </a:ext>
            </a:extLst>
          </p:cNvPr>
          <p:cNvCxnSpPr>
            <a:cxnSpLocks/>
          </p:cNvCxnSpPr>
          <p:nvPr/>
        </p:nvCxnSpPr>
        <p:spPr>
          <a:xfrm>
            <a:off x="2667000" y="2016125"/>
            <a:ext cx="995363" cy="4762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579199" y="24066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523876" y="1646793"/>
            <a:ext cx="622286" cy="369332"/>
          </a:xfrm>
          <a:prstGeom prst="rect">
            <a:avLst/>
          </a:prstGeom>
          <a:noFill/>
        </p:spPr>
        <p:txBody>
          <a:bodyPr wrap="none" rtlCol="0">
            <a:spAutoFit/>
          </a:bodyPr>
          <a:lstStyle/>
          <a:p>
            <a:r>
              <a:rPr lang="en-US" dirty="0">
                <a:solidFill>
                  <a:schemeClr val="accent6">
                    <a:lumMod val="75000"/>
                  </a:schemeClr>
                </a:solidFill>
              </a:rPr>
              <a:t>Stick</a:t>
            </a:r>
          </a:p>
        </p:txBody>
      </p:sp>
      <p:sp>
        <p:nvSpPr>
          <p:cNvPr id="13" name="TextBox 12">
            <a:extLst>
              <a:ext uri="{FF2B5EF4-FFF2-40B4-BE49-F238E27FC236}">
                <a16:creationId xmlns:a16="http://schemas.microsoft.com/office/drawing/2014/main" id="{EEE27833-6AE7-4490-ACA8-634D7BF527E7}"/>
              </a:ext>
            </a:extLst>
          </p:cNvPr>
          <p:cNvSpPr txBox="1"/>
          <p:nvPr/>
        </p:nvSpPr>
        <p:spPr>
          <a:xfrm>
            <a:off x="523876" y="2078336"/>
            <a:ext cx="1248996" cy="923330"/>
          </a:xfrm>
          <a:prstGeom prst="rect">
            <a:avLst/>
          </a:prstGeom>
          <a:noFill/>
        </p:spPr>
        <p:txBody>
          <a:bodyPr wrap="none" rtlCol="0">
            <a:spAutoFit/>
          </a:bodyPr>
          <a:lstStyle/>
          <a:p>
            <a:r>
              <a:rPr lang="en-US" dirty="0"/>
              <a:t>Analog,</a:t>
            </a:r>
          </a:p>
          <a:p>
            <a:r>
              <a:rPr lang="en-US" dirty="0"/>
              <a:t>Dead Zone,</a:t>
            </a:r>
          </a:p>
          <a:p>
            <a:r>
              <a:rPr lang="en-US" dirty="0"/>
              <a:t>Ramp</a:t>
            </a:r>
          </a:p>
        </p:txBody>
      </p:sp>
      <p:cxnSp>
        <p:nvCxnSpPr>
          <p:cNvPr id="15" name="Straight Connector 14">
            <a:extLst>
              <a:ext uri="{FF2B5EF4-FFF2-40B4-BE49-F238E27FC236}">
                <a16:creationId xmlns:a16="http://schemas.microsoft.com/office/drawing/2014/main" id="{3EF40E82-75AF-4C36-BE82-CD0B838F564A}"/>
              </a:ext>
            </a:extLst>
          </p:cNvPr>
          <p:cNvCxnSpPr>
            <a:cxnSpLocks/>
          </p:cNvCxnSpPr>
          <p:nvPr/>
        </p:nvCxnSpPr>
        <p:spPr>
          <a:xfrm flipV="1">
            <a:off x="609600" y="4071382"/>
            <a:ext cx="1966913" cy="14287"/>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BD704978-A488-43B5-8D13-A641FA7B8F5F}"/>
              </a:ext>
            </a:extLst>
          </p:cNvPr>
          <p:cNvCxnSpPr>
            <a:cxnSpLocks/>
          </p:cNvCxnSpPr>
          <p:nvPr/>
        </p:nvCxnSpPr>
        <p:spPr>
          <a:xfrm flipV="1">
            <a:off x="2576513" y="3787774"/>
            <a:ext cx="1622412" cy="28575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7" name="Oval 16">
            <a:extLst>
              <a:ext uri="{FF2B5EF4-FFF2-40B4-BE49-F238E27FC236}">
                <a16:creationId xmlns:a16="http://schemas.microsoft.com/office/drawing/2014/main" id="{FB49C377-E263-47FC-9ECC-AF19F9C12794}"/>
              </a:ext>
            </a:extLst>
          </p:cNvPr>
          <p:cNvSpPr/>
          <p:nvPr/>
        </p:nvSpPr>
        <p:spPr>
          <a:xfrm>
            <a:off x="4124927" y="369990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6DB2D5B6-174D-4FD1-BD9D-A9A150032FE9}"/>
              </a:ext>
            </a:extLst>
          </p:cNvPr>
          <p:cNvSpPr txBox="1"/>
          <p:nvPr/>
        </p:nvSpPr>
        <p:spPr>
          <a:xfrm>
            <a:off x="519113" y="3716337"/>
            <a:ext cx="743986" cy="369332"/>
          </a:xfrm>
          <a:prstGeom prst="rect">
            <a:avLst/>
          </a:prstGeom>
          <a:noFill/>
        </p:spPr>
        <p:txBody>
          <a:bodyPr wrap="none" rtlCol="0">
            <a:spAutoFit/>
          </a:bodyPr>
          <a:lstStyle/>
          <a:p>
            <a:r>
              <a:rPr lang="en-US" dirty="0">
                <a:solidFill>
                  <a:schemeClr val="accent6">
                    <a:lumMod val="75000"/>
                  </a:schemeClr>
                </a:solidFill>
              </a:rPr>
              <a:t>D-Pad</a:t>
            </a:r>
          </a:p>
        </p:txBody>
      </p:sp>
      <p:sp>
        <p:nvSpPr>
          <p:cNvPr id="21" name="TextBox 20">
            <a:extLst>
              <a:ext uri="{FF2B5EF4-FFF2-40B4-BE49-F238E27FC236}">
                <a16:creationId xmlns:a16="http://schemas.microsoft.com/office/drawing/2014/main" id="{DC718CB7-F8D1-4195-901B-86FD1D2BB6E0}"/>
              </a:ext>
            </a:extLst>
          </p:cNvPr>
          <p:cNvSpPr txBox="1"/>
          <p:nvPr/>
        </p:nvSpPr>
        <p:spPr>
          <a:xfrm>
            <a:off x="523876" y="4085669"/>
            <a:ext cx="970137" cy="646331"/>
          </a:xfrm>
          <a:prstGeom prst="rect">
            <a:avLst/>
          </a:prstGeom>
          <a:noFill/>
        </p:spPr>
        <p:txBody>
          <a:bodyPr wrap="none" rtlCol="0">
            <a:spAutoFit/>
          </a:bodyPr>
          <a:lstStyle/>
          <a:p>
            <a:r>
              <a:rPr lang="en-US" dirty="0"/>
              <a:t>Digital,</a:t>
            </a:r>
          </a:p>
          <a:p>
            <a:r>
              <a:rPr lang="en-US" dirty="0"/>
              <a:t>Blocking</a:t>
            </a:r>
          </a:p>
        </p:txBody>
      </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463088" y="4680982"/>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5"/>
          </p:cNvCxnSpPr>
          <p:nvPr/>
        </p:nvCxnSpPr>
        <p:spPr>
          <a:xfrm flipH="1" flipV="1">
            <a:off x="7242742" y="2498414"/>
            <a:ext cx="2220346" cy="217042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7128921" y="23845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5FD8137D-08BF-449C-AE7B-0500735A5E83}"/>
              </a:ext>
            </a:extLst>
          </p:cNvPr>
          <p:cNvSpPr txBox="1"/>
          <p:nvPr/>
        </p:nvSpPr>
        <p:spPr>
          <a:xfrm>
            <a:off x="9836642" y="4325937"/>
            <a:ext cx="823559" cy="369332"/>
          </a:xfrm>
          <a:prstGeom prst="rect">
            <a:avLst/>
          </a:prstGeom>
          <a:noFill/>
        </p:spPr>
        <p:txBody>
          <a:bodyPr wrap="none" rtlCol="0">
            <a:spAutoFit/>
          </a:bodyPr>
          <a:lstStyle/>
          <a:p>
            <a:r>
              <a:rPr lang="en-US" dirty="0">
                <a:solidFill>
                  <a:schemeClr val="accent6">
                    <a:lumMod val="75000"/>
                  </a:schemeClr>
                </a:solidFill>
              </a:rPr>
              <a:t>Button</a:t>
            </a:r>
          </a:p>
        </p:txBody>
      </p:sp>
      <p:sp>
        <p:nvSpPr>
          <p:cNvPr id="26" name="TextBox 25">
            <a:extLst>
              <a:ext uri="{FF2B5EF4-FFF2-40B4-BE49-F238E27FC236}">
                <a16:creationId xmlns:a16="http://schemas.microsoft.com/office/drawing/2014/main" id="{30D60AED-8345-4913-BD01-097112D373CB}"/>
              </a:ext>
            </a:extLst>
          </p:cNvPr>
          <p:cNvSpPr txBox="1"/>
          <p:nvPr/>
        </p:nvSpPr>
        <p:spPr>
          <a:xfrm>
            <a:off x="9300083" y="4693126"/>
            <a:ext cx="1433406" cy="646331"/>
          </a:xfrm>
          <a:prstGeom prst="rect">
            <a:avLst/>
          </a:prstGeom>
          <a:noFill/>
        </p:spPr>
        <p:txBody>
          <a:bodyPr wrap="none" rtlCol="0">
            <a:spAutoFit/>
          </a:bodyPr>
          <a:lstStyle/>
          <a:p>
            <a:pPr algn="r"/>
            <a:r>
              <a:rPr lang="en-US" dirty="0"/>
              <a:t>Digital,</a:t>
            </a:r>
          </a:p>
          <a:p>
            <a:pPr algn="r"/>
            <a:r>
              <a:rPr lang="en-US" dirty="0"/>
              <a:t>Non-Blocking</a:t>
            </a:r>
          </a:p>
        </p:txBody>
      </p:sp>
      <p:cxnSp>
        <p:nvCxnSpPr>
          <p:cNvPr id="29" name="Straight Connector 28">
            <a:extLst>
              <a:ext uri="{FF2B5EF4-FFF2-40B4-BE49-F238E27FC236}">
                <a16:creationId xmlns:a16="http://schemas.microsoft.com/office/drawing/2014/main" id="{019108DC-831E-4879-A640-53B4FCF9C7A9}"/>
              </a:ext>
            </a:extLst>
          </p:cNvPr>
          <p:cNvCxnSpPr>
            <a:cxnSpLocks/>
          </p:cNvCxnSpPr>
          <p:nvPr/>
        </p:nvCxnSpPr>
        <p:spPr>
          <a:xfrm flipH="1">
            <a:off x="9282944" y="2433498"/>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E7DB3AE7-E4CD-4EDA-8372-16564775FA28}"/>
              </a:ext>
            </a:extLst>
          </p:cNvPr>
          <p:cNvCxnSpPr>
            <a:cxnSpLocks/>
            <a:endCxn id="31" idx="5"/>
          </p:cNvCxnSpPr>
          <p:nvPr/>
        </p:nvCxnSpPr>
        <p:spPr>
          <a:xfrm flipH="1" flipV="1">
            <a:off x="8207581" y="1791806"/>
            <a:ext cx="1075363" cy="64169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6FFE47B9-57C8-4E04-91FB-14709991813A}"/>
              </a:ext>
            </a:extLst>
          </p:cNvPr>
          <p:cNvSpPr/>
          <p:nvPr/>
        </p:nvSpPr>
        <p:spPr>
          <a:xfrm>
            <a:off x="8093760" y="16779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TextBox 31">
            <a:extLst>
              <a:ext uri="{FF2B5EF4-FFF2-40B4-BE49-F238E27FC236}">
                <a16:creationId xmlns:a16="http://schemas.microsoft.com/office/drawing/2014/main" id="{1BA67ACD-6A40-4ED1-9EF4-C8F06D2CA166}"/>
              </a:ext>
            </a:extLst>
          </p:cNvPr>
          <p:cNvSpPr txBox="1"/>
          <p:nvPr/>
        </p:nvSpPr>
        <p:spPr>
          <a:xfrm>
            <a:off x="9656498" y="2078453"/>
            <a:ext cx="829394" cy="369332"/>
          </a:xfrm>
          <a:prstGeom prst="rect">
            <a:avLst/>
          </a:prstGeom>
          <a:noFill/>
        </p:spPr>
        <p:txBody>
          <a:bodyPr wrap="none" rtlCol="0">
            <a:spAutoFit/>
          </a:bodyPr>
          <a:lstStyle/>
          <a:p>
            <a:r>
              <a:rPr lang="en-US" dirty="0">
                <a:solidFill>
                  <a:schemeClr val="accent6">
                    <a:lumMod val="75000"/>
                  </a:schemeClr>
                </a:solidFill>
              </a:rPr>
              <a:t>Trigger</a:t>
            </a:r>
          </a:p>
        </p:txBody>
      </p:sp>
      <p:sp>
        <p:nvSpPr>
          <p:cNvPr id="33" name="TextBox 32">
            <a:extLst>
              <a:ext uri="{FF2B5EF4-FFF2-40B4-BE49-F238E27FC236}">
                <a16:creationId xmlns:a16="http://schemas.microsoft.com/office/drawing/2014/main" id="{E4ED2E01-78B9-4E9E-97D7-97336255BDE0}"/>
              </a:ext>
            </a:extLst>
          </p:cNvPr>
          <p:cNvSpPr txBox="1"/>
          <p:nvPr/>
        </p:nvSpPr>
        <p:spPr>
          <a:xfrm>
            <a:off x="9304285" y="2445642"/>
            <a:ext cx="1249060" cy="923330"/>
          </a:xfrm>
          <a:prstGeom prst="rect">
            <a:avLst/>
          </a:prstGeom>
          <a:noFill/>
        </p:spPr>
        <p:txBody>
          <a:bodyPr wrap="none" rtlCol="0">
            <a:spAutoFit/>
          </a:bodyPr>
          <a:lstStyle/>
          <a:p>
            <a:pPr algn="r"/>
            <a:r>
              <a:rPr lang="en-US" dirty="0"/>
              <a:t>Analog,</a:t>
            </a:r>
          </a:p>
          <a:p>
            <a:pPr algn="r"/>
            <a:r>
              <a:rPr lang="en-US" dirty="0"/>
              <a:t>Dead Zone,</a:t>
            </a:r>
          </a:p>
          <a:p>
            <a:pPr algn="r"/>
            <a:r>
              <a:rPr lang="en-US" dirty="0"/>
              <a:t>Ramp</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Gamepad Parts and Terms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Tree>
    <p:extLst>
      <p:ext uri="{BB962C8B-B14F-4D97-AF65-F5344CB8AC3E}">
        <p14:creationId xmlns:p14="http://schemas.microsoft.com/office/powerpoint/2010/main" val="237978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1F5A8F92-A385-4211-BF3B-D7FEB298FAE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854805"/>
            <a:ext cx="2396815" cy="132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858314" y="178813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498674"/>
            <a:ext cx="2482539" cy="369332"/>
          </a:xfrm>
          <a:prstGeom prst="rect">
            <a:avLst/>
          </a:prstGeom>
          <a:noFill/>
        </p:spPr>
        <p:txBody>
          <a:bodyPr wrap="none" rtlCol="0">
            <a:spAutoFit/>
          </a:bodyPr>
          <a:lstStyle/>
          <a:p>
            <a:r>
              <a:rPr lang="en-US" dirty="0" err="1">
                <a:solidFill>
                  <a:schemeClr val="accent6">
                    <a:lumMod val="75000"/>
                  </a:schemeClr>
                </a:solidFill>
              </a:rPr>
              <a:t>onKey</a:t>
            </a:r>
            <a:r>
              <a:rPr lang="en-US" dirty="0">
                <a:solidFill>
                  <a:schemeClr val="accent6">
                    <a:lumMod val="75000"/>
                  </a:schemeClr>
                </a:solidFill>
              </a:rPr>
              <a:t>[Down/Up](event)</a:t>
            </a:r>
          </a:p>
        </p:txBody>
      </p:sp>
      <p:sp>
        <p:nvSpPr>
          <p:cNvPr id="13" name="TextBox 12">
            <a:extLst>
              <a:ext uri="{FF2B5EF4-FFF2-40B4-BE49-F238E27FC236}">
                <a16:creationId xmlns:a16="http://schemas.microsoft.com/office/drawing/2014/main" id="{EEE27833-6AE7-4490-ACA8-634D7BF527E7}"/>
              </a:ext>
            </a:extLst>
          </p:cNvPr>
          <p:cNvSpPr txBox="1"/>
          <p:nvPr/>
        </p:nvSpPr>
        <p:spPr>
          <a:xfrm>
            <a:off x="423401" y="1936567"/>
            <a:ext cx="1588127" cy="3400931"/>
          </a:xfrm>
          <a:prstGeom prst="rect">
            <a:avLst/>
          </a:prstGeom>
          <a:noFill/>
        </p:spPr>
        <p:txBody>
          <a:bodyPr wrap="none" rtlCol="0">
            <a:spAutoFit/>
          </a:bodyPr>
          <a:lstStyle/>
          <a:p>
            <a:r>
              <a:rPr lang="en-US" dirty="0" err="1"/>
              <a:t>event.key</a:t>
            </a:r>
            <a:endParaRPr lang="en-US" dirty="0"/>
          </a:p>
          <a:p>
            <a:r>
              <a:rPr lang="en-US" sz="1200" dirty="0" err="1">
                <a:solidFill>
                  <a:schemeClr val="bg1">
                    <a:lumMod val="50000"/>
                  </a:schemeClr>
                </a:solidFill>
              </a:rPr>
              <a:t>KeyboardEvent.key</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event.ctrlKey</a:t>
            </a:r>
            <a:r>
              <a:rPr lang="en-US" dirty="0"/>
              <a:t> </a:t>
            </a:r>
          </a:p>
          <a:p>
            <a:r>
              <a:rPr lang="en-US" sz="1200" dirty="0" err="1">
                <a:solidFill>
                  <a:schemeClr val="bg1">
                    <a:lumMod val="50000"/>
                  </a:schemeClr>
                </a:solidFill>
              </a:rPr>
              <a:t>boolean</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event.shiftKey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r>
              <a:rPr lang="en-US" sz="600" dirty="0"/>
              <a:t> </a:t>
            </a:r>
          </a:p>
          <a:p>
            <a:r>
              <a:rPr lang="en-US" dirty="0" err="1"/>
              <a:t>event.altKey</a:t>
            </a:r>
            <a:r>
              <a:rPr lang="en-US" dirty="0"/>
              <a:t> </a:t>
            </a:r>
          </a:p>
          <a:p>
            <a:pPr lvl="0"/>
            <a:r>
              <a:rPr lang="en-US" sz="1200" dirty="0" err="1">
                <a:solidFill>
                  <a:prstClr val="white">
                    <a:lumMod val="50000"/>
                  </a:prstClr>
                </a:solidFill>
              </a:rPr>
              <a:t>boolean</a:t>
            </a:r>
            <a:endParaRPr lang="en-US" sz="1200" dirty="0">
              <a:solidFill>
                <a:prstClr val="white">
                  <a:lumMod val="50000"/>
                </a:prstClr>
              </a:solidFill>
            </a:endParaRPr>
          </a:p>
          <a:p>
            <a:endParaRPr lang="en-US" sz="600" dirty="0"/>
          </a:p>
          <a:p>
            <a:r>
              <a:rPr lang="en-US" dirty="0" err="1"/>
              <a:t>event.metaKey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endParaRPr lang="en-US" dirty="0"/>
          </a:p>
          <a:p>
            <a:endParaRPr lang="en-US" dirty="0"/>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Keyboards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7" name="Group 66">
            <a:extLst>
              <a:ext uri="{FF2B5EF4-FFF2-40B4-BE49-F238E27FC236}">
                <a16:creationId xmlns:a16="http://schemas.microsoft.com/office/drawing/2014/main" id="{085850FD-BB7C-4BCD-A810-8A4ADB6602C4}"/>
              </a:ext>
            </a:extLst>
          </p:cNvPr>
          <p:cNvGrpSpPr/>
          <p:nvPr/>
        </p:nvGrpSpPr>
        <p:grpSpPr>
          <a:xfrm>
            <a:off x="4256420" y="2144258"/>
            <a:ext cx="6106780" cy="3378200"/>
            <a:chOff x="4893786" y="1918462"/>
            <a:chExt cx="6106780" cy="3378200"/>
          </a:xfrm>
        </p:grpSpPr>
        <p:pic>
          <p:nvPicPr>
            <p:cNvPr id="1028" name="Picture 4" descr="Image result for keyboard">
              <a:extLst>
                <a:ext uri="{FF2B5EF4-FFF2-40B4-BE49-F238E27FC236}">
                  <a16:creationId xmlns:a16="http://schemas.microsoft.com/office/drawing/2014/main" id="{0EFACF13-3E59-45C2-B50E-8D12BCAA53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225" r="75437" b="18752"/>
            <a:stretch/>
          </p:blipFill>
          <p:spPr bwMode="auto">
            <a:xfrm>
              <a:off x="4893786" y="1948693"/>
              <a:ext cx="2994466" cy="334796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Image result for keyboard">
              <a:extLst>
                <a:ext uri="{FF2B5EF4-FFF2-40B4-BE49-F238E27FC236}">
                  <a16:creationId xmlns:a16="http://schemas.microsoft.com/office/drawing/2014/main" id="{AE283C22-8A57-4734-9FC5-92B292C62C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015" t="19615" r="18985" b="18811"/>
            <a:stretch/>
          </p:blipFill>
          <p:spPr bwMode="auto">
            <a:xfrm>
              <a:off x="8318178" y="1918462"/>
              <a:ext cx="2682388" cy="3378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a:extLst>
              <a:ext uri="{FF2B5EF4-FFF2-40B4-BE49-F238E27FC236}">
                <a16:creationId xmlns:a16="http://schemas.microsoft.com/office/drawing/2014/main" id="{4C38A914-7C5E-45DB-97BE-E79CA2ECD5F8}"/>
              </a:ext>
            </a:extLst>
          </p:cNvPr>
          <p:cNvGrpSpPr/>
          <p:nvPr/>
        </p:nvGrpSpPr>
        <p:grpSpPr>
          <a:xfrm>
            <a:off x="5756786" y="1225366"/>
            <a:ext cx="2166937" cy="436350"/>
            <a:chOff x="7886238" y="1326460"/>
            <a:chExt cx="2166937" cy="436350"/>
          </a:xfrm>
        </p:grpSpPr>
        <p:cxnSp>
          <p:nvCxnSpPr>
            <p:cNvPr id="82" name="Straight Connector 81">
              <a:extLst>
                <a:ext uri="{FF2B5EF4-FFF2-40B4-BE49-F238E27FC236}">
                  <a16:creationId xmlns:a16="http://schemas.microsoft.com/office/drawing/2014/main" id="{B6731E9E-AA0A-4051-B5CF-CCBE60A4E81A}"/>
                </a:ext>
              </a:extLst>
            </p:cNvPr>
            <p:cNvCxnSpPr/>
            <p:nvPr/>
          </p:nvCxnSpPr>
          <p:spPr>
            <a:xfrm>
              <a:off x="7995775" y="169579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143124" cy="369332"/>
            </a:xfrm>
            <a:prstGeom prst="rect">
              <a:avLst/>
            </a:prstGeom>
            <a:noFill/>
          </p:spPr>
          <p:txBody>
            <a:bodyPr wrap="square" rtlCol="0">
              <a:spAutoFit/>
            </a:bodyPr>
            <a:lstStyle/>
            <a:p>
              <a:pPr algn="r"/>
              <a:r>
                <a:rPr lang="en-US" dirty="0" err="1">
                  <a:solidFill>
                    <a:schemeClr val="accent6">
                      <a:lumMod val="75000"/>
                    </a:schemeClr>
                  </a:solidFill>
                </a:rPr>
                <a:t>KeyboardEvent.key</a:t>
              </a:r>
              <a:endParaRPr lang="en-US" dirty="0">
                <a:solidFill>
                  <a:schemeClr val="accent6">
                    <a:lumMod val="75000"/>
                  </a:schemeClr>
                </a:solidFill>
              </a:endParaRP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10503299" y="3118105"/>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457679" y="3118105"/>
            <a:ext cx="2045620" cy="98545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343858" y="408402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876853" y="2763060"/>
            <a:ext cx="889218" cy="369332"/>
          </a:xfrm>
          <a:prstGeom prst="rect">
            <a:avLst/>
          </a:prstGeom>
          <a:noFill/>
        </p:spPr>
        <p:txBody>
          <a:bodyPr wrap="none" rtlCol="0">
            <a:spAutoFit/>
          </a:bodyPr>
          <a:lstStyle/>
          <a:p>
            <a:r>
              <a:rPr lang="en-US" dirty="0">
                <a:solidFill>
                  <a:schemeClr val="accent6">
                    <a:lumMod val="75000"/>
                  </a:schemeClr>
                </a:solidFill>
              </a:rPr>
              <a:t>“Enter”</a:t>
            </a:r>
          </a:p>
        </p:txBody>
      </p:sp>
      <p:cxnSp>
        <p:nvCxnSpPr>
          <p:cNvPr id="88" name="Straight Connector 87">
            <a:extLst>
              <a:ext uri="{FF2B5EF4-FFF2-40B4-BE49-F238E27FC236}">
                <a16:creationId xmlns:a16="http://schemas.microsoft.com/office/drawing/2014/main" id="{BA356212-9460-4730-A57B-A54EB7FBA7E9}"/>
              </a:ext>
            </a:extLst>
          </p:cNvPr>
          <p:cNvCxnSpPr>
            <a:cxnSpLocks/>
          </p:cNvCxnSpPr>
          <p:nvPr/>
        </p:nvCxnSpPr>
        <p:spPr>
          <a:xfrm flipH="1">
            <a:off x="5119755" y="5879000"/>
            <a:ext cx="429927" cy="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46" name="Rectangle 1045">
            <a:extLst>
              <a:ext uri="{FF2B5EF4-FFF2-40B4-BE49-F238E27FC236}">
                <a16:creationId xmlns:a16="http://schemas.microsoft.com/office/drawing/2014/main" id="{E16C08E2-1584-41C6-BAC9-3E0AC8107BF2}"/>
              </a:ext>
            </a:extLst>
          </p:cNvPr>
          <p:cNvSpPr/>
          <p:nvPr/>
        </p:nvSpPr>
        <p:spPr>
          <a:xfrm>
            <a:off x="7022839" y="2032000"/>
            <a:ext cx="947465" cy="3516244"/>
          </a:xfrm>
          <a:prstGeom prst="rect">
            <a:avLst/>
          </a:prstGeom>
          <a:solidFill>
            <a:schemeClr val="bg1"/>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8C961CEE-5514-4071-8524-903693F78EF4}"/>
              </a:ext>
            </a:extLst>
          </p:cNvPr>
          <p:cNvCxnSpPr>
            <a:cxnSpLocks/>
            <a:endCxn id="90" idx="3"/>
          </p:cNvCxnSpPr>
          <p:nvPr/>
        </p:nvCxnSpPr>
        <p:spPr>
          <a:xfrm flipV="1">
            <a:off x="5549681" y="5273684"/>
            <a:ext cx="1276787"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0" name="Oval 89">
            <a:extLst>
              <a:ext uri="{FF2B5EF4-FFF2-40B4-BE49-F238E27FC236}">
                <a16:creationId xmlns:a16="http://schemas.microsoft.com/office/drawing/2014/main" id="{28D9409B-A08C-4F27-81AD-9894AFCA0F4D}"/>
              </a:ext>
            </a:extLst>
          </p:cNvPr>
          <p:cNvSpPr/>
          <p:nvPr/>
        </p:nvSpPr>
        <p:spPr>
          <a:xfrm>
            <a:off x="6806939" y="51598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1" name="TextBox 90">
            <a:extLst>
              <a:ext uri="{FF2B5EF4-FFF2-40B4-BE49-F238E27FC236}">
                <a16:creationId xmlns:a16="http://schemas.microsoft.com/office/drawing/2014/main" id="{686E0CFB-2D8F-444A-A85A-D56E2908FF08}"/>
              </a:ext>
            </a:extLst>
          </p:cNvPr>
          <p:cNvSpPr txBox="1"/>
          <p:nvPr/>
        </p:nvSpPr>
        <p:spPr>
          <a:xfrm>
            <a:off x="5119755" y="5474239"/>
            <a:ext cx="429926" cy="369332"/>
          </a:xfrm>
          <a:prstGeom prst="rect">
            <a:avLst/>
          </a:prstGeom>
          <a:noFill/>
        </p:spPr>
        <p:txBody>
          <a:bodyPr wrap="none" rtlCol="0">
            <a:spAutoFit/>
          </a:bodyPr>
          <a:lstStyle/>
          <a:p>
            <a:r>
              <a:rPr lang="en-US" dirty="0">
                <a:solidFill>
                  <a:schemeClr val="accent6">
                    <a:lumMod val="75000"/>
                  </a:schemeClr>
                </a:solidFill>
              </a:rPr>
              <a:t>“ ”</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3976537" y="3006576"/>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5233795" y="345240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2977996" y="2634777"/>
            <a:ext cx="1138325" cy="369332"/>
          </a:xfrm>
          <a:prstGeom prst="rect">
            <a:avLst/>
          </a:prstGeom>
          <a:noFill/>
        </p:spPr>
        <p:txBody>
          <a:bodyPr wrap="none" rtlCol="0">
            <a:spAutoFit/>
          </a:bodyPr>
          <a:lstStyle/>
          <a:p>
            <a:r>
              <a:rPr lang="en-US" dirty="0">
                <a:solidFill>
                  <a:schemeClr val="accent6">
                    <a:lumMod val="75000"/>
                  </a:schemeClr>
                </a:solidFill>
              </a:rPr>
              <a:t>“q” or “Q”</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3067764" y="3006576"/>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445750" y="5981081"/>
            <a:ext cx="126365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9543268" y="5375763"/>
            <a:ext cx="902482"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9429447" y="526194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82203" y="5654548"/>
            <a:ext cx="1483868" cy="369332"/>
          </a:xfrm>
          <a:prstGeom prst="rect">
            <a:avLst/>
          </a:prstGeom>
          <a:noFill/>
        </p:spPr>
        <p:txBody>
          <a:bodyPr wrap="none" rtlCol="0">
            <a:spAutoFit/>
          </a:bodyPr>
          <a:lstStyle/>
          <a:p>
            <a:r>
              <a:rPr lang="en-US" dirty="0">
                <a:solidFill>
                  <a:schemeClr val="accent6">
                    <a:lumMod val="75000"/>
                  </a:schemeClr>
                </a:solidFill>
              </a:rPr>
              <a:t>“</a:t>
            </a:r>
            <a:r>
              <a:rPr lang="en-US" dirty="0" err="1">
                <a:solidFill>
                  <a:schemeClr val="accent6">
                    <a:lumMod val="75000"/>
                  </a:schemeClr>
                </a:solidFill>
              </a:rPr>
              <a:t>ArrowDown</a:t>
            </a:r>
            <a:r>
              <a:rPr lang="en-US" dirty="0">
                <a:solidFill>
                  <a:schemeClr val="accent6">
                    <a:lumMod val="75000"/>
                  </a:schemeClr>
                </a:solidFill>
              </a:rPr>
              <a:t>”</a:t>
            </a:r>
          </a:p>
        </p:txBody>
      </p:sp>
      <p:cxnSp>
        <p:nvCxnSpPr>
          <p:cNvPr id="122" name="Straight Connector 121">
            <a:extLst>
              <a:ext uri="{FF2B5EF4-FFF2-40B4-BE49-F238E27FC236}">
                <a16:creationId xmlns:a16="http://schemas.microsoft.com/office/drawing/2014/main" id="{B6BBC830-9ED5-4D2C-ABB9-AA8F07D3DA57}"/>
              </a:ext>
            </a:extLst>
          </p:cNvPr>
          <p:cNvCxnSpPr>
            <a:cxnSpLocks/>
          </p:cNvCxnSpPr>
          <p:nvPr/>
        </p:nvCxnSpPr>
        <p:spPr>
          <a:xfrm flipH="1">
            <a:off x="2748744" y="5261942"/>
            <a:ext cx="1242968"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23" name="Straight Connector 122">
            <a:extLst>
              <a:ext uri="{FF2B5EF4-FFF2-40B4-BE49-F238E27FC236}">
                <a16:creationId xmlns:a16="http://schemas.microsoft.com/office/drawing/2014/main" id="{B383A72C-3239-4A50-911E-019CAA875CA6}"/>
              </a:ext>
            </a:extLst>
          </p:cNvPr>
          <p:cNvCxnSpPr>
            <a:cxnSpLocks/>
            <a:endCxn id="124" idx="3"/>
          </p:cNvCxnSpPr>
          <p:nvPr/>
        </p:nvCxnSpPr>
        <p:spPr>
          <a:xfrm flipV="1">
            <a:off x="4006001" y="4656624"/>
            <a:ext cx="449455" cy="59923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24" name="Oval 123">
            <a:extLst>
              <a:ext uri="{FF2B5EF4-FFF2-40B4-BE49-F238E27FC236}">
                <a16:creationId xmlns:a16="http://schemas.microsoft.com/office/drawing/2014/main" id="{77128B33-EA79-4B1B-9E5A-2AA2280F8B92}"/>
              </a:ext>
            </a:extLst>
          </p:cNvPr>
          <p:cNvSpPr/>
          <p:nvPr/>
        </p:nvSpPr>
        <p:spPr>
          <a:xfrm>
            <a:off x="4435927" y="454280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TextBox 124">
            <a:extLst>
              <a:ext uri="{FF2B5EF4-FFF2-40B4-BE49-F238E27FC236}">
                <a16:creationId xmlns:a16="http://schemas.microsoft.com/office/drawing/2014/main" id="{D0102C8F-245B-4F76-86A3-CA9B0B9F6F37}"/>
              </a:ext>
            </a:extLst>
          </p:cNvPr>
          <p:cNvSpPr txBox="1"/>
          <p:nvPr/>
        </p:nvSpPr>
        <p:spPr>
          <a:xfrm>
            <a:off x="2748743" y="4857179"/>
            <a:ext cx="813043" cy="369332"/>
          </a:xfrm>
          <a:prstGeom prst="rect">
            <a:avLst/>
          </a:prstGeom>
          <a:noFill/>
        </p:spPr>
        <p:txBody>
          <a:bodyPr wrap="none" rtlCol="0">
            <a:spAutoFit/>
          </a:bodyPr>
          <a:lstStyle/>
          <a:p>
            <a:r>
              <a:rPr lang="en-US" dirty="0">
                <a:solidFill>
                  <a:schemeClr val="accent6">
                    <a:lumMod val="75000"/>
                  </a:schemeClr>
                </a:solidFill>
              </a:rPr>
              <a:t>“Shift”</a:t>
            </a:r>
          </a:p>
        </p:txBody>
      </p:sp>
      <p:sp>
        <p:nvSpPr>
          <p:cNvPr id="130" name="TextBox 129">
            <a:extLst>
              <a:ext uri="{FF2B5EF4-FFF2-40B4-BE49-F238E27FC236}">
                <a16:creationId xmlns:a16="http://schemas.microsoft.com/office/drawing/2014/main" id="{E4513F71-6755-4379-91CC-DD6C879AA7A5}"/>
              </a:ext>
            </a:extLst>
          </p:cNvPr>
          <p:cNvSpPr txBox="1"/>
          <p:nvPr/>
        </p:nvSpPr>
        <p:spPr>
          <a:xfrm>
            <a:off x="6144614" y="1594698"/>
            <a:ext cx="1154355" cy="553998"/>
          </a:xfrm>
          <a:prstGeom prst="rect">
            <a:avLst/>
          </a:prstGeom>
          <a:noFill/>
        </p:spPr>
        <p:txBody>
          <a:bodyPr wrap="none" rtlCol="0">
            <a:spAutoFit/>
          </a:bodyPr>
          <a:lstStyle/>
          <a:p>
            <a:r>
              <a:rPr lang="en-US" sz="1200" dirty="0">
                <a:solidFill>
                  <a:schemeClr val="bg1">
                    <a:lumMod val="50000"/>
                  </a:schemeClr>
                </a:solidFill>
              </a:rPr>
              <a:t>Example Values</a:t>
            </a:r>
          </a:p>
          <a:p>
            <a:endParaRPr lang="en-US" dirty="0"/>
          </a:p>
        </p:txBody>
      </p:sp>
    </p:spTree>
    <p:extLst>
      <p:ext uri="{BB962C8B-B14F-4D97-AF65-F5344CB8AC3E}">
        <p14:creationId xmlns:p14="http://schemas.microsoft.com/office/powerpoint/2010/main" val="138044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81E1C58-77CF-43EC-B890-0FE2D629745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indoor&#10;&#10;Description automatically generated">
            <a:extLst>
              <a:ext uri="{FF2B5EF4-FFF2-40B4-BE49-F238E27FC236}">
                <a16:creationId xmlns:a16="http://schemas.microsoft.com/office/drawing/2014/main" id="{AEF42CBA-A185-4871-91ED-C5AA4A9C3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832" y="1796095"/>
            <a:ext cx="4914597" cy="4914597"/>
          </a:xfrm>
          <a:prstGeom prst="rect">
            <a:avLst/>
          </a:prstGeom>
        </p:spPr>
      </p:pic>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90079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073224"/>
            <a:ext cx="2625270"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[Move/*](event)</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Mice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6475751" y="1230807"/>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Mice Button/Wheel Codes</a:t>
              </a: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797268" y="1995666"/>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867807" y="1995666"/>
            <a:ext cx="912889" cy="45249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753986" y="242863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170822" y="1640621"/>
            <a:ext cx="979242" cy="369332"/>
          </a:xfrm>
          <a:prstGeom prst="rect">
            <a:avLst/>
          </a:prstGeom>
          <a:noFill/>
        </p:spPr>
        <p:txBody>
          <a:bodyPr wrap="none" rtlCol="0">
            <a:spAutoFit/>
          </a:bodyPr>
          <a:lstStyle/>
          <a:p>
            <a:r>
              <a:rPr lang="en-US" dirty="0">
                <a:solidFill>
                  <a:schemeClr val="accent6">
                    <a:lumMod val="75000"/>
                  </a:schemeClr>
                </a:solidFill>
              </a:rPr>
              <a:t>2 (Right)</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6025141" y="2091695"/>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7282399" y="253752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5077588" y="1722363"/>
            <a:ext cx="854273" cy="369332"/>
          </a:xfrm>
          <a:prstGeom prst="rect">
            <a:avLst/>
          </a:prstGeom>
          <a:noFill/>
        </p:spPr>
        <p:txBody>
          <a:bodyPr wrap="none" rtlCol="0">
            <a:spAutoFit/>
          </a:bodyPr>
          <a:lstStyle/>
          <a:p>
            <a:r>
              <a:rPr lang="en-US" dirty="0">
                <a:solidFill>
                  <a:schemeClr val="accent6">
                    <a:lumMod val="75000"/>
                  </a:schemeClr>
                </a:solidFill>
              </a:rPr>
              <a:t>0 (Left)</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5116368" y="2091695"/>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382369" y="3613766"/>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8306742" y="3050697"/>
            <a:ext cx="2075627" cy="56306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8192921" y="293687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45147" y="3230148"/>
            <a:ext cx="1641796" cy="369332"/>
          </a:xfrm>
          <a:prstGeom prst="rect">
            <a:avLst/>
          </a:prstGeom>
          <a:noFill/>
        </p:spPr>
        <p:txBody>
          <a:bodyPr wrap="none" rtlCol="0">
            <a:spAutoFit/>
          </a:bodyPr>
          <a:lstStyle/>
          <a:p>
            <a:r>
              <a:rPr lang="en-US" dirty="0">
                <a:solidFill>
                  <a:schemeClr val="accent6">
                    <a:lumMod val="75000"/>
                  </a:schemeClr>
                </a:solidFill>
              </a:rPr>
              <a:t>1 (Middle Click)</a:t>
            </a:r>
          </a:p>
        </p:txBody>
      </p:sp>
      <p:sp>
        <p:nvSpPr>
          <p:cNvPr id="56" name="TextBox 55">
            <a:extLst>
              <a:ext uri="{FF2B5EF4-FFF2-40B4-BE49-F238E27FC236}">
                <a16:creationId xmlns:a16="http://schemas.microsoft.com/office/drawing/2014/main" id="{DC9E2662-5E83-424E-A577-4BDD9D1941B9}"/>
              </a:ext>
            </a:extLst>
          </p:cNvPr>
          <p:cNvSpPr txBox="1"/>
          <p:nvPr/>
        </p:nvSpPr>
        <p:spPr>
          <a:xfrm>
            <a:off x="420975" y="1571045"/>
            <a:ext cx="2377061" cy="2215991"/>
          </a:xfrm>
          <a:prstGeom prst="rect">
            <a:avLst/>
          </a:prstGeom>
          <a:noFill/>
        </p:spPr>
        <p:txBody>
          <a:bodyPr wrap="none" rtlCol="0">
            <a:spAutoFit/>
          </a:bodyPr>
          <a:lstStyle/>
          <a:p>
            <a:r>
              <a:rPr lang="en-US" dirty="0" err="1"/>
              <a:t>event.screen</a:t>
            </a:r>
            <a:r>
              <a:rPr lang="en-US" dirty="0"/>
              <a:t>[X/Y] </a:t>
            </a:r>
          </a:p>
          <a:p>
            <a:r>
              <a:rPr lang="en-US" sz="1200" dirty="0">
                <a:solidFill>
                  <a:schemeClr val="bg1">
                    <a:lumMod val="50000"/>
                  </a:schemeClr>
                </a:solidFill>
              </a:rPr>
              <a:t>Double</a:t>
            </a:r>
          </a:p>
          <a:p>
            <a:endParaRPr lang="en-US" sz="600" dirty="0">
              <a:solidFill>
                <a:schemeClr val="bg1">
                  <a:lumMod val="50000"/>
                </a:schemeClr>
              </a:solidFill>
            </a:endParaRPr>
          </a:p>
          <a:p>
            <a:r>
              <a:rPr lang="en-US" dirty="0" err="1"/>
              <a:t>event.client</a:t>
            </a:r>
            <a:r>
              <a:rPr lang="en-US" dirty="0"/>
              <a:t>[X/Y]</a:t>
            </a:r>
          </a:p>
          <a:p>
            <a:pPr lvl="0"/>
            <a:r>
              <a:rPr lang="en-US" sz="1200" dirty="0">
                <a:solidFill>
                  <a:prstClr val="white">
                    <a:lumMod val="50000"/>
                  </a:prstClr>
                </a:solidFill>
              </a:rPr>
              <a:t>Double</a:t>
            </a:r>
          </a:p>
          <a:p>
            <a:r>
              <a:rPr lang="en-US" sz="600" dirty="0"/>
              <a:t> </a:t>
            </a:r>
          </a:p>
          <a:p>
            <a:r>
              <a:rPr lang="en-US" dirty="0" err="1"/>
              <a:t>event.offset</a:t>
            </a:r>
            <a:r>
              <a:rPr lang="en-US" dirty="0"/>
              <a:t>[X/Y] </a:t>
            </a:r>
          </a:p>
          <a:p>
            <a:pPr lvl="0"/>
            <a:r>
              <a:rPr lang="en-US" sz="1200" dirty="0">
                <a:solidFill>
                  <a:prstClr val="white">
                    <a:lumMod val="50000"/>
                  </a:prstClr>
                </a:solidFill>
              </a:rPr>
              <a:t>Double</a:t>
            </a:r>
          </a:p>
          <a:p>
            <a:endParaRPr lang="en-US" sz="600" dirty="0"/>
          </a:p>
          <a:p>
            <a:r>
              <a:rPr lang="en-US" dirty="0"/>
              <a:t>event.[ctrl/alt/shift]Key</a:t>
            </a:r>
          </a:p>
          <a:p>
            <a:pPr lvl="0"/>
            <a:r>
              <a:rPr lang="en-US" sz="1200" dirty="0">
                <a:solidFill>
                  <a:prstClr val="white">
                    <a:lumMod val="50000"/>
                  </a:prstClr>
                </a:solidFill>
              </a:rPr>
              <a:t>Boolean</a:t>
            </a:r>
            <a:endParaRPr lang="en-US" dirty="0"/>
          </a:p>
        </p:txBody>
      </p:sp>
      <p:sp>
        <p:nvSpPr>
          <p:cNvPr id="10" name="Arrow: Up-Down 9">
            <a:extLst>
              <a:ext uri="{FF2B5EF4-FFF2-40B4-BE49-F238E27FC236}">
                <a16:creationId xmlns:a16="http://schemas.microsoft.com/office/drawing/2014/main" id="{8B5B0B1F-23CB-4DCF-BA03-911F3C641D93}"/>
              </a:ext>
            </a:extLst>
          </p:cNvPr>
          <p:cNvSpPr/>
          <p:nvPr/>
        </p:nvSpPr>
        <p:spPr>
          <a:xfrm>
            <a:off x="7897182" y="2537528"/>
            <a:ext cx="275007" cy="950419"/>
          </a:xfrm>
          <a:prstGeom prst="upDownArrow">
            <a:avLst>
              <a:gd name="adj1" fmla="val 50000"/>
              <a:gd name="adj2" fmla="val 89254"/>
            </a:avLst>
          </a:prstGeom>
          <a:solidFill>
            <a:schemeClr val="bg1"/>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A2D0FD45-24DC-44C9-95A8-11CF09E25E9E}"/>
              </a:ext>
            </a:extLst>
          </p:cNvPr>
          <p:cNvCxnSpPr>
            <a:cxnSpLocks/>
          </p:cNvCxnSpPr>
          <p:nvPr/>
        </p:nvCxnSpPr>
        <p:spPr>
          <a:xfrm>
            <a:off x="4873663" y="4107574"/>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61165193-8D8A-4356-9A40-123AB273F08C}"/>
              </a:ext>
            </a:extLst>
          </p:cNvPr>
          <p:cNvCxnSpPr>
            <a:cxnSpLocks/>
            <a:endCxn id="10" idx="2"/>
          </p:cNvCxnSpPr>
          <p:nvPr/>
        </p:nvCxnSpPr>
        <p:spPr>
          <a:xfrm flipV="1">
            <a:off x="6282912" y="3012738"/>
            <a:ext cx="1683022" cy="109483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TextBox 58">
            <a:extLst>
              <a:ext uri="{FF2B5EF4-FFF2-40B4-BE49-F238E27FC236}">
                <a16:creationId xmlns:a16="http://schemas.microsoft.com/office/drawing/2014/main" id="{455BE79C-49BE-47E2-BD9D-9AF32A2E7269}"/>
              </a:ext>
            </a:extLst>
          </p:cNvPr>
          <p:cNvSpPr txBox="1"/>
          <p:nvPr/>
        </p:nvSpPr>
        <p:spPr>
          <a:xfrm>
            <a:off x="4796241" y="3733337"/>
            <a:ext cx="771750" cy="369332"/>
          </a:xfrm>
          <a:prstGeom prst="rect">
            <a:avLst/>
          </a:prstGeom>
          <a:noFill/>
        </p:spPr>
        <p:txBody>
          <a:bodyPr wrap="none" rtlCol="0">
            <a:spAutoFit/>
          </a:bodyPr>
          <a:lstStyle/>
          <a:p>
            <a:r>
              <a:rPr lang="en-US" dirty="0" err="1">
                <a:solidFill>
                  <a:schemeClr val="accent6">
                    <a:lumMod val="75000"/>
                  </a:schemeClr>
                </a:solidFill>
              </a:rPr>
              <a:t>deltaY</a:t>
            </a:r>
            <a:endParaRPr lang="en-US" dirty="0">
              <a:solidFill>
                <a:schemeClr val="accent6">
                  <a:lumMod val="75000"/>
                </a:schemeClr>
              </a:solidFill>
            </a:endParaRPr>
          </a:p>
        </p:txBody>
      </p:sp>
      <p:sp>
        <p:nvSpPr>
          <p:cNvPr id="64" name="TextBox 63">
            <a:extLst>
              <a:ext uri="{FF2B5EF4-FFF2-40B4-BE49-F238E27FC236}">
                <a16:creationId xmlns:a16="http://schemas.microsoft.com/office/drawing/2014/main" id="{6A8FDF56-608E-4EBA-8028-7D990B63A79E}"/>
              </a:ext>
            </a:extLst>
          </p:cNvPr>
          <p:cNvSpPr txBox="1"/>
          <p:nvPr/>
        </p:nvSpPr>
        <p:spPr>
          <a:xfrm>
            <a:off x="4810138" y="4156794"/>
            <a:ext cx="1112869" cy="1107996"/>
          </a:xfrm>
          <a:prstGeom prst="rect">
            <a:avLst/>
          </a:prstGeom>
          <a:noFill/>
        </p:spPr>
        <p:txBody>
          <a:bodyPr wrap="none" rtlCol="0">
            <a:spAutoFit/>
          </a:bodyPr>
          <a:lstStyle/>
          <a:p>
            <a:r>
              <a:rPr lang="en-US" dirty="0"/>
              <a:t>Up</a:t>
            </a:r>
          </a:p>
          <a:p>
            <a:r>
              <a:rPr lang="en-US" sz="1200" dirty="0">
                <a:solidFill>
                  <a:schemeClr val="bg1">
                    <a:lumMod val="50000"/>
                  </a:schemeClr>
                </a:solidFill>
              </a:rPr>
              <a:t>Negative Value</a:t>
            </a:r>
          </a:p>
          <a:p>
            <a:endParaRPr lang="en-US" sz="600" dirty="0">
              <a:solidFill>
                <a:schemeClr val="bg1">
                  <a:lumMod val="50000"/>
                </a:schemeClr>
              </a:solidFill>
            </a:endParaRPr>
          </a:p>
          <a:p>
            <a:r>
              <a:rPr lang="en-US" dirty="0"/>
              <a:t>Down </a:t>
            </a:r>
          </a:p>
          <a:p>
            <a:r>
              <a:rPr lang="en-US" sz="1200" dirty="0">
                <a:solidFill>
                  <a:schemeClr val="bg1">
                    <a:lumMod val="50000"/>
                  </a:schemeClr>
                </a:solidFill>
              </a:rPr>
              <a:t>Positive Value</a:t>
            </a:r>
          </a:p>
        </p:txBody>
      </p:sp>
      <p:cxnSp>
        <p:nvCxnSpPr>
          <p:cNvPr id="66" name="Straight Connector 65">
            <a:extLst>
              <a:ext uri="{FF2B5EF4-FFF2-40B4-BE49-F238E27FC236}">
                <a16:creationId xmlns:a16="http://schemas.microsoft.com/office/drawing/2014/main" id="{E245109A-2AD5-4B91-B9B3-CD8BCD73FE79}"/>
              </a:ext>
            </a:extLst>
          </p:cNvPr>
          <p:cNvCxnSpPr>
            <a:cxnSpLocks/>
          </p:cNvCxnSpPr>
          <p:nvPr/>
        </p:nvCxnSpPr>
        <p:spPr>
          <a:xfrm flipV="1">
            <a:off x="523651" y="4265805"/>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Oval 68">
            <a:extLst>
              <a:ext uri="{FF2B5EF4-FFF2-40B4-BE49-F238E27FC236}">
                <a16:creationId xmlns:a16="http://schemas.microsoft.com/office/drawing/2014/main" id="{E908D9D9-422D-4702-AA76-23CE8352484B}"/>
              </a:ext>
            </a:extLst>
          </p:cNvPr>
          <p:cNvSpPr/>
          <p:nvPr/>
        </p:nvSpPr>
        <p:spPr>
          <a:xfrm>
            <a:off x="2915321" y="420865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TextBox 69">
            <a:extLst>
              <a:ext uri="{FF2B5EF4-FFF2-40B4-BE49-F238E27FC236}">
                <a16:creationId xmlns:a16="http://schemas.microsoft.com/office/drawing/2014/main" id="{8913C5C4-95A9-4D75-8884-BD8B709ED923}"/>
              </a:ext>
            </a:extLst>
          </p:cNvPr>
          <p:cNvSpPr txBox="1"/>
          <p:nvPr/>
        </p:nvSpPr>
        <p:spPr>
          <a:xfrm>
            <a:off x="437927" y="3896473"/>
            <a:ext cx="2794355"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[Down/Up](event)</a:t>
            </a:r>
          </a:p>
        </p:txBody>
      </p:sp>
      <p:sp>
        <p:nvSpPr>
          <p:cNvPr id="71" name="TextBox 70">
            <a:extLst>
              <a:ext uri="{FF2B5EF4-FFF2-40B4-BE49-F238E27FC236}">
                <a16:creationId xmlns:a16="http://schemas.microsoft.com/office/drawing/2014/main" id="{FE0400C1-D2BB-4E4F-9847-A9E324F6AF88}"/>
              </a:ext>
            </a:extLst>
          </p:cNvPr>
          <p:cNvSpPr txBox="1"/>
          <p:nvPr/>
        </p:nvSpPr>
        <p:spPr>
          <a:xfrm>
            <a:off x="435501" y="4394294"/>
            <a:ext cx="1085554" cy="553998"/>
          </a:xfrm>
          <a:prstGeom prst="rect">
            <a:avLst/>
          </a:prstGeom>
          <a:noFill/>
        </p:spPr>
        <p:txBody>
          <a:bodyPr wrap="none" rtlCol="0">
            <a:spAutoFit/>
          </a:bodyPr>
          <a:lstStyle/>
          <a:p>
            <a:r>
              <a:rPr lang="en-US" dirty="0" err="1"/>
              <a:t>event.key</a:t>
            </a:r>
            <a:endParaRPr lang="en-US" dirty="0"/>
          </a:p>
          <a:p>
            <a:r>
              <a:rPr lang="en-US" sz="1200" dirty="0">
                <a:solidFill>
                  <a:schemeClr val="bg1">
                    <a:lumMod val="50000"/>
                  </a:schemeClr>
                </a:solidFill>
              </a:rPr>
              <a:t>Button Code</a:t>
            </a:r>
            <a:endParaRPr lang="en-US" dirty="0"/>
          </a:p>
        </p:txBody>
      </p:sp>
      <p:cxnSp>
        <p:nvCxnSpPr>
          <p:cNvPr id="72" name="Straight Connector 71">
            <a:extLst>
              <a:ext uri="{FF2B5EF4-FFF2-40B4-BE49-F238E27FC236}">
                <a16:creationId xmlns:a16="http://schemas.microsoft.com/office/drawing/2014/main" id="{1D4F2023-9027-45AD-A24F-24D4F75CA17B}"/>
              </a:ext>
            </a:extLst>
          </p:cNvPr>
          <p:cNvCxnSpPr>
            <a:cxnSpLocks/>
          </p:cNvCxnSpPr>
          <p:nvPr/>
        </p:nvCxnSpPr>
        <p:spPr>
          <a:xfrm flipV="1">
            <a:off x="509125" y="5439689"/>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3" name="Oval 72">
            <a:extLst>
              <a:ext uri="{FF2B5EF4-FFF2-40B4-BE49-F238E27FC236}">
                <a16:creationId xmlns:a16="http://schemas.microsoft.com/office/drawing/2014/main" id="{7AC319D9-C845-4DA3-9E11-48A64BD327B3}"/>
              </a:ext>
            </a:extLst>
          </p:cNvPr>
          <p:cNvSpPr/>
          <p:nvPr/>
        </p:nvSpPr>
        <p:spPr>
          <a:xfrm>
            <a:off x="2900795" y="538254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TextBox 73">
            <a:extLst>
              <a:ext uri="{FF2B5EF4-FFF2-40B4-BE49-F238E27FC236}">
                <a16:creationId xmlns:a16="http://schemas.microsoft.com/office/drawing/2014/main" id="{5CDC61E9-9998-4421-8777-E25334A56001}"/>
              </a:ext>
            </a:extLst>
          </p:cNvPr>
          <p:cNvSpPr txBox="1"/>
          <p:nvPr/>
        </p:nvSpPr>
        <p:spPr>
          <a:xfrm>
            <a:off x="423401" y="5070357"/>
            <a:ext cx="2354427" cy="369332"/>
          </a:xfrm>
          <a:prstGeom prst="rect">
            <a:avLst/>
          </a:prstGeom>
          <a:noFill/>
        </p:spPr>
        <p:txBody>
          <a:bodyPr wrap="none" rtlCol="0">
            <a:spAutoFit/>
          </a:bodyPr>
          <a:lstStyle/>
          <a:p>
            <a:r>
              <a:rPr lang="en-US" dirty="0" err="1">
                <a:solidFill>
                  <a:schemeClr val="accent6">
                    <a:lumMod val="75000"/>
                  </a:schemeClr>
                </a:solidFill>
              </a:rPr>
              <a:t>onMouseWheel</a:t>
            </a:r>
            <a:r>
              <a:rPr lang="en-US" dirty="0">
                <a:solidFill>
                  <a:schemeClr val="accent6">
                    <a:lumMod val="75000"/>
                  </a:schemeClr>
                </a:solidFill>
              </a:rPr>
              <a:t>(event)</a:t>
            </a:r>
          </a:p>
        </p:txBody>
      </p:sp>
      <p:sp>
        <p:nvSpPr>
          <p:cNvPr id="75" name="TextBox 74">
            <a:extLst>
              <a:ext uri="{FF2B5EF4-FFF2-40B4-BE49-F238E27FC236}">
                <a16:creationId xmlns:a16="http://schemas.microsoft.com/office/drawing/2014/main" id="{D2D2177E-5D40-4824-9945-F584CE9CAE6F}"/>
              </a:ext>
            </a:extLst>
          </p:cNvPr>
          <p:cNvSpPr txBox="1"/>
          <p:nvPr/>
        </p:nvSpPr>
        <p:spPr>
          <a:xfrm>
            <a:off x="420975" y="5568178"/>
            <a:ext cx="1357744" cy="553998"/>
          </a:xfrm>
          <a:prstGeom prst="rect">
            <a:avLst/>
          </a:prstGeom>
          <a:noFill/>
        </p:spPr>
        <p:txBody>
          <a:bodyPr wrap="none" rtlCol="0">
            <a:spAutoFit/>
          </a:bodyPr>
          <a:lstStyle/>
          <a:p>
            <a:r>
              <a:rPr lang="en-US" dirty="0" err="1"/>
              <a:t>event.deltaY</a:t>
            </a:r>
            <a:endParaRPr lang="en-US" dirty="0"/>
          </a:p>
          <a:p>
            <a:r>
              <a:rPr lang="en-US" sz="1200" dirty="0">
                <a:solidFill>
                  <a:schemeClr val="bg1">
                    <a:lumMod val="50000"/>
                  </a:schemeClr>
                </a:solidFill>
              </a:rPr>
              <a:t>Double</a:t>
            </a:r>
            <a:endParaRPr lang="en-US" dirty="0"/>
          </a:p>
        </p:txBody>
      </p:sp>
    </p:spTree>
    <p:extLst>
      <p:ext uri="{BB962C8B-B14F-4D97-AF65-F5344CB8AC3E}">
        <p14:creationId xmlns:p14="http://schemas.microsoft.com/office/powerpoint/2010/main" val="185280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8044436" y="1039715"/>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Polling</a:t>
              </a:r>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233494" y="1571045"/>
            <a:ext cx="2653803" cy="923330"/>
          </a:xfrm>
          <a:prstGeom prst="rect">
            <a:avLst/>
          </a:prstGeom>
          <a:noFill/>
        </p:spPr>
        <p:txBody>
          <a:bodyPr wrap="none" rtlCol="0">
            <a:spAutoFit/>
          </a:bodyPr>
          <a:lstStyle/>
          <a:p>
            <a:pPr algn="r"/>
            <a:r>
              <a:rPr lang="en-US" dirty="0"/>
              <a:t>Best for continuous input</a:t>
            </a:r>
          </a:p>
          <a:p>
            <a:pPr algn="r"/>
            <a:r>
              <a:rPr lang="en-US" dirty="0"/>
              <a:t>Called inside of game loop</a:t>
            </a:r>
          </a:p>
          <a:p>
            <a:pPr algn="r"/>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385" y="2782641"/>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2449895"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2449895"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2061643" y="3291976"/>
            <a:ext cx="388252"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2"/>
            <a:endCxn id="53" idx="0"/>
          </p:cNvCxnSpPr>
          <p:nvPr/>
        </p:nvCxnSpPr>
        <p:spPr>
          <a:xfrm>
            <a:off x="2993216"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039" y="2782640"/>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8198274"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198274"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1"/>
            <a:endCxn id="60" idx="3"/>
          </p:cNvCxnSpPr>
          <p:nvPr/>
        </p:nvCxnSpPr>
        <p:spPr>
          <a:xfrm flipH="1" flipV="1">
            <a:off x="9284916" y="3291976"/>
            <a:ext cx="531123"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0"/>
            <a:endCxn id="60" idx="2"/>
          </p:cNvCxnSpPr>
          <p:nvPr/>
        </p:nvCxnSpPr>
        <p:spPr>
          <a:xfrm flipV="1">
            <a:off x="8741595"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330331" y="6103051"/>
            <a:ext cx="3145285" cy="369332"/>
          </a:xfrm>
          <a:prstGeom prst="rect">
            <a:avLst/>
          </a:prstGeom>
          <a:noFill/>
        </p:spPr>
        <p:txBody>
          <a:bodyPr wrap="none" rtlCol="0">
            <a:spAutoFit/>
          </a:bodyPr>
          <a:lstStyle/>
          <a:p>
            <a:r>
              <a:rPr lang="en-US" dirty="0"/>
              <a:t>Similar event vs. polling choices</a:t>
            </a:r>
          </a:p>
        </p:txBody>
      </p:sp>
    </p:spTree>
    <p:extLst>
      <p:ext uri="{BB962C8B-B14F-4D97-AF65-F5344CB8AC3E}">
        <p14:creationId xmlns:p14="http://schemas.microsoft.com/office/powerpoint/2010/main" val="172151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477C10CB-E4A9-4EAB-961C-9C17B51169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98001" y="3253187"/>
            <a:ext cx="2653803" cy="923330"/>
          </a:xfrm>
          <a:prstGeom prst="rect">
            <a:avLst/>
          </a:prstGeom>
          <a:noFill/>
        </p:spPr>
        <p:txBody>
          <a:bodyPr wrap="none" rtlCol="0">
            <a:spAutoFit/>
          </a:bodyPr>
          <a:lstStyle/>
          <a:p>
            <a:r>
              <a:rPr lang="en-US" dirty="0"/>
              <a:t>Best for continuous input</a:t>
            </a:r>
          </a:p>
          <a:p>
            <a:r>
              <a:rPr lang="en-US" dirty="0"/>
              <a:t>Called inside of game loop</a:t>
            </a:r>
          </a:p>
          <a:p>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1489168"/>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6652928" y="1536839"/>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8551287" y="1529888"/>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5598928" y="1998504"/>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3"/>
            <a:endCxn id="53" idx="1"/>
          </p:cNvCxnSpPr>
          <p:nvPr/>
        </p:nvCxnSpPr>
        <p:spPr>
          <a:xfrm flipV="1">
            <a:off x="7739570" y="1991553"/>
            <a:ext cx="811717" cy="69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3134853"/>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6652928"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551287"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3"/>
            <a:endCxn id="60" idx="1"/>
          </p:cNvCxnSpPr>
          <p:nvPr/>
        </p:nvCxnSpPr>
        <p:spPr>
          <a:xfrm flipV="1">
            <a:off x="5598928" y="3644189"/>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1"/>
            <a:endCxn id="60" idx="3"/>
          </p:cNvCxnSpPr>
          <p:nvPr/>
        </p:nvCxnSpPr>
        <p:spPr>
          <a:xfrm flipH="1">
            <a:off x="7739570" y="3644189"/>
            <a:ext cx="81171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421496" y="5108761"/>
            <a:ext cx="3130024" cy="369332"/>
          </a:xfrm>
          <a:prstGeom prst="rect">
            <a:avLst/>
          </a:prstGeom>
          <a:noFill/>
        </p:spPr>
        <p:txBody>
          <a:bodyPr wrap="none" rtlCol="0">
            <a:spAutoFit/>
          </a:bodyPr>
          <a:lstStyle/>
          <a:p>
            <a:r>
              <a:rPr lang="en-US" dirty="0"/>
              <a:t>Similar Event vs. Polling Choices</a:t>
            </a:r>
          </a:p>
        </p:txBody>
      </p:sp>
      <p:cxnSp>
        <p:nvCxnSpPr>
          <p:cNvPr id="57" name="Straight Connector 56">
            <a:extLst>
              <a:ext uri="{FF2B5EF4-FFF2-40B4-BE49-F238E27FC236}">
                <a16:creationId xmlns:a16="http://schemas.microsoft.com/office/drawing/2014/main" id="{E2F822CF-5B21-4E9C-BFD9-D3CDD1E551D0}"/>
              </a:ext>
            </a:extLst>
          </p:cNvPr>
          <p:cNvCxnSpPr>
            <a:cxnSpLocks/>
          </p:cNvCxnSpPr>
          <p:nvPr/>
        </p:nvCxnSpPr>
        <p:spPr>
          <a:xfrm flipV="1">
            <a:off x="983725" y="3048500"/>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8" name="Oval 57">
            <a:extLst>
              <a:ext uri="{FF2B5EF4-FFF2-40B4-BE49-F238E27FC236}">
                <a16:creationId xmlns:a16="http://schemas.microsoft.com/office/drawing/2014/main" id="{6812C3A1-7555-4F9D-84D5-238A26AE2916}"/>
              </a:ext>
            </a:extLst>
          </p:cNvPr>
          <p:cNvSpPr/>
          <p:nvPr/>
        </p:nvSpPr>
        <p:spPr>
          <a:xfrm>
            <a:off x="3375395" y="29913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TextBox 58">
            <a:extLst>
              <a:ext uri="{FF2B5EF4-FFF2-40B4-BE49-F238E27FC236}">
                <a16:creationId xmlns:a16="http://schemas.microsoft.com/office/drawing/2014/main" id="{9BEB49D4-11EB-4A47-97DD-B81EC50D377B}"/>
              </a:ext>
            </a:extLst>
          </p:cNvPr>
          <p:cNvSpPr txBox="1"/>
          <p:nvPr/>
        </p:nvSpPr>
        <p:spPr>
          <a:xfrm>
            <a:off x="898001" y="2679168"/>
            <a:ext cx="810030" cy="369332"/>
          </a:xfrm>
          <a:prstGeom prst="rect">
            <a:avLst/>
          </a:prstGeom>
          <a:noFill/>
        </p:spPr>
        <p:txBody>
          <a:bodyPr wrap="none" rtlCol="0">
            <a:spAutoFit/>
          </a:bodyPr>
          <a:lstStyle/>
          <a:p>
            <a:r>
              <a:rPr lang="en-US" dirty="0">
                <a:solidFill>
                  <a:schemeClr val="accent6">
                    <a:lumMod val="75000"/>
                  </a:schemeClr>
                </a:solidFill>
              </a:rPr>
              <a:t>Polling</a:t>
            </a:r>
          </a:p>
        </p:txBody>
      </p:sp>
      <p:cxnSp>
        <p:nvCxnSpPr>
          <p:cNvPr id="64" name="Straight Connector 63">
            <a:extLst>
              <a:ext uri="{FF2B5EF4-FFF2-40B4-BE49-F238E27FC236}">
                <a16:creationId xmlns:a16="http://schemas.microsoft.com/office/drawing/2014/main" id="{30820A13-F53F-4042-8AA9-C07171CB2AD1}"/>
              </a:ext>
            </a:extLst>
          </p:cNvPr>
          <p:cNvCxnSpPr>
            <a:cxnSpLocks/>
          </p:cNvCxnSpPr>
          <p:nvPr/>
        </p:nvCxnSpPr>
        <p:spPr>
          <a:xfrm flipV="1">
            <a:off x="4527670" y="5489862"/>
            <a:ext cx="2897160" cy="2301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Oval 64">
            <a:extLst>
              <a:ext uri="{FF2B5EF4-FFF2-40B4-BE49-F238E27FC236}">
                <a16:creationId xmlns:a16="http://schemas.microsoft.com/office/drawing/2014/main" id="{C351D79A-3D04-4D53-A6C9-CD1E20E75832}"/>
              </a:ext>
            </a:extLst>
          </p:cNvPr>
          <p:cNvSpPr/>
          <p:nvPr/>
        </p:nvSpPr>
        <p:spPr>
          <a:xfrm>
            <a:off x="7418170" y="543271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TextBox 65">
            <a:extLst>
              <a:ext uri="{FF2B5EF4-FFF2-40B4-BE49-F238E27FC236}">
                <a16:creationId xmlns:a16="http://schemas.microsoft.com/office/drawing/2014/main" id="{7BC5C696-BFE8-418F-A01C-A110524E1FF6}"/>
              </a:ext>
            </a:extLst>
          </p:cNvPr>
          <p:cNvSpPr txBox="1"/>
          <p:nvPr/>
        </p:nvSpPr>
        <p:spPr>
          <a:xfrm>
            <a:off x="4178834" y="5618097"/>
            <a:ext cx="3630610" cy="369332"/>
          </a:xfrm>
          <a:prstGeom prst="rect">
            <a:avLst/>
          </a:prstGeom>
          <a:noFill/>
        </p:spPr>
        <p:txBody>
          <a:bodyPr wrap="none" rtlCol="0">
            <a:spAutoFit/>
          </a:bodyPr>
          <a:lstStyle/>
          <a:p>
            <a:pPr algn="r"/>
            <a:r>
              <a:rPr lang="en-US" dirty="0"/>
              <a:t>UI Components – Collisions – Physics</a:t>
            </a:r>
          </a:p>
        </p:txBody>
      </p:sp>
    </p:spTree>
    <p:extLst>
      <p:ext uri="{BB962C8B-B14F-4D97-AF65-F5344CB8AC3E}">
        <p14:creationId xmlns:p14="http://schemas.microsoft.com/office/powerpoint/2010/main" val="4268175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1761</Words>
  <Application>Microsoft Office PowerPoint</Application>
  <PresentationFormat>Widescreen</PresentationFormat>
  <Paragraphs>368</Paragraphs>
  <Slides>21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Ricks</dc:creator>
  <cp:lastModifiedBy>Brian Ricks</cp:lastModifiedBy>
  <cp:revision>65</cp:revision>
  <dcterms:created xsi:type="dcterms:W3CDTF">2019-02-06T17:03:21Z</dcterms:created>
  <dcterms:modified xsi:type="dcterms:W3CDTF">2021-02-01T22:07:44Z</dcterms:modified>
</cp:coreProperties>
</file>