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77" r:id="rId6"/>
    <p:sldId id="274" r:id="rId7"/>
    <p:sldId id="258" r:id="rId8"/>
    <p:sldId id="259" r:id="rId9"/>
    <p:sldId id="260" r:id="rId10"/>
    <p:sldId id="261" r:id="rId11"/>
    <p:sldId id="262" r:id="rId12"/>
    <p:sldId id="263" r:id="rId13"/>
    <p:sldId id="265" r:id="rId14"/>
    <p:sldId id="273" r:id="rId15"/>
    <p:sldId id="266" r:id="rId16"/>
    <p:sldId id="264" r:id="rId17"/>
    <p:sldId id="267" r:id="rId18"/>
    <p:sldId id="268" r:id="rId19"/>
    <p:sldId id="270" r:id="rId20"/>
    <p:sldId id="271" r:id="rId21"/>
    <p:sldId id="272"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81" d="100"/>
          <a:sy n="181" d="100"/>
        </p:scale>
        <p:origin x="139"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2/3/2021</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2/3/2021</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EBA5A-1AE0-409C-A2E8-DFD05A9805D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301D54-F180-417A-B9A2-22EDAA2024D0}"/>
              </a:ext>
            </a:extLst>
          </p:cNvPr>
          <p:cNvPicPr>
            <a:picLocks noChangeAspect="1"/>
          </p:cNvPicPr>
          <p:nvPr/>
        </p:nvPicPr>
        <p:blipFill>
          <a:blip r:embed="rId2"/>
          <a:stretch>
            <a:fillRect/>
          </a:stretch>
        </p:blipFill>
        <p:spPr>
          <a:xfrm>
            <a:off x="2815838" y="1049664"/>
            <a:ext cx="6712721" cy="37759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44B9BD-9F27-433E-9028-711068122C1B}"/>
              </a:ext>
            </a:extLst>
          </p:cNvPr>
          <p:cNvSpPr txBox="1"/>
          <p:nvPr/>
        </p:nvSpPr>
        <p:spPr>
          <a:xfrm>
            <a:off x="0" y="5268482"/>
            <a:ext cx="12192000" cy="923330"/>
          </a:xfrm>
          <a:prstGeom prst="rect">
            <a:avLst/>
          </a:prstGeom>
          <a:noFill/>
        </p:spPr>
        <p:txBody>
          <a:bodyPr wrap="square" rtlCol="0">
            <a:spAutoFit/>
          </a:bodyPr>
          <a:lstStyle/>
          <a:p>
            <a:pPr algn="ctr"/>
            <a:r>
              <a:rPr lang="en-US" dirty="0">
                <a:solidFill>
                  <a:schemeClr val="bg1"/>
                </a:solidFill>
              </a:rPr>
              <a:t>Created for Intro to Game Programming at the University of Nebraska at Omaha</a:t>
            </a:r>
          </a:p>
          <a:p>
            <a:pPr algn="ctr"/>
            <a:r>
              <a:rPr lang="en-US" dirty="0">
                <a:solidFill>
                  <a:schemeClr val="bg1"/>
                </a:solidFill>
              </a:rPr>
              <a:t>But free for anyone to use and learn.</a:t>
            </a:r>
          </a:p>
          <a:p>
            <a:pPr algn="ctr"/>
            <a:r>
              <a:rPr lang="en-US" dirty="0">
                <a:solidFill>
                  <a:schemeClr val="bg1"/>
                </a:solidFill>
              </a:rPr>
              <a:t>B. Ricks, PhD</a:t>
            </a:r>
          </a:p>
        </p:txBody>
      </p:sp>
      <p:sp>
        <p:nvSpPr>
          <p:cNvPr id="7" name="Rectangle 6">
            <a:extLst>
              <a:ext uri="{FF2B5EF4-FFF2-40B4-BE49-F238E27FC236}">
                <a16:creationId xmlns:a16="http://schemas.microsoft.com/office/drawing/2014/main" id="{7D9E5DCD-2332-45B8-BD0B-8350B07D4E74}"/>
              </a:ext>
            </a:extLst>
          </p:cNvPr>
          <p:cNvSpPr/>
          <p:nvPr/>
        </p:nvSpPr>
        <p:spPr>
          <a:xfrm>
            <a:off x="10714456" y="6091067"/>
            <a:ext cx="1321688" cy="599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1E714503-0C76-4991-95D2-B860BFA2CB1B}"/>
              </a:ext>
            </a:extLst>
          </p:cNvPr>
          <p:cNvPicPr>
            <a:picLocks noChangeAspect="1"/>
          </p:cNvPicPr>
          <p:nvPr/>
        </p:nvPicPr>
        <p:blipFill>
          <a:blip r:embed="rId3"/>
          <a:stretch>
            <a:fillRect/>
          </a:stretch>
        </p:blipFill>
        <p:spPr>
          <a:xfrm>
            <a:off x="10714456" y="6091067"/>
            <a:ext cx="1321688" cy="599655"/>
          </a:xfrm>
          <a:prstGeom prst="rect">
            <a:avLst/>
          </a:prstGeom>
        </p:spPr>
      </p:pic>
    </p:spTree>
    <p:extLst>
      <p:ext uri="{BB962C8B-B14F-4D97-AF65-F5344CB8AC3E}">
        <p14:creationId xmlns:p14="http://schemas.microsoft.com/office/powerpoint/2010/main" val="294428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810030" cy="369332"/>
          </a:xfrm>
          <a:prstGeom prst="rect">
            <a:avLst/>
          </a:prstGeom>
          <a:noFill/>
        </p:spPr>
        <p:txBody>
          <a:bodyPr wrap="none" rtlCol="0">
            <a:spAutoFit/>
          </a:bodyPr>
          <a:lstStyle/>
          <a:p>
            <a:r>
              <a:rPr lang="en-US" dirty="0">
                <a:solidFill>
                  <a:schemeClr val="accent6">
                    <a:lumMod val="75000"/>
                  </a:schemeClr>
                </a:solidFill>
              </a:rPr>
              <a:t>Polling</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268489" cy="369332"/>
          </a:xfrm>
          <a:prstGeom prst="rect">
            <a:avLst/>
          </a:prstGeom>
          <a:noFill/>
        </p:spPr>
        <p:txBody>
          <a:bodyPr wrap="none" rtlCol="0">
            <a:spAutoFit/>
          </a:bodyPr>
          <a:lstStyle/>
          <a:p>
            <a:r>
              <a:rPr lang="en-US" dirty="0">
                <a:solidFill>
                  <a:schemeClr val="accent6">
                    <a:lumMod val="75000"/>
                  </a:schemeClr>
                </a:solidFill>
              </a:rPr>
              <a:t>Possibilities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785104"/>
          </a:xfrm>
          <a:prstGeom prst="rect">
            <a:avLst/>
          </a:prstGeom>
          <a:noFill/>
        </p:spPr>
        <p:txBody>
          <a:bodyPr wrap="square" rtlCol="0">
            <a:spAutoFit/>
          </a:bodyPr>
          <a:lstStyle/>
          <a:p>
            <a:pPr>
              <a:spcAft>
                <a:spcPts val="600"/>
              </a:spcAft>
            </a:pPr>
            <a:r>
              <a:rPr lang="en-US" dirty="0"/>
              <a:t>Four possible situations:</a:t>
            </a:r>
          </a:p>
          <a:p>
            <a:pPr marL="342900" indent="-342900">
              <a:spcAft>
                <a:spcPts val="600"/>
              </a:spcAft>
              <a:buFont typeface="+mj-lt"/>
              <a:buAutoNum type="arabicPeriod"/>
            </a:pPr>
            <a:r>
              <a:rPr lang="en-US" dirty="0"/>
              <a:t>Circle entirely in AABB</a:t>
            </a:r>
          </a:p>
          <a:p>
            <a:pPr marL="342900" indent="-342900">
              <a:spcAft>
                <a:spcPts val="600"/>
              </a:spcAft>
              <a:buFont typeface="+mj-lt"/>
              <a:buAutoNum type="arabicPeriod"/>
            </a:pPr>
            <a:r>
              <a:rPr lang="en-US" dirty="0"/>
              <a:t>AABB entirely in Circle</a:t>
            </a:r>
          </a:p>
          <a:p>
            <a:pPr marL="342900" indent="-342900">
              <a:spcAft>
                <a:spcPts val="600"/>
              </a:spcAft>
              <a:buFont typeface="+mj-lt"/>
              <a:buAutoNum type="arabicPeriod"/>
            </a:pPr>
            <a:r>
              <a:rPr lang="en-US" dirty="0"/>
              <a:t>AABB/Circle intersect</a:t>
            </a:r>
          </a:p>
          <a:p>
            <a:pPr marL="342900" indent="-342900">
              <a:spcAft>
                <a:spcPts val="600"/>
              </a:spcAft>
              <a:buFont typeface="+mj-lt"/>
              <a:buAutoNum type="arabicPeriod"/>
            </a:pPr>
            <a:r>
              <a:rPr lang="en-US" dirty="0"/>
              <a:t>No intersection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486787" y="4286175"/>
                <a:ext cx="2977137" cy="1754326"/>
              </a:xfrm>
              <a:prstGeom prst="rect">
                <a:avLst/>
              </a:prstGeom>
              <a:noFill/>
            </p:spPr>
            <p:txBody>
              <a:bodyPr wrap="square" rtlCol="0">
                <a:spAutoFit/>
              </a:bodyPr>
              <a:lstStyle/>
              <a:p>
                <a:r>
                  <a:rPr lang="en-US" dirty="0"/>
                  <a:t>Find the point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𝑟𝑥</m:t>
                        </m:r>
                        <m:r>
                          <a:rPr lang="en-US" i="1">
                            <a:latin typeface="Cambria Math" panose="02040503050406030204" pitchFamily="18" charset="0"/>
                          </a:rPr>
                          <m:t>,</m:t>
                        </m:r>
                        <m:r>
                          <a:rPr lang="en-US" i="1">
                            <a:latin typeface="Cambria Math" panose="02040503050406030204" pitchFamily="18" charset="0"/>
                          </a:rPr>
                          <m:t>𝑟𝑦</m:t>
                        </m:r>
                      </m:e>
                    </m:d>
                  </m:oMath>
                </a14:m>
                <a:r>
                  <a:rPr lang="en-US" dirty="0"/>
                  <a:t> on the AABB closest to the circle center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𝐼𝐹𝐹</m:t>
                    </m:r>
                  </m:oMath>
                </a14:m>
                <a:r>
                  <a:rPr lang="en-US" dirty="0"/>
                  <a:t> the distance is less than the radius, they are in collision.</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486787" y="4286175"/>
                <a:ext cx="2977137" cy="1754326"/>
              </a:xfrm>
              <a:prstGeom prst="rect">
                <a:avLst/>
              </a:prstGeom>
              <a:blipFill>
                <a:blip r:embed="rId2"/>
                <a:stretch>
                  <a:fillRect l="-1844" t="-1736" r="-266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485422" y="419265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1317695" y="379647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4" name="Oval 63">
            <a:extLst>
              <a:ext uri="{FF2B5EF4-FFF2-40B4-BE49-F238E27FC236}">
                <a16:creationId xmlns:a16="http://schemas.microsoft.com/office/drawing/2014/main" id="{B9FF2606-C243-4E53-81BF-17DA33308F28}"/>
              </a:ext>
            </a:extLst>
          </p:cNvPr>
          <p:cNvSpPr/>
          <p:nvPr/>
        </p:nvSpPr>
        <p:spPr>
          <a:xfrm>
            <a:off x="3461955" y="413892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6A0E81D-AB2E-45D1-A39B-BFE2CFB197C6}"/>
              </a:ext>
            </a:extLst>
          </p:cNvPr>
          <p:cNvSpPr/>
          <p:nvPr/>
        </p:nvSpPr>
        <p:spPr>
          <a:xfrm>
            <a:off x="5349840" y="2192567"/>
            <a:ext cx="1497626" cy="2003148"/>
          </a:xfrm>
          <a:prstGeom prst="rect">
            <a:avLst/>
          </a:prstGeom>
          <a:noFill/>
          <a:ln w="190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0325FBE-ED2F-4E74-9E13-59068552FE7E}"/>
              </a:ext>
            </a:extLst>
          </p:cNvPr>
          <p:cNvSpPr/>
          <p:nvPr/>
        </p:nvSpPr>
        <p:spPr>
          <a:xfrm>
            <a:off x="5589584" y="2692635"/>
            <a:ext cx="901759" cy="9017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Arc 44">
            <a:extLst>
              <a:ext uri="{FF2B5EF4-FFF2-40B4-BE49-F238E27FC236}">
                <a16:creationId xmlns:a16="http://schemas.microsoft.com/office/drawing/2014/main" id="{8AD8956B-BFA0-43D6-AA0A-60D3EB64A0B6}"/>
              </a:ext>
            </a:extLst>
          </p:cNvPr>
          <p:cNvSpPr/>
          <p:nvPr/>
        </p:nvSpPr>
        <p:spPr>
          <a:xfrm rot="16200000">
            <a:off x="4874950" y="1178492"/>
            <a:ext cx="3905416" cy="4038344"/>
          </a:xfrm>
          <a:prstGeom prst="arc">
            <a:avLst>
              <a:gd name="adj1" fmla="val 10139362"/>
              <a:gd name="adj2" fmla="val 60261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076B72E5-B6E8-4329-B1E2-253413E1DB54}"/>
              </a:ext>
            </a:extLst>
          </p:cNvPr>
          <p:cNvSpPr/>
          <p:nvPr/>
        </p:nvSpPr>
        <p:spPr>
          <a:xfrm rot="16200000">
            <a:off x="4874950" y="1174970"/>
            <a:ext cx="3905416" cy="4038344"/>
          </a:xfrm>
          <a:prstGeom prst="arc">
            <a:avLst>
              <a:gd name="adj1" fmla="val 11133513"/>
              <a:gd name="adj2" fmla="val 0"/>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F202C6C6-40D8-4672-AE22-6671F4CD811C}"/>
              </a:ext>
            </a:extLst>
          </p:cNvPr>
          <p:cNvSpPr/>
          <p:nvPr/>
        </p:nvSpPr>
        <p:spPr>
          <a:xfrm>
            <a:off x="3877981" y="3711362"/>
            <a:ext cx="1026538" cy="102653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A27FC5B-71F7-45C0-ABF7-C234AF383F87}"/>
              </a:ext>
            </a:extLst>
          </p:cNvPr>
          <p:cNvSpPr/>
          <p:nvPr/>
        </p:nvSpPr>
        <p:spPr>
          <a:xfrm>
            <a:off x="4666959" y="2895661"/>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B119F888-6C7B-4402-A725-C8B3EF08CF3B}"/>
              </a:ext>
            </a:extLst>
          </p:cNvPr>
          <p:cNvSpPr txBox="1"/>
          <p:nvPr/>
        </p:nvSpPr>
        <p:spPr>
          <a:xfrm>
            <a:off x="5871773" y="2659521"/>
            <a:ext cx="359394"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6E49F2EB-B87C-490F-A90E-E6432E5854AB}"/>
              </a:ext>
            </a:extLst>
          </p:cNvPr>
          <p:cNvSpPr txBox="1"/>
          <p:nvPr/>
        </p:nvSpPr>
        <p:spPr>
          <a:xfrm>
            <a:off x="6587239" y="1190118"/>
            <a:ext cx="3593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0B03AB78-E1C3-40FD-9B2E-24187426017A}"/>
              </a:ext>
            </a:extLst>
          </p:cNvPr>
          <p:cNvSpPr txBox="1"/>
          <p:nvPr/>
        </p:nvSpPr>
        <p:spPr>
          <a:xfrm>
            <a:off x="4947483" y="2854351"/>
            <a:ext cx="359394" cy="369332"/>
          </a:xfrm>
          <a:prstGeom prst="rect">
            <a:avLst/>
          </a:prstGeom>
          <a:noFill/>
        </p:spPr>
        <p:txBody>
          <a:bodyPr wrap="none" rtlCol="0">
            <a:spAutoFit/>
          </a:bodyPr>
          <a:lstStyle/>
          <a:p>
            <a:r>
              <a:rPr lang="en-US" dirty="0"/>
              <a:t>3.</a:t>
            </a:r>
          </a:p>
        </p:txBody>
      </p:sp>
      <p:sp>
        <p:nvSpPr>
          <p:cNvPr id="58" name="TextBox 57">
            <a:extLst>
              <a:ext uri="{FF2B5EF4-FFF2-40B4-BE49-F238E27FC236}">
                <a16:creationId xmlns:a16="http://schemas.microsoft.com/office/drawing/2014/main" id="{DCCB3F7A-EFC7-4602-8EFA-35E51AA7E268}"/>
              </a:ext>
            </a:extLst>
          </p:cNvPr>
          <p:cNvSpPr txBox="1"/>
          <p:nvPr/>
        </p:nvSpPr>
        <p:spPr>
          <a:xfrm>
            <a:off x="4226432" y="3709955"/>
            <a:ext cx="359394"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35315D-E3B0-46A1-BBAD-D43DA285DC9B}"/>
                  </a:ext>
                </a:extLst>
              </p:cNvPr>
              <p:cNvSpPr txBox="1"/>
              <p:nvPr/>
            </p:nvSpPr>
            <p:spPr>
              <a:xfrm>
                <a:off x="8861443" y="1586195"/>
                <a:ext cx="2977137" cy="203132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𝐼𝐹𝐹</m:t>
                    </m:r>
                    <m:r>
                      <a:rPr lang="en-US" b="0" i="1" smtClean="0">
                        <a:latin typeface="Cambria Math" panose="02040503050406030204" pitchFamily="18" charset="0"/>
                      </a:rPr>
                      <m:t> (</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is in the AABB,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e>
                    </m:d>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a:t>
                </a:r>
              </a:p>
              <a:p>
                <a:endParaRPr lang="en-US" dirty="0"/>
              </a:p>
              <a:p>
                <a:r>
                  <a:rPr lang="en-US" dirty="0"/>
                  <a:t>Otherwise,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r>
                      <a:rPr lang="en-US" b="0" i="1" smtClean="0">
                        <a:latin typeface="Cambria Math" panose="02040503050406030204" pitchFamily="18" charset="0"/>
                      </a:rPr>
                      <m:t>)</m:t>
                    </m:r>
                  </m:oMath>
                </a14:m>
                <a:r>
                  <a:rPr lang="en-US" dirty="0"/>
                  <a:t> is on the side or corner closest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e>
                    </m:d>
                  </m:oMath>
                </a14:m>
                <a:r>
                  <a:rPr lang="en-US" dirty="0"/>
                  <a:t>. Find this side/corner with a series of checks.</a:t>
                </a:r>
              </a:p>
            </p:txBody>
          </p:sp>
        </mc:Choice>
        <mc:Fallback xmlns="">
          <p:sp>
            <p:nvSpPr>
              <p:cNvPr id="59" name="TextBox 58">
                <a:extLst>
                  <a:ext uri="{FF2B5EF4-FFF2-40B4-BE49-F238E27FC236}">
                    <a16:creationId xmlns:a16="http://schemas.microsoft.com/office/drawing/2014/main" id="{9E35315D-E3B0-46A1-BBAD-D43DA285DC9B}"/>
                  </a:ext>
                </a:extLst>
              </p:cNvPr>
              <p:cNvSpPr txBox="1">
                <a:spLocks noRot="1" noChangeAspect="1" noMove="1" noResize="1" noEditPoints="1" noAdjustHandles="1" noChangeArrowheads="1" noChangeShapeType="1" noTextEdit="1"/>
              </p:cNvSpPr>
              <p:nvPr/>
            </p:nvSpPr>
            <p:spPr>
              <a:xfrm>
                <a:off x="8861443" y="1586195"/>
                <a:ext cx="2977137" cy="2031325"/>
              </a:xfrm>
              <a:prstGeom prst="rect">
                <a:avLst/>
              </a:prstGeom>
              <a:blipFill>
                <a:blip r:embed="rId3"/>
                <a:stretch>
                  <a:fillRect l="-1844" t="-1502" r="-2459" b="-3904"/>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7A3D0D17-E225-4F08-A196-317296A976F1}"/>
              </a:ext>
            </a:extLst>
          </p:cNvPr>
          <p:cNvCxnSpPr>
            <a:cxnSpLocks/>
          </p:cNvCxnSpPr>
          <p:nvPr/>
        </p:nvCxnSpPr>
        <p:spPr>
          <a:xfrm>
            <a:off x="8860078" y="149267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7F5A880D-EBD2-4C73-92C6-47134D83BF95}"/>
              </a:ext>
            </a:extLst>
          </p:cNvPr>
          <p:cNvSpPr txBox="1"/>
          <p:nvPr/>
        </p:nvSpPr>
        <p:spPr>
          <a:xfrm>
            <a:off x="9692351" y="109649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6" name="Oval 65">
            <a:extLst>
              <a:ext uri="{FF2B5EF4-FFF2-40B4-BE49-F238E27FC236}">
                <a16:creationId xmlns:a16="http://schemas.microsoft.com/office/drawing/2014/main" id="{96D1BA74-BB43-4C63-AFE8-B27713547A40}"/>
              </a:ext>
            </a:extLst>
          </p:cNvPr>
          <p:cNvSpPr/>
          <p:nvPr/>
        </p:nvSpPr>
        <p:spPr>
          <a:xfrm>
            <a:off x="8780155" y="14346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8F0170F8-65A8-46F3-AD14-49E0AACD1692}"/>
              </a:ext>
            </a:extLst>
          </p:cNvPr>
          <p:cNvSpPr txBox="1"/>
          <p:nvPr/>
        </p:nvSpPr>
        <p:spPr>
          <a:xfrm>
            <a:off x="8861443" y="4343605"/>
            <a:ext cx="2977137" cy="1169551"/>
          </a:xfrm>
          <a:prstGeom prst="rect">
            <a:avLst/>
          </a:prstGeom>
          <a:noFill/>
        </p:spPr>
        <p:txBody>
          <a:bodyPr wrap="square" rtlCol="0">
            <a:spAutoFit/>
          </a:bodyPr>
          <a:lstStyle/>
          <a:p>
            <a:r>
              <a:rPr lang="en-US" sz="1400" dirty="0">
                <a:latin typeface="Lucida Console" panose="020B0609040504020204" pitchFamily="49" charset="0"/>
              </a:rPr>
              <a:t>(</a:t>
            </a:r>
            <a:r>
              <a:rPr lang="en-US" sz="1400" dirty="0" err="1">
                <a:latin typeface="Lucida Console" panose="020B0609040504020204" pitchFamily="49" charset="0"/>
              </a:rPr>
              <a:t>rx,ry</a:t>
            </a:r>
            <a:r>
              <a:rPr lang="en-US" sz="1400" dirty="0">
                <a:latin typeface="Lucida Console" panose="020B0609040504020204" pitchFamily="49" charset="0"/>
              </a:rPr>
              <a:t>)=bottom left</a:t>
            </a:r>
          </a:p>
          <a:p>
            <a:r>
              <a:rPr lang="en-US" sz="1400" dirty="0">
                <a:latin typeface="Lucida Console" panose="020B0609040504020204" pitchFamily="49" charset="0"/>
              </a:rPr>
              <a:t>if(cx &gt; </a:t>
            </a:r>
            <a:r>
              <a:rPr lang="en-US" sz="1400" dirty="0" err="1">
                <a:latin typeface="Lucida Console" panose="020B0609040504020204" pitchFamily="49" charset="0"/>
              </a:rPr>
              <a:t>rx+rw</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a:t>
            </a:r>
            <a:r>
              <a:rPr lang="en-US" sz="1400" dirty="0" err="1">
                <a:latin typeface="Lucida Console" panose="020B0609040504020204" pitchFamily="49" charset="0"/>
              </a:rPr>
              <a:t>rx+rw</a:t>
            </a:r>
            <a:endParaRPr lang="en-US" sz="1400" dirty="0">
              <a:latin typeface="Lucida Console" panose="020B0609040504020204" pitchFamily="49" charset="0"/>
            </a:endParaRPr>
          </a:p>
          <a:p>
            <a:r>
              <a:rPr lang="en-US" sz="1400" dirty="0">
                <a:latin typeface="Lucida Console" panose="020B0609040504020204" pitchFamily="49" charset="0"/>
              </a:rPr>
              <a:t>else if(cx &gt; </a:t>
            </a:r>
            <a:r>
              <a:rPr lang="en-US" sz="1400" dirty="0" err="1">
                <a:latin typeface="Lucida Console" panose="020B0609040504020204" pitchFamily="49" charset="0"/>
              </a:rPr>
              <a:t>rx</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=cx</a:t>
            </a:r>
          </a:p>
          <a:p>
            <a:r>
              <a:rPr lang="en-US" sz="1400" dirty="0">
                <a:latin typeface="Lucida Console" panose="020B0609040504020204" pitchFamily="49" charset="0"/>
              </a:rPr>
              <a:t>if(cy &gt; </a:t>
            </a:r>
            <a:r>
              <a:rPr lang="en-US" sz="1400" dirty="0" err="1">
                <a:latin typeface="Lucida Console" panose="020B0609040504020204" pitchFamily="49" charset="0"/>
              </a:rPr>
              <a:t>ry+rh</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a:t>
            </a:r>
            <a:r>
              <a:rPr lang="en-US" sz="1400" dirty="0" err="1">
                <a:latin typeface="Lucida Console" panose="020B0609040504020204" pitchFamily="49" charset="0"/>
              </a:rPr>
              <a:t>ry+rh</a:t>
            </a:r>
            <a:endParaRPr lang="en-US" sz="1400" dirty="0">
              <a:latin typeface="Lucida Console" panose="020B0609040504020204" pitchFamily="49" charset="0"/>
            </a:endParaRPr>
          </a:p>
          <a:p>
            <a:r>
              <a:rPr lang="en-US" sz="1400" dirty="0">
                <a:latin typeface="Lucida Console" panose="020B0609040504020204" pitchFamily="49" charset="0"/>
              </a:rPr>
              <a:t>else if(cy &gt; </a:t>
            </a:r>
            <a:r>
              <a:rPr lang="en-US" sz="1400" dirty="0" err="1">
                <a:latin typeface="Lucida Console" panose="020B0609040504020204" pitchFamily="49" charset="0"/>
              </a:rPr>
              <a:t>ry</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=cy</a:t>
            </a:r>
          </a:p>
        </p:txBody>
      </p:sp>
      <p:cxnSp>
        <p:nvCxnSpPr>
          <p:cNvPr id="68" name="Straight Connector 67">
            <a:extLst>
              <a:ext uri="{FF2B5EF4-FFF2-40B4-BE49-F238E27FC236}">
                <a16:creationId xmlns:a16="http://schemas.microsoft.com/office/drawing/2014/main" id="{B5B682DD-6083-47E3-B512-DE7AA3827C84}"/>
              </a:ext>
            </a:extLst>
          </p:cNvPr>
          <p:cNvCxnSpPr>
            <a:cxnSpLocks/>
          </p:cNvCxnSpPr>
          <p:nvPr/>
        </p:nvCxnSpPr>
        <p:spPr>
          <a:xfrm>
            <a:off x="8860078" y="425008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TextBox 68">
            <a:extLst>
              <a:ext uri="{FF2B5EF4-FFF2-40B4-BE49-F238E27FC236}">
                <a16:creationId xmlns:a16="http://schemas.microsoft.com/office/drawing/2014/main" id="{89029BC5-8905-41DD-8842-3F06DD5E210F}"/>
              </a:ext>
            </a:extLst>
          </p:cNvPr>
          <p:cNvSpPr txBox="1"/>
          <p:nvPr/>
        </p:nvSpPr>
        <p:spPr>
          <a:xfrm>
            <a:off x="11003607" y="3853904"/>
            <a:ext cx="834973" cy="369332"/>
          </a:xfrm>
          <a:prstGeom prst="rect">
            <a:avLst/>
          </a:prstGeom>
          <a:noFill/>
        </p:spPr>
        <p:txBody>
          <a:bodyPr wrap="none" rtlCol="0">
            <a:spAutoFit/>
          </a:bodyPr>
          <a:lstStyle/>
          <a:p>
            <a:pPr algn="r"/>
            <a:r>
              <a:rPr lang="en-US" dirty="0">
                <a:solidFill>
                  <a:schemeClr val="accent6">
                    <a:lumMod val="75000"/>
                  </a:schemeClr>
                </a:solidFill>
              </a:rPr>
              <a:t>Checks</a:t>
            </a:r>
          </a:p>
        </p:txBody>
      </p:sp>
      <p:sp>
        <p:nvSpPr>
          <p:cNvPr id="70" name="Oval 69">
            <a:extLst>
              <a:ext uri="{FF2B5EF4-FFF2-40B4-BE49-F238E27FC236}">
                <a16:creationId xmlns:a16="http://schemas.microsoft.com/office/drawing/2014/main" id="{630D7181-B711-4552-B91D-3B5F88A8ED01}"/>
              </a:ext>
            </a:extLst>
          </p:cNvPr>
          <p:cNvSpPr/>
          <p:nvPr/>
        </p:nvSpPr>
        <p:spPr>
          <a:xfrm>
            <a:off x="8780155" y="419207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4"/>
          <a:stretch>
            <a:fillRect/>
          </a:stretch>
        </p:blipFill>
        <p:spPr>
          <a:xfrm>
            <a:off x="10516892" y="6040501"/>
            <a:ext cx="1321688" cy="599655"/>
          </a:xfrm>
          <a:prstGeom prst="rect">
            <a:avLst/>
          </a:prstGeom>
        </p:spPr>
      </p:pic>
    </p:spTree>
    <p:extLst>
      <p:ext uri="{BB962C8B-B14F-4D97-AF65-F5344CB8AC3E}">
        <p14:creationId xmlns:p14="http://schemas.microsoft.com/office/powerpoint/2010/main" val="99988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1986494539"/>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
        <p:nvSpPr>
          <p:cNvPr id="2" name="Rectangle 1">
            <a:extLst>
              <a:ext uri="{FF2B5EF4-FFF2-40B4-BE49-F238E27FC236}">
                <a16:creationId xmlns:a16="http://schemas.microsoft.com/office/drawing/2014/main" id="{CB7B5FDC-FBA0-45A2-AD7F-395F627DCE89}"/>
              </a:ext>
            </a:extLst>
          </p:cNvPr>
          <p:cNvSpPr/>
          <p:nvPr/>
        </p:nvSpPr>
        <p:spPr>
          <a:xfrm>
            <a:off x="3519012" y="3244334"/>
            <a:ext cx="5153975" cy="369332"/>
          </a:xfrm>
          <a:prstGeom prst="rect">
            <a:avLst/>
          </a:prstGeom>
        </p:spPr>
        <p:txBody>
          <a:bodyPr wrap="none">
            <a:spAutoFit/>
          </a:bodyPr>
          <a:lstStyle/>
          <a:p>
            <a:r>
              <a:rPr lang="en-US" dirty="0"/>
              <a:t>https://en.wikipedia.org/wiki/Pushdown_automaton</a:t>
            </a:r>
          </a:p>
        </p:txBody>
      </p:sp>
    </p:spTree>
    <p:extLst>
      <p:ext uri="{BB962C8B-B14F-4D97-AF65-F5344CB8AC3E}">
        <p14:creationId xmlns:p14="http://schemas.microsoft.com/office/powerpoint/2010/main" val="2077826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95240C-647E-4C0A-85CF-03CF4EBF7F0A}"/>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Visual Layers</a:t>
            </a:r>
          </a:p>
        </p:txBody>
      </p:sp>
      <p:grpSp>
        <p:nvGrpSpPr>
          <p:cNvPr id="5" name="Group 4">
            <a:extLst>
              <a:ext uri="{FF2B5EF4-FFF2-40B4-BE49-F238E27FC236}">
                <a16:creationId xmlns:a16="http://schemas.microsoft.com/office/drawing/2014/main" id="{7D4465E7-FBDA-4DCF-BE58-C99E87108B7A}"/>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45C4EE94-FB9D-4197-BA3C-B4166A1C3CF2}"/>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D182A16C-9D8A-4A17-BE3E-120AC8E4521A}"/>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06489087-E70A-4009-85AE-578FC4B8D162}"/>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B5325AAF-DF5C-48B6-A56D-722EDE0B2680}"/>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3C3D5A29-BF66-496B-9AEB-4E9DB808D6DD}"/>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85674D68-9AC2-45C4-B953-5391FAE46330}"/>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698AD4D7-A8B8-4A6B-9CBB-640B4289CDCA}"/>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21" name="TextBox 20">
            <a:extLst>
              <a:ext uri="{FF2B5EF4-FFF2-40B4-BE49-F238E27FC236}">
                <a16:creationId xmlns:a16="http://schemas.microsoft.com/office/drawing/2014/main" id="{574F3C03-D51A-4577-B090-16E9EDCB2EEE}"/>
              </a:ext>
            </a:extLst>
          </p:cNvPr>
          <p:cNvSpPr txBox="1"/>
          <p:nvPr/>
        </p:nvSpPr>
        <p:spPr>
          <a:xfrm>
            <a:off x="286124" y="5578019"/>
            <a:ext cx="1353447" cy="646331"/>
          </a:xfrm>
          <a:prstGeom prst="rect">
            <a:avLst/>
          </a:prstGeom>
          <a:noFill/>
        </p:spPr>
        <p:txBody>
          <a:bodyPr wrap="none" rtlCol="0">
            <a:spAutoFit/>
          </a:bodyPr>
          <a:lstStyle/>
          <a:p>
            <a:r>
              <a:rPr lang="en-US" dirty="0">
                <a:solidFill>
                  <a:schemeClr val="accent6">
                    <a:lumMod val="75000"/>
                  </a:schemeClr>
                </a:solidFill>
              </a:rPr>
              <a:t>Clear Screen</a:t>
            </a:r>
          </a:p>
          <a:p>
            <a:r>
              <a:rPr lang="en-US" dirty="0">
                <a:solidFill>
                  <a:schemeClr val="accent6">
                    <a:lumMod val="75000"/>
                  </a:schemeClr>
                </a:solidFill>
              </a:rPr>
              <a:t>Background</a:t>
            </a:r>
          </a:p>
        </p:txBody>
      </p:sp>
      <p:sp>
        <p:nvSpPr>
          <p:cNvPr id="22" name="TextBox 21">
            <a:extLst>
              <a:ext uri="{FF2B5EF4-FFF2-40B4-BE49-F238E27FC236}">
                <a16:creationId xmlns:a16="http://schemas.microsoft.com/office/drawing/2014/main" id="{5427716D-12F5-4E17-992E-30D9A89F570D}"/>
              </a:ext>
            </a:extLst>
          </p:cNvPr>
          <p:cNvSpPr txBox="1"/>
          <p:nvPr/>
        </p:nvSpPr>
        <p:spPr>
          <a:xfrm>
            <a:off x="1959945" y="5578019"/>
            <a:ext cx="1295035" cy="646331"/>
          </a:xfrm>
          <a:prstGeom prst="rect">
            <a:avLst/>
          </a:prstGeom>
          <a:noFill/>
        </p:spPr>
        <p:txBody>
          <a:bodyPr wrap="none" rtlCol="0">
            <a:spAutoFit/>
          </a:bodyPr>
          <a:lstStyle/>
          <a:p>
            <a:r>
              <a:rPr lang="en-US" dirty="0">
                <a:solidFill>
                  <a:schemeClr val="accent6">
                    <a:lumMod val="75000"/>
                  </a:schemeClr>
                </a:solidFill>
              </a:rPr>
              <a:t>World</a:t>
            </a:r>
          </a:p>
          <a:p>
            <a:r>
              <a:rPr lang="en-US" dirty="0">
                <a:solidFill>
                  <a:schemeClr val="accent6">
                    <a:lumMod val="75000"/>
                  </a:schemeClr>
                </a:solidFill>
              </a:rPr>
              <a:t>Background</a:t>
            </a:r>
          </a:p>
        </p:txBody>
      </p:sp>
      <p:sp>
        <p:nvSpPr>
          <p:cNvPr id="23" name="TextBox 22">
            <a:extLst>
              <a:ext uri="{FF2B5EF4-FFF2-40B4-BE49-F238E27FC236}">
                <a16:creationId xmlns:a16="http://schemas.microsoft.com/office/drawing/2014/main" id="{8898C8F9-74CB-493A-8732-619DD22C3A83}"/>
              </a:ext>
            </a:extLst>
          </p:cNvPr>
          <p:cNvSpPr txBox="1"/>
          <p:nvPr/>
        </p:nvSpPr>
        <p:spPr>
          <a:xfrm>
            <a:off x="3600765" y="5578019"/>
            <a:ext cx="122931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Midground</a:t>
            </a:r>
          </a:p>
        </p:txBody>
      </p:sp>
      <p:sp>
        <p:nvSpPr>
          <p:cNvPr id="24" name="TextBox 23">
            <a:extLst>
              <a:ext uri="{FF2B5EF4-FFF2-40B4-BE49-F238E27FC236}">
                <a16:creationId xmlns:a16="http://schemas.microsoft.com/office/drawing/2014/main" id="{C32AD6D6-0827-47FD-B882-734E6662588A}"/>
              </a:ext>
            </a:extLst>
          </p:cNvPr>
          <p:cNvSpPr txBox="1"/>
          <p:nvPr/>
        </p:nvSpPr>
        <p:spPr>
          <a:xfrm>
            <a:off x="5228921" y="5578019"/>
            <a:ext cx="855491" cy="646331"/>
          </a:xfrm>
          <a:prstGeom prst="rect">
            <a:avLst/>
          </a:prstGeom>
          <a:noFill/>
        </p:spPr>
        <p:txBody>
          <a:bodyPr wrap="none" rtlCol="0">
            <a:spAutoFit/>
          </a:bodyPr>
          <a:lstStyle/>
          <a:p>
            <a:r>
              <a:rPr lang="en-US" dirty="0">
                <a:solidFill>
                  <a:schemeClr val="accent6">
                    <a:lumMod val="75000"/>
                  </a:schemeClr>
                </a:solidFill>
              </a:rPr>
              <a:t>Effects </a:t>
            </a:r>
          </a:p>
          <a:p>
            <a:r>
              <a:rPr lang="en-US" dirty="0">
                <a:solidFill>
                  <a:schemeClr val="accent6">
                    <a:lumMod val="75000"/>
                  </a:schemeClr>
                </a:solidFill>
              </a:rPr>
              <a:t>Layer</a:t>
            </a:r>
          </a:p>
        </p:txBody>
      </p:sp>
      <p:sp>
        <p:nvSpPr>
          <p:cNvPr id="25" name="TextBox 24">
            <a:extLst>
              <a:ext uri="{FF2B5EF4-FFF2-40B4-BE49-F238E27FC236}">
                <a16:creationId xmlns:a16="http://schemas.microsoft.com/office/drawing/2014/main" id="{4FE2A25E-D62C-43B0-83A4-AD894E016C0F}"/>
              </a:ext>
            </a:extLst>
          </p:cNvPr>
          <p:cNvSpPr txBox="1"/>
          <p:nvPr/>
        </p:nvSpPr>
        <p:spPr>
          <a:xfrm>
            <a:off x="6804017" y="5578019"/>
            <a:ext cx="127445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Foreground</a:t>
            </a:r>
          </a:p>
        </p:txBody>
      </p:sp>
      <p:sp>
        <p:nvSpPr>
          <p:cNvPr id="26" name="TextBox 25">
            <a:extLst>
              <a:ext uri="{FF2B5EF4-FFF2-40B4-BE49-F238E27FC236}">
                <a16:creationId xmlns:a16="http://schemas.microsoft.com/office/drawing/2014/main" id="{819E7DCF-AEE3-4800-9277-B53EA6E21C19}"/>
              </a:ext>
            </a:extLst>
          </p:cNvPr>
          <p:cNvSpPr txBox="1"/>
          <p:nvPr/>
        </p:nvSpPr>
        <p:spPr>
          <a:xfrm>
            <a:off x="8406056" y="5578019"/>
            <a:ext cx="1106585" cy="646331"/>
          </a:xfrm>
          <a:prstGeom prst="rect">
            <a:avLst/>
          </a:prstGeom>
          <a:noFill/>
        </p:spPr>
        <p:txBody>
          <a:bodyPr wrap="none" rtlCol="0">
            <a:spAutoFit/>
          </a:bodyPr>
          <a:lstStyle/>
          <a:p>
            <a:r>
              <a:rPr lang="en-US" dirty="0">
                <a:solidFill>
                  <a:schemeClr val="accent6">
                    <a:lumMod val="75000"/>
                  </a:schemeClr>
                </a:solidFill>
              </a:rPr>
              <a:t>World/UI </a:t>
            </a:r>
          </a:p>
          <a:p>
            <a:r>
              <a:rPr lang="en-US" dirty="0">
                <a:solidFill>
                  <a:schemeClr val="accent6">
                    <a:lumMod val="75000"/>
                  </a:schemeClr>
                </a:solidFill>
              </a:rPr>
              <a:t>Transition</a:t>
            </a:r>
          </a:p>
        </p:txBody>
      </p:sp>
      <p:sp>
        <p:nvSpPr>
          <p:cNvPr id="27" name="TextBox 26">
            <a:extLst>
              <a:ext uri="{FF2B5EF4-FFF2-40B4-BE49-F238E27FC236}">
                <a16:creationId xmlns:a16="http://schemas.microsoft.com/office/drawing/2014/main" id="{3FF7035B-5F33-448F-8FBE-92DAFB7A7026}"/>
              </a:ext>
            </a:extLst>
          </p:cNvPr>
          <p:cNvSpPr txBox="1"/>
          <p:nvPr/>
        </p:nvSpPr>
        <p:spPr>
          <a:xfrm>
            <a:off x="10037130" y="5578019"/>
            <a:ext cx="389850" cy="369332"/>
          </a:xfrm>
          <a:prstGeom prst="rect">
            <a:avLst/>
          </a:prstGeom>
          <a:noFill/>
        </p:spPr>
        <p:txBody>
          <a:bodyPr wrap="none" rtlCol="0">
            <a:spAutoFit/>
          </a:bodyPr>
          <a:lstStyle/>
          <a:p>
            <a:r>
              <a:rPr lang="en-US" dirty="0">
                <a:solidFill>
                  <a:schemeClr val="accent6">
                    <a:lumMod val="75000"/>
                  </a:schemeClr>
                </a:solidFill>
              </a:rPr>
              <a:t>UI</a:t>
            </a:r>
          </a:p>
        </p:txBody>
      </p:sp>
      <p:pic>
        <p:nvPicPr>
          <p:cNvPr id="35" name="Picture 34">
            <a:extLst>
              <a:ext uri="{FF2B5EF4-FFF2-40B4-BE49-F238E27FC236}">
                <a16:creationId xmlns:a16="http://schemas.microsoft.com/office/drawing/2014/main" id="{F31141E5-29F7-4B63-A6EA-12389F90BBD4}"/>
              </a:ext>
            </a:extLst>
          </p:cNvPr>
          <p:cNvPicPr>
            <a:picLocks noChangeAspect="1"/>
          </p:cNvPicPr>
          <p:nvPr/>
        </p:nvPicPr>
        <p:blipFill>
          <a:blip r:embed="rId2"/>
          <a:stretch>
            <a:fillRect/>
          </a:stretch>
        </p:blipFill>
        <p:spPr>
          <a:xfrm>
            <a:off x="480060" y="1168462"/>
            <a:ext cx="11231880" cy="4362366"/>
          </a:xfrm>
          <a:prstGeom prst="rect">
            <a:avLst/>
          </a:prstGeom>
        </p:spPr>
      </p:pic>
    </p:spTree>
    <p:extLst>
      <p:ext uri="{BB962C8B-B14F-4D97-AF65-F5344CB8AC3E}">
        <p14:creationId xmlns:p14="http://schemas.microsoft.com/office/powerpoint/2010/main" val="402984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Forest of Scene Trees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3" name="TextBox 12">
            <a:extLst>
              <a:ext uri="{FF2B5EF4-FFF2-40B4-BE49-F238E27FC236}">
                <a16:creationId xmlns:a16="http://schemas.microsoft.com/office/drawing/2014/main" id="{63625864-F40E-4337-8F8E-FA7DDE79E543}"/>
              </a:ext>
            </a:extLst>
          </p:cNvPr>
          <p:cNvSpPr txBox="1"/>
          <p:nvPr/>
        </p:nvSpPr>
        <p:spPr>
          <a:xfrm>
            <a:off x="4450081" y="960180"/>
            <a:ext cx="3291838" cy="369332"/>
          </a:xfrm>
          <a:prstGeom prst="rect">
            <a:avLst/>
          </a:prstGeom>
          <a:noFill/>
        </p:spPr>
        <p:txBody>
          <a:bodyPr wrap="square" rtlCol="0">
            <a:spAutoFit/>
          </a:bodyPr>
          <a:lstStyle/>
          <a:p>
            <a:pPr algn="ctr"/>
            <a:r>
              <a:rPr lang="en-US" i="1" dirty="0"/>
              <a:t>Often Called the Scene Graph</a:t>
            </a:r>
          </a:p>
        </p:txBody>
      </p:sp>
      <p:grpSp>
        <p:nvGrpSpPr>
          <p:cNvPr id="72" name="Group 71">
            <a:extLst>
              <a:ext uri="{FF2B5EF4-FFF2-40B4-BE49-F238E27FC236}">
                <a16:creationId xmlns:a16="http://schemas.microsoft.com/office/drawing/2014/main" id="{72037E50-1CBE-4F75-BC04-0B7C9A50D1C6}"/>
              </a:ext>
            </a:extLst>
          </p:cNvPr>
          <p:cNvGrpSpPr/>
          <p:nvPr/>
        </p:nvGrpSpPr>
        <p:grpSpPr>
          <a:xfrm>
            <a:off x="389795" y="1979089"/>
            <a:ext cx="2983786" cy="4340345"/>
            <a:chOff x="389795" y="1979089"/>
            <a:chExt cx="2983786" cy="4340345"/>
          </a:xfrm>
        </p:grpSpPr>
        <p:sp>
          <p:nvSpPr>
            <p:cNvPr id="15" name="Rectangle: Rounded Corners 14">
              <a:extLst>
                <a:ext uri="{FF2B5EF4-FFF2-40B4-BE49-F238E27FC236}">
                  <a16:creationId xmlns:a16="http://schemas.microsoft.com/office/drawing/2014/main" id="{0BEF00B4-67B7-4C94-AEBE-481560CB2B06}"/>
                </a:ext>
              </a:extLst>
            </p:cNvPr>
            <p:cNvSpPr/>
            <p:nvPr/>
          </p:nvSpPr>
          <p:spPr>
            <a:xfrm>
              <a:off x="389795"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Title Scene</a:t>
              </a:r>
            </a:p>
          </p:txBody>
        </p:sp>
        <p:sp>
          <p:nvSpPr>
            <p:cNvPr id="16" name="Rectangle: Rounded Corners 15">
              <a:extLst>
                <a:ext uri="{FF2B5EF4-FFF2-40B4-BE49-F238E27FC236}">
                  <a16:creationId xmlns:a16="http://schemas.microsoft.com/office/drawing/2014/main" id="{6EF7694F-01F9-415A-9B94-303C12049391}"/>
                </a:ext>
              </a:extLst>
            </p:cNvPr>
            <p:cNvSpPr/>
            <p:nvPr/>
          </p:nvSpPr>
          <p:spPr>
            <a:xfrm>
              <a:off x="1045115"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7" name="Rectangle: Rounded Corners 16">
              <a:extLst>
                <a:ext uri="{FF2B5EF4-FFF2-40B4-BE49-F238E27FC236}">
                  <a16:creationId xmlns:a16="http://schemas.microsoft.com/office/drawing/2014/main" id="{7094B42C-57DF-4390-9382-CE1A15CAEA32}"/>
                </a:ext>
              </a:extLst>
            </p:cNvPr>
            <p:cNvSpPr/>
            <p:nvPr/>
          </p:nvSpPr>
          <p:spPr>
            <a:xfrm>
              <a:off x="1045115"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8" name="Rectangle: Rounded Corners 17">
              <a:extLst>
                <a:ext uri="{FF2B5EF4-FFF2-40B4-BE49-F238E27FC236}">
                  <a16:creationId xmlns:a16="http://schemas.microsoft.com/office/drawing/2014/main" id="{F036E91C-44CA-4713-A4DB-96934FAD8412}"/>
                </a:ext>
              </a:extLst>
            </p:cNvPr>
            <p:cNvSpPr/>
            <p:nvPr/>
          </p:nvSpPr>
          <p:spPr>
            <a:xfrm>
              <a:off x="1787226"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9" name="Rectangle: Rounded Corners 18">
              <a:extLst>
                <a:ext uri="{FF2B5EF4-FFF2-40B4-BE49-F238E27FC236}">
                  <a16:creationId xmlns:a16="http://schemas.microsoft.com/office/drawing/2014/main" id="{0EB0EA36-E9E9-4B75-892B-28B38C318B45}"/>
                </a:ext>
              </a:extLst>
            </p:cNvPr>
            <p:cNvSpPr/>
            <p:nvPr/>
          </p:nvSpPr>
          <p:spPr>
            <a:xfrm>
              <a:off x="1790971"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22" name="Rectangle: Rounded Corners 21">
              <a:extLst>
                <a:ext uri="{FF2B5EF4-FFF2-40B4-BE49-F238E27FC236}">
                  <a16:creationId xmlns:a16="http://schemas.microsoft.com/office/drawing/2014/main" id="{4F00A163-11A3-4408-83AA-FA76C2350915}"/>
                </a:ext>
              </a:extLst>
            </p:cNvPr>
            <p:cNvSpPr/>
            <p:nvPr/>
          </p:nvSpPr>
          <p:spPr>
            <a:xfrm>
              <a:off x="1045115" y="5619368"/>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23" name="Straight Connector 22">
              <a:extLst>
                <a:ext uri="{FF2B5EF4-FFF2-40B4-BE49-F238E27FC236}">
                  <a16:creationId xmlns:a16="http://schemas.microsoft.com/office/drawing/2014/main" id="{E1BE92C9-44CA-4A22-9462-A7AA112BF6F9}"/>
                </a:ext>
              </a:extLst>
            </p:cNvPr>
            <p:cNvCxnSpPr>
              <a:cxnSpLocks/>
            </p:cNvCxnSpPr>
            <p:nvPr/>
          </p:nvCxnSpPr>
          <p:spPr>
            <a:xfrm>
              <a:off x="579120" y="2476791"/>
              <a:ext cx="0" cy="339142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916035A9-ECA6-41C5-B3A9-B6F815A91118}"/>
                </a:ext>
              </a:extLst>
            </p:cNvPr>
            <p:cNvCxnSpPr>
              <a:cxnSpLocks/>
              <a:endCxn id="22" idx="1"/>
            </p:cNvCxnSpPr>
            <p:nvPr/>
          </p:nvCxnSpPr>
          <p:spPr>
            <a:xfrm>
              <a:off x="579120" y="5868219"/>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473B0581-07C9-4CFE-AD2D-72DD7156185C}"/>
                </a:ext>
              </a:extLst>
            </p:cNvPr>
            <p:cNvCxnSpPr>
              <a:cxnSpLocks/>
            </p:cNvCxnSpPr>
            <p:nvPr/>
          </p:nvCxnSpPr>
          <p:spPr>
            <a:xfrm>
              <a:off x="579120"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CD53C7D7-ACB5-4BF9-871D-950EE1494FBB}"/>
                </a:ext>
              </a:extLst>
            </p:cNvPr>
            <p:cNvCxnSpPr>
              <a:cxnSpLocks/>
            </p:cNvCxnSpPr>
            <p:nvPr/>
          </p:nvCxnSpPr>
          <p:spPr>
            <a:xfrm>
              <a:off x="579120"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D8E31F7F-7F81-48B5-AF0A-E3B222907B34}"/>
                </a:ext>
              </a:extLst>
            </p:cNvPr>
            <p:cNvCxnSpPr>
              <a:cxnSpLocks/>
            </p:cNvCxnSpPr>
            <p:nvPr/>
          </p:nvCxnSpPr>
          <p:spPr>
            <a:xfrm flipH="1">
              <a:off x="1321231" y="3932902"/>
              <a:ext cx="1" cy="120478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B71534DD-1C35-4B31-915B-4971581868EA}"/>
                </a:ext>
              </a:extLst>
            </p:cNvPr>
            <p:cNvCxnSpPr>
              <a:cxnSpLocks/>
            </p:cNvCxnSpPr>
            <p:nvPr/>
          </p:nvCxnSpPr>
          <p:spPr>
            <a:xfrm>
              <a:off x="1321231"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492EB9DB-C2B2-40B3-A9B5-875F8EF37A3D}"/>
                </a:ext>
              </a:extLst>
            </p:cNvPr>
            <p:cNvCxnSpPr>
              <a:cxnSpLocks/>
            </p:cNvCxnSpPr>
            <p:nvPr/>
          </p:nvCxnSpPr>
          <p:spPr>
            <a:xfrm>
              <a:off x="1321230"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D4BAB2E7-DBB0-4ADF-93B5-0F07A0CB55E8}"/>
                </a:ext>
              </a:extLst>
            </p:cNvPr>
            <p:cNvCxnSpPr>
              <a:cxnSpLocks/>
            </p:cNvCxnSpPr>
            <p:nvPr/>
          </p:nvCxnSpPr>
          <p:spPr>
            <a:xfrm flipH="1" flipV="1">
              <a:off x="579120" y="5868218"/>
              <a:ext cx="3747" cy="451216"/>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73" name="Group 72">
            <a:extLst>
              <a:ext uri="{FF2B5EF4-FFF2-40B4-BE49-F238E27FC236}">
                <a16:creationId xmlns:a16="http://schemas.microsoft.com/office/drawing/2014/main" id="{77D6D6B4-A5E1-4469-8038-88CD09335A29}"/>
              </a:ext>
            </a:extLst>
          </p:cNvPr>
          <p:cNvGrpSpPr/>
          <p:nvPr/>
        </p:nvGrpSpPr>
        <p:grpSpPr>
          <a:xfrm>
            <a:off x="3630529" y="1979089"/>
            <a:ext cx="2987791" cy="4340345"/>
            <a:chOff x="3658776" y="1979089"/>
            <a:chExt cx="2987791" cy="4340345"/>
          </a:xfrm>
        </p:grpSpPr>
        <p:sp>
          <p:nvSpPr>
            <p:cNvPr id="41" name="Rectangle: Rounded Corners 40">
              <a:extLst>
                <a:ext uri="{FF2B5EF4-FFF2-40B4-BE49-F238E27FC236}">
                  <a16:creationId xmlns:a16="http://schemas.microsoft.com/office/drawing/2014/main" id="{6B6FB468-2AA1-4C16-9764-E2836E882A15}"/>
                </a:ext>
              </a:extLst>
            </p:cNvPr>
            <p:cNvSpPr/>
            <p:nvPr/>
          </p:nvSpPr>
          <p:spPr>
            <a:xfrm>
              <a:off x="3658776"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Loading Scene</a:t>
              </a:r>
            </a:p>
          </p:txBody>
        </p:sp>
        <p:sp>
          <p:nvSpPr>
            <p:cNvPr id="42" name="Rectangle: Rounded Corners 41">
              <a:extLst>
                <a:ext uri="{FF2B5EF4-FFF2-40B4-BE49-F238E27FC236}">
                  <a16:creationId xmlns:a16="http://schemas.microsoft.com/office/drawing/2014/main" id="{C8A36911-3C80-4A01-A98E-1369560939A5}"/>
                </a:ext>
              </a:extLst>
            </p:cNvPr>
            <p:cNvSpPr/>
            <p:nvPr/>
          </p:nvSpPr>
          <p:spPr>
            <a:xfrm>
              <a:off x="4314096"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3" name="Rectangle: Rounded Corners 42">
              <a:extLst>
                <a:ext uri="{FF2B5EF4-FFF2-40B4-BE49-F238E27FC236}">
                  <a16:creationId xmlns:a16="http://schemas.microsoft.com/office/drawing/2014/main" id="{8FFCDCA2-E362-4B99-B366-C4FE56849B9B}"/>
                </a:ext>
              </a:extLst>
            </p:cNvPr>
            <p:cNvSpPr/>
            <p:nvPr/>
          </p:nvSpPr>
          <p:spPr>
            <a:xfrm>
              <a:off x="4314096"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4" name="Rectangle: Rounded Corners 43">
              <a:extLst>
                <a:ext uri="{FF2B5EF4-FFF2-40B4-BE49-F238E27FC236}">
                  <a16:creationId xmlns:a16="http://schemas.microsoft.com/office/drawing/2014/main" id="{F2DC323C-34E9-47AB-8994-A5ADC78C4FA5}"/>
                </a:ext>
              </a:extLst>
            </p:cNvPr>
            <p:cNvSpPr/>
            <p:nvPr/>
          </p:nvSpPr>
          <p:spPr>
            <a:xfrm>
              <a:off x="5063957"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6" name="Rectangle: Rounded Corners 45">
              <a:extLst>
                <a:ext uri="{FF2B5EF4-FFF2-40B4-BE49-F238E27FC236}">
                  <a16:creationId xmlns:a16="http://schemas.microsoft.com/office/drawing/2014/main" id="{3FFE1B59-70FB-401C-96D5-E52A56E46601}"/>
                </a:ext>
              </a:extLst>
            </p:cNvPr>
            <p:cNvSpPr/>
            <p:nvPr/>
          </p:nvSpPr>
          <p:spPr>
            <a:xfrm>
              <a:off x="4314096"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47" name="Straight Connector 46">
              <a:extLst>
                <a:ext uri="{FF2B5EF4-FFF2-40B4-BE49-F238E27FC236}">
                  <a16:creationId xmlns:a16="http://schemas.microsoft.com/office/drawing/2014/main" id="{7EFE5161-423C-476D-A21D-AA16910ED089}"/>
                </a:ext>
              </a:extLst>
            </p:cNvPr>
            <p:cNvCxnSpPr>
              <a:cxnSpLocks/>
            </p:cNvCxnSpPr>
            <p:nvPr/>
          </p:nvCxnSpPr>
          <p:spPr>
            <a:xfrm>
              <a:off x="3848101" y="2476791"/>
              <a:ext cx="0" cy="2656592"/>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ECCCDBB-1650-405A-BED7-469F4C575CED}"/>
                </a:ext>
              </a:extLst>
            </p:cNvPr>
            <p:cNvCxnSpPr>
              <a:cxnSpLocks/>
              <a:endCxn id="46" idx="1"/>
            </p:cNvCxnSpPr>
            <p:nvPr/>
          </p:nvCxnSpPr>
          <p:spPr>
            <a:xfrm>
              <a:off x="3848101" y="5133383"/>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CE707611-36E0-4BBB-B42A-63B02B6E4B82}"/>
                </a:ext>
              </a:extLst>
            </p:cNvPr>
            <p:cNvCxnSpPr>
              <a:cxnSpLocks/>
            </p:cNvCxnSpPr>
            <p:nvPr/>
          </p:nvCxnSpPr>
          <p:spPr>
            <a:xfrm>
              <a:off x="3848101"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74F8ECED-E7AC-4C67-BCB6-748B14E5ECEC}"/>
                </a:ext>
              </a:extLst>
            </p:cNvPr>
            <p:cNvCxnSpPr>
              <a:cxnSpLocks/>
            </p:cNvCxnSpPr>
            <p:nvPr/>
          </p:nvCxnSpPr>
          <p:spPr>
            <a:xfrm>
              <a:off x="3848101"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2AD010CF-D35E-4829-B0AD-7074EDE9E1BD}"/>
                </a:ext>
              </a:extLst>
            </p:cNvPr>
            <p:cNvCxnSpPr>
              <a:cxnSpLocks/>
            </p:cNvCxnSpPr>
            <p:nvPr/>
          </p:nvCxnSpPr>
          <p:spPr>
            <a:xfrm>
              <a:off x="4590214" y="3932902"/>
              <a:ext cx="3743" cy="47103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2" name="Straight Connector 51">
              <a:extLst>
                <a:ext uri="{FF2B5EF4-FFF2-40B4-BE49-F238E27FC236}">
                  <a16:creationId xmlns:a16="http://schemas.microsoft.com/office/drawing/2014/main" id="{559EBDD7-BF15-4BC2-924D-D97CE35AC46B}"/>
                </a:ext>
              </a:extLst>
            </p:cNvPr>
            <p:cNvCxnSpPr>
              <a:cxnSpLocks/>
            </p:cNvCxnSpPr>
            <p:nvPr/>
          </p:nvCxnSpPr>
          <p:spPr>
            <a:xfrm>
              <a:off x="4594087" y="440104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6535CB8-F39B-4EBF-ACBF-C412F948E621}"/>
                </a:ext>
              </a:extLst>
            </p:cNvPr>
            <p:cNvCxnSpPr>
              <a:cxnSpLocks/>
            </p:cNvCxnSpPr>
            <p:nvPr/>
          </p:nvCxnSpPr>
          <p:spPr>
            <a:xfrm flipH="1" flipV="1">
              <a:off x="3851848" y="5133383"/>
              <a:ext cx="1" cy="1186051"/>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81" name="Group 80">
            <a:extLst>
              <a:ext uri="{FF2B5EF4-FFF2-40B4-BE49-F238E27FC236}">
                <a16:creationId xmlns:a16="http://schemas.microsoft.com/office/drawing/2014/main" id="{A2A95736-9280-4523-8077-6E72B76D1514}"/>
              </a:ext>
            </a:extLst>
          </p:cNvPr>
          <p:cNvGrpSpPr/>
          <p:nvPr/>
        </p:nvGrpSpPr>
        <p:grpSpPr>
          <a:xfrm>
            <a:off x="6875268" y="1979089"/>
            <a:ext cx="2983786" cy="4340345"/>
            <a:chOff x="7019684" y="1979089"/>
            <a:chExt cx="2983786" cy="4340345"/>
          </a:xfrm>
        </p:grpSpPr>
        <p:sp>
          <p:nvSpPr>
            <p:cNvPr id="58" name="Rectangle: Rounded Corners 57">
              <a:extLst>
                <a:ext uri="{FF2B5EF4-FFF2-40B4-BE49-F238E27FC236}">
                  <a16:creationId xmlns:a16="http://schemas.microsoft.com/office/drawing/2014/main" id="{38ECBA7C-AD5E-42DC-B852-856BC9004D38}"/>
                </a:ext>
              </a:extLst>
            </p:cNvPr>
            <p:cNvSpPr/>
            <p:nvPr/>
          </p:nvSpPr>
          <p:spPr>
            <a:xfrm>
              <a:off x="7019684"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Scene</a:t>
              </a:r>
            </a:p>
          </p:txBody>
        </p:sp>
        <p:sp>
          <p:nvSpPr>
            <p:cNvPr id="59" name="Rectangle: Rounded Corners 58">
              <a:extLst>
                <a:ext uri="{FF2B5EF4-FFF2-40B4-BE49-F238E27FC236}">
                  <a16:creationId xmlns:a16="http://schemas.microsoft.com/office/drawing/2014/main" id="{CEAD2DA8-1D98-4193-A9A4-68A85DCD4566}"/>
                </a:ext>
              </a:extLst>
            </p:cNvPr>
            <p:cNvSpPr/>
            <p:nvPr/>
          </p:nvSpPr>
          <p:spPr>
            <a:xfrm>
              <a:off x="7675004"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0" name="Rectangle: Rounded Corners 59">
              <a:extLst>
                <a:ext uri="{FF2B5EF4-FFF2-40B4-BE49-F238E27FC236}">
                  <a16:creationId xmlns:a16="http://schemas.microsoft.com/office/drawing/2014/main" id="{5E60B614-4D21-4BDD-8F88-0FFCBB212A52}"/>
                </a:ext>
              </a:extLst>
            </p:cNvPr>
            <p:cNvSpPr/>
            <p:nvPr/>
          </p:nvSpPr>
          <p:spPr>
            <a:xfrm>
              <a:off x="7675004"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1" name="Rectangle: Rounded Corners 60">
              <a:extLst>
                <a:ext uri="{FF2B5EF4-FFF2-40B4-BE49-F238E27FC236}">
                  <a16:creationId xmlns:a16="http://schemas.microsoft.com/office/drawing/2014/main" id="{20583338-795B-4001-AD49-7E48DDD30835}"/>
                </a:ext>
              </a:extLst>
            </p:cNvPr>
            <p:cNvSpPr/>
            <p:nvPr/>
          </p:nvSpPr>
          <p:spPr>
            <a:xfrm>
              <a:off x="8417115"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2" name="Rectangle: Rounded Corners 61">
              <a:extLst>
                <a:ext uri="{FF2B5EF4-FFF2-40B4-BE49-F238E27FC236}">
                  <a16:creationId xmlns:a16="http://schemas.microsoft.com/office/drawing/2014/main" id="{E61CB03F-7DD5-4355-990B-4DB265B93D08}"/>
                </a:ext>
              </a:extLst>
            </p:cNvPr>
            <p:cNvSpPr/>
            <p:nvPr/>
          </p:nvSpPr>
          <p:spPr>
            <a:xfrm>
              <a:off x="8420860"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64" name="Straight Connector 63">
              <a:extLst>
                <a:ext uri="{FF2B5EF4-FFF2-40B4-BE49-F238E27FC236}">
                  <a16:creationId xmlns:a16="http://schemas.microsoft.com/office/drawing/2014/main" id="{4A07572C-6D32-433C-9631-E1F289072CF3}"/>
                </a:ext>
              </a:extLst>
            </p:cNvPr>
            <p:cNvCxnSpPr>
              <a:cxnSpLocks/>
            </p:cNvCxnSpPr>
            <p:nvPr/>
          </p:nvCxnSpPr>
          <p:spPr>
            <a:xfrm>
              <a:off x="7209009" y="2476791"/>
              <a:ext cx="0" cy="1221665"/>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6A4A2B0B-9B15-4627-81C4-C6B1543DBA13}"/>
                </a:ext>
              </a:extLst>
            </p:cNvPr>
            <p:cNvCxnSpPr>
              <a:cxnSpLocks/>
            </p:cNvCxnSpPr>
            <p:nvPr/>
          </p:nvCxnSpPr>
          <p:spPr>
            <a:xfrm>
              <a:off x="7209009"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7" name="Straight Connector 66">
              <a:extLst>
                <a:ext uri="{FF2B5EF4-FFF2-40B4-BE49-F238E27FC236}">
                  <a16:creationId xmlns:a16="http://schemas.microsoft.com/office/drawing/2014/main" id="{46DF393D-515D-497C-9DC5-DA346D6EB29F}"/>
                </a:ext>
              </a:extLst>
            </p:cNvPr>
            <p:cNvCxnSpPr>
              <a:cxnSpLocks/>
            </p:cNvCxnSpPr>
            <p:nvPr/>
          </p:nvCxnSpPr>
          <p:spPr>
            <a:xfrm>
              <a:off x="7209009"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06216AEA-6450-48D5-9B91-E8CADD4E01EB}"/>
                </a:ext>
              </a:extLst>
            </p:cNvPr>
            <p:cNvCxnSpPr>
              <a:cxnSpLocks/>
            </p:cNvCxnSpPr>
            <p:nvPr/>
          </p:nvCxnSpPr>
          <p:spPr>
            <a:xfrm flipH="1">
              <a:off x="7947373" y="3932902"/>
              <a:ext cx="3749" cy="191747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76617C6E-3184-4D01-A87F-E6BB15CEBBE2}"/>
                </a:ext>
              </a:extLst>
            </p:cNvPr>
            <p:cNvCxnSpPr>
              <a:cxnSpLocks/>
            </p:cNvCxnSpPr>
            <p:nvPr/>
          </p:nvCxnSpPr>
          <p:spPr>
            <a:xfrm>
              <a:off x="7951120"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A5E68101-913F-40EE-8D6F-062705227DE1}"/>
                </a:ext>
              </a:extLst>
            </p:cNvPr>
            <p:cNvCxnSpPr>
              <a:cxnSpLocks/>
            </p:cNvCxnSpPr>
            <p:nvPr/>
          </p:nvCxnSpPr>
          <p:spPr>
            <a:xfrm>
              <a:off x="7951119"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1A7374B-59E4-4B44-A34A-CFC0BFB85796}"/>
                </a:ext>
              </a:extLst>
            </p:cNvPr>
            <p:cNvCxnSpPr>
              <a:cxnSpLocks/>
            </p:cNvCxnSpPr>
            <p:nvPr/>
          </p:nvCxnSpPr>
          <p:spPr>
            <a:xfrm flipH="1" flipV="1">
              <a:off x="7208752" y="3698456"/>
              <a:ext cx="4005" cy="2620978"/>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AEA26DF8-F20E-4406-B02C-DB758449862B}"/>
                </a:ext>
              </a:extLst>
            </p:cNvPr>
            <p:cNvSpPr/>
            <p:nvPr/>
          </p:nvSpPr>
          <p:spPr>
            <a:xfrm>
              <a:off x="8417115" y="5597653"/>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76" name="Straight Connector 75">
              <a:extLst>
                <a:ext uri="{FF2B5EF4-FFF2-40B4-BE49-F238E27FC236}">
                  <a16:creationId xmlns:a16="http://schemas.microsoft.com/office/drawing/2014/main" id="{04824739-D299-4467-AC3F-D737C5AB6CBB}"/>
                </a:ext>
              </a:extLst>
            </p:cNvPr>
            <p:cNvCxnSpPr>
              <a:cxnSpLocks/>
            </p:cNvCxnSpPr>
            <p:nvPr/>
          </p:nvCxnSpPr>
          <p:spPr>
            <a:xfrm>
              <a:off x="7947374" y="5850378"/>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80" name="TextBox 79">
            <a:extLst>
              <a:ext uri="{FF2B5EF4-FFF2-40B4-BE49-F238E27FC236}">
                <a16:creationId xmlns:a16="http://schemas.microsoft.com/office/drawing/2014/main" id="{FD89B0A6-83CF-4A70-A133-6096B358DF92}"/>
              </a:ext>
            </a:extLst>
          </p:cNvPr>
          <p:cNvSpPr txBox="1"/>
          <p:nvPr/>
        </p:nvSpPr>
        <p:spPr>
          <a:xfrm>
            <a:off x="10116003" y="1979089"/>
            <a:ext cx="969159" cy="369332"/>
          </a:xfrm>
          <a:prstGeom prst="rect">
            <a:avLst/>
          </a:prstGeom>
          <a:noFill/>
        </p:spPr>
        <p:txBody>
          <a:bodyPr wrap="square" rtlCol="0">
            <a:spAutoFit/>
          </a:bodyPr>
          <a:lstStyle/>
          <a:p>
            <a:pPr algn="ctr"/>
            <a:r>
              <a:rPr lang="en-US" i="1" dirty="0"/>
              <a:t>…</a:t>
            </a:r>
          </a:p>
        </p:txBody>
      </p:sp>
    </p:spTree>
    <p:extLst>
      <p:ext uri="{BB962C8B-B14F-4D97-AF65-F5344CB8AC3E}">
        <p14:creationId xmlns:p14="http://schemas.microsoft.com/office/powerpoint/2010/main" val="19954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Games v. Inheritance</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70067" y="5923357"/>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pic>
        <p:nvPicPr>
          <p:cNvPr id="3" name="Graphic 2">
            <a:extLst>
              <a:ext uri="{FF2B5EF4-FFF2-40B4-BE49-F238E27FC236}">
                <a16:creationId xmlns:a16="http://schemas.microsoft.com/office/drawing/2014/main" id="{7991A83D-9BF2-4062-BD6B-3617FF893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093" y="1134880"/>
            <a:ext cx="1477879" cy="1477879"/>
          </a:xfrm>
          <a:prstGeom prst="rect">
            <a:avLst/>
          </a:prstGeom>
        </p:spPr>
      </p:pic>
      <p:pic>
        <p:nvPicPr>
          <p:cNvPr id="85" name="Graphic 84">
            <a:extLst>
              <a:ext uri="{FF2B5EF4-FFF2-40B4-BE49-F238E27FC236}">
                <a16:creationId xmlns:a16="http://schemas.microsoft.com/office/drawing/2014/main" id="{1F47E0A1-B21F-44CD-9622-3FBAF18EE7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0678" y="3808116"/>
            <a:ext cx="1411492" cy="1411492"/>
          </a:xfrm>
          <a:prstGeom prst="rect">
            <a:avLst/>
          </a:prstGeom>
        </p:spPr>
      </p:pic>
      <p:grpSp>
        <p:nvGrpSpPr>
          <p:cNvPr id="28" name="Group 27">
            <a:extLst>
              <a:ext uri="{FF2B5EF4-FFF2-40B4-BE49-F238E27FC236}">
                <a16:creationId xmlns:a16="http://schemas.microsoft.com/office/drawing/2014/main" id="{8EC43D6D-9573-4026-AFE3-12DBFD065EBA}"/>
              </a:ext>
            </a:extLst>
          </p:cNvPr>
          <p:cNvGrpSpPr/>
          <p:nvPr/>
        </p:nvGrpSpPr>
        <p:grpSpPr>
          <a:xfrm>
            <a:off x="2556739" y="1273320"/>
            <a:ext cx="1343488" cy="1343488"/>
            <a:chOff x="2493081" y="1637285"/>
            <a:chExt cx="1477879" cy="1477879"/>
          </a:xfrm>
        </p:grpSpPr>
        <p:pic>
          <p:nvPicPr>
            <p:cNvPr id="24" name="Graphic 23">
              <a:extLst>
                <a:ext uri="{FF2B5EF4-FFF2-40B4-BE49-F238E27FC236}">
                  <a16:creationId xmlns:a16="http://schemas.microsoft.com/office/drawing/2014/main" id="{0DA268A5-5414-46B5-9837-75D7596830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3081" y="1637285"/>
              <a:ext cx="1477879" cy="1477879"/>
            </a:xfrm>
            <a:prstGeom prst="rect">
              <a:avLst/>
            </a:prstGeom>
          </p:spPr>
        </p:pic>
        <p:sp>
          <p:nvSpPr>
            <p:cNvPr id="25" name="Oval 24">
              <a:extLst>
                <a:ext uri="{FF2B5EF4-FFF2-40B4-BE49-F238E27FC236}">
                  <a16:creationId xmlns:a16="http://schemas.microsoft.com/office/drawing/2014/main" id="{1505FC8B-404F-42CA-A2CC-75756A315324}"/>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7" name="TextBox 26">
            <a:extLst>
              <a:ext uri="{FF2B5EF4-FFF2-40B4-BE49-F238E27FC236}">
                <a16:creationId xmlns:a16="http://schemas.microsoft.com/office/drawing/2014/main" id="{6058A2F9-E530-446C-BF3C-FE6320DC2147}"/>
              </a:ext>
            </a:extLst>
          </p:cNvPr>
          <p:cNvSpPr txBox="1"/>
          <p:nvPr/>
        </p:nvSpPr>
        <p:spPr>
          <a:xfrm>
            <a:off x="320868" y="2642115"/>
            <a:ext cx="1795556" cy="646331"/>
          </a:xfrm>
          <a:prstGeom prst="rect">
            <a:avLst/>
          </a:prstGeom>
          <a:noFill/>
        </p:spPr>
        <p:txBody>
          <a:bodyPr wrap="none" rtlCol="0">
            <a:spAutoFit/>
          </a:bodyPr>
          <a:lstStyle/>
          <a:p>
            <a:pPr algn="ctr"/>
            <a:r>
              <a:rPr lang="en-US" dirty="0"/>
              <a:t>Frosty,</a:t>
            </a:r>
          </a:p>
          <a:p>
            <a:pPr algn="ctr"/>
            <a:r>
              <a:rPr lang="en-US" dirty="0"/>
              <a:t>Player Controlled</a:t>
            </a:r>
          </a:p>
        </p:txBody>
      </p:sp>
      <p:sp>
        <p:nvSpPr>
          <p:cNvPr id="86" name="TextBox 85">
            <a:extLst>
              <a:ext uri="{FF2B5EF4-FFF2-40B4-BE49-F238E27FC236}">
                <a16:creationId xmlns:a16="http://schemas.microsoft.com/office/drawing/2014/main" id="{BBE89414-ABEA-46E8-B5AC-97DFF9CB21DA}"/>
              </a:ext>
            </a:extLst>
          </p:cNvPr>
          <p:cNvSpPr txBox="1"/>
          <p:nvPr/>
        </p:nvSpPr>
        <p:spPr>
          <a:xfrm>
            <a:off x="2263088" y="2623233"/>
            <a:ext cx="1411540" cy="646331"/>
          </a:xfrm>
          <a:prstGeom prst="rect">
            <a:avLst/>
          </a:prstGeom>
          <a:noFill/>
        </p:spPr>
        <p:txBody>
          <a:bodyPr wrap="none" rtlCol="0">
            <a:spAutoFit/>
          </a:bodyPr>
          <a:lstStyle/>
          <a:p>
            <a:pPr algn="ctr"/>
            <a:r>
              <a:rPr lang="en-US" dirty="0"/>
              <a:t>Rudolph,</a:t>
            </a:r>
          </a:p>
          <a:p>
            <a:pPr algn="ctr"/>
            <a:r>
              <a:rPr lang="en-US" dirty="0"/>
              <a:t>AI Controlled</a:t>
            </a:r>
          </a:p>
        </p:txBody>
      </p:sp>
      <p:sp>
        <p:nvSpPr>
          <p:cNvPr id="87" name="TextBox 86">
            <a:extLst>
              <a:ext uri="{FF2B5EF4-FFF2-40B4-BE49-F238E27FC236}">
                <a16:creationId xmlns:a16="http://schemas.microsoft.com/office/drawing/2014/main" id="{A538B00B-0440-4B24-802F-57719F33394D}"/>
              </a:ext>
            </a:extLst>
          </p:cNvPr>
          <p:cNvSpPr txBox="1"/>
          <p:nvPr/>
        </p:nvSpPr>
        <p:spPr>
          <a:xfrm>
            <a:off x="1882172" y="2995502"/>
            <a:ext cx="615168" cy="923330"/>
          </a:xfrm>
          <a:prstGeom prst="rect">
            <a:avLst/>
          </a:prstGeom>
          <a:noFill/>
        </p:spPr>
        <p:txBody>
          <a:bodyPr wrap="none" rtlCol="0">
            <a:spAutoFit/>
          </a:bodyPr>
          <a:lstStyle/>
          <a:p>
            <a:pPr algn="ctr"/>
            <a:r>
              <a:rPr lang="en-US" sz="5400" dirty="0"/>
              <a:t>v.</a:t>
            </a:r>
          </a:p>
        </p:txBody>
      </p:sp>
      <p:sp>
        <p:nvSpPr>
          <p:cNvPr id="88" name="TextBox 87">
            <a:extLst>
              <a:ext uri="{FF2B5EF4-FFF2-40B4-BE49-F238E27FC236}">
                <a16:creationId xmlns:a16="http://schemas.microsoft.com/office/drawing/2014/main" id="{955C22DB-0273-47F6-9CCA-DC67F5957E12}"/>
              </a:ext>
            </a:extLst>
          </p:cNvPr>
          <p:cNvSpPr txBox="1"/>
          <p:nvPr/>
        </p:nvSpPr>
        <p:spPr>
          <a:xfrm>
            <a:off x="1345131" y="5239050"/>
            <a:ext cx="1542538" cy="646331"/>
          </a:xfrm>
          <a:prstGeom prst="rect">
            <a:avLst/>
          </a:prstGeom>
          <a:noFill/>
        </p:spPr>
        <p:txBody>
          <a:bodyPr wrap="none" rtlCol="0">
            <a:spAutoFit/>
          </a:bodyPr>
          <a:lstStyle/>
          <a:p>
            <a:pPr algn="ctr"/>
            <a:r>
              <a:rPr lang="en-US" dirty="0"/>
              <a:t>Evil Snowman,</a:t>
            </a:r>
          </a:p>
          <a:p>
            <a:pPr algn="ctr"/>
            <a:r>
              <a:rPr lang="en-US" dirty="0"/>
              <a:t>AI Controlled</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370329"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Player Controlled</a:t>
            </a:r>
          </a:p>
          <a:p>
            <a:pPr marL="1200150" lvl="2" indent="-285750">
              <a:buFont typeface="Arial" panose="020B0604020202020204" pitchFamily="34" charset="0"/>
              <a:buChar char="•"/>
            </a:pPr>
            <a:r>
              <a:rPr lang="en-US" sz="1600" dirty="0">
                <a:highlight>
                  <a:srgbClr val="FFFF00"/>
                </a:highlight>
              </a:rPr>
              <a:t>Snowman</a:t>
            </a:r>
          </a:p>
          <a:p>
            <a:pPr marL="1657350" lvl="3" indent="-285750">
              <a:buFont typeface="Arial" panose="020B0604020202020204" pitchFamily="34" charset="0"/>
              <a:buChar char="•"/>
            </a:pPr>
            <a:r>
              <a:rPr lang="en-US" sz="1600" dirty="0"/>
              <a:t>Frosty</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555508"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t>Deer</a:t>
            </a:r>
          </a:p>
          <a:p>
            <a:pPr marL="1657350" lvl="3" indent="-285750">
              <a:buFont typeface="Arial" panose="020B0604020202020204" pitchFamily="34" charset="0"/>
              <a:buChar char="•"/>
            </a:pPr>
            <a:r>
              <a:rPr lang="en-US" sz="1600" dirty="0"/>
              <a:t>Rudolph</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3013133"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highlight>
                  <a:srgbClr val="FFFF00"/>
                </a:highlight>
              </a:rPr>
              <a:t>Snowman</a:t>
            </a:r>
          </a:p>
          <a:p>
            <a:pPr marL="1657350" lvl="3" indent="-285750">
              <a:buFont typeface="Arial" panose="020B0604020202020204" pitchFamily="34" charset="0"/>
              <a:buChar char="•"/>
            </a:pPr>
            <a:r>
              <a:rPr lang="en-US" sz="1600" dirty="0"/>
              <a:t>Evil Snowman</a:t>
            </a:r>
          </a:p>
        </p:txBody>
      </p:sp>
      <p:sp>
        <p:nvSpPr>
          <p:cNvPr id="93" name="TextBox 92">
            <a:extLst>
              <a:ext uri="{FF2B5EF4-FFF2-40B4-BE49-F238E27FC236}">
                <a16:creationId xmlns:a16="http://schemas.microsoft.com/office/drawing/2014/main" id="{0E8DF832-4121-4984-89C6-9536F1395893}"/>
              </a:ext>
            </a:extLst>
          </p:cNvPr>
          <p:cNvSpPr txBox="1"/>
          <p:nvPr/>
        </p:nvSpPr>
        <p:spPr>
          <a:xfrm>
            <a:off x="8652355" y="2140053"/>
            <a:ext cx="2827697" cy="1107996"/>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a:t>
            </a:r>
          </a:p>
          <a:p>
            <a:pPr marL="1200150" lvl="2" indent="-285750">
              <a:buFont typeface="Arial" panose="020B0604020202020204" pitchFamily="34" charset="0"/>
              <a:buChar char="•"/>
            </a:pPr>
            <a:r>
              <a:rPr lang="en-US" sz="1600" dirty="0"/>
              <a:t>Player Controlled</a:t>
            </a:r>
          </a:p>
          <a:p>
            <a:pPr marL="1657350" lvl="3" indent="-285750">
              <a:buFont typeface="Arial" panose="020B0604020202020204" pitchFamily="34" charset="0"/>
              <a:buChar char="•"/>
            </a:pPr>
            <a:r>
              <a:rPr lang="en-US" sz="1600" dirty="0"/>
              <a:t>Frosty</a:t>
            </a:r>
          </a:p>
        </p:txBody>
      </p:sp>
      <p:sp>
        <p:nvSpPr>
          <p:cNvPr id="94" name="TextBox 93">
            <a:extLst>
              <a:ext uri="{FF2B5EF4-FFF2-40B4-BE49-F238E27FC236}">
                <a16:creationId xmlns:a16="http://schemas.microsoft.com/office/drawing/2014/main" id="{03F40D6B-3D99-40B2-A62D-A7BDD5A58C38}"/>
              </a:ext>
            </a:extLst>
          </p:cNvPr>
          <p:cNvSpPr txBox="1"/>
          <p:nvPr/>
        </p:nvSpPr>
        <p:spPr>
          <a:xfrm>
            <a:off x="8652355" y="3167231"/>
            <a:ext cx="2555508"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Deer</a:t>
            </a:r>
          </a:p>
          <a:p>
            <a:pPr marL="1200150" lvl="2" indent="-285750">
              <a:buFont typeface="Arial" panose="020B0604020202020204" pitchFamily="34" charset="0"/>
              <a:buChar char="•"/>
            </a:pPr>
            <a:r>
              <a:rPr lang="en-US" sz="1600" dirty="0">
                <a:highlight>
                  <a:srgbClr val="FFFF00"/>
                </a:highlight>
              </a:rPr>
              <a:t>AI Controlled</a:t>
            </a:r>
          </a:p>
          <a:p>
            <a:pPr marL="1657350" lvl="3" indent="-285750">
              <a:buFont typeface="Arial" panose="020B0604020202020204" pitchFamily="34" charset="0"/>
              <a:buChar char="•"/>
            </a:pPr>
            <a:r>
              <a:rPr lang="en-US" sz="1600" dirty="0"/>
              <a:t>Rudolph</a:t>
            </a:r>
          </a:p>
        </p:txBody>
      </p:sp>
      <p:sp>
        <p:nvSpPr>
          <p:cNvPr id="95" name="TextBox 94">
            <a:extLst>
              <a:ext uri="{FF2B5EF4-FFF2-40B4-BE49-F238E27FC236}">
                <a16:creationId xmlns:a16="http://schemas.microsoft.com/office/drawing/2014/main" id="{36389D4F-E914-4824-BB1D-BE876B2CE003}"/>
              </a:ext>
            </a:extLst>
          </p:cNvPr>
          <p:cNvSpPr txBox="1"/>
          <p:nvPr/>
        </p:nvSpPr>
        <p:spPr>
          <a:xfrm>
            <a:off x="8627071" y="4274889"/>
            <a:ext cx="3013133"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a:t>
            </a:r>
          </a:p>
          <a:p>
            <a:pPr marL="1200150" lvl="2" indent="-285750">
              <a:buFont typeface="Arial" panose="020B0604020202020204" pitchFamily="34" charset="0"/>
              <a:buChar char="•"/>
            </a:pPr>
            <a:r>
              <a:rPr lang="en-US" sz="1600" dirty="0">
                <a:highlight>
                  <a:srgbClr val="FFFF00"/>
                </a:highlight>
              </a:rPr>
              <a:t>AI Controlled</a:t>
            </a:r>
          </a:p>
          <a:p>
            <a:pPr marL="1657350" lvl="3" indent="-285750">
              <a:buFont typeface="Arial" panose="020B0604020202020204" pitchFamily="34" charset="0"/>
              <a:buChar char="•"/>
            </a:pPr>
            <a:r>
              <a:rPr lang="en-US" sz="1600" dirty="0"/>
              <a:t>Evil Snowman</a:t>
            </a:r>
          </a:p>
        </p:txBody>
      </p:sp>
      <p:sp>
        <p:nvSpPr>
          <p:cNvPr id="55" name="Rectangle: Rounded Corners 54">
            <a:extLst>
              <a:ext uri="{FF2B5EF4-FFF2-40B4-BE49-F238E27FC236}">
                <a16:creationId xmlns:a16="http://schemas.microsoft.com/office/drawing/2014/main" id="{EF9E048B-E875-4C8E-9351-3150F8520A67}"/>
              </a:ext>
            </a:extLst>
          </p:cNvPr>
          <p:cNvSpPr/>
          <p:nvPr/>
        </p:nvSpPr>
        <p:spPr>
          <a:xfrm>
            <a:off x="5437224" y="978349"/>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INHERITANCE PROBLEM</a:t>
            </a:r>
          </a:p>
          <a:p>
            <a:r>
              <a:rPr lang="en-US" sz="1600" dirty="0"/>
              <a:t>We can’t arrange subclasses in a way that is not redundant.</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217651" y="1778654"/>
            <a:ext cx="2123658" cy="369332"/>
          </a:xfrm>
          <a:prstGeom prst="rect">
            <a:avLst/>
          </a:prstGeom>
          <a:solidFill>
            <a:schemeClr val="bg1"/>
          </a:solidFill>
        </p:spPr>
        <p:txBody>
          <a:bodyPr wrap="none" rtlCol="0">
            <a:spAutoFit/>
          </a:bodyPr>
          <a:lstStyle/>
          <a:p>
            <a:r>
              <a:rPr lang="en-US" dirty="0"/>
              <a:t>Inheritance Option 1</a:t>
            </a:r>
          </a:p>
        </p:txBody>
      </p:sp>
      <p:sp>
        <p:nvSpPr>
          <p:cNvPr id="100" name="Rectangle: Rounded Corners 99">
            <a:extLst>
              <a:ext uri="{FF2B5EF4-FFF2-40B4-BE49-F238E27FC236}">
                <a16:creationId xmlns:a16="http://schemas.microsoft.com/office/drawing/2014/main" id="{6DE2684C-04E8-4096-9897-4D8E19E88D19}"/>
              </a:ext>
            </a:extLst>
          </p:cNvPr>
          <p:cNvSpPr/>
          <p:nvPr/>
        </p:nvSpPr>
        <p:spPr>
          <a:xfrm>
            <a:off x="8404315" y="1975930"/>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6BE2053D-F184-47B0-B1B6-8E94A5ECC82E}"/>
              </a:ext>
            </a:extLst>
          </p:cNvPr>
          <p:cNvSpPr txBox="1"/>
          <p:nvPr/>
        </p:nvSpPr>
        <p:spPr>
          <a:xfrm>
            <a:off x="9090807" y="1780739"/>
            <a:ext cx="2123658" cy="369332"/>
          </a:xfrm>
          <a:prstGeom prst="rect">
            <a:avLst/>
          </a:prstGeom>
          <a:solidFill>
            <a:schemeClr val="bg1"/>
          </a:solidFill>
        </p:spPr>
        <p:txBody>
          <a:bodyPr wrap="none" rtlCol="0">
            <a:spAutoFit/>
          </a:bodyPr>
          <a:lstStyle/>
          <a:p>
            <a:r>
              <a:rPr lang="en-US" dirty="0"/>
              <a:t>Inheritance Option 2</a:t>
            </a:r>
          </a:p>
        </p:txBody>
      </p:sp>
    </p:spTree>
    <p:extLst>
      <p:ext uri="{BB962C8B-B14F-4D97-AF65-F5344CB8AC3E}">
        <p14:creationId xmlns:p14="http://schemas.microsoft.com/office/powerpoint/2010/main" val="327842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Scene Graph Names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aphicFrame>
        <p:nvGraphicFramePr>
          <p:cNvPr id="2" name="Table 2">
            <a:extLst>
              <a:ext uri="{FF2B5EF4-FFF2-40B4-BE49-F238E27FC236}">
                <a16:creationId xmlns:a16="http://schemas.microsoft.com/office/drawing/2014/main" id="{23C826D4-4020-488E-A686-2C31F79868B5}"/>
              </a:ext>
            </a:extLst>
          </p:cNvPr>
          <p:cNvGraphicFramePr>
            <a:graphicFrameLocks noGrp="1"/>
          </p:cNvGraphicFramePr>
          <p:nvPr>
            <p:extLst>
              <p:ext uri="{D42A27DB-BD31-4B8C-83A1-F6EECF244321}">
                <p14:modId xmlns:p14="http://schemas.microsoft.com/office/powerpoint/2010/main" val="2090400596"/>
              </p:ext>
            </p:extLst>
          </p:nvPr>
        </p:nvGraphicFramePr>
        <p:xfrm>
          <a:off x="2032000" y="1998276"/>
          <a:ext cx="8127999" cy="2966720"/>
        </p:xfrm>
        <a:graphic>
          <a:graphicData uri="http://schemas.openxmlformats.org/drawingml/2006/table">
            <a:tbl>
              <a:tblPr firstRow="1" bandRow="1">
                <a:tableStyleId>{5C22544A-7EE6-4342-B048-85BDC9FD1C3A}</a:tableStyleId>
              </a:tblPr>
              <a:tblGrid>
                <a:gridCol w="2891692">
                  <a:extLst>
                    <a:ext uri="{9D8B030D-6E8A-4147-A177-3AD203B41FA5}">
                      <a16:colId xmlns:a16="http://schemas.microsoft.com/office/drawing/2014/main" val="620975307"/>
                    </a:ext>
                  </a:extLst>
                </a:gridCol>
                <a:gridCol w="2526974">
                  <a:extLst>
                    <a:ext uri="{9D8B030D-6E8A-4147-A177-3AD203B41FA5}">
                      <a16:colId xmlns:a16="http://schemas.microsoft.com/office/drawing/2014/main" val="3994683875"/>
                    </a:ext>
                  </a:extLst>
                </a:gridCol>
                <a:gridCol w="2709333">
                  <a:extLst>
                    <a:ext uri="{9D8B030D-6E8A-4147-A177-3AD203B41FA5}">
                      <a16:colId xmlns:a16="http://schemas.microsoft.com/office/drawing/2014/main" val="2328394360"/>
                    </a:ext>
                  </a:extLst>
                </a:gridCol>
              </a:tblGrid>
              <a:tr h="370840">
                <a:tc>
                  <a:txBody>
                    <a:bodyPr/>
                    <a:lstStyle/>
                    <a:p>
                      <a:r>
                        <a:rPr lang="en-US" dirty="0"/>
                        <a:t>Engine</a:t>
                      </a:r>
                    </a:p>
                  </a:txBody>
                  <a:tcPr/>
                </a:tc>
                <a:tc>
                  <a:txBody>
                    <a:bodyPr/>
                    <a:lstStyle/>
                    <a:p>
                      <a:r>
                        <a:rPr lang="en-US" dirty="0"/>
                        <a:t>Scene</a:t>
                      </a:r>
                    </a:p>
                  </a:txBody>
                  <a:tcPr/>
                </a:tc>
                <a:tc>
                  <a:txBody>
                    <a:bodyPr/>
                    <a:lstStyle/>
                    <a:p>
                      <a:r>
                        <a:rPr lang="en-US" dirty="0"/>
                        <a:t>Game Object</a:t>
                      </a:r>
                    </a:p>
                  </a:txBody>
                  <a:tcPr/>
                </a:tc>
                <a:extLst>
                  <a:ext uri="{0D108BD9-81ED-4DB2-BD59-A6C34878D82A}">
                    <a16:rowId xmlns:a16="http://schemas.microsoft.com/office/drawing/2014/main" val="2490913542"/>
                  </a:ext>
                </a:extLst>
              </a:tr>
              <a:tr h="370840">
                <a:tc>
                  <a:txBody>
                    <a:bodyPr/>
                    <a:lstStyle/>
                    <a:p>
                      <a:r>
                        <a:rPr lang="en-US" dirty="0"/>
                        <a:t>Unity</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993849301"/>
                  </a:ext>
                </a:extLst>
              </a:tr>
              <a:tr h="370840">
                <a:tc>
                  <a:txBody>
                    <a:bodyPr/>
                    <a:lstStyle/>
                    <a:p>
                      <a:r>
                        <a:rPr lang="en-US" dirty="0"/>
                        <a:t>Unreal</a:t>
                      </a:r>
                    </a:p>
                  </a:txBody>
                  <a:tcPr/>
                </a:tc>
                <a:tc>
                  <a:txBody>
                    <a:bodyPr/>
                    <a:lstStyle/>
                    <a:p>
                      <a:r>
                        <a:rPr lang="en-US" dirty="0"/>
                        <a:t>Level</a:t>
                      </a:r>
                    </a:p>
                  </a:txBody>
                  <a:tcPr/>
                </a:tc>
                <a:tc>
                  <a:txBody>
                    <a:bodyPr/>
                    <a:lstStyle/>
                    <a:p>
                      <a:r>
                        <a:rPr lang="en-US" dirty="0"/>
                        <a:t>Pawn</a:t>
                      </a:r>
                    </a:p>
                  </a:txBody>
                  <a:tcPr/>
                </a:tc>
                <a:extLst>
                  <a:ext uri="{0D108BD9-81ED-4DB2-BD59-A6C34878D82A}">
                    <a16:rowId xmlns:a16="http://schemas.microsoft.com/office/drawing/2014/main" val="49125946"/>
                  </a:ext>
                </a:extLst>
              </a:tr>
              <a:tr h="370840">
                <a:tc>
                  <a:txBody>
                    <a:bodyPr/>
                    <a:lstStyle/>
                    <a:p>
                      <a:r>
                        <a:rPr lang="en-US" dirty="0"/>
                        <a:t>CRYENGINE/Lumber Yard</a:t>
                      </a:r>
                    </a:p>
                  </a:txBody>
                  <a:tcPr/>
                </a:tc>
                <a:tc>
                  <a:txBody>
                    <a:bodyPr/>
                    <a:lstStyle/>
                    <a:p>
                      <a:r>
                        <a:rPr lang="en-US" dirty="0"/>
                        <a:t>Level</a:t>
                      </a:r>
                    </a:p>
                  </a:txBody>
                  <a:tcPr/>
                </a:tc>
                <a:tc>
                  <a:txBody>
                    <a:bodyPr/>
                    <a:lstStyle/>
                    <a:p>
                      <a:r>
                        <a:rPr lang="en-US" dirty="0"/>
                        <a:t>Entity</a:t>
                      </a:r>
                    </a:p>
                  </a:txBody>
                  <a:tcPr/>
                </a:tc>
                <a:extLst>
                  <a:ext uri="{0D108BD9-81ED-4DB2-BD59-A6C34878D82A}">
                    <a16:rowId xmlns:a16="http://schemas.microsoft.com/office/drawing/2014/main" val="1490306276"/>
                  </a:ext>
                </a:extLst>
              </a:tr>
              <a:tr h="370840">
                <a:tc>
                  <a:txBody>
                    <a:bodyPr/>
                    <a:lstStyle/>
                    <a:p>
                      <a:r>
                        <a:rPr lang="en-US" dirty="0"/>
                        <a:t>Phaser</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2879800853"/>
                  </a:ext>
                </a:extLst>
              </a:tr>
              <a:tr h="370840">
                <a:tc>
                  <a:txBody>
                    <a:bodyPr/>
                    <a:lstStyle/>
                    <a:p>
                      <a:r>
                        <a:rPr lang="en-US" dirty="0"/>
                        <a:t>Godot</a:t>
                      </a:r>
                    </a:p>
                  </a:txBody>
                  <a:tcPr/>
                </a:tc>
                <a:tc>
                  <a:txBody>
                    <a:bodyPr/>
                    <a:lstStyle/>
                    <a:p>
                      <a:r>
                        <a:rPr lang="en-US" dirty="0"/>
                        <a:t>Stage</a:t>
                      </a:r>
                    </a:p>
                  </a:txBody>
                  <a:tcPr/>
                </a:tc>
                <a:tc>
                  <a:txBody>
                    <a:bodyPr/>
                    <a:lstStyle/>
                    <a:p>
                      <a:r>
                        <a:rPr lang="en-US" dirty="0"/>
                        <a:t>Node</a:t>
                      </a:r>
                    </a:p>
                  </a:txBody>
                  <a:tcPr/>
                </a:tc>
                <a:extLst>
                  <a:ext uri="{0D108BD9-81ED-4DB2-BD59-A6C34878D82A}">
                    <a16:rowId xmlns:a16="http://schemas.microsoft.com/office/drawing/2014/main" val="619735715"/>
                  </a:ext>
                </a:extLst>
              </a:tr>
              <a:tr h="370840">
                <a:tc>
                  <a:txBody>
                    <a:bodyPr/>
                    <a:lstStyle/>
                    <a:p>
                      <a:r>
                        <a:rPr lang="en-US" dirty="0"/>
                        <a:t>Game Maker</a:t>
                      </a:r>
                    </a:p>
                  </a:txBody>
                  <a:tcPr/>
                </a:tc>
                <a:tc>
                  <a:txBody>
                    <a:bodyPr/>
                    <a:lstStyle/>
                    <a:p>
                      <a:r>
                        <a:rPr lang="en-US" dirty="0"/>
                        <a:t>Room </a:t>
                      </a:r>
                    </a:p>
                  </a:txBody>
                  <a:tcPr/>
                </a:tc>
                <a:tc>
                  <a:txBody>
                    <a:bodyPr/>
                    <a:lstStyle/>
                    <a:p>
                      <a:r>
                        <a:rPr lang="en-US" dirty="0"/>
                        <a:t>Instance</a:t>
                      </a:r>
                    </a:p>
                  </a:txBody>
                  <a:tcPr/>
                </a:tc>
                <a:extLst>
                  <a:ext uri="{0D108BD9-81ED-4DB2-BD59-A6C34878D82A}">
                    <a16:rowId xmlns:a16="http://schemas.microsoft.com/office/drawing/2014/main" val="4167569233"/>
                  </a:ext>
                </a:extLst>
              </a:tr>
              <a:tr h="370840">
                <a:tc>
                  <a:txBody>
                    <a:bodyPr/>
                    <a:lstStyle/>
                    <a:p>
                      <a:r>
                        <a:rPr lang="en-US" dirty="0"/>
                        <a:t>Ogre</a:t>
                      </a:r>
                    </a:p>
                  </a:txBody>
                  <a:tcPr/>
                </a:tc>
                <a:tc>
                  <a:txBody>
                    <a:bodyPr/>
                    <a:lstStyle/>
                    <a:p>
                      <a:r>
                        <a:rPr lang="en-US" dirty="0"/>
                        <a:t>Scene</a:t>
                      </a:r>
                    </a:p>
                  </a:txBody>
                  <a:tcPr/>
                </a:tc>
                <a:tc>
                  <a:txBody>
                    <a:bodyPr/>
                    <a:lstStyle/>
                    <a:p>
                      <a:r>
                        <a:rPr lang="en-US" dirty="0"/>
                        <a:t>Entity</a:t>
                      </a:r>
                    </a:p>
                  </a:txBody>
                  <a:tcPr/>
                </a:tc>
                <a:extLst>
                  <a:ext uri="{0D108BD9-81ED-4DB2-BD59-A6C34878D82A}">
                    <a16:rowId xmlns:a16="http://schemas.microsoft.com/office/drawing/2014/main" val="1063803186"/>
                  </a:ext>
                </a:extLst>
              </a:tr>
            </a:tbl>
          </a:graphicData>
        </a:graphic>
      </p:graphicFrame>
      <p:pic>
        <p:nvPicPr>
          <p:cNvPr id="13" name="Picture 12">
            <a:extLst>
              <a:ext uri="{FF2B5EF4-FFF2-40B4-BE49-F238E27FC236}">
                <a16:creationId xmlns:a16="http://schemas.microsoft.com/office/drawing/2014/main" id="{2BFD712C-8764-4C70-90FB-3815360C97D3}"/>
              </a:ext>
            </a:extLst>
          </p:cNvPr>
          <p:cNvPicPr>
            <a:picLocks noChangeAspect="1"/>
          </p:cNvPicPr>
          <p:nvPr/>
        </p:nvPicPr>
        <p:blipFill>
          <a:blip r:embed="rId2"/>
          <a:stretch>
            <a:fillRect/>
          </a:stretch>
        </p:blipFill>
        <p:spPr>
          <a:xfrm>
            <a:off x="4513431" y="2360002"/>
            <a:ext cx="391217" cy="391217"/>
          </a:xfrm>
          <a:prstGeom prst="rect">
            <a:avLst/>
          </a:prstGeom>
        </p:spPr>
      </p:pic>
      <p:pic>
        <p:nvPicPr>
          <p:cNvPr id="1026" name="Picture 2" descr="See the source image">
            <a:extLst>
              <a:ext uri="{FF2B5EF4-FFF2-40B4-BE49-F238E27FC236}">
                <a16:creationId xmlns:a16="http://schemas.microsoft.com/office/drawing/2014/main" id="{D0C44A31-484A-4CEA-ABBE-8863B2F32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896" y="2751219"/>
            <a:ext cx="358287" cy="358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914139EA-DC6F-4740-8F87-7902C74D6C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552" r="29396"/>
          <a:stretch/>
        </p:blipFill>
        <p:spPr bwMode="auto">
          <a:xfrm>
            <a:off x="4553654" y="3223080"/>
            <a:ext cx="310770" cy="137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E55E4F8-5B84-4E9F-931C-1C3891403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613" y="3500212"/>
            <a:ext cx="374852" cy="321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32083EC-A472-4B1F-AD99-D1788FF91F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933" y="3845290"/>
            <a:ext cx="394212" cy="3829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03E08CF7-0440-488E-9528-EF7C0E60B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725" y="4241568"/>
            <a:ext cx="314628" cy="3174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27BB46CA-F8EF-41C0-AB10-8D5CA5C3D94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9190"/>
          <a:stretch/>
        </p:blipFill>
        <p:spPr bwMode="auto">
          <a:xfrm>
            <a:off x="4547082" y="4636515"/>
            <a:ext cx="323914" cy="31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1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Tree>
    <p:extLst>
      <p:ext uri="{BB962C8B-B14F-4D97-AF65-F5344CB8AC3E}">
        <p14:creationId xmlns:p14="http://schemas.microsoft.com/office/powerpoint/2010/main" val="237978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p:spTree>
    <p:extLst>
      <p:ext uri="{BB962C8B-B14F-4D97-AF65-F5344CB8AC3E}">
        <p14:creationId xmlns:p14="http://schemas.microsoft.com/office/powerpoint/2010/main" val="138044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p:spTree>
    <p:extLst>
      <p:ext uri="{BB962C8B-B14F-4D97-AF65-F5344CB8AC3E}">
        <p14:creationId xmlns:p14="http://schemas.microsoft.com/office/powerpoint/2010/main" val="185280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1844</Words>
  <Application>Microsoft Office PowerPoint</Application>
  <PresentationFormat>Widescreen</PresentationFormat>
  <Paragraphs>405</Paragraphs>
  <Slides>22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69</cp:revision>
  <dcterms:created xsi:type="dcterms:W3CDTF">2019-02-06T17:03:21Z</dcterms:created>
  <dcterms:modified xsi:type="dcterms:W3CDTF">2021-02-03T19:11:47Z</dcterms:modified>
</cp:coreProperties>
</file>