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6"/>
            <a:ext cx="3045625" cy="2707359"/>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2366963"/>
            <a:ext cx="8222100" cy="11183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3621217"/>
            <a:ext cx="8222100" cy="5771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6"/>
            <a:ext cx="3045625" cy="2707359"/>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674733"/>
            <a:ext cx="8520599" cy="2707499"/>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4492300"/>
            <a:ext cx="8520599" cy="17091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457200" y="6356350"/>
            <a:ext cx="21335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124200" y="6356350"/>
            <a:ext cx="28956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553200" y="6356350"/>
            <a:ext cx="21335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6"/>
            <a:ext cx="3045625" cy="2707359"/>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869796"/>
            <a:ext cx="8222100" cy="11183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5204762"/>
            <a:ext cx="9144000" cy="1653191"/>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546666"/>
            <a:ext cx="8520599" cy="810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639833"/>
            <a:ext cx="8520599" cy="4451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546666"/>
            <a:ext cx="8520599" cy="810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639966"/>
            <a:ext cx="3999899" cy="44519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639966"/>
            <a:ext cx="3999899" cy="44519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546666"/>
            <a:ext cx="8520599" cy="810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740800"/>
            <a:ext cx="2807999"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954405"/>
            <a:ext cx="2807999" cy="41375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6"/>
            <a:ext cx="3045625" cy="2707359"/>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701800"/>
            <a:ext cx="5618700" cy="5454299"/>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233"/>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534800"/>
            <a:ext cx="4045199" cy="20858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3692001"/>
            <a:ext cx="4045199" cy="1692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5640766"/>
            <a:ext cx="5998800" cy="7982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6201587"/>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46666"/>
            <a:ext cx="8520599" cy="810299"/>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639833"/>
            <a:ext cx="8520599" cy="44519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6201587"/>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ctrTitle"/>
          </p:nvPr>
        </p:nvSpPr>
        <p:spPr>
          <a:xfrm>
            <a:off x="598100" y="2366976"/>
            <a:ext cx="8222100" cy="1265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rgbClr val="FFFFFF"/>
                </a:solidFill>
                <a:latin typeface="Calibri"/>
                <a:ea typeface="Calibri"/>
                <a:cs typeface="Calibri"/>
                <a:sym typeface="Calibri"/>
              </a:rPr>
              <a:t>CS308 Investor Pitch</a:t>
            </a:r>
            <a:br>
              <a:rPr b="0" i="0" lang="en-US" sz="4400" u="none" cap="none" strike="noStrike">
                <a:solidFill>
                  <a:srgbClr val="FFFFFF"/>
                </a:solidFill>
                <a:latin typeface="Calibri"/>
                <a:ea typeface="Calibri"/>
                <a:cs typeface="Calibri"/>
                <a:sym typeface="Calibri"/>
              </a:rPr>
            </a:br>
            <a:r>
              <a:rPr b="1" i="0" lang="en-US" sz="4400" u="none" cap="none" strike="noStrike">
                <a:solidFill>
                  <a:srgbClr val="FFFFFF"/>
                </a:solidFill>
                <a:latin typeface="Calibri"/>
                <a:ea typeface="Calibri"/>
                <a:cs typeface="Calibri"/>
                <a:sym typeface="Calibri"/>
              </a:rPr>
              <a:t>Seed </a:t>
            </a:r>
            <a:r>
              <a:rPr b="1" lang="en-US">
                <a:solidFill>
                  <a:srgbClr val="FFFFFF"/>
                </a:solidFill>
              </a:rPr>
              <a:t>Sowing Bot</a:t>
            </a:r>
          </a:p>
        </p:txBody>
      </p:sp>
      <p:sp>
        <p:nvSpPr>
          <p:cNvPr id="92" name="Shape 92"/>
          <p:cNvSpPr txBox="1"/>
          <p:nvPr>
            <p:ph idx="1" type="subTitle"/>
          </p:nvPr>
        </p:nvSpPr>
        <p:spPr>
          <a:xfrm>
            <a:off x="1371600" y="3886200"/>
            <a:ext cx="6400799" cy="25298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888888"/>
              </a:buClr>
              <a:buSzPct val="25000"/>
              <a:buFont typeface="Arial"/>
              <a:buNone/>
            </a:pPr>
            <a:r>
              <a:rPr b="0" i="0" lang="en-US" sz="3200" u="none" cap="none" strike="noStrike">
                <a:solidFill>
                  <a:srgbClr val="888888"/>
                </a:solidFill>
                <a:latin typeface="Calibri"/>
                <a:ea typeface="Calibri"/>
                <a:cs typeface="Calibri"/>
                <a:sym typeface="Calibri"/>
              </a:rPr>
              <a:t>Team No. 22</a:t>
            </a:r>
          </a:p>
          <a:p>
            <a:pPr indent="0" lvl="0" marL="0" marR="0" rtl="0" algn="ctr">
              <a:spcBef>
                <a:spcPts val="640"/>
              </a:spcBef>
              <a:buClr>
                <a:srgbClr val="888888"/>
              </a:buClr>
              <a:buSzPct val="25000"/>
              <a:buFont typeface="Arial"/>
              <a:buNone/>
            </a:pPr>
            <a:r>
              <a:rPr lang="en-US" sz="2200"/>
              <a:t>Harish Koilada</a:t>
            </a:r>
          </a:p>
          <a:p>
            <a:pPr indent="0" lvl="0" marL="0" marR="0" rtl="0" algn="ctr">
              <a:spcBef>
                <a:spcPts val="640"/>
              </a:spcBef>
              <a:buClr>
                <a:srgbClr val="888888"/>
              </a:buClr>
              <a:buSzPct val="25000"/>
              <a:buFont typeface="Arial"/>
              <a:buNone/>
            </a:pPr>
            <a:r>
              <a:rPr lang="en-US" sz="2200"/>
              <a:t>Venkatesh Duppada</a:t>
            </a:r>
          </a:p>
          <a:p>
            <a:pPr indent="0" lvl="0" marL="0" marR="0" rtl="0" algn="ctr">
              <a:spcBef>
                <a:spcPts val="640"/>
              </a:spcBef>
              <a:buClr>
                <a:srgbClr val="888888"/>
              </a:buClr>
              <a:buSzPct val="25000"/>
              <a:buFont typeface="Arial"/>
              <a:buNone/>
            </a:pPr>
            <a:r>
              <a:rPr lang="en-US" sz="2200"/>
              <a:t>Akshay Veer</a:t>
            </a:r>
          </a:p>
          <a:p>
            <a:pPr indent="0" lvl="0" marL="0" marR="0" rtl="0" algn="ctr">
              <a:spcBef>
                <a:spcPts val="640"/>
              </a:spcBef>
              <a:buClr>
                <a:srgbClr val="888888"/>
              </a:buClr>
              <a:buSzPct val="25000"/>
              <a:buFont typeface="Arial"/>
              <a:buNone/>
            </a:pPr>
            <a:r>
              <a:rPr lang="en-US" sz="2200"/>
              <a:t>Vinay Chandra</a:t>
            </a:r>
          </a:p>
          <a:p>
            <a:pPr indent="0" lvl="0" marL="0" marR="0" rtl="0" algn="ctr">
              <a:spcBef>
                <a:spcPts val="640"/>
              </a:spcBef>
              <a:buClr>
                <a:srgbClr val="888888"/>
              </a:buClr>
              <a:buSzPct val="25000"/>
              <a:buFont typeface="Arial"/>
              <a:buNone/>
            </a:pPr>
            <a:r>
              <a:t/>
            </a:r>
            <a:endParaRPr/>
          </a:p>
          <a:p>
            <a:pPr indent="0" lvl="0" marL="0" marR="0" rtl="0" algn="ctr">
              <a:spcBef>
                <a:spcPts val="640"/>
              </a:spcBef>
              <a:buClr>
                <a:srgbClr val="888888"/>
              </a:buClr>
              <a:buSzPct val="25000"/>
              <a:buFont typeface="Arial"/>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Re-usablility features</a:t>
            </a:r>
          </a:p>
        </p:txBody>
      </p:sp>
      <p:sp>
        <p:nvSpPr>
          <p:cNvPr id="146" name="Shape 146"/>
          <p:cNvSpPr txBox="1"/>
          <p:nvPr>
            <p:ph idx="1" type="body"/>
          </p:nvPr>
        </p:nvSpPr>
        <p:spPr>
          <a:xfrm>
            <a:off x="457200" y="1524000"/>
            <a:ext cx="8229600" cy="4526100"/>
          </a:xfrm>
          <a:prstGeom prst="rect">
            <a:avLst/>
          </a:prstGeom>
        </p:spPr>
        <p:txBody>
          <a:bodyPr anchorCtr="0" anchor="t" bIns="91425" lIns="91425" rIns="91425" tIns="91425">
            <a:noAutofit/>
          </a:bodyPr>
          <a:lstStyle/>
          <a:p>
            <a:pPr indent="-228600" lvl="0" marL="457200" rtl="0">
              <a:spcBef>
                <a:spcPts val="0"/>
              </a:spcBef>
            </a:pPr>
            <a:r>
              <a:rPr lang="en-US"/>
              <a:t>Line follower code can be used in other projects.</a:t>
            </a:r>
          </a:p>
          <a:p>
            <a:pPr indent="-228600" lvl="0" marL="457200" rtl="0">
              <a:spcBef>
                <a:spcPts val="0"/>
              </a:spcBef>
            </a:pPr>
            <a:r>
              <a:rPr lang="en-US"/>
              <a:t>Movement and motion of the bot is written in functional methods that can be used in other modules although it is limited to FireBird.</a:t>
            </a:r>
          </a:p>
          <a:p>
            <a:pPr indent="-228600" lvl="0" marL="457200">
              <a:spcBef>
                <a:spcPts val="0"/>
              </a:spcBef>
            </a:pPr>
            <a:r>
              <a:rPr lang="en-US"/>
              <a:t>XBee code can also be directly used in other projects without much changes.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Future Enhancements</a:t>
            </a:r>
          </a:p>
        </p:txBody>
      </p:sp>
      <p:sp>
        <p:nvSpPr>
          <p:cNvPr id="152" name="Shape 15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15000"/>
              </a:lnSpc>
              <a:spcBef>
                <a:spcPts val="0"/>
              </a:spcBef>
              <a:spcAft>
                <a:spcPts val="0"/>
              </a:spcAft>
              <a:buClr>
                <a:schemeClr val="dk1"/>
              </a:buClr>
              <a:buSzPct val="100000"/>
              <a:buFont typeface="Arial"/>
              <a:buChar char="•"/>
            </a:pPr>
            <a:r>
              <a:rPr lang="en-US"/>
              <a:t>Magnetometer can be implemented  for better navigation in straight lines. </a:t>
            </a:r>
          </a:p>
          <a:p>
            <a:pPr indent="-342900" lvl="0" marL="342900" marR="0" rtl="0" algn="l">
              <a:lnSpc>
                <a:spcPct val="115000"/>
              </a:lnSpc>
              <a:spcBef>
                <a:spcPts val="0"/>
              </a:spcBef>
              <a:spcAft>
                <a:spcPts val="0"/>
              </a:spcAft>
              <a:buClr>
                <a:schemeClr val="dk1"/>
              </a:buClr>
              <a:buSzPct val="100000"/>
              <a:buFont typeface="Arial"/>
              <a:buChar char="•"/>
            </a:pPr>
            <a:r>
              <a:rPr lang="en-US"/>
              <a:t>App can be created for giving inputs of distances between seed sowing using the XBee module.</a:t>
            </a:r>
            <a:br>
              <a:rPr lang="en-US"/>
            </a:br>
            <a:br>
              <a:rPr lang="en-US"/>
            </a:b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400" u="none" cap="none" strike="noStrike">
                <a:solidFill>
                  <a:schemeClr val="dk1"/>
                </a:solidFill>
                <a:latin typeface="Calibri"/>
                <a:ea typeface="Calibri"/>
                <a:cs typeface="Calibri"/>
                <a:sym typeface="Calibri"/>
              </a:rPr>
              <a:t>Project </a:t>
            </a:r>
            <a:r>
              <a:rPr b="1" lang="en-US"/>
              <a:t>Statement</a:t>
            </a:r>
          </a:p>
        </p:txBody>
      </p:sp>
      <p:sp>
        <p:nvSpPr>
          <p:cNvPr id="98" name="Shape 98"/>
          <p:cNvSpPr txBox="1"/>
          <p:nvPr>
            <p:ph idx="1" type="body"/>
          </p:nvPr>
        </p:nvSpPr>
        <p:spPr>
          <a:xfrm>
            <a:off x="457200" y="1600200"/>
            <a:ext cx="8229600" cy="49752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Char char="•"/>
            </a:pPr>
            <a:r>
              <a:rPr lang="en-US" sz="2960"/>
              <a:t>In this project we aim to build a bot which automates sowing seeds in rooftop farming with which we can dig soil at regular intervals and then sow the seeds. This is aimed to reduce lot of manual labour in digging and sowing of seeds.</a:t>
            </a:r>
          </a:p>
          <a:p>
            <a:pPr indent="0" lvl="0" marL="0" marR="0" rtl="0" algn="l">
              <a:lnSpc>
                <a:spcPct val="90000"/>
              </a:lnSpc>
              <a:spcBef>
                <a:spcPts val="0"/>
              </a:spcBef>
              <a:spcAft>
                <a:spcPts val="0"/>
              </a:spcAft>
              <a:buNone/>
            </a:pPr>
            <a:r>
              <a:t/>
            </a:r>
            <a:endParaRPr sz="296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Tasks</a:t>
            </a:r>
          </a:p>
        </p:txBody>
      </p:sp>
      <p:sp>
        <p:nvSpPr>
          <p:cNvPr id="104" name="Shape 104"/>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0" lvl="0">
              <a:lnSpc>
                <a:spcPct val="90000"/>
              </a:lnSpc>
              <a:spcBef>
                <a:spcPts val="0"/>
              </a:spcBef>
              <a:spcAft>
                <a:spcPts val="0"/>
              </a:spcAft>
              <a:buSzPct val="98666"/>
            </a:pPr>
            <a:r>
              <a:rPr lang="en-US" sz="2960"/>
              <a:t>Seed sowing consists of two main operations.</a:t>
            </a:r>
            <a:br>
              <a:rPr lang="en-US" sz="2960"/>
            </a:br>
            <a:r>
              <a:rPr lang="en-US" sz="2960"/>
              <a:t>- Digging a hole in the soil </a:t>
            </a:r>
            <a:br>
              <a:rPr lang="en-US" sz="2960"/>
            </a:br>
            <a:r>
              <a:rPr lang="en-US" sz="2960"/>
              <a:t>- Placing the required number of seeds in the slot</a:t>
            </a:r>
          </a:p>
          <a:p>
            <a:pPr indent="0" lvl="0">
              <a:lnSpc>
                <a:spcPct val="90000"/>
              </a:lnSpc>
              <a:spcBef>
                <a:spcPts val="0"/>
              </a:spcBef>
              <a:spcAft>
                <a:spcPts val="0"/>
              </a:spcAft>
              <a:buSzPct val="98666"/>
            </a:pPr>
            <a:r>
              <a:rPr lang="en-US" sz="2960"/>
              <a:t>These two operations need to done at regular intervals to maximize the crop for a given plot. Our work will reduce manual labor and time required to sow seeds and do it more efficiently.</a:t>
            </a:r>
            <a:br>
              <a:rPr lang="en-US" sz="2960"/>
            </a:b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Project Plan</a:t>
            </a:r>
          </a:p>
        </p:txBody>
      </p:sp>
      <p:sp>
        <p:nvSpPr>
          <p:cNvPr id="110" name="Shape 110"/>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lang="en-US"/>
              <a:t>Design of the mechanisms and corresponding components, 3d printing - Akshay and Harish</a:t>
            </a:r>
          </a:p>
          <a:p>
            <a:pPr indent="-228600" lvl="0" marL="457200" rtl="0">
              <a:spcBef>
                <a:spcPts val="0"/>
              </a:spcBef>
            </a:pPr>
            <a:r>
              <a:rPr lang="en-US"/>
              <a:t>Code, working and calibration, XBee module and magnetometer - Venkatesh and Vinay</a:t>
            </a:r>
          </a:p>
          <a:p>
            <a:pPr indent="0" lvl="0" marL="0" rtl="0">
              <a:spcBef>
                <a:spcPts val="0"/>
              </a:spcBef>
              <a:buNone/>
            </a:pPr>
            <a:r>
              <a:rPr lang="en-US"/>
              <a:t>Grid movement and digging mechanism without the component was completed by 1st demo.</a:t>
            </a:r>
          </a:p>
          <a:p>
            <a:pPr indent="0" lvl="0" marL="0">
              <a:spcBef>
                <a:spcPts val="0"/>
              </a:spcBef>
              <a:buNone/>
            </a:pPr>
            <a:r>
              <a:rPr lang="en-US"/>
              <a:t>All others were completed by final demo.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System Design</a:t>
            </a:r>
          </a:p>
        </p:txBody>
      </p:sp>
      <p:pic>
        <p:nvPicPr>
          <p:cNvPr id="116" name="Shape 116"/>
          <p:cNvPicPr preferRelativeResize="0"/>
          <p:nvPr/>
        </p:nvPicPr>
        <p:blipFill>
          <a:blip r:embed="rId3">
            <a:alphaModFix/>
          </a:blip>
          <a:stretch>
            <a:fillRect/>
          </a:stretch>
        </p:blipFill>
        <p:spPr>
          <a:xfrm>
            <a:off x="1087341" y="1730754"/>
            <a:ext cx="6969324" cy="47684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Innovation and Challenges</a:t>
            </a:r>
          </a:p>
        </p:txBody>
      </p:sp>
      <p:sp>
        <p:nvSpPr>
          <p:cNvPr id="122" name="Shape 122"/>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Char char="•"/>
            </a:pPr>
            <a:r>
              <a:rPr lang="en-US" sz="2960"/>
              <a:t>The  single seed drop mechanism which includes two servos is a challenge to create and innovate.</a:t>
            </a:r>
          </a:p>
          <a:p>
            <a:pPr indent="-342900" lvl="0" marL="342900" marR="0" rtl="0" algn="l">
              <a:lnSpc>
                <a:spcPct val="90000"/>
              </a:lnSpc>
              <a:spcBef>
                <a:spcPts val="0"/>
              </a:spcBef>
              <a:spcAft>
                <a:spcPts val="0"/>
              </a:spcAft>
              <a:buClr>
                <a:schemeClr val="dk1"/>
              </a:buClr>
              <a:buSzPct val="98666"/>
              <a:buFont typeface="Arial"/>
              <a:buChar char="•"/>
            </a:pPr>
            <a:r>
              <a:rPr lang="en-US" sz="2960"/>
              <a:t>Other challenges included the manual calibration of the bot. Without this calibration, the bot would not go in a straight line.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Task Completed</a:t>
            </a:r>
          </a:p>
        </p:txBody>
      </p:sp>
      <p:sp>
        <p:nvSpPr>
          <p:cNvPr id="128" name="Shape 128"/>
          <p:cNvSpPr txBox="1"/>
          <p:nvPr>
            <p:ph idx="1" type="body"/>
          </p:nvPr>
        </p:nvSpPr>
        <p:spPr>
          <a:xfrm>
            <a:off x="457200" y="1352275"/>
            <a:ext cx="8229600" cy="5398800"/>
          </a:xfrm>
          <a:prstGeom prst="rect">
            <a:avLst/>
          </a:prstGeom>
          <a:noFill/>
          <a:ln>
            <a:noFill/>
          </a:ln>
        </p:spPr>
        <p:txBody>
          <a:bodyPr anchorCtr="0" anchor="t" bIns="45700" lIns="91425" rIns="91425" tIns="45700">
            <a:noAutofit/>
          </a:bodyPr>
          <a:lstStyle/>
          <a:p>
            <a:pPr indent="-228600" lvl="0" marL="457200" rtl="0">
              <a:spcBef>
                <a:spcPts val="0"/>
              </a:spcBef>
            </a:pPr>
            <a:r>
              <a:rPr lang="en-US"/>
              <a:t>Digging Mechanism is achieved using linear servos and a 3d printed digger</a:t>
            </a:r>
          </a:p>
          <a:p>
            <a:pPr indent="-228600" lvl="0" marL="457200" rtl="0">
              <a:spcBef>
                <a:spcPts val="0"/>
              </a:spcBef>
            </a:pPr>
            <a:r>
              <a:rPr lang="en-US"/>
              <a:t>Seed sowing required design of single seed dropping mechanism which proved to be difficult to implement. Finally, a mechanism where a single seed is collected and then dropped is developed using multiple servos</a:t>
            </a:r>
          </a:p>
          <a:p>
            <a:pPr indent="-228600" lvl="0" marL="457200" rtl="0">
              <a:spcBef>
                <a:spcPts val="0"/>
              </a:spcBef>
            </a:pPr>
            <a:r>
              <a:rPr lang="en-US"/>
              <a:t>Manual calibration took many runs with different configurations to find the sweet spot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Test Plan</a:t>
            </a:r>
          </a:p>
        </p:txBody>
      </p:sp>
      <p:sp>
        <p:nvSpPr>
          <p:cNvPr id="134" name="Shape 134"/>
          <p:cNvSpPr txBox="1"/>
          <p:nvPr>
            <p:ph idx="1" type="body"/>
          </p:nvPr>
        </p:nvSpPr>
        <p:spPr>
          <a:xfrm>
            <a:off x="457200" y="1600200"/>
            <a:ext cx="8229600" cy="4969499"/>
          </a:xfrm>
          <a:prstGeom prst="rect">
            <a:avLst/>
          </a:prstGeom>
          <a:noFill/>
          <a:ln>
            <a:noFill/>
          </a:ln>
        </p:spPr>
        <p:txBody>
          <a:bodyPr anchorCtr="0" anchor="t" bIns="45700" lIns="91425" rIns="91425" tIns="45700">
            <a:noAutofit/>
          </a:bodyPr>
          <a:lstStyle/>
          <a:p>
            <a:pPr indent="-381000" lvl="0" marL="457200" marR="0" rtl="0" algn="l">
              <a:spcBef>
                <a:spcPts val="640"/>
              </a:spcBef>
              <a:buClr>
                <a:schemeClr val="dk1"/>
              </a:buClr>
              <a:buSzPct val="100000"/>
              <a:buFont typeface="Calibri"/>
            </a:pPr>
            <a:r>
              <a:rPr lang="en-US" sz="2400"/>
              <a:t>The sowing mechanism is tested by starting the bot and then marking where the digger points to. After the digging, by marking the points where seeds are dropped, we can make sure that the seed drop is coinciding with the location of digging.</a:t>
            </a:r>
          </a:p>
          <a:p>
            <a:pPr indent="-381000" lvl="0" marL="457200" marR="0" rtl="0" algn="l">
              <a:spcBef>
                <a:spcPts val="640"/>
              </a:spcBef>
              <a:buSzPct val="100000"/>
            </a:pPr>
            <a:r>
              <a:rPr lang="en-US" sz="2400"/>
              <a:t>The bot is started only when the character ‘8’ is pressed in the XBEE console.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Performance Metrics</a:t>
            </a:r>
          </a:p>
        </p:txBody>
      </p:sp>
      <p:sp>
        <p:nvSpPr>
          <p:cNvPr id="140" name="Shape 140"/>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lang="en-US"/>
              <a:t>The straight line following of the bot is important because the digging position and seed sowing location must coincide with each other.</a:t>
            </a:r>
          </a:p>
          <a:p>
            <a:pPr indent="-228600" lvl="0" marL="457200">
              <a:spcBef>
                <a:spcPts val="0"/>
              </a:spcBef>
            </a:pPr>
            <a:r>
              <a:rPr lang="en-US"/>
              <a:t>Also, the following of the grid can also be considered as a performance metric because we require the bot to follow a grid structure.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