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ProximaNova-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roximaNova-bold.fntdata"/><Relationship Id="rId6" Type="http://schemas.openxmlformats.org/officeDocument/2006/relationships/slide" Target="slides/slide2.xml"/><Relationship Id="rId18" Type="http://schemas.openxmlformats.org/officeDocument/2006/relationships/font" Target="fonts/ProximaNova-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29999"/>
          </a:xfrm>
          <a:prstGeom prst="rect">
            <a:avLst/>
          </a:prstGeom>
        </p:spPr>
        <p:txBody>
          <a:bodyPr anchorCtr="0" anchor="t" bIns="91425" lIns="91425" rIns="91425" tIns="91425"/>
          <a:lstStyle>
            <a:lvl1pPr lvl="0" rtl="0">
              <a:lnSpc>
                <a:spcPct val="100000"/>
              </a:lnSpc>
              <a:spcBef>
                <a:spcPts val="0"/>
              </a:spcBef>
              <a:spcAft>
                <a:spcPts val="0"/>
              </a:spcAft>
              <a:buClr>
                <a:schemeClr val="lt1"/>
              </a:buClr>
              <a:buSzPct val="100000"/>
              <a:buNone/>
              <a:defRPr sz="2400">
                <a:solidFill>
                  <a:schemeClr val="lt1"/>
                </a:solidFill>
              </a:defRPr>
            </a:lvl1pPr>
            <a:lvl2pPr lvl="1" rtl="0">
              <a:lnSpc>
                <a:spcPct val="100000"/>
              </a:lnSpc>
              <a:spcBef>
                <a:spcPts val="0"/>
              </a:spcBef>
              <a:spcAft>
                <a:spcPts val="0"/>
              </a:spcAft>
              <a:buClr>
                <a:schemeClr val="lt1"/>
              </a:buClr>
              <a:buSzPct val="100000"/>
              <a:buNone/>
              <a:defRPr sz="2400">
                <a:solidFill>
                  <a:schemeClr val="lt1"/>
                </a:solidFill>
              </a:defRPr>
            </a:lvl2pPr>
            <a:lvl3pPr lvl="2" rtl="0">
              <a:lnSpc>
                <a:spcPct val="100000"/>
              </a:lnSpc>
              <a:spcBef>
                <a:spcPts val="0"/>
              </a:spcBef>
              <a:spcAft>
                <a:spcPts val="0"/>
              </a:spcAft>
              <a:buClr>
                <a:schemeClr val="lt1"/>
              </a:buClr>
              <a:buSzPct val="100000"/>
              <a:buNone/>
              <a:defRPr sz="2400">
                <a:solidFill>
                  <a:schemeClr val="lt1"/>
                </a:solidFill>
              </a:defRPr>
            </a:lvl3pPr>
            <a:lvl4pPr lvl="3" rtl="0">
              <a:lnSpc>
                <a:spcPct val="100000"/>
              </a:lnSpc>
              <a:spcBef>
                <a:spcPts val="0"/>
              </a:spcBef>
              <a:spcAft>
                <a:spcPts val="0"/>
              </a:spcAft>
              <a:buClr>
                <a:schemeClr val="lt1"/>
              </a:buClr>
              <a:buSzPct val="100000"/>
              <a:buNone/>
              <a:defRPr sz="2400">
                <a:solidFill>
                  <a:schemeClr val="lt1"/>
                </a:solidFill>
              </a:defRPr>
            </a:lvl4pPr>
            <a:lvl5pPr lvl="4" rtl="0">
              <a:lnSpc>
                <a:spcPct val="100000"/>
              </a:lnSpc>
              <a:spcBef>
                <a:spcPts val="0"/>
              </a:spcBef>
              <a:spcAft>
                <a:spcPts val="0"/>
              </a:spcAft>
              <a:buClr>
                <a:schemeClr val="lt1"/>
              </a:buClr>
              <a:buSzPct val="100000"/>
              <a:buNone/>
              <a:defRPr sz="2400">
                <a:solidFill>
                  <a:schemeClr val="lt1"/>
                </a:solidFill>
              </a:defRPr>
            </a:lvl5pPr>
            <a:lvl6pPr lvl="5" rtl="0">
              <a:lnSpc>
                <a:spcPct val="100000"/>
              </a:lnSpc>
              <a:spcBef>
                <a:spcPts val="0"/>
              </a:spcBef>
              <a:spcAft>
                <a:spcPts val="0"/>
              </a:spcAft>
              <a:buClr>
                <a:schemeClr val="lt1"/>
              </a:buClr>
              <a:buSzPct val="100000"/>
              <a:buNone/>
              <a:defRPr sz="2400">
                <a:solidFill>
                  <a:schemeClr val="lt1"/>
                </a:solidFill>
              </a:defRPr>
            </a:lvl6pPr>
            <a:lvl7pPr lvl="6" rtl="0">
              <a:lnSpc>
                <a:spcPct val="100000"/>
              </a:lnSpc>
              <a:spcBef>
                <a:spcPts val="0"/>
              </a:spcBef>
              <a:spcAft>
                <a:spcPts val="0"/>
              </a:spcAft>
              <a:buClr>
                <a:schemeClr val="lt1"/>
              </a:buClr>
              <a:buSzPct val="100000"/>
              <a:buNone/>
              <a:defRPr sz="2400">
                <a:solidFill>
                  <a:schemeClr val="lt1"/>
                </a:solidFill>
              </a:defRPr>
            </a:lvl7pPr>
            <a:lvl8pPr lvl="7" rtl="0">
              <a:lnSpc>
                <a:spcPct val="100000"/>
              </a:lnSpc>
              <a:spcBef>
                <a:spcPts val="0"/>
              </a:spcBef>
              <a:spcAft>
                <a:spcPts val="0"/>
              </a:spcAft>
              <a:buClr>
                <a:schemeClr val="lt1"/>
              </a:buClr>
              <a:buSzPct val="100000"/>
              <a:buNone/>
              <a:defRPr sz="2400">
                <a:solidFill>
                  <a:schemeClr val="lt1"/>
                </a:solidFill>
              </a:defRPr>
            </a:lvl8pPr>
            <a:lvl9pPr lvl="8" rtl="0">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599" cy="1917899"/>
          </a:xfrm>
          <a:prstGeom prst="rect">
            <a:avLst/>
          </a:prstGeom>
        </p:spPr>
        <p:txBody>
          <a:bodyPr anchorCtr="0" anchor="ctr" bIns="91425" lIns="91425" rIns="91425" tIns="91425"/>
          <a:lstStyle>
            <a:lvl1pPr lvl="0" rtl="0" algn="ctr">
              <a:spcBef>
                <a:spcPts val="0"/>
              </a:spcBef>
              <a:buSzPct val="100000"/>
              <a:defRPr b="1" sz="14000"/>
            </a:lvl1pPr>
            <a:lvl2pPr lvl="1" rtl="0" algn="ctr">
              <a:spcBef>
                <a:spcPts val="0"/>
              </a:spcBef>
              <a:buSzPct val="100000"/>
              <a:defRPr b="1" sz="14000"/>
            </a:lvl2pPr>
            <a:lvl3pPr lvl="2" rtl="0" algn="ctr">
              <a:spcBef>
                <a:spcPts val="0"/>
              </a:spcBef>
              <a:buSzPct val="100000"/>
              <a:defRPr b="1" sz="14000"/>
            </a:lvl3pPr>
            <a:lvl4pPr lvl="3" rtl="0" algn="ctr">
              <a:spcBef>
                <a:spcPts val="0"/>
              </a:spcBef>
              <a:buSzPct val="100000"/>
              <a:defRPr b="1" sz="14000"/>
            </a:lvl4pPr>
            <a:lvl5pPr lvl="4" rtl="0" algn="ctr">
              <a:spcBef>
                <a:spcPts val="0"/>
              </a:spcBef>
              <a:buSzPct val="100000"/>
              <a:defRPr b="1" sz="14000"/>
            </a:lvl5pPr>
            <a:lvl6pPr lvl="5" rtl="0" algn="ctr">
              <a:spcBef>
                <a:spcPts val="0"/>
              </a:spcBef>
              <a:buSzPct val="100000"/>
              <a:defRPr b="1" sz="14000"/>
            </a:lvl6pPr>
            <a:lvl7pPr lvl="6" rtl="0" algn="ctr">
              <a:spcBef>
                <a:spcPts val="0"/>
              </a:spcBef>
              <a:buSzPct val="100000"/>
              <a:defRPr b="1" sz="14000"/>
            </a:lvl7pPr>
            <a:lvl8pPr lvl="7" rtl="0" algn="ctr">
              <a:spcBef>
                <a:spcPts val="0"/>
              </a:spcBef>
              <a:buSzPct val="100000"/>
              <a:defRPr b="1" sz="14000"/>
            </a:lvl8pPr>
            <a:lvl9pPr lvl="8" rtl="0" algn="ctr">
              <a:spcBef>
                <a:spcPts val="0"/>
              </a:spcBef>
              <a:buSzPct val="100000"/>
              <a:defRPr b="1" sz="14000"/>
            </a:lvl9pPr>
          </a:lstStyle>
          <a:p/>
        </p:txBody>
      </p:sp>
      <p:sp>
        <p:nvSpPr>
          <p:cNvPr id="51" name="Shape 51"/>
          <p:cNvSpPr txBox="1"/>
          <p:nvPr>
            <p:ph idx="1" type="body"/>
          </p:nvPr>
        </p:nvSpPr>
        <p:spPr>
          <a:xfrm>
            <a:off x="311700" y="3071300"/>
            <a:ext cx="8520599" cy="901799"/>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52" name="Shape 5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1" type="body"/>
          </p:nvPr>
        </p:nvSpPr>
        <p:spPr>
          <a:xfrm>
            <a:off x="311700" y="1152475"/>
            <a:ext cx="8520599"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599" cy="572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 name="Shape 25"/>
          <p:cNvSpPr txBox="1"/>
          <p:nvPr>
            <p:ph idx="1" type="body"/>
          </p:nvPr>
        </p:nvSpPr>
        <p:spPr>
          <a:xfrm>
            <a:off x="311700" y="1152475"/>
            <a:ext cx="3999899"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6" name="Shape 26"/>
          <p:cNvSpPr txBox="1"/>
          <p:nvPr>
            <p:ph idx="2" type="body"/>
          </p:nvPr>
        </p:nvSpPr>
        <p:spPr>
          <a:xfrm>
            <a:off x="4832400" y="1152475"/>
            <a:ext cx="3999899"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599" cy="572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7999" cy="755699"/>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3" name="Shape 33"/>
          <p:cNvSpPr txBox="1"/>
          <p:nvPr>
            <p:ph idx="1" type="body"/>
          </p:nvPr>
        </p:nvSpPr>
        <p:spPr>
          <a:xfrm>
            <a:off x="311700" y="1389600"/>
            <a:ext cx="2807999"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7" name="Shape 3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199" cy="1509599"/>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42" name="Shape 42"/>
          <p:cNvSpPr txBox="1"/>
          <p:nvPr>
            <p:ph idx="1" type="subTitle"/>
          </p:nvPr>
        </p:nvSpPr>
        <p:spPr>
          <a:xfrm>
            <a:off x="265500" y="2769000"/>
            <a:ext cx="4045199" cy="13455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099"/>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799"/>
          </a:xfrm>
          <a:prstGeom prst="rect">
            <a:avLst/>
          </a:prstGeom>
        </p:spPr>
        <p:txBody>
          <a:bodyPr anchorCtr="0" anchor="ctr" bIns="91425" lIns="91425" rIns="91425" tIns="91425"/>
          <a:lstStyle>
            <a:lvl1pPr lvl="0" rt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0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0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0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0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rtl="0">
              <a:spcBef>
                <a:spcPts val="0"/>
              </a:spcBef>
              <a:buNone/>
            </a:pPr>
            <a:r>
              <a:rPr lang="en"/>
              <a:t>Smart</a:t>
            </a:r>
            <a:r>
              <a:rPr b="1" lang="en"/>
              <a:t>·Cart</a:t>
            </a:r>
          </a:p>
        </p:txBody>
      </p:sp>
      <p:sp>
        <p:nvSpPr>
          <p:cNvPr id="60" name="Shape 60"/>
          <p:cNvSpPr txBox="1"/>
          <p:nvPr>
            <p:ph idx="1" type="subTitle"/>
          </p:nvPr>
        </p:nvSpPr>
        <p:spPr>
          <a:xfrm>
            <a:off x="510450" y="3182312"/>
            <a:ext cx="8123100" cy="629999"/>
          </a:xfrm>
          <a:prstGeom prst="rect">
            <a:avLst/>
          </a:prstGeom>
        </p:spPr>
        <p:txBody>
          <a:bodyPr anchorCtr="0" anchor="t" bIns="91425" lIns="91425" rIns="91425" tIns="91425">
            <a:noAutofit/>
          </a:bodyPr>
          <a:lstStyle/>
          <a:p>
            <a:pPr lvl="0">
              <a:spcBef>
                <a:spcPts val="0"/>
              </a:spcBef>
              <a:buNone/>
            </a:pPr>
            <a:r>
              <a:rPr lang="en"/>
              <a:t>Bijoy Singh 120050087</a:t>
            </a:r>
          </a:p>
          <a:p>
            <a:pPr lvl="0">
              <a:spcBef>
                <a:spcPts val="0"/>
              </a:spcBef>
              <a:buNone/>
            </a:pPr>
            <a:r>
              <a:rPr lang="en"/>
              <a:t>Ranveer Aggarwal 120050020</a:t>
            </a:r>
          </a:p>
          <a:p>
            <a:pPr lvl="0">
              <a:spcBef>
                <a:spcPts val="0"/>
              </a:spcBef>
              <a:buNone/>
            </a:pPr>
            <a:r>
              <a:rPr lang="en"/>
              <a:t>Manik Dhar 120050006</a:t>
            </a:r>
          </a:p>
          <a:p>
            <a:pPr lvl="0">
              <a:spcBef>
                <a:spcPts val="0"/>
              </a:spcBef>
              <a:buNone/>
            </a:pPr>
            <a:r>
              <a:rPr lang="en"/>
              <a:t>Nishanth Koushik 120050041</a:t>
            </a:r>
          </a:p>
          <a:p>
            <a:pPr lvl="0" rtl="0">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idx="1" type="body"/>
          </p:nvPr>
        </p:nvSpPr>
        <p:spPr>
          <a:xfrm>
            <a:off x="4517325" y="1045050"/>
            <a:ext cx="4380300" cy="3427500"/>
          </a:xfrm>
          <a:prstGeom prst="rect">
            <a:avLst/>
          </a:prstGeom>
        </p:spPr>
        <p:txBody>
          <a:bodyPr anchorCtr="0" anchor="t" bIns="91425" lIns="91425" rIns="91425" tIns="91425">
            <a:noAutofit/>
          </a:bodyPr>
          <a:lstStyle/>
          <a:p>
            <a:pPr lvl="0">
              <a:spcBef>
                <a:spcPts val="0"/>
              </a:spcBef>
              <a:buNone/>
            </a:pPr>
            <a:r>
              <a:rPr b="1" lang="en" sz="1800"/>
              <a:t>The code is written using the Energia library for TIVA. The server is written using Django.</a:t>
            </a:r>
          </a:p>
          <a:p>
            <a:pPr lvl="0" rtl="0">
              <a:spcBef>
                <a:spcPts val="0"/>
              </a:spcBef>
              <a:buNone/>
            </a:pPr>
            <a:r>
              <a:rPr b="1" lang="en" sz="1800"/>
              <a:t>The hardware is easy to assemble.</a:t>
            </a:r>
          </a:p>
        </p:txBody>
      </p:sp>
      <p:sp>
        <p:nvSpPr>
          <p:cNvPr id="131" name="Shape 131"/>
          <p:cNvSpPr txBox="1"/>
          <p:nvPr>
            <p:ph type="title"/>
          </p:nvPr>
        </p:nvSpPr>
        <p:spPr>
          <a:xfrm>
            <a:off x="4517325" y="148425"/>
            <a:ext cx="4463700" cy="755699"/>
          </a:xfrm>
          <a:prstGeom prst="rect">
            <a:avLst/>
          </a:prstGeom>
        </p:spPr>
        <p:txBody>
          <a:bodyPr anchorCtr="0" anchor="b" bIns="91425" lIns="91425" rIns="91425" tIns="91425">
            <a:noAutofit/>
          </a:bodyPr>
          <a:lstStyle/>
          <a:p>
            <a:pPr lvl="0" rtl="0">
              <a:spcBef>
                <a:spcPts val="0"/>
              </a:spcBef>
              <a:buNone/>
            </a:pPr>
            <a:r>
              <a:rPr lang="en" sz="2800"/>
              <a:t>Features</a:t>
            </a:r>
          </a:p>
        </p:txBody>
      </p:sp>
      <p:pic>
        <p:nvPicPr>
          <p:cNvPr id="132" name="Shape 132"/>
          <p:cNvPicPr preferRelativeResize="0"/>
          <p:nvPr/>
        </p:nvPicPr>
        <p:blipFill rotWithShape="1">
          <a:blip r:embed="rId3">
            <a:alphaModFix/>
          </a:blip>
          <a:srcRect b="0" l="20867" r="15161" t="0"/>
          <a:stretch/>
        </p:blipFill>
        <p:spPr>
          <a:xfrm>
            <a:off x="0" y="0"/>
            <a:ext cx="4168474" cy="514349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305125"/>
            <a:ext cx="2807999" cy="755699"/>
          </a:xfrm>
          <a:prstGeom prst="rect">
            <a:avLst/>
          </a:prstGeom>
        </p:spPr>
        <p:txBody>
          <a:bodyPr anchorCtr="0" anchor="b" bIns="91425" lIns="91425" rIns="91425" tIns="91425">
            <a:noAutofit/>
          </a:bodyPr>
          <a:lstStyle/>
          <a:p>
            <a:pPr lvl="0" rtl="0">
              <a:spcBef>
                <a:spcPts val="0"/>
              </a:spcBef>
              <a:buNone/>
            </a:pPr>
            <a:r>
              <a:rPr lang="en" sz="2800"/>
              <a:t>Future Possibilities</a:t>
            </a:r>
          </a:p>
        </p:txBody>
      </p:sp>
      <p:sp>
        <p:nvSpPr>
          <p:cNvPr id="138" name="Shape 138"/>
          <p:cNvSpPr txBox="1"/>
          <p:nvPr>
            <p:ph idx="1" type="body"/>
          </p:nvPr>
        </p:nvSpPr>
        <p:spPr>
          <a:xfrm>
            <a:off x="311700" y="1060825"/>
            <a:ext cx="3919499" cy="3179400"/>
          </a:xfrm>
          <a:prstGeom prst="rect">
            <a:avLst/>
          </a:prstGeom>
        </p:spPr>
        <p:txBody>
          <a:bodyPr anchorCtr="0" anchor="t" bIns="91425" lIns="91425" rIns="91425" tIns="91425">
            <a:noAutofit/>
          </a:bodyPr>
          <a:lstStyle/>
          <a:p>
            <a:pPr lvl="0">
              <a:spcBef>
                <a:spcPts val="0"/>
              </a:spcBef>
              <a:buNone/>
            </a:pPr>
            <a:r>
              <a:rPr lang="en" sz="1800"/>
              <a:t>Integrating the hardware on the actual cart.</a:t>
            </a:r>
          </a:p>
          <a:p>
            <a:pPr lvl="0">
              <a:spcBef>
                <a:spcPts val="0"/>
              </a:spcBef>
              <a:buNone/>
            </a:pPr>
            <a:r>
              <a:rPr lang="en" sz="1800"/>
              <a:t>Charging of the power supply.</a:t>
            </a:r>
          </a:p>
          <a:p>
            <a:pPr lvl="0">
              <a:spcBef>
                <a:spcPts val="0"/>
              </a:spcBef>
              <a:buNone/>
            </a:pPr>
            <a:r>
              <a:rPr lang="en" sz="1800"/>
              <a:t>Using beacons to help the customer navigate the store.</a:t>
            </a:r>
          </a:p>
          <a:p>
            <a:pPr lvl="0">
              <a:spcBef>
                <a:spcPts val="0"/>
              </a:spcBef>
              <a:buNone/>
            </a:pPr>
            <a:r>
              <a:rPr lang="en" sz="1800"/>
              <a:t>Improving the weighing cell.</a:t>
            </a:r>
          </a:p>
          <a:p>
            <a:pPr lvl="0" rtl="0">
              <a:spcBef>
                <a:spcPts val="0"/>
              </a:spcBef>
              <a:buNone/>
            </a:pPr>
            <a:r>
              <a:rPr lang="en" sz="1800"/>
              <a:t>Using a dedicated controller instead of Tiva.</a:t>
            </a:r>
          </a:p>
        </p:txBody>
      </p:sp>
      <p:pic>
        <p:nvPicPr>
          <p:cNvPr id="139" name="Shape 139"/>
          <p:cNvPicPr preferRelativeResize="0"/>
          <p:nvPr/>
        </p:nvPicPr>
        <p:blipFill rotWithShape="1">
          <a:blip r:embed="rId3">
            <a:alphaModFix/>
          </a:blip>
          <a:srcRect b="0" l="31064" r="17605" t="0"/>
          <a:stretch/>
        </p:blipFill>
        <p:spPr>
          <a:xfrm>
            <a:off x="4450600" y="0"/>
            <a:ext cx="4693391" cy="51435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References</a:t>
            </a:r>
          </a:p>
        </p:txBody>
      </p:sp>
      <p:sp>
        <p:nvSpPr>
          <p:cNvPr id="145" name="Shape 14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00000"/>
              </a:lnSpc>
              <a:spcBef>
                <a:spcPts val="0"/>
              </a:spcBef>
              <a:spcAft>
                <a:spcPts val="600"/>
              </a:spcAft>
              <a:buNone/>
            </a:pPr>
            <a:r>
              <a:rPr lang="en" sz="2400">
                <a:solidFill>
                  <a:srgbClr val="00000A"/>
                </a:solidFill>
                <a:latin typeface="Times New Roman"/>
                <a:ea typeface="Times New Roman"/>
                <a:cs typeface="Times New Roman"/>
                <a:sym typeface="Times New Roman"/>
              </a:rPr>
              <a:t>Energia : http://energia.nu/</a:t>
            </a:r>
          </a:p>
          <a:p>
            <a:pPr lvl="0">
              <a:lnSpc>
                <a:spcPct val="100000"/>
              </a:lnSpc>
              <a:spcBef>
                <a:spcPts val="0"/>
              </a:spcBef>
              <a:spcAft>
                <a:spcPts val="600"/>
              </a:spcAft>
              <a:buNone/>
            </a:pPr>
            <a:r>
              <a:rPr lang="en" sz="2400">
                <a:solidFill>
                  <a:srgbClr val="00000A"/>
                </a:solidFill>
                <a:latin typeface="Times New Roman"/>
                <a:ea typeface="Times New Roman"/>
                <a:cs typeface="Times New Roman"/>
                <a:sym typeface="Times New Roman"/>
              </a:rPr>
              <a:t>Android Studio : http://developer.android.com/sdk/index.html</a:t>
            </a:r>
          </a:p>
          <a:p>
            <a:pPr lvl="0">
              <a:lnSpc>
                <a:spcPct val="100000"/>
              </a:lnSpc>
              <a:spcBef>
                <a:spcPts val="0"/>
              </a:spcBef>
              <a:spcAft>
                <a:spcPts val="600"/>
              </a:spcAft>
              <a:buNone/>
            </a:pPr>
            <a:r>
              <a:rPr lang="en" sz="2400">
                <a:solidFill>
                  <a:srgbClr val="00000A"/>
                </a:solidFill>
                <a:latin typeface="Times New Roman"/>
                <a:ea typeface="Times New Roman"/>
                <a:cs typeface="Times New Roman"/>
                <a:sym typeface="Times New Roman"/>
              </a:rPr>
              <a:t>Django : https://www.djangoproject.com/ </a:t>
            </a:r>
          </a:p>
          <a:p>
            <a:pPr lvl="0">
              <a:lnSpc>
                <a:spcPct val="100000"/>
              </a:lnSpc>
              <a:spcBef>
                <a:spcPts val="0"/>
              </a:spcBef>
              <a:spcAft>
                <a:spcPts val="600"/>
              </a:spcAft>
              <a:buNone/>
            </a:pPr>
            <a:r>
              <a:rPr lang="en" sz="2400">
                <a:solidFill>
                  <a:srgbClr val="00000A"/>
                </a:solidFill>
                <a:latin typeface="Times New Roman"/>
                <a:ea typeface="Times New Roman"/>
                <a:cs typeface="Times New Roman"/>
                <a:sym typeface="Times New Roman"/>
              </a:rPr>
              <a:t>PyCharm : https://www.jetbrains.com/pycharm/</a:t>
            </a:r>
          </a:p>
          <a:p>
            <a:pPr lvl="0" rt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ctrTitle"/>
          </p:nvPr>
        </p:nvSpPr>
        <p:spPr>
          <a:xfrm>
            <a:off x="510450" y="1257300"/>
            <a:ext cx="8123100" cy="1588500"/>
          </a:xfrm>
          <a:prstGeom prst="rect">
            <a:avLst/>
          </a:prstGeom>
        </p:spPr>
        <p:txBody>
          <a:bodyPr anchorCtr="0" anchor="b" bIns="91425" lIns="91425" rIns="91425" tIns="91425">
            <a:noAutofit/>
          </a:bodyPr>
          <a:lstStyle/>
          <a:p>
            <a:pPr lvl="0" rtl="0">
              <a:spcBef>
                <a:spcPts val="0"/>
              </a:spcBef>
              <a:buNone/>
            </a:pPr>
            <a:r>
              <a:rPr lang="en"/>
              <a:t>Thank You</a:t>
            </a:r>
          </a:p>
        </p:txBody>
      </p:sp>
      <p:sp>
        <p:nvSpPr>
          <p:cNvPr id="151" name="Shape 151"/>
          <p:cNvSpPr txBox="1"/>
          <p:nvPr>
            <p:ph idx="1" type="subTitle"/>
          </p:nvPr>
        </p:nvSpPr>
        <p:spPr>
          <a:xfrm>
            <a:off x="510450" y="3182312"/>
            <a:ext cx="8123100" cy="6300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idx="1" type="body"/>
          </p:nvPr>
        </p:nvSpPr>
        <p:spPr>
          <a:xfrm>
            <a:off x="5125600" y="1070262"/>
            <a:ext cx="3551099" cy="3179400"/>
          </a:xfrm>
          <a:prstGeom prst="rect">
            <a:avLst/>
          </a:prstGeom>
        </p:spPr>
        <p:txBody>
          <a:bodyPr anchorCtr="0" anchor="t" bIns="91425" lIns="91425" rIns="91425" tIns="91425">
            <a:noAutofit/>
          </a:bodyPr>
          <a:lstStyle/>
          <a:p>
            <a:pPr lvl="0">
              <a:lnSpc>
                <a:spcPct val="100000"/>
              </a:lnSpc>
              <a:spcBef>
                <a:spcPts val="0"/>
              </a:spcBef>
              <a:spcAft>
                <a:spcPts val="600"/>
              </a:spcAft>
              <a:buNone/>
            </a:pPr>
            <a:r>
              <a:rPr lang="en" sz="1800">
                <a:solidFill>
                  <a:srgbClr val="00000A"/>
                </a:solidFill>
                <a:latin typeface="Times New Roman"/>
                <a:ea typeface="Times New Roman"/>
                <a:cs typeface="Times New Roman"/>
                <a:sym typeface="Times New Roman"/>
              </a:rPr>
              <a:t>Shopping is something we spend a lot of our time doing. </a:t>
            </a:r>
          </a:p>
          <a:p>
            <a:pPr lvl="0">
              <a:lnSpc>
                <a:spcPct val="100000"/>
              </a:lnSpc>
              <a:spcBef>
                <a:spcPts val="0"/>
              </a:spcBef>
              <a:spcAft>
                <a:spcPts val="600"/>
              </a:spcAft>
              <a:buNone/>
            </a:pPr>
            <a:r>
              <a:rPr lang="en" sz="1800">
                <a:solidFill>
                  <a:srgbClr val="00000A"/>
                </a:solidFill>
                <a:latin typeface="Times New Roman"/>
                <a:ea typeface="Times New Roman"/>
                <a:cs typeface="Times New Roman"/>
                <a:sym typeface="Times New Roman"/>
              </a:rPr>
              <a:t>How many of us have had the frustrating experience where even when purchases a few items, we have to stand in long queues. </a:t>
            </a:r>
          </a:p>
          <a:p>
            <a:pPr lvl="0">
              <a:lnSpc>
                <a:spcPct val="100000"/>
              </a:lnSpc>
              <a:spcBef>
                <a:spcPts val="0"/>
              </a:spcBef>
              <a:spcAft>
                <a:spcPts val="600"/>
              </a:spcAft>
              <a:buNone/>
            </a:pPr>
            <a:r>
              <a:rPr lang="en" sz="1800">
                <a:solidFill>
                  <a:srgbClr val="00000A"/>
                </a:solidFill>
                <a:latin typeface="Times New Roman"/>
                <a:ea typeface="Times New Roman"/>
                <a:cs typeface="Times New Roman"/>
                <a:sym typeface="Times New Roman"/>
              </a:rPr>
              <a:t>So we created a smart cart, which lets to securely add content which you wish to buy and purchase from your phone itself. </a:t>
            </a:r>
          </a:p>
          <a:p>
            <a:pPr lvl="0">
              <a:lnSpc>
                <a:spcPct val="100000"/>
              </a:lnSpc>
              <a:spcBef>
                <a:spcPts val="0"/>
              </a:spcBef>
              <a:spcAft>
                <a:spcPts val="600"/>
              </a:spcAft>
              <a:buNone/>
            </a:pPr>
            <a:r>
              <a:rPr lang="en" sz="1800">
                <a:solidFill>
                  <a:srgbClr val="00000A"/>
                </a:solidFill>
                <a:latin typeface="Times New Roman"/>
                <a:ea typeface="Times New Roman"/>
                <a:cs typeface="Times New Roman"/>
                <a:sym typeface="Times New Roman"/>
              </a:rPr>
              <a:t>We present the SMART CART project. #NoMoreLines </a:t>
            </a:r>
          </a:p>
          <a:p>
            <a:pPr lvl="0">
              <a:spcBef>
                <a:spcPts val="0"/>
              </a:spcBef>
              <a:buNone/>
            </a:pPr>
            <a:r>
              <a:t/>
            </a:r>
            <a:endParaRPr sz="1800">
              <a:solidFill>
                <a:srgbClr val="00000A"/>
              </a:solidFill>
              <a:latin typeface="Times New Roman"/>
              <a:ea typeface="Times New Roman"/>
              <a:cs typeface="Times New Roman"/>
              <a:sym typeface="Times New Roman"/>
            </a:endParaRPr>
          </a:p>
          <a:p>
            <a:pPr lvl="0" rtl="0">
              <a:spcBef>
                <a:spcPts val="0"/>
              </a:spcBef>
              <a:buNone/>
            </a:pPr>
            <a:r>
              <a:t/>
            </a:r>
            <a:endParaRPr sz="1800"/>
          </a:p>
        </p:txBody>
      </p:sp>
      <p:sp>
        <p:nvSpPr>
          <p:cNvPr id="66" name="Shape 66"/>
          <p:cNvSpPr txBox="1"/>
          <p:nvPr>
            <p:ph type="title"/>
          </p:nvPr>
        </p:nvSpPr>
        <p:spPr>
          <a:xfrm>
            <a:off x="5125600" y="314575"/>
            <a:ext cx="2807999" cy="755699"/>
          </a:xfrm>
          <a:prstGeom prst="rect">
            <a:avLst/>
          </a:prstGeom>
        </p:spPr>
        <p:txBody>
          <a:bodyPr anchorCtr="0" anchor="b" bIns="91425" lIns="91425" rIns="91425" tIns="91425">
            <a:noAutofit/>
          </a:bodyPr>
          <a:lstStyle/>
          <a:p>
            <a:pPr lvl="0" rtl="0">
              <a:spcBef>
                <a:spcPts val="0"/>
              </a:spcBef>
              <a:buNone/>
            </a:pPr>
            <a:r>
              <a:rPr lang="en" sz="2800"/>
              <a:t>Introduction</a:t>
            </a:r>
          </a:p>
        </p:txBody>
      </p:sp>
      <p:pic>
        <p:nvPicPr>
          <p:cNvPr id="67" name="Shape 67"/>
          <p:cNvPicPr preferRelativeResize="0"/>
          <p:nvPr/>
        </p:nvPicPr>
        <p:blipFill rotWithShape="1">
          <a:blip r:embed="rId3">
            <a:alphaModFix/>
          </a:blip>
          <a:srcRect b="0" l="5324" r="3658" t="0"/>
          <a:stretch/>
        </p:blipFill>
        <p:spPr>
          <a:xfrm>
            <a:off x="80500" y="253437"/>
            <a:ext cx="4741474" cy="4636625"/>
          </a:xfrm>
          <a:prstGeom prst="rect">
            <a:avLst/>
          </a:prstGeom>
          <a:noFill/>
          <a:ln>
            <a:noFill/>
          </a:ln>
        </p:spPr>
      </p:pic>
      <p:sp>
        <p:nvSpPr>
          <p:cNvPr id="68" name="Shape 68"/>
          <p:cNvSpPr txBox="1"/>
          <p:nvPr/>
        </p:nvSpPr>
        <p:spPr>
          <a:xfrm>
            <a:off x="3506550" y="1346125"/>
            <a:ext cx="33299" cy="1337699"/>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spcAft>
                <a:spcPts val="600"/>
              </a:spcAft>
              <a:buNone/>
            </a:pPr>
            <a:r>
              <a:rPr lang="en" sz="2400"/>
              <a:t>Problem Statement and Critical Tasks</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00000"/>
              </a:lnSpc>
              <a:spcBef>
                <a:spcPts val="0"/>
              </a:spcBef>
              <a:spcAft>
                <a:spcPts val="600"/>
              </a:spcAft>
              <a:buNone/>
            </a:pPr>
            <a:r>
              <a:rPr lang="en">
                <a:solidFill>
                  <a:srgbClr val="00000A"/>
                </a:solidFill>
                <a:latin typeface="Times New Roman"/>
                <a:ea typeface="Times New Roman"/>
                <a:cs typeface="Times New Roman"/>
                <a:sym typeface="Times New Roman"/>
              </a:rPr>
              <a:t>The SMART CART will let you create a purchase by doing the following:</a:t>
            </a:r>
          </a:p>
          <a:p>
            <a:pPr indent="-228600" lvl="0" marL="457200">
              <a:lnSpc>
                <a:spcPct val="100000"/>
              </a:lnSpc>
              <a:spcBef>
                <a:spcPts val="0"/>
              </a:spcBef>
              <a:spcAft>
                <a:spcPts val="600"/>
              </a:spcAft>
              <a:buClr>
                <a:srgbClr val="00000A"/>
              </a:buClr>
              <a:buFont typeface="Times New Roman"/>
              <a:buChar char="-"/>
            </a:pPr>
            <a:r>
              <a:rPr lang="en">
                <a:solidFill>
                  <a:srgbClr val="00000A"/>
                </a:solidFill>
                <a:latin typeface="Times New Roman"/>
                <a:ea typeface="Times New Roman"/>
                <a:cs typeface="Times New Roman"/>
                <a:sym typeface="Times New Roman"/>
              </a:rPr>
              <a:t>Phone scans the RFID card of your cart</a:t>
            </a:r>
          </a:p>
          <a:p>
            <a:pPr indent="-228600" lvl="0" marL="457200">
              <a:lnSpc>
                <a:spcPct val="100000"/>
              </a:lnSpc>
              <a:spcBef>
                <a:spcPts val="0"/>
              </a:spcBef>
              <a:spcAft>
                <a:spcPts val="600"/>
              </a:spcAft>
              <a:buClr>
                <a:srgbClr val="00000A"/>
              </a:buClr>
              <a:buFont typeface="Times New Roman"/>
              <a:buChar char="-"/>
            </a:pPr>
            <a:r>
              <a:rPr lang="en">
                <a:solidFill>
                  <a:srgbClr val="00000A"/>
                </a:solidFill>
                <a:latin typeface="Times New Roman"/>
                <a:ea typeface="Times New Roman"/>
                <a:cs typeface="Times New Roman"/>
                <a:sym typeface="Times New Roman"/>
              </a:rPr>
              <a:t>The Microcontroller now gets assigned to your order</a:t>
            </a:r>
          </a:p>
          <a:p>
            <a:pPr indent="-228600" lvl="0" marL="457200">
              <a:lnSpc>
                <a:spcPct val="100000"/>
              </a:lnSpc>
              <a:spcBef>
                <a:spcPts val="0"/>
              </a:spcBef>
              <a:spcAft>
                <a:spcPts val="600"/>
              </a:spcAft>
              <a:buClr>
                <a:srgbClr val="00000A"/>
              </a:buClr>
              <a:buFont typeface="Times New Roman"/>
              <a:buChar char="-"/>
            </a:pPr>
            <a:r>
              <a:rPr lang="en">
                <a:solidFill>
                  <a:srgbClr val="00000A"/>
                </a:solidFill>
                <a:latin typeface="Times New Roman"/>
                <a:ea typeface="Times New Roman"/>
                <a:cs typeface="Times New Roman"/>
                <a:sym typeface="Times New Roman"/>
              </a:rPr>
              <a:t>You can order Content my tapping an RFID card to the RFID sensor of the cart</a:t>
            </a:r>
          </a:p>
          <a:p>
            <a:pPr indent="-228600" lvl="0" marL="457200">
              <a:lnSpc>
                <a:spcPct val="100000"/>
              </a:lnSpc>
              <a:spcBef>
                <a:spcPts val="0"/>
              </a:spcBef>
              <a:spcAft>
                <a:spcPts val="600"/>
              </a:spcAft>
              <a:buClr>
                <a:srgbClr val="00000A"/>
              </a:buClr>
              <a:buFont typeface="Times New Roman"/>
              <a:buChar char="-"/>
            </a:pPr>
            <a:r>
              <a:rPr lang="en">
                <a:solidFill>
                  <a:srgbClr val="00000A"/>
                </a:solidFill>
                <a:latin typeface="Times New Roman"/>
                <a:ea typeface="Times New Roman"/>
                <a:cs typeface="Times New Roman"/>
                <a:sym typeface="Times New Roman"/>
              </a:rPr>
              <a:t>Your phone should detect this item</a:t>
            </a:r>
          </a:p>
          <a:p>
            <a:pPr indent="-228600" lvl="0" marL="457200">
              <a:lnSpc>
                <a:spcPct val="100000"/>
              </a:lnSpc>
              <a:spcBef>
                <a:spcPts val="0"/>
              </a:spcBef>
              <a:spcAft>
                <a:spcPts val="600"/>
              </a:spcAft>
              <a:buClr>
                <a:srgbClr val="00000A"/>
              </a:buClr>
              <a:buFont typeface="Times New Roman"/>
              <a:buChar char="-"/>
            </a:pPr>
            <a:r>
              <a:rPr lang="en">
                <a:solidFill>
                  <a:srgbClr val="00000A"/>
                </a:solidFill>
                <a:latin typeface="Times New Roman"/>
                <a:ea typeface="Times New Roman"/>
                <a:cs typeface="Times New Roman"/>
                <a:sym typeface="Times New Roman"/>
              </a:rPr>
              <a:t>Your cart should now have the weight of the cart and send information till it detects changes.</a:t>
            </a:r>
          </a:p>
          <a:p>
            <a:pPr indent="-228600" lvl="0" marL="457200">
              <a:lnSpc>
                <a:spcPct val="100000"/>
              </a:lnSpc>
              <a:spcBef>
                <a:spcPts val="0"/>
              </a:spcBef>
              <a:spcAft>
                <a:spcPts val="600"/>
              </a:spcAft>
              <a:buClr>
                <a:srgbClr val="00000A"/>
              </a:buClr>
              <a:buFont typeface="Times New Roman"/>
              <a:buChar char="-"/>
            </a:pPr>
            <a:r>
              <a:rPr lang="en">
                <a:solidFill>
                  <a:srgbClr val="00000A"/>
                </a:solidFill>
                <a:latin typeface="Times New Roman"/>
                <a:ea typeface="Times New Roman"/>
                <a:cs typeface="Times New Roman"/>
                <a:sym typeface="Times New Roman"/>
              </a:rPr>
              <a:t>The server maintains if the cart weight is indeed correct or not.</a:t>
            </a:r>
          </a:p>
          <a:p>
            <a:pPr indent="-228600" lvl="0" marL="457200">
              <a:lnSpc>
                <a:spcPct val="100000"/>
              </a:lnSpc>
              <a:spcBef>
                <a:spcPts val="0"/>
              </a:spcBef>
              <a:spcAft>
                <a:spcPts val="600"/>
              </a:spcAft>
              <a:buClr>
                <a:srgbClr val="00000A"/>
              </a:buClr>
              <a:buFont typeface="Times New Roman"/>
              <a:buChar char="-"/>
            </a:pPr>
            <a:r>
              <a:rPr lang="en">
                <a:solidFill>
                  <a:srgbClr val="00000A"/>
                </a:solidFill>
                <a:latin typeface="Times New Roman"/>
                <a:ea typeface="Times New Roman"/>
                <a:cs typeface="Times New Roman"/>
                <a:sym typeface="Times New Roman"/>
              </a:rPr>
              <a:t>Tapping multiple times increases the count.</a:t>
            </a:r>
          </a:p>
          <a:p>
            <a:pPr indent="-228600" lvl="0" marL="457200">
              <a:lnSpc>
                <a:spcPct val="100000"/>
              </a:lnSpc>
              <a:spcBef>
                <a:spcPts val="0"/>
              </a:spcBef>
              <a:spcAft>
                <a:spcPts val="600"/>
              </a:spcAft>
              <a:buClr>
                <a:srgbClr val="00000A"/>
              </a:buClr>
              <a:buFont typeface="Times New Roman"/>
              <a:buChar char="-"/>
            </a:pPr>
            <a:r>
              <a:rPr lang="en">
                <a:solidFill>
                  <a:srgbClr val="00000A"/>
                </a:solidFill>
                <a:latin typeface="Times New Roman"/>
                <a:ea typeface="Times New Roman"/>
                <a:cs typeface="Times New Roman"/>
                <a:sym typeface="Times New Roman"/>
              </a:rPr>
              <a:t>The count can be changed in the application</a:t>
            </a:r>
          </a:p>
          <a:p>
            <a:pPr indent="-228600" lvl="0" marL="457200">
              <a:lnSpc>
                <a:spcPct val="100000"/>
              </a:lnSpc>
              <a:spcBef>
                <a:spcPts val="0"/>
              </a:spcBef>
              <a:spcAft>
                <a:spcPts val="600"/>
              </a:spcAft>
              <a:buClr>
                <a:srgbClr val="00000A"/>
              </a:buClr>
              <a:buFont typeface="Times New Roman"/>
              <a:buChar char="-"/>
            </a:pPr>
            <a:r>
              <a:rPr lang="en">
                <a:solidFill>
                  <a:srgbClr val="00000A"/>
                </a:solidFill>
                <a:latin typeface="Times New Roman"/>
                <a:ea typeface="Times New Roman"/>
                <a:cs typeface="Times New Roman"/>
                <a:sym typeface="Times New Roman"/>
              </a:rPr>
              <a:t>You can login using Google Account</a:t>
            </a:r>
          </a:p>
          <a:p>
            <a:pPr lvl="0" rtl="0">
              <a:spcBef>
                <a:spcPts val="0"/>
              </a:spcBef>
              <a:buNone/>
            </a:pPr>
            <a:r>
              <a:t/>
            </a:r>
            <a:endParaRPr sz="2400">
              <a:solidFill>
                <a:srgbClr val="00000A"/>
              </a:solidFill>
              <a:latin typeface="Times New Roman"/>
              <a:ea typeface="Times New Roman"/>
              <a:cs typeface="Times New Roman"/>
              <a:sym typeface="Times New Roman"/>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50200" y="301200"/>
            <a:ext cx="6066299" cy="755699"/>
          </a:xfrm>
          <a:prstGeom prst="rect">
            <a:avLst/>
          </a:prstGeom>
        </p:spPr>
        <p:txBody>
          <a:bodyPr anchorCtr="0" anchor="b" bIns="91425" lIns="91425" rIns="91425" tIns="91425">
            <a:noAutofit/>
          </a:bodyPr>
          <a:lstStyle/>
          <a:p>
            <a:pPr lvl="0" rtl="0">
              <a:spcBef>
                <a:spcPts val="0"/>
              </a:spcBef>
              <a:buNone/>
            </a:pPr>
            <a:r>
              <a:rPr lang="en" sz="2800"/>
              <a:t>System Architecture </a:t>
            </a:r>
          </a:p>
        </p:txBody>
      </p:sp>
      <p:grpSp>
        <p:nvGrpSpPr>
          <p:cNvPr id="80" name="Shape 80"/>
          <p:cNvGrpSpPr/>
          <p:nvPr/>
        </p:nvGrpSpPr>
        <p:grpSpPr>
          <a:xfrm>
            <a:off x="491425" y="1112325"/>
            <a:ext cx="8161150" cy="3598300"/>
            <a:chOff x="532975" y="1206650"/>
            <a:chExt cx="8161150" cy="3598300"/>
          </a:xfrm>
        </p:grpSpPr>
        <p:sp>
          <p:nvSpPr>
            <p:cNvPr id="81" name="Shape 81"/>
            <p:cNvSpPr/>
            <p:nvPr/>
          </p:nvSpPr>
          <p:spPr>
            <a:xfrm>
              <a:off x="532975" y="1499525"/>
              <a:ext cx="843300" cy="906300"/>
            </a:xfrm>
            <a:prstGeom prst="rect">
              <a:avLst/>
            </a:prstGeom>
            <a:solidFill>
              <a:srgbClr val="F3F3F3"/>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RFID</a:t>
              </a:r>
            </a:p>
          </p:txBody>
        </p:sp>
        <p:sp>
          <p:nvSpPr>
            <p:cNvPr id="82" name="Shape 82"/>
            <p:cNvSpPr/>
            <p:nvPr/>
          </p:nvSpPr>
          <p:spPr>
            <a:xfrm>
              <a:off x="1499700" y="1499525"/>
              <a:ext cx="1181100" cy="906300"/>
            </a:xfrm>
            <a:prstGeom prst="rect">
              <a:avLst/>
            </a:prstGeom>
            <a:solidFill>
              <a:srgbClr val="F3F3F3"/>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RFID</a:t>
              </a:r>
            </a:p>
            <a:p>
              <a:pPr lvl="0" rtl="0" algn="ctr">
                <a:spcBef>
                  <a:spcPts val="0"/>
                </a:spcBef>
                <a:buNone/>
              </a:pPr>
              <a:r>
                <a:rPr lang="en"/>
                <a:t>Scanner</a:t>
              </a:r>
            </a:p>
          </p:txBody>
        </p:sp>
        <p:sp>
          <p:nvSpPr>
            <p:cNvPr id="83" name="Shape 83"/>
            <p:cNvSpPr/>
            <p:nvPr/>
          </p:nvSpPr>
          <p:spPr>
            <a:xfrm>
              <a:off x="5748600" y="1548125"/>
              <a:ext cx="1181100" cy="906300"/>
            </a:xfrm>
            <a:prstGeom prst="rect">
              <a:avLst/>
            </a:prstGeom>
            <a:solidFill>
              <a:srgbClr val="F3F3F3"/>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WiFi Controller</a:t>
              </a:r>
            </a:p>
          </p:txBody>
        </p:sp>
        <p:sp>
          <p:nvSpPr>
            <p:cNvPr id="84" name="Shape 84"/>
            <p:cNvSpPr/>
            <p:nvPr/>
          </p:nvSpPr>
          <p:spPr>
            <a:xfrm>
              <a:off x="2967909" y="1418375"/>
              <a:ext cx="2102099" cy="1886400"/>
            </a:xfrm>
            <a:prstGeom prst="rect">
              <a:avLst/>
            </a:prstGeom>
            <a:solidFill>
              <a:srgbClr val="F3F3F3"/>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MicroController</a:t>
              </a:r>
            </a:p>
          </p:txBody>
        </p:sp>
        <p:cxnSp>
          <p:nvCxnSpPr>
            <p:cNvPr id="85" name="Shape 85"/>
            <p:cNvCxnSpPr>
              <a:stCxn id="81" idx="3"/>
              <a:endCxn id="82" idx="1"/>
            </p:cNvCxnSpPr>
            <p:nvPr/>
          </p:nvCxnSpPr>
          <p:spPr>
            <a:xfrm>
              <a:off x="1376275" y="1952675"/>
              <a:ext cx="123300" cy="0"/>
            </a:xfrm>
            <a:prstGeom prst="straightConnector1">
              <a:avLst/>
            </a:prstGeom>
            <a:noFill/>
            <a:ln cap="flat" cmpd="sng" w="9525">
              <a:solidFill>
                <a:srgbClr val="999999"/>
              </a:solidFill>
              <a:prstDash val="solid"/>
              <a:round/>
              <a:headEnd len="lg" w="lg" type="none"/>
              <a:tailEnd len="lg" w="lg" type="triangle"/>
            </a:ln>
          </p:spPr>
        </p:cxnSp>
        <p:cxnSp>
          <p:nvCxnSpPr>
            <p:cNvPr id="86" name="Shape 86"/>
            <p:cNvCxnSpPr>
              <a:stCxn id="82" idx="3"/>
              <a:endCxn id="84" idx="1"/>
            </p:cNvCxnSpPr>
            <p:nvPr/>
          </p:nvCxnSpPr>
          <p:spPr>
            <a:xfrm>
              <a:off x="2680800" y="1952675"/>
              <a:ext cx="287100" cy="408900"/>
            </a:xfrm>
            <a:prstGeom prst="curvedConnector3">
              <a:avLst>
                <a:gd fmla="val 50002" name="adj1"/>
              </a:avLst>
            </a:prstGeom>
            <a:noFill/>
            <a:ln cap="flat" cmpd="sng" w="9525">
              <a:solidFill>
                <a:srgbClr val="000000"/>
              </a:solidFill>
              <a:prstDash val="solid"/>
              <a:round/>
              <a:headEnd len="lg" w="lg" type="none"/>
              <a:tailEnd len="lg" w="lg" type="triangle"/>
            </a:ln>
          </p:spPr>
        </p:cxnSp>
        <p:cxnSp>
          <p:nvCxnSpPr>
            <p:cNvPr id="87" name="Shape 87"/>
            <p:cNvCxnSpPr>
              <a:stCxn id="84" idx="3"/>
              <a:endCxn id="83" idx="1"/>
            </p:cNvCxnSpPr>
            <p:nvPr/>
          </p:nvCxnSpPr>
          <p:spPr>
            <a:xfrm flipH="1" rot="10800000">
              <a:off x="5070009" y="2001275"/>
              <a:ext cx="678600" cy="360300"/>
            </a:xfrm>
            <a:prstGeom prst="curvedConnector3">
              <a:avLst>
                <a:gd fmla="val 49999" name="adj1"/>
              </a:avLst>
            </a:prstGeom>
            <a:noFill/>
            <a:ln cap="flat" cmpd="sng" w="9525">
              <a:solidFill>
                <a:srgbClr val="000000"/>
              </a:solidFill>
              <a:prstDash val="solid"/>
              <a:round/>
              <a:headEnd len="lg" w="lg" type="triangle"/>
              <a:tailEnd len="lg" w="lg" type="triangle"/>
            </a:ln>
          </p:spPr>
        </p:cxnSp>
        <p:sp>
          <p:nvSpPr>
            <p:cNvPr id="88" name="Shape 88"/>
            <p:cNvSpPr/>
            <p:nvPr/>
          </p:nvSpPr>
          <p:spPr>
            <a:xfrm>
              <a:off x="7513025" y="1206650"/>
              <a:ext cx="1181100" cy="906300"/>
            </a:xfrm>
            <a:prstGeom prst="rect">
              <a:avLst/>
            </a:prstGeom>
            <a:solidFill>
              <a:srgbClr val="F3F3F3"/>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Local Server</a:t>
              </a:r>
            </a:p>
          </p:txBody>
        </p:sp>
        <p:sp>
          <p:nvSpPr>
            <p:cNvPr id="89" name="Shape 89"/>
            <p:cNvSpPr/>
            <p:nvPr/>
          </p:nvSpPr>
          <p:spPr>
            <a:xfrm>
              <a:off x="7513025" y="2333475"/>
              <a:ext cx="1181100" cy="906300"/>
            </a:xfrm>
            <a:prstGeom prst="rect">
              <a:avLst/>
            </a:prstGeom>
            <a:solidFill>
              <a:srgbClr val="F3F3F3"/>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Android Device</a:t>
              </a:r>
            </a:p>
          </p:txBody>
        </p:sp>
        <p:cxnSp>
          <p:nvCxnSpPr>
            <p:cNvPr id="90" name="Shape 90"/>
            <p:cNvCxnSpPr>
              <a:stCxn id="83" idx="3"/>
              <a:endCxn id="88" idx="1"/>
            </p:cNvCxnSpPr>
            <p:nvPr/>
          </p:nvCxnSpPr>
          <p:spPr>
            <a:xfrm flipH="1" rot="10800000">
              <a:off x="6929700" y="1659875"/>
              <a:ext cx="583200" cy="341400"/>
            </a:xfrm>
            <a:prstGeom prst="curvedConnector3">
              <a:avLst>
                <a:gd fmla="val 50011" name="adj1"/>
              </a:avLst>
            </a:prstGeom>
            <a:noFill/>
            <a:ln cap="flat" cmpd="sng" w="9525">
              <a:solidFill>
                <a:srgbClr val="999999"/>
              </a:solidFill>
              <a:prstDash val="solid"/>
              <a:round/>
              <a:headEnd len="lg" w="lg" type="triangle"/>
              <a:tailEnd len="lg" w="lg" type="triangle"/>
            </a:ln>
          </p:spPr>
        </p:cxnSp>
        <p:cxnSp>
          <p:nvCxnSpPr>
            <p:cNvPr id="91" name="Shape 91"/>
            <p:cNvCxnSpPr>
              <a:stCxn id="88" idx="2"/>
              <a:endCxn id="89" idx="0"/>
            </p:cNvCxnSpPr>
            <p:nvPr/>
          </p:nvCxnSpPr>
          <p:spPr>
            <a:xfrm flipH="1" rot="-5400000">
              <a:off x="7993625" y="2222900"/>
              <a:ext cx="220500" cy="600"/>
            </a:xfrm>
            <a:prstGeom prst="curvedConnector3">
              <a:avLst>
                <a:gd fmla="val 50006" name="adj1"/>
              </a:avLst>
            </a:prstGeom>
            <a:noFill/>
            <a:ln cap="flat" cmpd="sng" w="9525">
              <a:solidFill>
                <a:srgbClr val="666666"/>
              </a:solidFill>
              <a:prstDash val="solid"/>
              <a:round/>
              <a:headEnd len="lg" w="lg" type="triangle"/>
              <a:tailEnd len="lg" w="lg" type="triangle"/>
            </a:ln>
          </p:spPr>
        </p:cxnSp>
        <p:sp>
          <p:nvSpPr>
            <p:cNvPr id="92" name="Shape 92"/>
            <p:cNvSpPr/>
            <p:nvPr/>
          </p:nvSpPr>
          <p:spPr>
            <a:xfrm>
              <a:off x="3428400" y="3898650"/>
              <a:ext cx="1181100" cy="906300"/>
            </a:xfrm>
            <a:prstGeom prst="rect">
              <a:avLst/>
            </a:prstGeom>
            <a:solidFill>
              <a:srgbClr val="F3F3F3"/>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Weight Cell</a:t>
              </a:r>
            </a:p>
          </p:txBody>
        </p:sp>
        <p:cxnSp>
          <p:nvCxnSpPr>
            <p:cNvPr id="93" name="Shape 93"/>
            <p:cNvCxnSpPr>
              <a:stCxn id="92" idx="0"/>
              <a:endCxn id="84" idx="2"/>
            </p:cNvCxnSpPr>
            <p:nvPr/>
          </p:nvCxnSpPr>
          <p:spPr>
            <a:xfrm rot="-5400000">
              <a:off x="3722250" y="3601350"/>
              <a:ext cx="594000" cy="600"/>
            </a:xfrm>
            <a:prstGeom prst="curvedConnector3">
              <a:avLst>
                <a:gd fmla="val 49989" name="adj1"/>
              </a:avLst>
            </a:prstGeom>
            <a:noFill/>
            <a:ln cap="flat" cmpd="sng" w="9525">
              <a:solidFill>
                <a:srgbClr val="000000"/>
              </a:solidFill>
              <a:prstDash val="solid"/>
              <a:round/>
              <a:headEnd len="lg" w="lg" type="triangle"/>
              <a:tailEnd len="lg" w="lg" type="triangle"/>
            </a:ln>
          </p:spPr>
        </p:cxnSp>
      </p:gr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349850"/>
            <a:ext cx="2807999" cy="755699"/>
          </a:xfrm>
          <a:prstGeom prst="rect">
            <a:avLst/>
          </a:prstGeom>
        </p:spPr>
        <p:txBody>
          <a:bodyPr anchorCtr="0" anchor="b" bIns="91425" lIns="91425" rIns="91425" tIns="91425">
            <a:noAutofit/>
          </a:bodyPr>
          <a:lstStyle/>
          <a:p>
            <a:pPr lvl="0" rtl="0">
              <a:spcBef>
                <a:spcPts val="0"/>
              </a:spcBef>
              <a:buNone/>
            </a:pPr>
            <a:r>
              <a:rPr lang="en" sz="2800"/>
              <a:t>Work Division</a:t>
            </a:r>
          </a:p>
        </p:txBody>
      </p:sp>
      <p:sp>
        <p:nvSpPr>
          <p:cNvPr id="99" name="Shape 99"/>
          <p:cNvSpPr txBox="1"/>
          <p:nvPr>
            <p:ph idx="1" type="body"/>
          </p:nvPr>
        </p:nvSpPr>
        <p:spPr>
          <a:xfrm>
            <a:off x="311700" y="1105550"/>
            <a:ext cx="3892500" cy="3179400"/>
          </a:xfrm>
          <a:prstGeom prst="rect">
            <a:avLst/>
          </a:prstGeom>
        </p:spPr>
        <p:txBody>
          <a:bodyPr anchorCtr="0" anchor="t" bIns="91425" lIns="91425" rIns="91425" tIns="91425">
            <a:noAutofit/>
          </a:bodyPr>
          <a:lstStyle/>
          <a:p>
            <a:pPr lvl="0">
              <a:lnSpc>
                <a:spcPct val="100000"/>
              </a:lnSpc>
              <a:spcBef>
                <a:spcPts val="0"/>
              </a:spcBef>
              <a:spcAft>
                <a:spcPts val="600"/>
              </a:spcAft>
              <a:buNone/>
            </a:pPr>
            <a:r>
              <a:rPr lang="en" sz="1800">
                <a:solidFill>
                  <a:srgbClr val="00000A"/>
                </a:solidFill>
                <a:latin typeface="Times New Roman"/>
                <a:ea typeface="Times New Roman"/>
                <a:cs typeface="Times New Roman"/>
                <a:sym typeface="Times New Roman"/>
              </a:rPr>
              <a:t>Android App: Bijoy and Nishanth</a:t>
            </a:r>
          </a:p>
          <a:p>
            <a:pPr lvl="0">
              <a:lnSpc>
                <a:spcPct val="100000"/>
              </a:lnSpc>
              <a:spcBef>
                <a:spcPts val="0"/>
              </a:spcBef>
              <a:spcAft>
                <a:spcPts val="600"/>
              </a:spcAft>
              <a:buNone/>
            </a:pPr>
            <a:r>
              <a:rPr lang="en" sz="1800">
                <a:solidFill>
                  <a:srgbClr val="00000A"/>
                </a:solidFill>
                <a:latin typeface="Times New Roman"/>
                <a:ea typeface="Times New Roman"/>
                <a:cs typeface="Times New Roman"/>
                <a:sym typeface="Times New Roman"/>
              </a:rPr>
              <a:t>Server: Manik and Ranveer</a:t>
            </a:r>
          </a:p>
          <a:p>
            <a:pPr lvl="0" rtl="0">
              <a:lnSpc>
                <a:spcPct val="100000"/>
              </a:lnSpc>
              <a:spcBef>
                <a:spcPts val="0"/>
              </a:spcBef>
              <a:spcAft>
                <a:spcPts val="600"/>
              </a:spcAft>
              <a:buNone/>
            </a:pPr>
            <a:r>
              <a:rPr lang="en" sz="1800">
                <a:solidFill>
                  <a:srgbClr val="00000A"/>
                </a:solidFill>
                <a:latin typeface="Times New Roman"/>
                <a:ea typeface="Times New Roman"/>
                <a:cs typeface="Times New Roman"/>
                <a:sym typeface="Times New Roman"/>
              </a:rPr>
              <a:t>Tiva: All together (RFID, weight cell and WiFi)</a:t>
            </a:r>
          </a:p>
          <a:p>
            <a:pPr lvl="0" rtl="0">
              <a:lnSpc>
                <a:spcPct val="100000"/>
              </a:lnSpc>
              <a:spcBef>
                <a:spcPts val="0"/>
              </a:spcBef>
              <a:spcAft>
                <a:spcPts val="600"/>
              </a:spcAft>
              <a:buNone/>
            </a:pPr>
            <a:r>
              <a:t/>
            </a:r>
            <a:endParaRPr sz="1800">
              <a:solidFill>
                <a:srgbClr val="00000A"/>
              </a:solidFill>
              <a:latin typeface="Times New Roman"/>
              <a:ea typeface="Times New Roman"/>
              <a:cs typeface="Times New Roman"/>
              <a:sym typeface="Times New Roman"/>
            </a:endParaRPr>
          </a:p>
          <a:p>
            <a:pPr lvl="0" rtl="0">
              <a:lnSpc>
                <a:spcPct val="100000"/>
              </a:lnSpc>
              <a:spcBef>
                <a:spcPts val="0"/>
              </a:spcBef>
              <a:spcAft>
                <a:spcPts val="600"/>
              </a:spcAft>
              <a:buNone/>
            </a:pPr>
            <a:r>
              <a:rPr lang="en" sz="1800">
                <a:solidFill>
                  <a:srgbClr val="00000A"/>
                </a:solidFill>
                <a:latin typeface="Times New Roman"/>
                <a:ea typeface="Times New Roman"/>
                <a:cs typeface="Times New Roman"/>
                <a:sym typeface="Times New Roman"/>
              </a:rPr>
              <a:t>Wifi: 22nd March</a:t>
            </a:r>
          </a:p>
          <a:p>
            <a:pPr lvl="0" rtl="0">
              <a:lnSpc>
                <a:spcPct val="100000"/>
              </a:lnSpc>
              <a:spcBef>
                <a:spcPts val="0"/>
              </a:spcBef>
              <a:spcAft>
                <a:spcPts val="600"/>
              </a:spcAft>
              <a:buNone/>
            </a:pPr>
            <a:r>
              <a:rPr lang="en" sz="1800">
                <a:solidFill>
                  <a:srgbClr val="00000A"/>
                </a:solidFill>
                <a:latin typeface="Times New Roman"/>
                <a:ea typeface="Times New Roman"/>
                <a:cs typeface="Times New Roman"/>
                <a:sym typeface="Times New Roman"/>
              </a:rPr>
              <a:t>RFID: 22nd March</a:t>
            </a:r>
          </a:p>
          <a:p>
            <a:pPr lvl="0" rtl="0">
              <a:lnSpc>
                <a:spcPct val="100000"/>
              </a:lnSpc>
              <a:spcBef>
                <a:spcPts val="0"/>
              </a:spcBef>
              <a:spcAft>
                <a:spcPts val="600"/>
              </a:spcAft>
              <a:buNone/>
            </a:pPr>
            <a:r>
              <a:rPr lang="en" sz="1800">
                <a:solidFill>
                  <a:srgbClr val="00000A"/>
                </a:solidFill>
                <a:latin typeface="Times New Roman"/>
                <a:ea typeface="Times New Roman"/>
                <a:cs typeface="Times New Roman"/>
                <a:sym typeface="Times New Roman"/>
              </a:rPr>
              <a:t>Android/Server/TIVA: 4th April (showed partial on 23rd)</a:t>
            </a:r>
          </a:p>
          <a:p>
            <a:pPr lvl="0" rtl="0">
              <a:lnSpc>
                <a:spcPct val="100000"/>
              </a:lnSpc>
              <a:spcBef>
                <a:spcPts val="0"/>
              </a:spcBef>
              <a:spcAft>
                <a:spcPts val="600"/>
              </a:spcAft>
              <a:buNone/>
            </a:pPr>
            <a:r>
              <a:rPr lang="en" sz="1800">
                <a:solidFill>
                  <a:srgbClr val="00000A"/>
                </a:solidFill>
                <a:latin typeface="Times New Roman"/>
                <a:ea typeface="Times New Roman"/>
                <a:cs typeface="Times New Roman"/>
                <a:sym typeface="Times New Roman"/>
              </a:rPr>
              <a:t>Weight Cell: 4th April</a:t>
            </a:r>
          </a:p>
          <a:p>
            <a:pPr lvl="0">
              <a:lnSpc>
                <a:spcPct val="100000"/>
              </a:lnSpc>
              <a:spcBef>
                <a:spcPts val="0"/>
              </a:spcBef>
              <a:spcAft>
                <a:spcPts val="600"/>
              </a:spcAft>
              <a:buNone/>
            </a:pPr>
            <a:r>
              <a:t/>
            </a:r>
            <a:endParaRPr sz="1800">
              <a:solidFill>
                <a:srgbClr val="00000A"/>
              </a:solidFill>
              <a:latin typeface="Times New Roman"/>
              <a:ea typeface="Times New Roman"/>
              <a:cs typeface="Times New Roman"/>
              <a:sym typeface="Times New Roman"/>
            </a:endParaRPr>
          </a:p>
          <a:p>
            <a:pPr lvl="0">
              <a:lnSpc>
                <a:spcPct val="100000"/>
              </a:lnSpc>
              <a:spcBef>
                <a:spcPts val="0"/>
              </a:spcBef>
              <a:spcAft>
                <a:spcPts val="600"/>
              </a:spcAft>
              <a:buNone/>
            </a:pPr>
            <a:r>
              <a:t/>
            </a:r>
            <a:endParaRPr sz="1800">
              <a:solidFill>
                <a:srgbClr val="00000A"/>
              </a:solidFill>
              <a:latin typeface="Times New Roman"/>
              <a:ea typeface="Times New Roman"/>
              <a:cs typeface="Times New Roman"/>
              <a:sym typeface="Times New Roman"/>
            </a:endParaRPr>
          </a:p>
          <a:p>
            <a:pPr lvl="0">
              <a:lnSpc>
                <a:spcPct val="100000"/>
              </a:lnSpc>
              <a:spcBef>
                <a:spcPts val="0"/>
              </a:spcBef>
              <a:spcAft>
                <a:spcPts val="600"/>
              </a:spcAft>
              <a:buNone/>
            </a:pPr>
            <a:r>
              <a:t/>
            </a:r>
            <a:endParaRPr sz="1800">
              <a:solidFill>
                <a:srgbClr val="00000A"/>
              </a:solidFill>
              <a:latin typeface="Times New Roman"/>
              <a:ea typeface="Times New Roman"/>
              <a:cs typeface="Times New Roman"/>
              <a:sym typeface="Times New Roman"/>
            </a:endParaRPr>
          </a:p>
          <a:p>
            <a:pPr lvl="0">
              <a:spcBef>
                <a:spcPts val="0"/>
              </a:spcBef>
              <a:buNone/>
            </a:pPr>
            <a:r>
              <a:t/>
            </a:r>
            <a:endParaRPr sz="2400">
              <a:solidFill>
                <a:srgbClr val="00000A"/>
              </a:solidFill>
              <a:latin typeface="Times New Roman"/>
              <a:ea typeface="Times New Roman"/>
              <a:cs typeface="Times New Roman"/>
              <a:sym typeface="Times New Roman"/>
            </a:endParaRPr>
          </a:p>
          <a:p>
            <a:pPr lvl="0">
              <a:spcBef>
                <a:spcPts val="0"/>
              </a:spcBef>
              <a:buNone/>
            </a:pPr>
            <a:r>
              <a:t/>
            </a:r>
            <a:endParaRPr sz="1800"/>
          </a:p>
          <a:p>
            <a:pPr lvl="0" rtl="0">
              <a:spcBef>
                <a:spcPts val="0"/>
              </a:spcBef>
              <a:buNone/>
            </a:pPr>
            <a:r>
              <a:t/>
            </a:r>
            <a:endParaRPr sz="1800"/>
          </a:p>
        </p:txBody>
      </p:sp>
      <p:pic>
        <p:nvPicPr>
          <p:cNvPr id="100" name="Shape 100"/>
          <p:cNvPicPr preferRelativeResize="0"/>
          <p:nvPr/>
        </p:nvPicPr>
        <p:blipFill rotWithShape="1">
          <a:blip r:embed="rId3">
            <a:alphaModFix/>
          </a:blip>
          <a:srcRect b="0" l="33236" r="3695" t="0"/>
          <a:stretch/>
        </p:blipFill>
        <p:spPr>
          <a:xfrm>
            <a:off x="4374200" y="0"/>
            <a:ext cx="4769800" cy="514349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305150"/>
            <a:ext cx="6066299" cy="755699"/>
          </a:xfrm>
          <a:prstGeom prst="rect">
            <a:avLst/>
          </a:prstGeom>
        </p:spPr>
        <p:txBody>
          <a:bodyPr anchorCtr="0" anchor="b" bIns="91425" lIns="91425" rIns="91425" tIns="91425">
            <a:noAutofit/>
          </a:bodyPr>
          <a:lstStyle/>
          <a:p>
            <a:pPr lvl="0" rtl="0">
              <a:spcBef>
                <a:spcPts val="0"/>
              </a:spcBef>
              <a:buNone/>
            </a:pPr>
            <a:r>
              <a:rPr lang="en" sz="2800"/>
              <a:t>Innovation and Challenges</a:t>
            </a:r>
          </a:p>
        </p:txBody>
      </p:sp>
      <p:sp>
        <p:nvSpPr>
          <p:cNvPr id="106" name="Shape 106"/>
          <p:cNvSpPr txBox="1"/>
          <p:nvPr>
            <p:ph idx="1" type="body"/>
          </p:nvPr>
        </p:nvSpPr>
        <p:spPr>
          <a:xfrm>
            <a:off x="371550" y="1121250"/>
            <a:ext cx="3841799" cy="3179400"/>
          </a:xfrm>
          <a:prstGeom prst="rect">
            <a:avLst/>
          </a:prstGeom>
        </p:spPr>
        <p:txBody>
          <a:bodyPr anchorCtr="0" anchor="t" bIns="91425" lIns="91425" rIns="91425" tIns="91425">
            <a:noAutofit/>
          </a:bodyPr>
          <a:lstStyle/>
          <a:p>
            <a:pPr lvl="0">
              <a:spcBef>
                <a:spcPts val="0"/>
              </a:spcBef>
              <a:buNone/>
            </a:pPr>
            <a:r>
              <a:rPr lang="en" sz="1050">
                <a:solidFill>
                  <a:srgbClr val="000000"/>
                </a:solidFill>
                <a:latin typeface="Times New Roman"/>
                <a:ea typeface="Times New Roman"/>
                <a:cs typeface="Times New Roman"/>
                <a:sym typeface="Times New Roman"/>
              </a:rPr>
              <a:t>A number of challenges were faced while making this project.</a:t>
            </a:r>
          </a:p>
          <a:p>
            <a:pPr lvl="0">
              <a:spcBef>
                <a:spcPts val="0"/>
              </a:spcBef>
              <a:buNone/>
            </a:pPr>
            <a:r>
              <a:rPr lang="en" sz="1050">
                <a:solidFill>
                  <a:srgbClr val="000000"/>
                </a:solidFill>
                <a:latin typeface="Times New Roman"/>
                <a:ea typeface="Times New Roman"/>
                <a:cs typeface="Times New Roman"/>
                <a:sym typeface="Times New Roman"/>
              </a:rPr>
              <a:t>- As the chip has a number of components connected to the same TIVA chip, we realized that the basic configurations of the chip/library lead to conflicts. To tackle this we read through most of the base code of the Energia, and googled. We found and read about MISO and MOSI, and about Chip Select works, hence we modified the switch select pins of the devices to get them to work.</a:t>
            </a:r>
          </a:p>
          <a:p>
            <a:pPr lvl="0">
              <a:spcBef>
                <a:spcPts val="0"/>
              </a:spcBef>
              <a:buNone/>
            </a:pPr>
            <a:r>
              <a:rPr lang="en" sz="1050">
                <a:solidFill>
                  <a:srgbClr val="000000"/>
                </a:solidFill>
                <a:latin typeface="Times New Roman"/>
                <a:ea typeface="Times New Roman"/>
                <a:cs typeface="Times New Roman"/>
                <a:sym typeface="Times New Roman"/>
              </a:rPr>
              <a:t>- Further, we realized about how we can optimize the experience of the users, previous iteration was a different control flow, and we fixed it to remove the LCD display thereby increasing the battery life and removing the lag in the initial setup.</a:t>
            </a:r>
          </a:p>
          <a:p>
            <a:pPr lvl="0" rtl="0">
              <a:spcBef>
                <a:spcPts val="0"/>
              </a:spcBef>
              <a:buNone/>
            </a:pPr>
            <a:r>
              <a:rPr lang="en" sz="1050">
                <a:solidFill>
                  <a:srgbClr val="000000"/>
                </a:solidFill>
                <a:latin typeface="Times New Roman"/>
                <a:ea typeface="Times New Roman"/>
                <a:cs typeface="Times New Roman"/>
                <a:sym typeface="Times New Roman"/>
              </a:rPr>
              <a:t>- We of course also read through a lot of Energia documentation to understand how to use libraries and utilities.</a:t>
            </a:r>
          </a:p>
        </p:txBody>
      </p:sp>
      <p:pic>
        <p:nvPicPr>
          <p:cNvPr id="107" name="Shape 107"/>
          <p:cNvPicPr preferRelativeResize="0"/>
          <p:nvPr/>
        </p:nvPicPr>
        <p:blipFill rotWithShape="1">
          <a:blip r:embed="rId3">
            <a:alphaModFix/>
          </a:blip>
          <a:srcRect b="0" l="43491" r="13802" t="0"/>
          <a:stretch/>
        </p:blipFill>
        <p:spPr>
          <a:xfrm>
            <a:off x="4571000" y="0"/>
            <a:ext cx="4573000" cy="514350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Task Completed:</a:t>
            </a:r>
          </a:p>
        </p:txBody>
      </p:sp>
      <p:sp>
        <p:nvSpPr>
          <p:cNvPr id="113" name="Shape 11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00000A"/>
                </a:solidFill>
                <a:latin typeface="Times New Roman"/>
                <a:ea typeface="Times New Roman"/>
                <a:cs typeface="Times New Roman"/>
                <a:sym typeface="Times New Roman"/>
              </a:rPr>
              <a:t>Wifi, Tiva, RFID: We used the ENERGIA library. Had to read up a lot of documentation to resolve conflicts caused by the configuration of the chip/library. </a:t>
            </a:r>
            <a:r>
              <a:rPr lang="en">
                <a:solidFill>
                  <a:srgbClr val="000000"/>
                </a:solidFill>
                <a:latin typeface="Times New Roman"/>
                <a:ea typeface="Times New Roman"/>
                <a:cs typeface="Times New Roman"/>
                <a:sym typeface="Times New Roman"/>
              </a:rPr>
              <a:t>To tackle this we read through most of the base code of the Energia, and googled. We found and read about MISO and MOSI, and about Chip Select works, hence we modified the switch select pins of the devices to get them to work.</a:t>
            </a:r>
          </a:p>
          <a:p>
            <a:pPr lvl="0">
              <a:spcBef>
                <a:spcPts val="0"/>
              </a:spcBef>
              <a:buNone/>
            </a:pPr>
            <a:r>
              <a:rPr lang="en">
                <a:solidFill>
                  <a:srgbClr val="000000"/>
                </a:solidFill>
                <a:latin typeface="Times New Roman"/>
                <a:ea typeface="Times New Roman"/>
                <a:cs typeface="Times New Roman"/>
                <a:sym typeface="Times New Roman"/>
              </a:rPr>
              <a:t>Changing the design: We realized the LCD was not required and that it would be a drain on the battery. We removed the display in our design and instead used an android app.</a:t>
            </a:r>
          </a:p>
          <a:p>
            <a:pPr lvl="0">
              <a:spcBef>
                <a:spcPts val="0"/>
              </a:spcBef>
              <a:buNone/>
            </a:pPr>
            <a:r>
              <a:t/>
            </a:r>
            <a:endParaRPr>
              <a:solidFill>
                <a:srgbClr val="000000"/>
              </a:solidFill>
              <a:latin typeface="Times New Roman"/>
              <a:ea typeface="Times New Roman"/>
              <a:cs typeface="Times New Roman"/>
              <a:sym typeface="Times New Roman"/>
            </a:endParaRPr>
          </a:p>
          <a:p>
            <a:pPr lvl="0">
              <a:spcBef>
                <a:spcPts val="0"/>
              </a:spcBef>
              <a:buNone/>
            </a:pPr>
            <a:r>
              <a:t/>
            </a:r>
            <a:endParaRPr>
              <a:solidFill>
                <a:srgbClr val="00000A"/>
              </a:solidFill>
              <a:latin typeface="Times New Roman"/>
              <a:ea typeface="Times New Roman"/>
              <a:cs typeface="Times New Roman"/>
              <a:sym typeface="Times New Roman"/>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Testing</a:t>
            </a:r>
          </a:p>
        </p:txBody>
      </p:sp>
      <p:sp>
        <p:nvSpPr>
          <p:cNvPr id="119" name="Shape 11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We tested our product by using 2 RFID tags to represent two different products. They were calibrated to two different weights. Using the app we brought a combination of these items and changed the weight on the load cell to verify the system is working.</a:t>
            </a:r>
          </a:p>
          <a:p>
            <a:pPr lvl="0">
              <a:spcBef>
                <a:spcPts val="0"/>
              </a:spcBef>
              <a:buNone/>
            </a:pPr>
            <a:r>
              <a:rPr lang="en"/>
              <a:t>We checked the server to verify that the wifi communication is working.</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Performance Metric</a:t>
            </a:r>
          </a:p>
        </p:txBody>
      </p:sp>
      <p:sp>
        <p:nvSpPr>
          <p:cNvPr id="125" name="Shape 12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time in which the android app confirms additions and removals to the cart is the most critical metric.</a:t>
            </a:r>
          </a:p>
          <a:p>
            <a:pPr lvl="0">
              <a:spcBef>
                <a:spcPts val="0"/>
              </a:spcBef>
              <a:buNone/>
            </a:pPr>
            <a:r>
              <a:rPr lang="en"/>
              <a:t>The RFID and the weight cell responds in less than a second and the app is updated every 5 seconds.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