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0.png"/><Relationship Id="rId4" Type="http://schemas.openxmlformats.org/officeDocument/2006/relationships/image" Target="../media/image0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268200" y="1217900"/>
            <a:ext cx="8520600" cy="1187700"/>
          </a:xfrm>
          <a:prstGeom prst="rect">
            <a:avLst/>
          </a:prstGeom>
        </p:spPr>
        <p:txBody>
          <a:bodyPr anchorCtr="0" anchor="b" bIns="91425" lIns="91425" rIns="91425" tIns="91425">
            <a:noAutofit/>
          </a:bodyPr>
          <a:lstStyle/>
          <a:p>
            <a:pPr lvl="0">
              <a:spcBef>
                <a:spcPts val="0"/>
              </a:spcBef>
              <a:buNone/>
            </a:pPr>
            <a:r>
              <a:rPr lang="en-GB"/>
              <a:t>Smart Kitchen Containers</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rtl="0">
              <a:spcBef>
                <a:spcPts val="0"/>
              </a:spcBef>
              <a:spcAft>
                <a:spcPts val="600"/>
              </a:spcAft>
              <a:buNone/>
            </a:pPr>
            <a:r>
              <a:rPr lang="en-GB" sz="1800">
                <a:solidFill>
                  <a:srgbClr val="FFFFFF"/>
                </a:solidFill>
              </a:rPr>
              <a:t>Akhil Surya Vamshi 120050067</a:t>
            </a:r>
          </a:p>
          <a:p>
            <a:pPr lvl="0">
              <a:spcBef>
                <a:spcPts val="0"/>
              </a:spcBef>
              <a:spcAft>
                <a:spcPts val="600"/>
              </a:spcAft>
              <a:buNone/>
            </a:pPr>
            <a:r>
              <a:rPr lang="en-GB" sz="1800">
                <a:solidFill>
                  <a:srgbClr val="FFFFFF"/>
                </a:solidFill>
              </a:rPr>
              <a:t>Bhargav Chippada 120050053</a:t>
            </a:r>
          </a:p>
          <a:p>
            <a:pPr lvl="0" rtl="0">
              <a:spcBef>
                <a:spcPts val="0"/>
              </a:spcBef>
              <a:spcAft>
                <a:spcPts val="600"/>
              </a:spcAft>
              <a:buNone/>
            </a:pPr>
            <a:r>
              <a:rPr lang="en-GB" sz="1800">
                <a:solidFill>
                  <a:srgbClr val="FFFFFF"/>
                </a:solidFill>
              </a:rPr>
              <a:t>Jagadeesh Nelaturu 120050055</a:t>
            </a:r>
          </a:p>
          <a:p>
            <a:pPr lvl="0">
              <a:spcBef>
                <a:spcPts val="0"/>
              </a:spcBef>
              <a:spcAft>
                <a:spcPts val="600"/>
              </a:spcAft>
              <a:buNone/>
            </a:pPr>
            <a:r>
              <a:rPr lang="en-GB" sz="1800">
                <a:solidFill>
                  <a:srgbClr val="FFFFFF"/>
                </a:solidFill>
              </a:rPr>
              <a:t>Pranay Dhondi 120050054</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Review</a:t>
            </a:r>
          </a:p>
        </p:txBody>
      </p:sp>
      <p:sp>
        <p:nvSpPr>
          <p:cNvPr id="112" name="Shape 11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GB">
                <a:solidFill>
                  <a:srgbClr val="FFFFFF"/>
                </a:solidFill>
              </a:rPr>
              <a:t>Test Plans:</a:t>
            </a:r>
          </a:p>
          <a:p>
            <a:pPr indent="-342900" lvl="1" marL="914400" rtl="0">
              <a:spcBef>
                <a:spcPts val="0"/>
              </a:spcBef>
              <a:buClr>
                <a:srgbClr val="FFFFFF"/>
              </a:buClr>
              <a:buSzPct val="100000"/>
            </a:pPr>
            <a:r>
              <a:rPr lang="en-GB" sz="1800">
                <a:solidFill>
                  <a:srgbClr val="FFFFFF"/>
                </a:solidFill>
              </a:rPr>
              <a:t>Load sensor readings</a:t>
            </a:r>
            <a:br>
              <a:rPr lang="en-GB" sz="1800">
                <a:solidFill>
                  <a:srgbClr val="FFFFFF"/>
                </a:solidFill>
              </a:rPr>
            </a:br>
            <a:r>
              <a:rPr lang="en-GB" sz="1800">
                <a:solidFill>
                  <a:srgbClr val="FFFFFF"/>
                </a:solidFill>
              </a:rPr>
              <a:t>We calibrated the load sensor using a devised formula and tested it for different items</a:t>
            </a:r>
          </a:p>
          <a:p>
            <a:pPr indent="-342900" lvl="1" marL="914400" rtl="0">
              <a:spcBef>
                <a:spcPts val="0"/>
              </a:spcBef>
              <a:buClr>
                <a:srgbClr val="FFFFFF"/>
              </a:buClr>
              <a:buSzPct val="100000"/>
            </a:pPr>
            <a:r>
              <a:rPr lang="en-GB" sz="1800">
                <a:solidFill>
                  <a:srgbClr val="FFFFFF"/>
                </a:solidFill>
              </a:rPr>
              <a:t>Multiple Rfid reader</a:t>
            </a:r>
            <a:br>
              <a:rPr lang="en-GB" sz="1800">
                <a:solidFill>
                  <a:srgbClr val="FFFFFF"/>
                </a:solidFill>
              </a:rPr>
            </a:br>
            <a:r>
              <a:rPr lang="en-GB" sz="1800">
                <a:solidFill>
                  <a:srgbClr val="FFFFFF"/>
                </a:solidFill>
              </a:rPr>
              <a:t>We meticulously checked the polling of readings by multiple rfid readers</a:t>
            </a:r>
          </a:p>
          <a:p>
            <a:pPr indent="-342900" lvl="1" marL="914400" rtl="0">
              <a:lnSpc>
                <a:spcPct val="100000"/>
              </a:lnSpc>
              <a:spcBef>
                <a:spcPts val="0"/>
              </a:spcBef>
              <a:spcAft>
                <a:spcPts val="600"/>
              </a:spcAft>
              <a:buClr>
                <a:srgbClr val="FFFFFF"/>
              </a:buClr>
              <a:buSzPct val="100000"/>
            </a:pPr>
            <a:r>
              <a:rPr lang="en-GB" sz="1800">
                <a:solidFill>
                  <a:srgbClr val="FFFFFF"/>
                </a:solidFill>
              </a:rPr>
              <a:t>Interface load cell to measure weight</a:t>
            </a:r>
            <a:br>
              <a:rPr lang="en-GB" sz="1800">
                <a:solidFill>
                  <a:srgbClr val="FFFFFF"/>
                </a:solidFill>
              </a:rPr>
            </a:br>
            <a:r>
              <a:rPr lang="en-GB" sz="1800">
                <a:solidFill>
                  <a:srgbClr val="FFFFFF"/>
                </a:solidFill>
              </a:rPr>
              <a:t>We interfaced the load cell connected to HX711 to TIVA as we had timing issues with using R-Pi and HX711 together</a:t>
            </a:r>
          </a:p>
          <a:p>
            <a:pPr indent="-342900" lvl="1" marL="914400" rtl="0">
              <a:lnSpc>
                <a:spcPct val="100000"/>
              </a:lnSpc>
              <a:spcBef>
                <a:spcPts val="0"/>
              </a:spcBef>
              <a:spcAft>
                <a:spcPts val="600"/>
              </a:spcAft>
              <a:buClr>
                <a:srgbClr val="FFFFFF"/>
              </a:buClr>
              <a:buSzPct val="100000"/>
            </a:pPr>
            <a:r>
              <a:rPr lang="en-GB" sz="1800">
                <a:solidFill>
                  <a:srgbClr val="FFFFFF"/>
                </a:solidFill>
              </a:rPr>
              <a:t>GUI with data visualization and alerts</a:t>
            </a:r>
            <a:br>
              <a:rPr lang="en-GB" sz="1800">
                <a:solidFill>
                  <a:srgbClr val="FFFFFF"/>
                </a:solidFill>
              </a:rPr>
            </a:br>
            <a:r>
              <a:rPr lang="en-GB" sz="1800">
                <a:solidFill>
                  <a:srgbClr val="FFFFFF"/>
                </a:solidFill>
              </a:rPr>
              <a:t>We have implemented both visualizations through graphs and alerts by highlighting containers that are running low in amount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Review</a:t>
            </a:r>
          </a:p>
        </p:txBody>
      </p:sp>
      <p:sp>
        <p:nvSpPr>
          <p:cNvPr id="118" name="Shape 11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GB">
                <a:solidFill>
                  <a:srgbClr val="FFFFFF"/>
                </a:solidFill>
              </a:rPr>
              <a:t>Performance metrics:</a:t>
            </a:r>
          </a:p>
          <a:p>
            <a:pPr indent="-228600" lvl="1" marL="914400" rtl="0">
              <a:spcBef>
                <a:spcPts val="0"/>
              </a:spcBef>
              <a:buClr>
                <a:srgbClr val="FFFFFF"/>
              </a:buClr>
            </a:pPr>
            <a:r>
              <a:rPr b="1" lang="en-GB" u="sng">
                <a:solidFill>
                  <a:srgbClr val="FFFFFF"/>
                </a:solidFill>
              </a:rPr>
              <a:t>Load sensor readings</a:t>
            </a:r>
            <a:br>
              <a:rPr lang="en-GB" u="sng">
                <a:solidFill>
                  <a:srgbClr val="FFFFFF"/>
                </a:solidFill>
              </a:rPr>
            </a:br>
            <a:r>
              <a:rPr lang="en-GB">
                <a:solidFill>
                  <a:srgbClr val="FFFFFF"/>
                </a:solidFill>
              </a:rPr>
              <a:t>The load sensor sends out analog signals so we need to take the readings after the value has reached equilibrium so we cannot take the readings at a high frequency hence we take the readings after every 5 seconds. This sampling frequency effects the overall performance by slowing speed down.</a:t>
            </a:r>
          </a:p>
          <a:p>
            <a:pPr indent="-228600" lvl="1" marL="914400" rtl="0">
              <a:spcBef>
                <a:spcPts val="0"/>
              </a:spcBef>
              <a:buClr>
                <a:srgbClr val="FFFFFF"/>
              </a:buClr>
            </a:pPr>
            <a:r>
              <a:rPr b="1" lang="en-GB" u="sng">
                <a:solidFill>
                  <a:srgbClr val="FFFFFF"/>
                </a:solidFill>
              </a:rPr>
              <a:t>Load sensor calibration</a:t>
            </a:r>
            <a:br>
              <a:rPr lang="en-GB">
                <a:solidFill>
                  <a:srgbClr val="FFFFFF"/>
                </a:solidFill>
              </a:rPr>
            </a:br>
            <a:r>
              <a:rPr lang="en-GB">
                <a:solidFill>
                  <a:srgbClr val="FFFFFF"/>
                </a:solidFill>
              </a:rPr>
              <a:t>We could not calibrate the load sensor accurately because it requires using many different weights</a:t>
            </a:r>
          </a:p>
          <a:p>
            <a:pPr indent="-228600" lvl="1" marL="914400">
              <a:spcBef>
                <a:spcPts val="0"/>
              </a:spcBef>
              <a:buClr>
                <a:srgbClr val="FFFFFF"/>
              </a:buClr>
            </a:pPr>
            <a:r>
              <a:rPr lang="en-GB">
                <a:solidFill>
                  <a:srgbClr val="FFFFFF"/>
                </a:solidFill>
              </a:rPr>
              <a:t>Changes on the platform have to be made with a gap of 5 seconds. We want to reduce this delay as much as possible (future work).</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solidFill>
                  <a:srgbClr val="FFFFFF"/>
                </a:solidFill>
              </a:rPr>
              <a:t>Re-usability features</a:t>
            </a:r>
          </a:p>
          <a:p>
            <a:pPr lvl="0">
              <a:spcBef>
                <a:spcPts val="0"/>
              </a:spcBef>
              <a:buNone/>
            </a:pPr>
            <a:r>
              <a:t/>
            </a:r>
            <a:endParaRPr>
              <a:solidFill>
                <a:srgbClr val="FFFFFF"/>
              </a:solidFill>
            </a:endParaRPr>
          </a:p>
        </p:txBody>
      </p:sp>
      <p:sp>
        <p:nvSpPr>
          <p:cNvPr id="124" name="Shape 12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GB">
                <a:solidFill>
                  <a:srgbClr val="FFFFFF"/>
                </a:solidFill>
              </a:rPr>
              <a:t>Our design is very modular. Code for load sensor and rfid reader interfacing is separate</a:t>
            </a:r>
          </a:p>
          <a:p>
            <a:pPr indent="-228600" lvl="0" marL="457200" rtl="0">
              <a:spcBef>
                <a:spcPts val="0"/>
              </a:spcBef>
              <a:buClr>
                <a:srgbClr val="FFFFFF"/>
              </a:buClr>
            </a:pPr>
            <a:r>
              <a:rPr lang="en-GB">
                <a:solidFill>
                  <a:srgbClr val="FFFFFF"/>
                </a:solidFill>
              </a:rPr>
              <a:t>You can change the rfid reader code, load sensor code, server code individually without affecting one another. The readings are exchanged mutually using ports or by reading/writing to a file</a:t>
            </a:r>
          </a:p>
          <a:p>
            <a:pPr indent="-228600" lvl="0" marL="457200" rtl="0">
              <a:spcBef>
                <a:spcPts val="0"/>
              </a:spcBef>
              <a:buClr>
                <a:srgbClr val="FFFFFF"/>
              </a:buClr>
            </a:pPr>
            <a:r>
              <a:rPr lang="en-GB">
                <a:solidFill>
                  <a:srgbClr val="FFFFFF"/>
                </a:solidFill>
              </a:rPr>
              <a:t>We adhered to the coding standards specified</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Future enhancements</a:t>
            </a:r>
          </a:p>
        </p:txBody>
      </p:sp>
      <p:sp>
        <p:nvSpPr>
          <p:cNvPr id="130" name="Shape 13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30200" lvl="0" marL="457200">
              <a:lnSpc>
                <a:spcPct val="110833"/>
              </a:lnSpc>
              <a:spcBef>
                <a:spcPts val="0"/>
              </a:spcBef>
              <a:spcAft>
                <a:spcPts val="0"/>
              </a:spcAft>
              <a:buClr>
                <a:srgbClr val="FFFFFF"/>
              </a:buClr>
              <a:buSzPct val="100000"/>
              <a:buChar char="●"/>
            </a:pPr>
            <a:r>
              <a:rPr lang="en-GB" sz="1600">
                <a:solidFill>
                  <a:srgbClr val="FFFFFF"/>
                </a:solidFill>
              </a:rPr>
              <a:t>The user interface can be extended to be viewed from an Android/iOS mobile phone for the users’ convenience.</a:t>
            </a:r>
          </a:p>
          <a:p>
            <a:pPr indent="-330200" lvl="0" marL="457200">
              <a:lnSpc>
                <a:spcPct val="110833"/>
              </a:lnSpc>
              <a:spcBef>
                <a:spcPts val="0"/>
              </a:spcBef>
              <a:spcAft>
                <a:spcPts val="0"/>
              </a:spcAft>
              <a:buClr>
                <a:srgbClr val="FFFFFF"/>
              </a:buClr>
              <a:buSzPct val="100000"/>
              <a:buChar char="●"/>
            </a:pPr>
            <a:r>
              <a:rPr lang="en-GB" sz="1600">
                <a:solidFill>
                  <a:srgbClr val="FFFFFF"/>
                </a:solidFill>
              </a:rPr>
              <a:t>The platform can be made to accommodate a larger number of containers by using more load sensors and RFID readers.</a:t>
            </a:r>
          </a:p>
          <a:p>
            <a:pPr indent="-330200" lvl="0" marL="457200">
              <a:lnSpc>
                <a:spcPct val="110833"/>
              </a:lnSpc>
              <a:spcBef>
                <a:spcPts val="0"/>
              </a:spcBef>
              <a:spcAft>
                <a:spcPts val="0"/>
              </a:spcAft>
              <a:buClr>
                <a:srgbClr val="FFFFFF"/>
              </a:buClr>
              <a:buSzPct val="100000"/>
              <a:buChar char="●"/>
            </a:pPr>
            <a:r>
              <a:rPr lang="en-GB" sz="1600">
                <a:solidFill>
                  <a:srgbClr val="FFFFFF"/>
                </a:solidFill>
              </a:rPr>
              <a:t>Visiting the website requires the IP of raspberry which hasn’t been found automatically. We could customize the server to send a particular reply on particular request to pair the device with R-Pi without having to enter the IP</a:t>
            </a:r>
          </a:p>
          <a:p>
            <a:pPr indent="-330200" lvl="0" marL="457200">
              <a:lnSpc>
                <a:spcPct val="110833"/>
              </a:lnSpc>
              <a:spcBef>
                <a:spcPts val="0"/>
              </a:spcBef>
              <a:spcAft>
                <a:spcPts val="0"/>
              </a:spcAft>
              <a:buClr>
                <a:srgbClr val="FFFFFF"/>
              </a:buClr>
              <a:buSzPct val="100000"/>
              <a:buChar char="●"/>
            </a:pPr>
            <a:r>
              <a:rPr lang="en-GB" sz="1600">
                <a:solidFill>
                  <a:srgbClr val="FFFFFF"/>
                </a:solidFill>
              </a:rPr>
              <a:t>The mechanical design can be improved to make the platform sleek.</a:t>
            </a:r>
          </a:p>
          <a:p>
            <a:pPr indent="-330200" lvl="0" marL="457200">
              <a:lnSpc>
                <a:spcPct val="110833"/>
              </a:lnSpc>
              <a:spcBef>
                <a:spcPts val="0"/>
              </a:spcBef>
              <a:spcAft>
                <a:spcPts val="0"/>
              </a:spcAft>
              <a:buClr>
                <a:srgbClr val="FFFFFF"/>
              </a:buClr>
              <a:buSzPct val="100000"/>
              <a:buChar char="●"/>
            </a:pPr>
            <a:r>
              <a:rPr lang="en-GB" sz="1600">
                <a:solidFill>
                  <a:srgbClr val="FFFFFF"/>
                </a:solidFill>
              </a:rPr>
              <a:t>This product can be marketed in collaboration with other Smart-Kitchen and Modular-Kitchen platforms.</a:t>
            </a:r>
          </a:p>
          <a:p>
            <a:pPr indent="-330200" lvl="0" marL="457200">
              <a:lnSpc>
                <a:spcPct val="110833"/>
              </a:lnSpc>
              <a:spcBef>
                <a:spcPts val="0"/>
              </a:spcBef>
              <a:spcAft>
                <a:spcPts val="0"/>
              </a:spcAft>
              <a:buClr>
                <a:srgbClr val="FFFFFF"/>
              </a:buClr>
              <a:buSzPct val="100000"/>
              <a:buChar char="●"/>
            </a:pPr>
            <a:r>
              <a:rPr lang="en-GB" sz="1600">
                <a:solidFill>
                  <a:srgbClr val="FFFFFF"/>
                </a:solidFill>
              </a:rPr>
              <a:t>When a commodity is beyond a certain minimum quantity, the user can be alerted through SMS, or the application can place an order to the seller directly.</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1200"/>
              </a:spcBef>
              <a:spcAft>
                <a:spcPts val="600"/>
              </a:spcAft>
              <a:buNone/>
            </a:pPr>
            <a:r>
              <a:rPr lang="en-GB">
                <a:solidFill>
                  <a:srgbClr val="FFFFFF"/>
                </a:solidFill>
              </a:rPr>
              <a:t>Description</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0" lvl="0" marL="0">
              <a:lnSpc>
                <a:spcPct val="100000"/>
              </a:lnSpc>
              <a:spcBef>
                <a:spcPts val="0"/>
              </a:spcBef>
              <a:spcAft>
                <a:spcPts val="600"/>
              </a:spcAft>
              <a:buNone/>
            </a:pPr>
            <a:r>
              <a:rPr lang="en-GB">
                <a:solidFill>
                  <a:srgbClr val="FFFFFF"/>
                </a:solidFill>
              </a:rPr>
              <a:t>Build a platform on which different containers can be placed and replaced. The weights of these containers are to be logged and displayed to the user, along with daily consumption and calorie consumption in an appealing and easily comprehensible manner. If the amount of a commodity goes below a certain level, the user is to be alerted.</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Requirements</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lnSpc>
                <a:spcPct val="100000"/>
              </a:lnSpc>
              <a:spcBef>
                <a:spcPts val="0"/>
              </a:spcBef>
              <a:spcAft>
                <a:spcPts val="0"/>
              </a:spcAft>
              <a:buClr>
                <a:srgbClr val="FFFFFF"/>
              </a:buClr>
            </a:pPr>
            <a:r>
              <a:rPr lang="en-GB">
                <a:solidFill>
                  <a:srgbClr val="FFFFFF"/>
                </a:solidFill>
              </a:rPr>
              <a:t>Whenever a container is put on the platform or taken from it, both the RFID readings and combined weight is sent to the Raspberry Pi, and is stored on the SD card.</a:t>
            </a:r>
          </a:p>
          <a:p>
            <a:pPr indent="-228600" lvl="0" marL="457200">
              <a:lnSpc>
                <a:spcPct val="100000"/>
              </a:lnSpc>
              <a:spcBef>
                <a:spcPts val="0"/>
              </a:spcBef>
              <a:spcAft>
                <a:spcPts val="0"/>
              </a:spcAft>
              <a:buClr>
                <a:srgbClr val="FFFFFF"/>
              </a:buClr>
            </a:pPr>
            <a:r>
              <a:rPr lang="en-GB">
                <a:solidFill>
                  <a:srgbClr val="FFFFFF"/>
                </a:solidFill>
              </a:rPr>
              <a:t>In the above case, the data is processed and the weights of the relevant containers are stored separately for easy retrieval.</a:t>
            </a:r>
          </a:p>
          <a:p>
            <a:pPr indent="-228600" lvl="0" marL="457200">
              <a:lnSpc>
                <a:spcPct val="100000"/>
              </a:lnSpc>
              <a:spcBef>
                <a:spcPts val="0"/>
              </a:spcBef>
              <a:spcAft>
                <a:spcPts val="0"/>
              </a:spcAft>
              <a:buClr>
                <a:srgbClr val="FFFFFF"/>
              </a:buClr>
            </a:pPr>
            <a:r>
              <a:rPr lang="en-GB">
                <a:solidFill>
                  <a:srgbClr val="FFFFFF"/>
                </a:solidFill>
              </a:rPr>
              <a:t>A HTTP server continuously runs on the R-Pi, to which the user can connect whenever desired.</a:t>
            </a:r>
          </a:p>
          <a:p>
            <a:pPr indent="-228600" lvl="0" marL="457200">
              <a:lnSpc>
                <a:spcPct val="100000"/>
              </a:lnSpc>
              <a:spcBef>
                <a:spcPts val="0"/>
              </a:spcBef>
              <a:spcAft>
                <a:spcPts val="0"/>
              </a:spcAft>
              <a:buClr>
                <a:srgbClr val="FFFFFF"/>
              </a:buClr>
            </a:pPr>
            <a:r>
              <a:rPr lang="en-GB">
                <a:solidFill>
                  <a:srgbClr val="FFFFFF"/>
                </a:solidFill>
              </a:rPr>
              <a:t>The home screen continuously shows the commodities present, and the current amount of every commodity. Also, it alerts the user if the quantity of a commodity goes below a set minimum value.</a:t>
            </a:r>
          </a:p>
          <a:p>
            <a:pPr indent="-228600" lvl="0" marL="457200">
              <a:lnSpc>
                <a:spcPct val="100000"/>
              </a:lnSpc>
              <a:spcBef>
                <a:spcPts val="0"/>
              </a:spcBef>
              <a:spcAft>
                <a:spcPts val="0"/>
              </a:spcAft>
              <a:buClr>
                <a:srgbClr val="FFFFFF"/>
              </a:buClr>
            </a:pPr>
            <a:r>
              <a:rPr lang="en-GB">
                <a:solidFill>
                  <a:srgbClr val="FFFFFF"/>
                </a:solidFill>
              </a:rPr>
              <a:t>Whenever the user requests for the details of a particular commodity, the data pertaining to this commodity is processed and plots of its weight, consumption and calorie consumption are shown to the user.</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Project Plan</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GB">
                <a:solidFill>
                  <a:srgbClr val="FFFFFF"/>
                </a:solidFill>
              </a:rPr>
              <a:t>Make an RFID Reader work with R-Pi. Next make 2 RFID readers work with R-Pi using chip select pins</a:t>
            </a:r>
          </a:p>
          <a:p>
            <a:pPr indent="-228600" lvl="0" marL="457200" rtl="0">
              <a:spcBef>
                <a:spcPts val="0"/>
              </a:spcBef>
              <a:buClr>
                <a:srgbClr val="FFFFFF"/>
              </a:buClr>
            </a:pPr>
            <a:r>
              <a:rPr lang="en-GB">
                <a:solidFill>
                  <a:srgbClr val="FFFFFF"/>
                </a:solidFill>
              </a:rPr>
              <a:t>Interface load sensor to tiva-c. Send the weight reading to R-Pi using USB</a:t>
            </a:r>
          </a:p>
          <a:p>
            <a:pPr indent="-228600" lvl="0" marL="457200" rtl="0">
              <a:spcBef>
                <a:spcPts val="0"/>
              </a:spcBef>
              <a:buClr>
                <a:srgbClr val="FFFFFF"/>
              </a:buClr>
            </a:pPr>
            <a:r>
              <a:rPr lang="en-GB">
                <a:solidFill>
                  <a:srgbClr val="FFFFFF"/>
                </a:solidFill>
              </a:rPr>
              <a:t>Code the UI on laptop. Run the python server on R-Pi to host the web page</a:t>
            </a:r>
          </a:p>
          <a:p>
            <a:pPr indent="-228600" lvl="0" marL="457200" rtl="0">
              <a:spcBef>
                <a:spcPts val="0"/>
              </a:spcBef>
              <a:buClr>
                <a:srgbClr val="FFFFFF"/>
              </a:buClr>
            </a:pPr>
            <a:r>
              <a:rPr lang="en-GB">
                <a:solidFill>
                  <a:srgbClr val="FFFFFF"/>
                </a:solidFill>
              </a:rPr>
              <a:t>Process the weight reading, rfid tag readings to output the weights of containers placed on the platform</a:t>
            </a:r>
          </a:p>
          <a:p>
            <a:pPr indent="-228600" lvl="0" marL="457200" rtl="0">
              <a:spcBef>
                <a:spcPts val="0"/>
              </a:spcBef>
              <a:buClr>
                <a:srgbClr val="FFFFFF"/>
              </a:buClr>
            </a:pPr>
            <a:r>
              <a:rPr lang="en-GB">
                <a:solidFill>
                  <a:srgbClr val="FFFFFF"/>
                </a:solidFill>
              </a:rPr>
              <a:t>Work Division:</a:t>
            </a:r>
          </a:p>
          <a:p>
            <a:pPr indent="-228600" lvl="1" marL="914400" rtl="0">
              <a:spcBef>
                <a:spcPts val="0"/>
              </a:spcBef>
              <a:buClr>
                <a:srgbClr val="FFFFFF"/>
              </a:buClr>
            </a:pPr>
            <a:r>
              <a:rPr lang="en-GB">
                <a:solidFill>
                  <a:srgbClr val="FFFFFF"/>
                </a:solidFill>
              </a:rPr>
              <a:t>Akhil Surya - Interface load sensor to Tiva-C. Weight reading calibration.</a:t>
            </a:r>
          </a:p>
          <a:p>
            <a:pPr indent="-228600" lvl="1" marL="914400" rtl="0">
              <a:spcBef>
                <a:spcPts val="0"/>
              </a:spcBef>
              <a:buClr>
                <a:srgbClr val="FFFFFF"/>
              </a:buClr>
            </a:pPr>
            <a:r>
              <a:rPr lang="en-GB">
                <a:solidFill>
                  <a:srgbClr val="FFFFFF"/>
                </a:solidFill>
              </a:rPr>
              <a:t>Bhargav Chippada - Interface 2 RFID readers with R-Pi using chip select pins (SPI interface)</a:t>
            </a:r>
          </a:p>
          <a:p>
            <a:pPr indent="-228600" lvl="1" marL="914400" rtl="0">
              <a:spcBef>
                <a:spcPts val="0"/>
              </a:spcBef>
              <a:buClr>
                <a:srgbClr val="FFFFFF"/>
              </a:buClr>
            </a:pPr>
            <a:r>
              <a:rPr lang="en-GB">
                <a:solidFill>
                  <a:srgbClr val="FFFFFF"/>
                </a:solidFill>
              </a:rPr>
              <a:t>Jagadeesh and Pranay - Processing the weight and rfid tag readings to find the weight of individual containers. Coded the website UI.</a:t>
            </a:r>
          </a:p>
          <a:p>
            <a:pPr indent="-228600" lvl="0" marL="457200" rtl="0">
              <a:spcBef>
                <a:spcPts val="0"/>
              </a:spcBef>
              <a:buClr>
                <a:srgbClr val="FFFFFF"/>
              </a:buClr>
            </a:pPr>
            <a:r>
              <a:rPr lang="en-GB">
                <a:solidFill>
                  <a:srgbClr val="FFFFFF"/>
                </a:solidFill>
              </a:rPr>
              <a:t>Critical tasks: Balancing the platform on load sensor, calibration. Interfacing multiple rfid readers.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Diagram</a:t>
            </a:r>
          </a:p>
        </p:txBody>
      </p:sp>
      <p:sp>
        <p:nvSpPr>
          <p:cNvPr id="79" name="Shape 7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80" name="Shape 80"/>
          <p:cNvPicPr preferRelativeResize="0"/>
          <p:nvPr/>
        </p:nvPicPr>
        <p:blipFill>
          <a:blip r:embed="rId3">
            <a:alphaModFix/>
          </a:blip>
          <a:stretch>
            <a:fillRect/>
          </a:stretch>
        </p:blipFill>
        <p:spPr>
          <a:xfrm>
            <a:off x="1935750" y="0"/>
            <a:ext cx="4400550" cy="51435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86" name="Shape 8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87" name="Shape 87"/>
          <p:cNvPicPr preferRelativeResize="0"/>
          <p:nvPr/>
        </p:nvPicPr>
        <p:blipFill>
          <a:blip r:embed="rId3">
            <a:alphaModFix/>
          </a:blip>
          <a:stretch>
            <a:fillRect/>
          </a:stretch>
        </p:blipFill>
        <p:spPr>
          <a:xfrm>
            <a:off x="152400" y="152400"/>
            <a:ext cx="4914900" cy="2762250"/>
          </a:xfrm>
          <a:prstGeom prst="rect">
            <a:avLst/>
          </a:prstGeom>
          <a:noFill/>
          <a:ln>
            <a:noFill/>
          </a:ln>
        </p:spPr>
      </p:pic>
      <p:pic>
        <p:nvPicPr>
          <p:cNvPr id="88" name="Shape 88"/>
          <p:cNvPicPr preferRelativeResize="0"/>
          <p:nvPr/>
        </p:nvPicPr>
        <p:blipFill>
          <a:blip r:embed="rId4">
            <a:alphaModFix/>
          </a:blip>
          <a:stretch>
            <a:fillRect/>
          </a:stretch>
        </p:blipFill>
        <p:spPr>
          <a:xfrm>
            <a:off x="4839024" y="2726549"/>
            <a:ext cx="4304975" cy="241695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Innovation and Challenges</a:t>
            </a:r>
          </a:p>
        </p:txBody>
      </p:sp>
      <p:sp>
        <p:nvSpPr>
          <p:cNvPr id="94" name="Shape 9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GB">
                <a:solidFill>
                  <a:srgbClr val="FFFFFF"/>
                </a:solidFill>
              </a:rPr>
              <a:t>Innovations:</a:t>
            </a:r>
          </a:p>
          <a:p>
            <a:pPr indent="-228600" lvl="1" marL="914400" rtl="0">
              <a:spcBef>
                <a:spcPts val="0"/>
              </a:spcBef>
              <a:buClr>
                <a:srgbClr val="FFFFFF"/>
              </a:buClr>
            </a:pPr>
            <a:r>
              <a:rPr lang="en-GB">
                <a:solidFill>
                  <a:srgbClr val="FFFFFF"/>
                </a:solidFill>
              </a:rPr>
              <a:t>Platform design</a:t>
            </a:r>
          </a:p>
          <a:p>
            <a:pPr indent="-228600" lvl="1" marL="914400" rtl="0">
              <a:spcBef>
                <a:spcPts val="0"/>
              </a:spcBef>
              <a:buClr>
                <a:srgbClr val="FFFFFF"/>
              </a:buClr>
            </a:pPr>
            <a:r>
              <a:rPr lang="en-GB">
                <a:solidFill>
                  <a:srgbClr val="FFFFFF"/>
                </a:solidFill>
              </a:rPr>
              <a:t>Multiple rfid reader interfaces</a:t>
            </a:r>
          </a:p>
          <a:p>
            <a:pPr indent="-228600" lvl="1" marL="914400" rtl="0">
              <a:spcBef>
                <a:spcPts val="0"/>
              </a:spcBef>
              <a:buClr>
                <a:srgbClr val="FFFFFF"/>
              </a:buClr>
            </a:pPr>
            <a:r>
              <a:rPr lang="en-GB">
                <a:solidFill>
                  <a:srgbClr val="FFFFFF"/>
                </a:solidFill>
              </a:rPr>
              <a:t>Load sensor mechanical design</a:t>
            </a:r>
          </a:p>
          <a:p>
            <a:pPr indent="-228600" lvl="0" marL="457200" rtl="0">
              <a:spcBef>
                <a:spcPts val="0"/>
              </a:spcBef>
              <a:buClr>
                <a:srgbClr val="FFFFFF"/>
              </a:buClr>
            </a:pPr>
            <a:r>
              <a:rPr lang="en-GB">
                <a:solidFill>
                  <a:srgbClr val="FFFFFF"/>
                </a:solidFill>
              </a:rPr>
              <a:t>Challenges:</a:t>
            </a:r>
          </a:p>
          <a:p>
            <a:pPr indent="-228600" lvl="1" marL="914400" rtl="0">
              <a:spcBef>
                <a:spcPts val="0"/>
              </a:spcBef>
              <a:buClr>
                <a:srgbClr val="FFFFFF"/>
              </a:buClr>
            </a:pPr>
            <a:r>
              <a:rPr b="1" lang="en-GB" u="sng">
                <a:solidFill>
                  <a:srgbClr val="FFFFFF"/>
                </a:solidFill>
              </a:rPr>
              <a:t>Load sensor readings</a:t>
            </a:r>
            <a:br>
              <a:rPr lang="en-GB" u="sng">
                <a:solidFill>
                  <a:srgbClr val="FFFFFF"/>
                </a:solidFill>
              </a:rPr>
            </a:br>
            <a:r>
              <a:rPr lang="en-GB">
                <a:solidFill>
                  <a:srgbClr val="FFFFFF"/>
                </a:solidFill>
              </a:rPr>
              <a:t>The load sensor sends out analog signals so we need to take the readings after the value has reached equilibrium so we cannot take the readings at a high frequency hence we take the readings after every 5 seconds. </a:t>
            </a:r>
          </a:p>
          <a:p>
            <a:pPr indent="-228600" lvl="1" marL="914400" rtl="0">
              <a:spcBef>
                <a:spcPts val="0"/>
              </a:spcBef>
              <a:buClr>
                <a:srgbClr val="FFFFFF"/>
              </a:buClr>
            </a:pPr>
            <a:r>
              <a:rPr b="1" lang="en-GB" u="sng">
                <a:solidFill>
                  <a:srgbClr val="FFFFFF"/>
                </a:solidFill>
              </a:rPr>
              <a:t>Load sensor calibration</a:t>
            </a:r>
            <a:br>
              <a:rPr lang="en-GB">
                <a:solidFill>
                  <a:srgbClr val="FFFFFF"/>
                </a:solidFill>
              </a:rPr>
            </a:br>
            <a:r>
              <a:rPr lang="en-GB">
                <a:solidFill>
                  <a:srgbClr val="FFFFFF"/>
                </a:solidFill>
              </a:rPr>
              <a:t>We could not calibrate the load sensor accurately because it requires using many different weights</a:t>
            </a:r>
          </a:p>
          <a:p>
            <a:pPr indent="-228600" lvl="1" marL="914400">
              <a:spcBef>
                <a:spcPts val="0"/>
              </a:spcBef>
              <a:buClr>
                <a:srgbClr val="FFFFFF"/>
              </a:buClr>
            </a:pPr>
            <a:r>
              <a:rPr lang="en-GB">
                <a:solidFill>
                  <a:srgbClr val="FFFFFF"/>
                </a:solidFill>
              </a:rPr>
              <a:t>Interfacing multiple rfid readers to R-Pi</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GB">
                <a:solidFill>
                  <a:srgbClr val="FFFFFF"/>
                </a:solidFill>
              </a:rPr>
              <a:t>Tasks</a:t>
            </a:r>
          </a:p>
          <a:p>
            <a:pPr lvl="0">
              <a:spcBef>
                <a:spcPts val="0"/>
              </a:spcBef>
              <a:buNone/>
            </a:pPr>
            <a:r>
              <a:t/>
            </a:r>
            <a:endParaRPr>
              <a:solidFill>
                <a:srgbClr val="FFFFFF"/>
              </a:solidFill>
            </a:endParaRPr>
          </a:p>
        </p:txBody>
      </p:sp>
      <p:sp>
        <p:nvSpPr>
          <p:cNvPr id="100" name="Shape 10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GB">
                <a:solidFill>
                  <a:srgbClr val="FFFFFF"/>
                </a:solidFill>
              </a:rPr>
              <a:t>Make an RFID Reader work with R-Pi. Next make 2 RFID readers work with R-Pi using chip select pins</a:t>
            </a:r>
            <a:br>
              <a:rPr lang="en-GB">
                <a:solidFill>
                  <a:srgbClr val="FFFFFF"/>
                </a:solidFill>
              </a:rPr>
            </a:br>
            <a:r>
              <a:rPr lang="en-GB">
                <a:solidFill>
                  <a:srgbClr val="FFFFFF"/>
                </a:solidFill>
              </a:rPr>
              <a:t>Problems faced:</a:t>
            </a:r>
          </a:p>
          <a:p>
            <a:pPr indent="-228600" lvl="1" marL="914400" rtl="0">
              <a:spcBef>
                <a:spcPts val="0"/>
              </a:spcBef>
              <a:buClr>
                <a:srgbClr val="FFFFFF"/>
              </a:buClr>
            </a:pPr>
            <a:r>
              <a:rPr lang="en-GB">
                <a:solidFill>
                  <a:srgbClr val="FFFFFF"/>
                </a:solidFill>
              </a:rPr>
              <a:t>The RFID reader provided by lab didn’t work. We tested it meticulously by connecting it to laptop using USB-serial communicator. We ordered new RFID readers online</a:t>
            </a:r>
          </a:p>
          <a:p>
            <a:pPr indent="-228600" lvl="1" marL="914400" rtl="0">
              <a:spcBef>
                <a:spcPts val="0"/>
              </a:spcBef>
              <a:buClr>
                <a:srgbClr val="FFFFFF"/>
              </a:buClr>
            </a:pPr>
            <a:r>
              <a:rPr lang="en-GB">
                <a:solidFill>
                  <a:srgbClr val="FFFFFF"/>
                </a:solidFill>
              </a:rPr>
              <a:t>Interfacing multiple RFID readers to R-Pi using SPI interface</a:t>
            </a:r>
          </a:p>
          <a:p>
            <a:pPr indent="-228600" lvl="0" marL="457200" rtl="0">
              <a:spcBef>
                <a:spcPts val="0"/>
              </a:spcBef>
              <a:buClr>
                <a:srgbClr val="FFFFFF"/>
              </a:buClr>
            </a:pPr>
            <a:r>
              <a:rPr lang="en-GB">
                <a:solidFill>
                  <a:srgbClr val="FFFFFF"/>
                </a:solidFill>
              </a:rPr>
              <a:t>Interface load sensor to tiva-c. Send the weight reading to R-Pi using USB</a:t>
            </a:r>
            <a:br>
              <a:rPr lang="en-GB">
                <a:solidFill>
                  <a:srgbClr val="FFFFFF"/>
                </a:solidFill>
              </a:rPr>
            </a:br>
            <a:r>
              <a:rPr lang="en-GB">
                <a:solidFill>
                  <a:srgbClr val="FFFFFF"/>
                </a:solidFill>
              </a:rPr>
              <a:t>Problems faced:</a:t>
            </a:r>
          </a:p>
          <a:p>
            <a:pPr indent="-228600" lvl="1" marL="914400" rtl="0">
              <a:spcBef>
                <a:spcPts val="0"/>
              </a:spcBef>
              <a:buClr>
                <a:srgbClr val="FFFFFF"/>
              </a:buClr>
            </a:pPr>
            <a:r>
              <a:rPr lang="en-GB">
                <a:solidFill>
                  <a:srgbClr val="FFFFFF"/>
                </a:solidFill>
              </a:rPr>
              <a:t>Load sensor is connected to HX711 for ADC and amplification</a:t>
            </a:r>
          </a:p>
          <a:p>
            <a:pPr indent="-228600" lvl="1" marL="914400" rtl="0">
              <a:spcBef>
                <a:spcPts val="0"/>
              </a:spcBef>
              <a:buClr>
                <a:srgbClr val="FFFFFF"/>
              </a:buClr>
            </a:pPr>
            <a:r>
              <a:rPr lang="en-GB">
                <a:solidFill>
                  <a:srgbClr val="FFFFFF"/>
                </a:solidFill>
              </a:rPr>
              <a:t>Load sensor didn’t work with R-Pi due to some inherent timing issues so we had to use Tiva-C board to get the readings and then communicate them to R-Pi</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Tasks</a:t>
            </a:r>
          </a:p>
        </p:txBody>
      </p:sp>
      <p:sp>
        <p:nvSpPr>
          <p:cNvPr id="106" name="Shape 10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GB">
                <a:solidFill>
                  <a:srgbClr val="FFFFFF"/>
                </a:solidFill>
              </a:rPr>
              <a:t>Code the UI on laptop. Run the python server on R-Pi to host the web page</a:t>
            </a:r>
            <a:br>
              <a:rPr lang="en-GB">
                <a:solidFill>
                  <a:srgbClr val="FFFFFF"/>
                </a:solidFill>
              </a:rPr>
            </a:br>
            <a:r>
              <a:rPr lang="en-GB">
                <a:solidFill>
                  <a:srgbClr val="FFFFFF"/>
                </a:solidFill>
              </a:rPr>
              <a:t>Problems faced:</a:t>
            </a:r>
          </a:p>
          <a:p>
            <a:pPr indent="-228600" lvl="1" marL="914400" rtl="0">
              <a:spcBef>
                <a:spcPts val="0"/>
              </a:spcBef>
              <a:buClr>
                <a:srgbClr val="FFFFFF"/>
              </a:buClr>
            </a:pPr>
            <a:r>
              <a:rPr lang="en-GB">
                <a:solidFill>
                  <a:srgbClr val="FFFFFF"/>
                </a:solidFill>
              </a:rPr>
              <a:t>None</a:t>
            </a:r>
          </a:p>
          <a:p>
            <a:pPr indent="-228600" lvl="0" marL="457200" rtl="0">
              <a:spcBef>
                <a:spcPts val="0"/>
              </a:spcBef>
              <a:buClr>
                <a:srgbClr val="FFFFFF"/>
              </a:buClr>
            </a:pPr>
            <a:r>
              <a:rPr lang="en-GB">
                <a:solidFill>
                  <a:srgbClr val="FFFFFF"/>
                </a:solidFill>
              </a:rPr>
              <a:t>Process the weight reading, rfid tag readings to output the weights of containers placed on the platform</a:t>
            </a:r>
            <a:br>
              <a:rPr lang="en-GB">
                <a:solidFill>
                  <a:srgbClr val="FFFFFF"/>
                </a:solidFill>
              </a:rPr>
            </a:br>
            <a:r>
              <a:rPr lang="en-GB">
                <a:solidFill>
                  <a:srgbClr val="FFFFFF"/>
                </a:solidFill>
              </a:rPr>
              <a:t>Problems faced:</a:t>
            </a:r>
          </a:p>
          <a:p>
            <a:pPr indent="-228600" lvl="1" marL="914400" rtl="0">
              <a:spcBef>
                <a:spcPts val="0"/>
              </a:spcBef>
              <a:buClr>
                <a:srgbClr val="FFFFFF"/>
              </a:buClr>
            </a:pPr>
            <a:r>
              <a:rPr lang="en-GB">
                <a:solidFill>
                  <a:srgbClr val="FFFFFF"/>
                </a:solidFill>
              </a:rPr>
              <a:t>Processing the data dumped by the readers was a challenge because we get the total weight of multiple containers and we had to see the changes in rfid to figure out individual weight of containers</a:t>
            </a:r>
          </a:p>
          <a:p>
            <a:pPr indent="-228600" lvl="0" marL="457200" rtl="0">
              <a:spcBef>
                <a:spcPts val="0"/>
              </a:spcBef>
              <a:buClr>
                <a:srgbClr val="FFFFFF"/>
              </a:buClr>
            </a:pPr>
            <a:r>
              <a:rPr lang="en-GB">
                <a:solidFill>
                  <a:srgbClr val="FFFFFF"/>
                </a:solidFill>
              </a:rPr>
              <a:t>Mechanical Part</a:t>
            </a:r>
            <a:br>
              <a:rPr lang="en-GB">
                <a:solidFill>
                  <a:srgbClr val="FFFFFF"/>
                </a:solidFill>
              </a:rPr>
            </a:br>
            <a:r>
              <a:rPr lang="en-GB">
                <a:solidFill>
                  <a:srgbClr val="FFFFFF"/>
                </a:solidFill>
              </a:rPr>
              <a:t>Problems faced:</a:t>
            </a:r>
          </a:p>
          <a:p>
            <a:pPr indent="-228600" lvl="1" marL="914400">
              <a:spcBef>
                <a:spcPts val="0"/>
              </a:spcBef>
              <a:buClr>
                <a:srgbClr val="FFFFFF"/>
              </a:buClr>
            </a:pPr>
            <a:r>
              <a:rPr lang="en-GB">
                <a:solidFill>
                  <a:srgbClr val="FFFFFF"/>
                </a:solidFill>
              </a:rPr>
              <a:t>Building the platform was a very hard challenge because the whole platform had to be balanced on the load sensor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