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258" r:id="rId4"/>
    <p:sldId id="263" r:id="rId5"/>
    <p:sldId id="259" r:id="rId6"/>
    <p:sldId id="264" r:id="rId7"/>
    <p:sldId id="268" r:id="rId8"/>
    <p:sldId id="260" r:id="rId9"/>
    <p:sldId id="261" r:id="rId10"/>
    <p:sldId id="269" r:id="rId11"/>
    <p:sldId id="262" r:id="rId12"/>
    <p:sldId id="267" r:id="rId13"/>
    <p:sldId id="266" r:id="rId14"/>
    <p:sldId id="265" r:id="rId15"/>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53"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IN" sz="1400" b="0" i="0" u="none" strike="noStrike" kern="1200" cap="none">
              <a:ln>
                <a:noFill/>
              </a:ln>
              <a:latin typeface="Liberation Sans" pitchFamily="18"/>
              <a:ea typeface="Droid Sans Fallback" pitchFamily="2"/>
              <a:cs typeface="FreeSans"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IN" sz="1400" b="0" i="0" u="none" strike="noStrike" kern="1200" cap="none">
              <a:ln>
                <a:noFill/>
              </a:ln>
              <a:latin typeface="Liberation Sans" pitchFamily="18"/>
              <a:ea typeface="Droid Sans Fallback" pitchFamily="2"/>
              <a:cs typeface="FreeSans"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IN" sz="1400" b="0" i="0" u="none" strike="noStrike" kern="1200" cap="none">
              <a:ln>
                <a:noFill/>
              </a:ln>
              <a:latin typeface="Liberation Sans" pitchFamily="18"/>
              <a:ea typeface="Droid Sans Fallback" pitchFamily="2"/>
              <a:cs typeface="FreeSans"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75D996B3-CFD3-44E0-8FDC-C1E00495A244}" type="slidenum">
              <a:t>‹#›</a:t>
            </a:fld>
            <a:endParaRPr lang="en-IN" sz="1400" b="0" i="0" u="none" strike="noStrike" kern="1200" cap="none">
              <a:ln>
                <a:noFill/>
              </a:ln>
              <a:latin typeface="Liberation Sans" pitchFamily="18"/>
              <a:ea typeface="Droid Sans Fallback" pitchFamily="2"/>
              <a:cs typeface="FreeSans" pitchFamily="2"/>
            </a:endParaRPr>
          </a:p>
        </p:txBody>
      </p:sp>
    </p:spTree>
    <p:extLst>
      <p:ext uri="{BB962C8B-B14F-4D97-AF65-F5344CB8AC3E}">
        <p14:creationId xmlns:p14="http://schemas.microsoft.com/office/powerpoint/2010/main" val="19990619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IN"/>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rtl="0" hangingPunct="0">
              <a:buNone/>
              <a:tabLst/>
              <a:defRPr lang="en-IN" sz="1400" kern="1200">
                <a:latin typeface="Liberation Serif" pitchFamily="18"/>
                <a:ea typeface="DejaVu Sans" pitchFamily="2"/>
                <a:cs typeface="DejaVu Sans" pitchFamily="2"/>
              </a:defRPr>
            </a:lvl1pPr>
          </a:lstStyle>
          <a:p>
            <a:pPr lvl="0"/>
            <a:endParaRPr lang="en-IN"/>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rtl="0" hangingPunct="0">
              <a:buNone/>
              <a:tabLst/>
              <a:defRPr lang="en-IN" sz="1400" kern="1200">
                <a:latin typeface="Liberation Serif" pitchFamily="18"/>
                <a:ea typeface="DejaVu Sans" pitchFamily="2"/>
                <a:cs typeface="DejaVu Sans" pitchFamily="2"/>
              </a:defRPr>
            </a:lvl1pPr>
          </a:lstStyle>
          <a:p>
            <a:pPr lvl="0"/>
            <a:endParaRPr lang="en-IN"/>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rtl="0" hangingPunct="0">
              <a:buNone/>
              <a:tabLst/>
              <a:defRPr lang="en-IN" sz="1400" kern="1200">
                <a:latin typeface="Liberation Serif" pitchFamily="18"/>
                <a:ea typeface="DejaVu Sans" pitchFamily="2"/>
                <a:cs typeface="DejaVu Sans" pitchFamily="2"/>
              </a:defRPr>
            </a:lvl1pPr>
          </a:lstStyle>
          <a:p>
            <a:pPr lvl="0"/>
            <a:endParaRPr lang="en-IN"/>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rtl="0" hangingPunct="0">
              <a:buNone/>
              <a:tabLst/>
              <a:defRPr lang="en-IN" sz="1400" kern="1200">
                <a:latin typeface="Liberation Serif" pitchFamily="18"/>
                <a:ea typeface="DejaVu Sans" pitchFamily="2"/>
                <a:cs typeface="DejaVu Sans" pitchFamily="2"/>
              </a:defRPr>
            </a:lvl1pPr>
          </a:lstStyle>
          <a:p>
            <a:pPr lvl="0"/>
            <a:fld id="{8C683B8F-60F2-4CB5-8844-BA4A063C326A}" type="slidenum">
              <a:t>‹#›</a:t>
            </a:fld>
            <a:endParaRPr lang="en-IN"/>
          </a:p>
        </p:txBody>
      </p:sp>
    </p:spTree>
    <p:extLst>
      <p:ext uri="{BB962C8B-B14F-4D97-AF65-F5344CB8AC3E}">
        <p14:creationId xmlns:p14="http://schemas.microsoft.com/office/powerpoint/2010/main" val="2065635670"/>
      </p:ext>
    </p:extLst>
  </p:cSld>
  <p:clrMap bg1="lt1" tx1="dk1" bg2="lt2" tx2="dk2" accent1="accent1" accent2="accent2" accent3="accent3" accent4="accent4" accent5="accent5" accent6="accent6" hlink="hlink" folHlink="folHlink"/>
  <p:notesStyle>
    <a:lvl1pPr marL="216000" marR="0" indent="-216000" rtl="0" hangingPunct="0">
      <a:tabLst/>
      <a:defRPr lang="en-IN"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A6FA72B7-BE66-4759-AFE7-6748A03BCC0D}" type="slidenum">
              <a:t>1</a:t>
            </a:fld>
            <a:endParaRPr lang="en-IN"/>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6DC90EBE-076B-47F5-BDC1-4439395421B6}" type="slidenum">
              <a:t>2</a:t>
            </a:fld>
            <a:endParaRPr lang="en-IN"/>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7ACC856B-5C85-4989-9678-7BC7B479F870}" type="slidenum">
              <a:t>3</a:t>
            </a:fld>
            <a:endParaRPr lang="en-IN"/>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26BF454E-1F3F-4CE1-A307-C80A9627E617}" type="slidenum">
              <a:t>5</a:t>
            </a:fld>
            <a:endParaRPr lang="en-IN"/>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656C2C4-9FAF-4A21-BEB0-935D779A83D0}" type="slidenum">
              <a:t>8</a:t>
            </a:fld>
            <a:endParaRPr lang="en-IN"/>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3202EFE1-497A-4AA8-96A2-16AF09B3DD06}" type="slidenum">
              <a:t>9</a:t>
            </a:fld>
            <a:endParaRPr lang="en-IN"/>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D0398540-A944-431D-BB47-293ADCF7A69F}" type="slidenum">
              <a:t>11</a:t>
            </a:fld>
            <a:endParaRPr lang="en-IN"/>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6AC7FC3D-9427-4642-B181-3D9262E40A74}" type="slidenum">
              <a:t>‹#›</a:t>
            </a:fld>
            <a:endParaRPr lang="en-IN"/>
          </a:p>
        </p:txBody>
      </p:sp>
    </p:spTree>
    <p:extLst>
      <p:ext uri="{BB962C8B-B14F-4D97-AF65-F5344CB8AC3E}">
        <p14:creationId xmlns:p14="http://schemas.microsoft.com/office/powerpoint/2010/main" val="1763982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E568F6F3-C0BF-4B58-8219-B3016C85AC87}" type="slidenum">
              <a:t>‹#›</a:t>
            </a:fld>
            <a:endParaRPr lang="en-IN"/>
          </a:p>
        </p:txBody>
      </p:sp>
    </p:spTree>
    <p:extLst>
      <p:ext uri="{BB962C8B-B14F-4D97-AF65-F5344CB8AC3E}">
        <p14:creationId xmlns:p14="http://schemas.microsoft.com/office/powerpoint/2010/main" val="999895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301625"/>
            <a:ext cx="226695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503238" y="301625"/>
            <a:ext cx="6653212"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21C58814-B358-4EAE-A58D-5D5544B9E70A}" type="slidenum">
              <a:t>‹#›</a:t>
            </a:fld>
            <a:endParaRPr lang="en-IN"/>
          </a:p>
        </p:txBody>
      </p:sp>
    </p:spTree>
    <p:extLst>
      <p:ext uri="{BB962C8B-B14F-4D97-AF65-F5344CB8AC3E}">
        <p14:creationId xmlns:p14="http://schemas.microsoft.com/office/powerpoint/2010/main" val="963706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222EE415-570D-4AA6-8C84-8BBF6165A0F4}" type="slidenum">
              <a:t>‹#›</a:t>
            </a:fld>
            <a:endParaRPr lang="en-IN"/>
          </a:p>
        </p:txBody>
      </p:sp>
    </p:spTree>
    <p:extLst>
      <p:ext uri="{BB962C8B-B14F-4D97-AF65-F5344CB8AC3E}">
        <p14:creationId xmlns:p14="http://schemas.microsoft.com/office/powerpoint/2010/main" val="2974825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34CE4DBD-E655-4102-B4F0-5860579A45FF}" type="slidenum">
              <a:t>‹#›</a:t>
            </a:fld>
            <a:endParaRPr lang="en-IN"/>
          </a:p>
        </p:txBody>
      </p:sp>
    </p:spTree>
    <p:extLst>
      <p:ext uri="{BB962C8B-B14F-4D97-AF65-F5344CB8AC3E}">
        <p14:creationId xmlns:p14="http://schemas.microsoft.com/office/powerpoint/2010/main" val="2820212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503238" y="1768475"/>
            <a:ext cx="4459287" cy="43846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114925" y="1768475"/>
            <a:ext cx="4460875" cy="43846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C748038C-3EE7-4711-92B5-17392318D1C1}" type="slidenum">
              <a:t>‹#›</a:t>
            </a:fld>
            <a:endParaRPr lang="en-IN"/>
          </a:p>
        </p:txBody>
      </p:sp>
    </p:spTree>
    <p:extLst>
      <p:ext uri="{BB962C8B-B14F-4D97-AF65-F5344CB8AC3E}">
        <p14:creationId xmlns:p14="http://schemas.microsoft.com/office/powerpoint/2010/main" val="3346526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a:t>Click to edit Master title style</a:t>
            </a:r>
            <a:endParaRPr lang="en-IN"/>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93738" y="2760663"/>
            <a:ext cx="426561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03813" y="2760663"/>
            <a:ext cx="428466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pPr lvl="0"/>
            <a:endParaRPr lang="en-IN"/>
          </a:p>
        </p:txBody>
      </p:sp>
      <p:sp>
        <p:nvSpPr>
          <p:cNvPr id="8" name="Footer Placeholder 7"/>
          <p:cNvSpPr>
            <a:spLocks noGrp="1"/>
          </p:cNvSpPr>
          <p:nvPr>
            <p:ph type="ftr" sz="quarter" idx="11"/>
          </p:nvPr>
        </p:nvSpPr>
        <p:spPr/>
        <p:txBody>
          <a:bodyPr/>
          <a:lstStyle/>
          <a:p>
            <a:pPr lvl="0"/>
            <a:endParaRPr lang="en-IN"/>
          </a:p>
        </p:txBody>
      </p:sp>
      <p:sp>
        <p:nvSpPr>
          <p:cNvPr id="9" name="Slide Number Placeholder 8"/>
          <p:cNvSpPr>
            <a:spLocks noGrp="1"/>
          </p:cNvSpPr>
          <p:nvPr>
            <p:ph type="sldNum" sz="quarter" idx="12"/>
          </p:nvPr>
        </p:nvSpPr>
        <p:spPr/>
        <p:txBody>
          <a:bodyPr/>
          <a:lstStyle/>
          <a:p>
            <a:pPr lvl="0"/>
            <a:fld id="{D3160B8F-EE66-46D1-8CDA-F272CB1CB7F6}" type="slidenum">
              <a:t>‹#›</a:t>
            </a:fld>
            <a:endParaRPr lang="en-IN"/>
          </a:p>
        </p:txBody>
      </p:sp>
    </p:spTree>
    <p:extLst>
      <p:ext uri="{BB962C8B-B14F-4D97-AF65-F5344CB8AC3E}">
        <p14:creationId xmlns:p14="http://schemas.microsoft.com/office/powerpoint/2010/main" val="916249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pPr lvl="0"/>
            <a:endParaRPr lang="en-IN"/>
          </a:p>
        </p:txBody>
      </p:sp>
      <p:sp>
        <p:nvSpPr>
          <p:cNvPr id="4" name="Footer Placeholder 3"/>
          <p:cNvSpPr>
            <a:spLocks noGrp="1"/>
          </p:cNvSpPr>
          <p:nvPr>
            <p:ph type="ftr" sz="quarter" idx="11"/>
          </p:nvPr>
        </p:nvSpPr>
        <p:spPr/>
        <p:txBody>
          <a:bodyPr/>
          <a:lstStyle/>
          <a:p>
            <a:pPr lvl="0"/>
            <a:endParaRPr lang="en-IN"/>
          </a:p>
        </p:txBody>
      </p:sp>
      <p:sp>
        <p:nvSpPr>
          <p:cNvPr id="5" name="Slide Number Placeholder 4"/>
          <p:cNvSpPr>
            <a:spLocks noGrp="1"/>
          </p:cNvSpPr>
          <p:nvPr>
            <p:ph type="sldNum" sz="quarter" idx="12"/>
          </p:nvPr>
        </p:nvSpPr>
        <p:spPr/>
        <p:txBody>
          <a:bodyPr/>
          <a:lstStyle/>
          <a:p>
            <a:pPr lvl="0"/>
            <a:fld id="{B3250246-9630-4C1C-AEAC-6BFBC4E0B4FA}" type="slidenum">
              <a:t>‹#›</a:t>
            </a:fld>
            <a:endParaRPr lang="en-IN"/>
          </a:p>
        </p:txBody>
      </p:sp>
    </p:spTree>
    <p:extLst>
      <p:ext uri="{BB962C8B-B14F-4D97-AF65-F5344CB8AC3E}">
        <p14:creationId xmlns:p14="http://schemas.microsoft.com/office/powerpoint/2010/main" val="1961409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IN"/>
          </a:p>
        </p:txBody>
      </p:sp>
      <p:sp>
        <p:nvSpPr>
          <p:cNvPr id="3" name="Footer Placeholder 2"/>
          <p:cNvSpPr>
            <a:spLocks noGrp="1"/>
          </p:cNvSpPr>
          <p:nvPr>
            <p:ph type="ftr" sz="quarter" idx="11"/>
          </p:nvPr>
        </p:nvSpPr>
        <p:spPr/>
        <p:txBody>
          <a:bodyPr/>
          <a:lstStyle/>
          <a:p>
            <a:pPr lvl="0"/>
            <a:endParaRPr lang="en-IN"/>
          </a:p>
        </p:txBody>
      </p:sp>
      <p:sp>
        <p:nvSpPr>
          <p:cNvPr id="4" name="Slide Number Placeholder 3"/>
          <p:cNvSpPr>
            <a:spLocks noGrp="1"/>
          </p:cNvSpPr>
          <p:nvPr>
            <p:ph type="sldNum" sz="quarter" idx="12"/>
          </p:nvPr>
        </p:nvSpPr>
        <p:spPr/>
        <p:txBody>
          <a:bodyPr/>
          <a:lstStyle/>
          <a:p>
            <a:pPr lvl="0"/>
            <a:fld id="{C57D54A5-2AE6-4E93-94A3-B2F33AF3262E}" type="slidenum">
              <a:t>‹#›</a:t>
            </a:fld>
            <a:endParaRPr lang="en-IN"/>
          </a:p>
        </p:txBody>
      </p:sp>
    </p:spTree>
    <p:extLst>
      <p:ext uri="{BB962C8B-B14F-4D97-AF65-F5344CB8AC3E}">
        <p14:creationId xmlns:p14="http://schemas.microsoft.com/office/powerpoint/2010/main" val="70846683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1A3FC9BF-BD31-43A6-A279-419C00FF4063}" type="slidenum">
              <a:t>‹#›</a:t>
            </a:fld>
            <a:endParaRPr lang="en-IN"/>
          </a:p>
        </p:txBody>
      </p:sp>
    </p:spTree>
    <p:extLst>
      <p:ext uri="{BB962C8B-B14F-4D97-AF65-F5344CB8AC3E}">
        <p14:creationId xmlns:p14="http://schemas.microsoft.com/office/powerpoint/2010/main" val="2966552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14E382E6-FECF-47A4-8C67-FB425C3A5717}" type="slidenum">
              <a:t>‹#›</a:t>
            </a:fld>
            <a:endParaRPr lang="en-IN"/>
          </a:p>
        </p:txBody>
      </p:sp>
    </p:spTree>
    <p:extLst>
      <p:ext uri="{BB962C8B-B14F-4D97-AF65-F5344CB8AC3E}">
        <p14:creationId xmlns:p14="http://schemas.microsoft.com/office/powerpoint/2010/main" val="2182285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301320"/>
            <a:ext cx="9071640" cy="1262160"/>
          </a:xfrm>
          <a:prstGeom prst="rect">
            <a:avLst/>
          </a:prstGeom>
          <a:noFill/>
          <a:ln>
            <a:noFill/>
          </a:ln>
        </p:spPr>
        <p:txBody>
          <a:bodyPr lIns="0" tIns="0" rIns="0" bIns="0" anchor="ctr"/>
          <a:lstStyle/>
          <a:p>
            <a:endParaRPr lang="en-IN"/>
          </a:p>
        </p:txBody>
      </p:sp>
      <p:sp>
        <p:nvSpPr>
          <p:cNvPr id="3" name="Text Placeholder 2"/>
          <p:cNvSpPr txBox="1">
            <a:spLocks noGrp="1"/>
          </p:cNvSpPr>
          <p:nvPr>
            <p:ph type="body" idx="1"/>
          </p:nvPr>
        </p:nvSpPr>
        <p:spPr>
          <a:xfrm>
            <a:off x="503999" y="1769040"/>
            <a:ext cx="9071640" cy="4384440"/>
          </a:xfrm>
          <a:prstGeom prst="rect">
            <a:avLst/>
          </a:prstGeom>
          <a:noFill/>
          <a:ln>
            <a:noFill/>
          </a:ln>
        </p:spPr>
        <p:txBody>
          <a:bodyPr lIns="0" tIns="0" rIns="0" bIns="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txBox="1">
            <a:spLocks noGrp="1"/>
          </p:cNvSpPr>
          <p:nvPr>
            <p:ph type="dt" sz="half" idx="2"/>
          </p:nvPr>
        </p:nvSpPr>
        <p:spPr>
          <a:xfrm>
            <a:off x="503999" y="6887160"/>
            <a:ext cx="2348280" cy="521280"/>
          </a:xfrm>
          <a:prstGeom prst="rect">
            <a:avLst/>
          </a:prstGeom>
          <a:noFill/>
          <a:ln>
            <a:noFill/>
          </a:ln>
        </p:spPr>
        <p:txBody>
          <a:bodyPr lIns="0" tIns="0" rIns="0" bIns="0" anchorCtr="0">
            <a:noAutofit/>
          </a:bodyPr>
          <a:lstStyle>
            <a:lvl1pPr lvl="0" rtl="0" hangingPunct="0">
              <a:buNone/>
              <a:tabLst/>
              <a:defRPr lang="en-IN" sz="1400" kern="1200">
                <a:latin typeface="Liberation Serif" pitchFamily="18"/>
                <a:ea typeface="DejaVu Sans" pitchFamily="2"/>
                <a:cs typeface="DejaVu Sans" pitchFamily="2"/>
              </a:defRPr>
            </a:lvl1pPr>
          </a:lstStyle>
          <a:p>
            <a:pPr lvl="0"/>
            <a:endParaRPr lang="en-IN"/>
          </a:p>
        </p:txBody>
      </p:sp>
      <p:sp>
        <p:nvSpPr>
          <p:cNvPr id="5" name="Footer Placeholder 4"/>
          <p:cNvSpPr txBox="1">
            <a:spLocks noGrp="1"/>
          </p:cNvSpPr>
          <p:nvPr>
            <p:ph type="ftr" sz="quarter" idx="3"/>
          </p:nvPr>
        </p:nvSpPr>
        <p:spPr>
          <a:xfrm>
            <a:off x="3447360" y="6887160"/>
            <a:ext cx="3195000" cy="521280"/>
          </a:xfrm>
          <a:prstGeom prst="rect">
            <a:avLst/>
          </a:prstGeom>
          <a:noFill/>
          <a:ln>
            <a:noFill/>
          </a:ln>
        </p:spPr>
        <p:txBody>
          <a:bodyPr lIns="0" tIns="0" rIns="0" bIns="0" anchorCtr="0">
            <a:noAutofit/>
          </a:bodyPr>
          <a:lstStyle>
            <a:lvl1pPr lvl="0" algn="ctr" rtl="0" hangingPunct="0">
              <a:buNone/>
              <a:tabLst/>
              <a:defRPr lang="en-IN" sz="1400" kern="1200">
                <a:latin typeface="Liberation Serif" pitchFamily="18"/>
                <a:ea typeface="DejaVu Sans" pitchFamily="2"/>
                <a:cs typeface="DejaVu Sans" pitchFamily="2"/>
              </a:defRPr>
            </a:lvl1pPr>
          </a:lstStyle>
          <a:p>
            <a:pPr lvl="0"/>
            <a:endParaRPr lang="en-IN"/>
          </a:p>
        </p:txBody>
      </p:sp>
      <p:sp>
        <p:nvSpPr>
          <p:cNvPr id="6" name="Slide Number Placeholder 5"/>
          <p:cNvSpPr txBox="1">
            <a:spLocks noGrp="1"/>
          </p:cNvSpPr>
          <p:nvPr>
            <p:ph type="sldNum" sz="quarter" idx="4"/>
          </p:nvPr>
        </p:nvSpPr>
        <p:spPr>
          <a:xfrm>
            <a:off x="7227360" y="6887160"/>
            <a:ext cx="2348280" cy="521280"/>
          </a:xfrm>
          <a:prstGeom prst="rect">
            <a:avLst/>
          </a:prstGeom>
          <a:noFill/>
          <a:ln>
            <a:noFill/>
          </a:ln>
        </p:spPr>
        <p:txBody>
          <a:bodyPr lIns="0" tIns="0" rIns="0" bIns="0" anchorCtr="0">
            <a:noAutofit/>
          </a:bodyPr>
          <a:lstStyle>
            <a:lvl1pPr lvl="0" algn="r" rtl="0" hangingPunct="0">
              <a:buNone/>
              <a:tabLst/>
              <a:defRPr lang="en-IN" sz="1400" kern="1200">
                <a:latin typeface="Liberation Serif" pitchFamily="18"/>
                <a:ea typeface="DejaVu Sans" pitchFamily="2"/>
                <a:cs typeface="DejaVu Sans" pitchFamily="2"/>
              </a:defRPr>
            </a:lvl1pPr>
          </a:lstStyle>
          <a:p>
            <a:pPr lvl="0"/>
            <a:fld id="{D5C5EAAA-2B13-438F-BB2F-BDB16D71D794}" type="slidenum">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hangingPunct="0">
        <a:tabLst/>
        <a:defRPr lang="en-IN" sz="4400" b="0" i="0" u="none" strike="noStrike" kern="1200" cap="none">
          <a:ln>
            <a:noFill/>
          </a:ln>
          <a:highlight>
            <a:scrgbClr r="0" g="0" b="0">
              <a:alpha val="0"/>
            </a:scrgbClr>
          </a:highlight>
          <a:latin typeface="Liberation Sans" pitchFamily="18"/>
        </a:defRPr>
      </a:lvl1pPr>
    </p:titleStyle>
    <p:bodyStyle>
      <a:lvl1pPr rtl="0" hangingPunct="0">
        <a:spcBef>
          <a:spcPts val="1417"/>
        </a:spcBef>
        <a:spcAft>
          <a:spcPts val="0"/>
        </a:spcAft>
        <a:tabLst/>
        <a:defRPr lang="en-IN" sz="3200" b="0" i="0" u="none" strike="noStrike" kern="1200" cap="none">
          <a:ln>
            <a:noFill/>
          </a:ln>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IN"/>
              <a:t>Suvidha</a:t>
            </a:r>
            <a:br>
              <a:rPr lang="en-IN"/>
            </a:br>
            <a:r>
              <a:rPr lang="en-IN" sz="3000"/>
              <a:t>Weather Controlled Home Automation System</a:t>
            </a:r>
          </a:p>
        </p:txBody>
      </p:sp>
      <p:sp>
        <p:nvSpPr>
          <p:cNvPr id="3" name="Subtitle 2"/>
          <p:cNvSpPr txBox="1">
            <a:spLocks noGrp="1"/>
          </p:cNvSpPr>
          <p:nvPr>
            <p:ph type="subTitle" idx="4294967295"/>
          </p:nvPr>
        </p:nvSpPr>
        <p:spPr/>
        <p:txBody>
          <a:bodyPr anchor="ctr"/>
          <a:lstStyle/>
          <a:p>
            <a:pPr lvl="0" algn="ctr"/>
            <a:r>
              <a:rPr lang="en-IN" dirty="0"/>
              <a:t>Tapish Raniwal – 120050023</a:t>
            </a:r>
          </a:p>
          <a:p>
            <a:pPr lvl="0" algn="ctr"/>
            <a:r>
              <a:rPr lang="en-IN" dirty="0" err="1"/>
              <a:t>Bhupendra</a:t>
            </a:r>
            <a:r>
              <a:rPr lang="en-IN" dirty="0"/>
              <a:t> Singh </a:t>
            </a:r>
            <a:r>
              <a:rPr lang="en-IN" dirty="0" err="1"/>
              <a:t>Bhuarya</a:t>
            </a:r>
            <a:r>
              <a:rPr lang="en-IN" dirty="0"/>
              <a:t> - 120050040</a:t>
            </a:r>
          </a:p>
          <a:p>
            <a:pPr lvl="0" algn="ctr"/>
            <a:r>
              <a:rPr lang="en-IN" dirty="0"/>
              <a:t>Naveen </a:t>
            </a:r>
            <a:r>
              <a:rPr lang="en-IN" dirty="0" err="1"/>
              <a:t>Sagar</a:t>
            </a:r>
            <a:r>
              <a:rPr lang="en-IN" dirty="0"/>
              <a:t> - 120050026</a:t>
            </a:r>
          </a:p>
          <a:p>
            <a:pPr lvl="0" algn="ctr"/>
            <a:r>
              <a:rPr lang="en-IN" dirty="0"/>
              <a:t>Deepak Verma - 120050012</a:t>
            </a:r>
          </a:p>
          <a:p>
            <a:pPr lvl="0" algn="ct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Completed</a:t>
            </a:r>
            <a:endParaRPr lang="en-IN" dirty="0"/>
          </a:p>
        </p:txBody>
      </p:sp>
      <p:sp>
        <p:nvSpPr>
          <p:cNvPr id="3" name="Content Placeholder 2"/>
          <p:cNvSpPr>
            <a:spLocks noGrp="1"/>
          </p:cNvSpPr>
          <p:nvPr>
            <p:ph idx="1"/>
          </p:nvPr>
        </p:nvSpPr>
        <p:spPr/>
        <p:txBody>
          <a:bodyPr/>
          <a:lstStyle/>
          <a:p>
            <a:pPr marL="457200" lvl="0" indent="-457200">
              <a:buSzPct val="45000"/>
              <a:buFont typeface="Wingdings" panose="05000000000000000000" pitchFamily="2" charset="2"/>
              <a:buChar char="ü"/>
            </a:pPr>
            <a:r>
              <a:rPr lang="en-US" dirty="0"/>
              <a:t>We created an interface for controlling fans and room lights.</a:t>
            </a:r>
            <a:r>
              <a:rPr lang="en-IN" b="1" i="1" dirty="0"/>
              <a:t> </a:t>
            </a:r>
            <a:endParaRPr lang="en-US" dirty="0"/>
          </a:p>
          <a:p>
            <a:pPr marL="457200" lvl="0" indent="-457200">
              <a:buSzPct val="45000"/>
              <a:buFont typeface="Wingdings" panose="05000000000000000000" pitchFamily="2" charset="2"/>
              <a:buChar char="ü"/>
            </a:pPr>
            <a:r>
              <a:rPr lang="en-US" dirty="0"/>
              <a:t>Relay for using setting the optimal settings of various appliances</a:t>
            </a:r>
          </a:p>
          <a:p>
            <a:pPr marL="1143000" lvl="1" indent="-457200">
              <a:buSzPct val="45000"/>
              <a:buFont typeface="Wingdings" panose="05000000000000000000" pitchFamily="2" charset="2"/>
              <a:buChar char="ü"/>
            </a:pPr>
            <a:r>
              <a:rPr lang="en-US"/>
              <a:t>Finding </a:t>
            </a:r>
            <a:r>
              <a:rPr lang="en-US" dirty="0"/>
              <a:t>appropriate connecting components for changing settings was an issue.</a:t>
            </a:r>
          </a:p>
          <a:p>
            <a:pPr marL="1143000" lvl="1" indent="-457200">
              <a:buSzPct val="45000"/>
              <a:buFont typeface="Wingdings" panose="05000000000000000000" pitchFamily="2" charset="2"/>
              <a:buChar char="ü"/>
            </a:pPr>
            <a:r>
              <a:rPr lang="en-US" dirty="0"/>
              <a:t>The data sheets provide the solutions for this problem.</a:t>
            </a:r>
          </a:p>
        </p:txBody>
      </p:sp>
    </p:spTree>
    <p:extLst>
      <p:ext uri="{BB962C8B-B14F-4D97-AF65-F5344CB8AC3E}">
        <p14:creationId xmlns:p14="http://schemas.microsoft.com/office/powerpoint/2010/main" val="762690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spcBef>
                <a:spcPts val="1199"/>
              </a:spcBef>
            </a:pPr>
            <a:r>
              <a:rPr lang="en-IN" dirty="0"/>
              <a:t>Review, Test Plan/Cases (Test Cases implemented)</a:t>
            </a:r>
          </a:p>
        </p:txBody>
      </p:sp>
      <p:sp>
        <p:nvSpPr>
          <p:cNvPr id="3" name="Text Placeholder 2"/>
          <p:cNvSpPr txBox="1">
            <a:spLocks noGrp="1"/>
          </p:cNvSpPr>
          <p:nvPr>
            <p:ph type="body" idx="4294967295"/>
          </p:nvPr>
        </p:nvSpPr>
        <p:spPr/>
        <p:txBody>
          <a:bodyPr/>
          <a:lstStyle/>
          <a:p>
            <a:pPr lvl="0">
              <a:buSzPct val="45000"/>
              <a:buFont typeface="StarSymbol"/>
              <a:buChar char="●"/>
            </a:pPr>
            <a:r>
              <a:rPr lang="en-IN" dirty="0"/>
              <a:t>We were able to test the working of sensors by observing their return values on serial terminal</a:t>
            </a:r>
          </a:p>
          <a:p>
            <a:pPr lvl="0">
              <a:buSzPct val="45000"/>
              <a:buFont typeface="StarSymbol"/>
              <a:buChar char="●"/>
            </a:pPr>
            <a:r>
              <a:rPr lang="en-IN" dirty="0"/>
              <a:t>We were able to test the working of CC3100 booster </a:t>
            </a:r>
            <a:r>
              <a:rPr lang="en-IN" dirty="0" err="1"/>
              <a:t>WiFi</a:t>
            </a:r>
            <a:r>
              <a:rPr lang="en-IN" dirty="0"/>
              <a:t> module by creating an access point</a:t>
            </a:r>
          </a:p>
          <a:p>
            <a:pPr lvl="0">
              <a:buSzPct val="45000"/>
              <a:buFont typeface="StarSymbol"/>
              <a:buChar char="●"/>
            </a:pPr>
            <a:r>
              <a:rPr lang="en-IN" dirty="0"/>
              <a:t>We were able to manually control the Global Variables like fan speed and light intensity, using an html page that we created as an user interface to manually control the fan speed and light intensity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Metrics</a:t>
            </a:r>
            <a:endParaRPr lang="en-IN" dirty="0"/>
          </a:p>
        </p:txBody>
      </p:sp>
      <p:sp>
        <p:nvSpPr>
          <p:cNvPr id="3" name="Content Placeholder 2"/>
          <p:cNvSpPr>
            <a:spLocks noGrp="1"/>
          </p:cNvSpPr>
          <p:nvPr>
            <p:ph idx="1"/>
          </p:nvPr>
        </p:nvSpPr>
        <p:spPr/>
        <p:txBody>
          <a:bodyPr/>
          <a:lstStyle/>
          <a:p>
            <a:pPr marL="514350" indent="-514350">
              <a:buAutoNum type="arabicPeriod"/>
            </a:pPr>
            <a:r>
              <a:rPr lang="en-US" dirty="0"/>
              <a:t>The performance of our embedded system is usually dependent on the </a:t>
            </a:r>
            <a:r>
              <a:rPr lang="en-US" dirty="0" err="1"/>
              <a:t>WiFi</a:t>
            </a:r>
            <a:r>
              <a:rPr lang="en-US" dirty="0"/>
              <a:t> quality.</a:t>
            </a:r>
          </a:p>
          <a:p>
            <a:pPr marL="514350" indent="-514350">
              <a:buAutoNum type="arabicPeriod"/>
            </a:pPr>
            <a:r>
              <a:rPr lang="en-US" dirty="0" err="1"/>
              <a:t>WiFi</a:t>
            </a:r>
            <a:r>
              <a:rPr lang="en-US" dirty="0"/>
              <a:t> speed and its interfacing with the cloud service is the major bottleneck.</a:t>
            </a:r>
          </a:p>
          <a:p>
            <a:pPr marL="514350" indent="-514350">
              <a:buAutoNum type="arabicPeriod"/>
            </a:pPr>
            <a:r>
              <a:rPr lang="en-US" dirty="0"/>
              <a:t>The cloud service can sometimes be busy resulting in longer waits.</a:t>
            </a:r>
            <a:endParaRPr lang="en-IN" dirty="0"/>
          </a:p>
        </p:txBody>
      </p:sp>
    </p:spTree>
    <p:extLst>
      <p:ext uri="{BB962C8B-B14F-4D97-AF65-F5344CB8AC3E}">
        <p14:creationId xmlns:p14="http://schemas.microsoft.com/office/powerpoint/2010/main" val="3507011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Reusability features</a:t>
            </a:r>
            <a:endParaRPr lang="en-IN" dirty="0"/>
          </a:p>
        </p:txBody>
      </p:sp>
      <p:sp>
        <p:nvSpPr>
          <p:cNvPr id="3" name="Content Placeholder 2"/>
          <p:cNvSpPr>
            <a:spLocks noGrp="1"/>
          </p:cNvSpPr>
          <p:nvPr>
            <p:ph idx="1"/>
          </p:nvPr>
        </p:nvSpPr>
        <p:spPr/>
        <p:txBody>
          <a:bodyPr/>
          <a:lstStyle/>
          <a:p>
            <a:pPr marL="514350" indent="-514350">
              <a:buAutoNum type="arabicPeriod"/>
            </a:pPr>
            <a:r>
              <a:rPr lang="en-US" dirty="0"/>
              <a:t>The code we used is mostly standard and provided modules for interfacing with every sensor and relay.</a:t>
            </a:r>
          </a:p>
          <a:p>
            <a:pPr marL="514350" indent="-514350">
              <a:buAutoNum type="arabicPeriod"/>
            </a:pPr>
            <a:r>
              <a:rPr lang="en-US" dirty="0"/>
              <a:t>The cloud code is hardware independent and can be used with other embedded projects.</a:t>
            </a:r>
          </a:p>
          <a:p>
            <a:pPr marL="514350" indent="-514350">
              <a:buAutoNum type="arabicPeriod"/>
            </a:pPr>
            <a:r>
              <a:rPr lang="en-US" dirty="0"/>
              <a:t>Sensors code can be reused again for any number of sensors.</a:t>
            </a:r>
            <a:endParaRPr lang="en-IN" dirty="0"/>
          </a:p>
        </p:txBody>
      </p:sp>
    </p:spTree>
    <p:extLst>
      <p:ext uri="{BB962C8B-B14F-4D97-AF65-F5344CB8AC3E}">
        <p14:creationId xmlns:p14="http://schemas.microsoft.com/office/powerpoint/2010/main" val="1656688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Enhancements</a:t>
            </a:r>
            <a:endParaRPr lang="en-IN" dirty="0"/>
          </a:p>
        </p:txBody>
      </p:sp>
      <p:sp>
        <p:nvSpPr>
          <p:cNvPr id="3" name="Content Placeholder 2"/>
          <p:cNvSpPr>
            <a:spLocks noGrp="1"/>
          </p:cNvSpPr>
          <p:nvPr>
            <p:ph idx="1"/>
          </p:nvPr>
        </p:nvSpPr>
        <p:spPr/>
        <p:txBody>
          <a:bodyPr/>
          <a:lstStyle/>
          <a:p>
            <a:pPr marL="514350" indent="-514350">
              <a:buAutoNum type="arabicPeriod"/>
            </a:pPr>
            <a:r>
              <a:rPr lang="en-US" dirty="0"/>
              <a:t>Adding a Reinforcement Learning implementation on the cloud for taking user preferences into account and automatic determination of the optimal settings.</a:t>
            </a:r>
          </a:p>
          <a:p>
            <a:pPr marL="514350" indent="-514350">
              <a:buAutoNum type="arabicPeriod"/>
            </a:pPr>
            <a:r>
              <a:rPr lang="en-US" dirty="0"/>
              <a:t>Creating a mobile application based on the APIs defined on the cloud service.</a:t>
            </a:r>
            <a:endParaRPr lang="en-IN" dirty="0"/>
          </a:p>
        </p:txBody>
      </p:sp>
    </p:spTree>
    <p:extLst>
      <p:ext uri="{BB962C8B-B14F-4D97-AF65-F5344CB8AC3E}">
        <p14:creationId xmlns:p14="http://schemas.microsoft.com/office/powerpoint/2010/main" val="1243662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IN"/>
              <a:t>Description</a:t>
            </a:r>
          </a:p>
        </p:txBody>
      </p:sp>
      <p:sp>
        <p:nvSpPr>
          <p:cNvPr id="3" name="Text Placeholder 2"/>
          <p:cNvSpPr txBox="1">
            <a:spLocks noGrp="1"/>
          </p:cNvSpPr>
          <p:nvPr>
            <p:ph type="body" idx="4294967295"/>
          </p:nvPr>
        </p:nvSpPr>
        <p:spPr>
          <a:xfrm>
            <a:off x="503999" y="1805039"/>
            <a:ext cx="9071640" cy="4384440"/>
          </a:xfrm>
        </p:spPr>
        <p:txBody>
          <a:bodyPr/>
          <a:lstStyle/>
          <a:p>
            <a:pPr lvl="0">
              <a:buSzPct val="45000"/>
              <a:buFont typeface="StarSymbol"/>
              <a:buChar char="●"/>
            </a:pPr>
            <a:r>
              <a:rPr lang="en-IN" dirty="0"/>
              <a:t> Weather Controlled Home Automation System:</a:t>
            </a:r>
          </a:p>
          <a:p>
            <a:pPr lvl="1">
              <a:buSzPct val="45000"/>
              <a:buFont typeface="StarSymbol"/>
              <a:buChar char="●"/>
            </a:pPr>
            <a:r>
              <a:rPr lang="en-IN" dirty="0"/>
              <a:t>Our design intend to collect live weather data from surroundings using different sensors and control home appliances like fan and room lights.</a:t>
            </a:r>
          </a:p>
          <a:p>
            <a:pPr lvl="0">
              <a:buSzPct val="45000"/>
              <a:buFont typeface="StarSymbol"/>
              <a:buChar char="●"/>
            </a:pPr>
            <a:r>
              <a:rPr lang="en-IN" dirty="0"/>
              <a:t> Sensors used – Temperature and Humidity Sensor , Light Intensity Sensor, Proximity Sensor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IN"/>
              <a:t>Requirements/Task Specification</a:t>
            </a:r>
          </a:p>
        </p:txBody>
      </p:sp>
      <p:sp>
        <p:nvSpPr>
          <p:cNvPr id="3" name="Text Placeholder 2"/>
          <p:cNvSpPr txBox="1">
            <a:spLocks noGrp="1"/>
          </p:cNvSpPr>
          <p:nvPr>
            <p:ph type="body" idx="4294967295"/>
          </p:nvPr>
        </p:nvSpPr>
        <p:spPr/>
        <p:txBody>
          <a:bodyPr/>
          <a:lstStyle/>
          <a:p>
            <a:pPr lvl="0">
              <a:buSzPct val="45000"/>
              <a:buFont typeface="StarSymbol"/>
              <a:buChar char="●"/>
            </a:pPr>
            <a:r>
              <a:rPr lang="en-IN" dirty="0"/>
              <a:t> Data Collection –</a:t>
            </a:r>
          </a:p>
          <a:p>
            <a:pPr marL="914400" lvl="1" indent="-457200">
              <a:buSzPct val="100000"/>
              <a:buAutoNum type="arabicPeriod"/>
            </a:pPr>
            <a:r>
              <a:rPr lang="en-IN" dirty="0"/>
              <a:t>We used Temperature and humidity  sensor (DHT11) for collecting temperature and humidity data of surroundings</a:t>
            </a:r>
          </a:p>
          <a:p>
            <a:pPr marL="914400" lvl="1" indent="-457200">
              <a:buSzPct val="100000"/>
              <a:buAutoNum type="arabicPeriod"/>
            </a:pPr>
            <a:r>
              <a:rPr lang="en-IN" dirty="0"/>
              <a:t>We used LDR (Light Dependence Resistor) t measure  light intensity of surroundings</a:t>
            </a:r>
          </a:p>
          <a:p>
            <a:pPr marL="914400" lvl="1" indent="-457200">
              <a:buSzPct val="100000"/>
              <a:buAutoNum type="arabicPeriod"/>
            </a:pPr>
            <a:r>
              <a:rPr lang="en-IN" dirty="0"/>
              <a:t>We used D-SUN pin motion sensor for detecting  user presence/absence</a:t>
            </a:r>
          </a:p>
          <a:p>
            <a:pPr lvl="0">
              <a:buSzPct val="45000"/>
              <a:buFont typeface="StarSymbol"/>
              <a:buChar char="●"/>
            </a:pPr>
            <a:r>
              <a:rPr lang="en-IN" dirty="0"/>
              <a:t> Uploading the data on cloud (AT&amp;T  m2x  cloud service)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Requirements/Task Specification</a:t>
            </a:r>
            <a:endParaRPr lang="en-IN" dirty="0"/>
          </a:p>
        </p:txBody>
      </p:sp>
      <p:sp>
        <p:nvSpPr>
          <p:cNvPr id="3" name="Content Placeholder 2"/>
          <p:cNvSpPr>
            <a:spLocks noGrp="1"/>
          </p:cNvSpPr>
          <p:nvPr>
            <p:ph idx="1"/>
          </p:nvPr>
        </p:nvSpPr>
        <p:spPr/>
        <p:txBody>
          <a:bodyPr/>
          <a:lstStyle/>
          <a:p>
            <a:pPr lvl="0">
              <a:buSzPct val="45000"/>
              <a:buFont typeface="StarSymbol"/>
              <a:buChar char="●"/>
            </a:pPr>
            <a:r>
              <a:rPr lang="en-IN" dirty="0"/>
              <a:t> Analysing the data using some machine learning algorithm (Ex. Reinforcement Learning Algorithm)</a:t>
            </a:r>
          </a:p>
          <a:p>
            <a:pPr>
              <a:buSzPct val="45000"/>
              <a:buFont typeface="StarSymbol"/>
              <a:buChar char="●"/>
            </a:pPr>
            <a:r>
              <a:rPr lang="en-US" dirty="0"/>
              <a:t> Online interface for manual control of fan speeds and room lights</a:t>
            </a:r>
            <a:endParaRPr lang="en-IN" dirty="0"/>
          </a:p>
          <a:p>
            <a:pPr lvl="0">
              <a:buSzPct val="45000"/>
              <a:buFont typeface="StarSymbol"/>
              <a:buChar char="●"/>
            </a:pPr>
            <a:r>
              <a:rPr lang="en-IN" dirty="0"/>
              <a:t> Using the data obtained from machine learning technique , control speed and intensity of appliances like ceiling fan and room lights</a:t>
            </a:r>
          </a:p>
        </p:txBody>
      </p:sp>
    </p:spTree>
    <p:extLst>
      <p:ext uri="{BB962C8B-B14F-4D97-AF65-F5344CB8AC3E}">
        <p14:creationId xmlns:p14="http://schemas.microsoft.com/office/powerpoint/2010/main" val="176103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IN"/>
              <a:t>Project Plan</a:t>
            </a:r>
          </a:p>
        </p:txBody>
      </p:sp>
      <p:sp>
        <p:nvSpPr>
          <p:cNvPr id="3" name="Text Placeholder 2"/>
          <p:cNvSpPr txBox="1">
            <a:spLocks noGrp="1"/>
          </p:cNvSpPr>
          <p:nvPr>
            <p:ph type="body" idx="4294967295"/>
          </p:nvPr>
        </p:nvSpPr>
        <p:spPr/>
        <p:txBody>
          <a:bodyPr/>
          <a:lstStyle/>
          <a:p>
            <a:pPr lvl="0">
              <a:buSzPct val="45000"/>
              <a:buFont typeface="StarSymbol"/>
              <a:buChar char="●"/>
            </a:pPr>
            <a:r>
              <a:rPr lang="en-IN" dirty="0"/>
              <a:t> Try to understand the working of sensors, </a:t>
            </a:r>
            <a:r>
              <a:rPr lang="en-IN" dirty="0" err="1"/>
              <a:t>WiFi</a:t>
            </a:r>
            <a:r>
              <a:rPr lang="en-IN" dirty="0"/>
              <a:t> module and their appropriate connections to TIVA tm4c123g</a:t>
            </a:r>
          </a:p>
          <a:p>
            <a:pPr lvl="0">
              <a:buSzPct val="45000"/>
              <a:buFont typeface="StarSymbol"/>
              <a:buChar char="●"/>
            </a:pPr>
            <a:r>
              <a:rPr lang="en-IN" dirty="0"/>
              <a:t> When all the connections are in place, test if the sensors are giving right and appropriate values</a:t>
            </a:r>
          </a:p>
          <a:p>
            <a:pPr lvl="0">
              <a:buSzPct val="45000"/>
              <a:buFont typeface="StarSymbol"/>
              <a:buChar char="●"/>
            </a:pPr>
            <a:r>
              <a:rPr lang="en-IN" dirty="0"/>
              <a:t> Upload the data on cloud</a:t>
            </a:r>
          </a:p>
          <a:p>
            <a:pPr lvl="0">
              <a:buSzPct val="45000"/>
              <a:buFont typeface="StarSymbol"/>
              <a:buChar char="●"/>
            </a:pPr>
            <a:r>
              <a:rPr lang="en-US" dirty="0"/>
              <a:t> Interface for control of various appliances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Workflow Block Diagram</a:t>
            </a:r>
            <a:endParaRPr lang="en-IN" dirty="0"/>
          </a:p>
        </p:txBody>
      </p:sp>
      <p:sp>
        <p:nvSpPr>
          <p:cNvPr id="3" name="Content Placeholder 2"/>
          <p:cNvSpPr>
            <a:spLocks noGrp="1"/>
          </p:cNvSpPr>
          <p:nvPr>
            <p:ph idx="1"/>
          </p:nvPr>
        </p:nvSpPr>
        <p:spPr>
          <a:xfrm>
            <a:off x="596764" y="2617180"/>
            <a:ext cx="9071640" cy="4384440"/>
          </a:xfrm>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764" y="2617180"/>
            <a:ext cx="9071640" cy="43844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4045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Workflow Block Diagram</a:t>
            </a:r>
            <a:endParaRPr lang="en-IN" dirty="0"/>
          </a:p>
        </p:txBody>
      </p:sp>
      <p:sp>
        <p:nvSpPr>
          <p:cNvPr id="3" name="Content Placeholder 2"/>
          <p:cNvSpPr>
            <a:spLocks noGrp="1"/>
          </p:cNvSpPr>
          <p:nvPr>
            <p:ph idx="1"/>
          </p:nvPr>
        </p:nvSpPr>
        <p:spPr/>
        <p:txBody>
          <a:bodyPr/>
          <a:lstStyle/>
          <a:p>
            <a:pPr marL="514350" indent="-514350">
              <a:buAutoNum type="arabicPeriod"/>
            </a:pPr>
            <a:r>
              <a:rPr lang="en-US" dirty="0"/>
              <a:t>Component for reading values from sensors.</a:t>
            </a:r>
          </a:p>
          <a:p>
            <a:pPr marL="514350" indent="-514350">
              <a:buAutoNum type="arabicPeriod"/>
            </a:pPr>
            <a:r>
              <a:rPr lang="en-US" dirty="0" err="1"/>
              <a:t>WiFi</a:t>
            </a:r>
            <a:r>
              <a:rPr lang="en-US" dirty="0"/>
              <a:t> module is the connection between the cloud service and the </a:t>
            </a:r>
            <a:r>
              <a:rPr lang="en-US" dirty="0" err="1"/>
              <a:t>TiVA</a:t>
            </a:r>
            <a:r>
              <a:rPr lang="en-US" dirty="0"/>
              <a:t> board.</a:t>
            </a:r>
          </a:p>
          <a:p>
            <a:pPr marL="514350" indent="-514350">
              <a:buAutoNum type="arabicPeriod"/>
            </a:pPr>
            <a:r>
              <a:rPr lang="en-US" dirty="0"/>
              <a:t>Relay is used for changing the settings of the appliances.</a:t>
            </a:r>
          </a:p>
          <a:p>
            <a:pPr marL="514350" indent="-514350">
              <a:buAutoNum type="arabicPeriod"/>
            </a:pPr>
            <a:r>
              <a:rPr lang="en-US" dirty="0" err="1"/>
              <a:t>TiVA</a:t>
            </a:r>
            <a:r>
              <a:rPr lang="en-US" dirty="0"/>
              <a:t> board acts as the hub for collecting data and applying the settings.</a:t>
            </a:r>
          </a:p>
          <a:p>
            <a:pPr marL="514350" indent="-514350">
              <a:buAutoNum type="arabicPeriod"/>
            </a:pPr>
            <a:r>
              <a:rPr lang="en-US" dirty="0"/>
              <a:t>Cloud service acts as the provider of storage and interface for manual interaction.</a:t>
            </a:r>
          </a:p>
        </p:txBody>
      </p:sp>
    </p:spTree>
    <p:extLst>
      <p:ext uri="{BB962C8B-B14F-4D97-AF65-F5344CB8AC3E}">
        <p14:creationId xmlns:p14="http://schemas.microsoft.com/office/powerpoint/2010/main" val="2303174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IN"/>
              <a:t>Innovations / Challenges</a:t>
            </a:r>
          </a:p>
        </p:txBody>
      </p:sp>
      <p:sp>
        <p:nvSpPr>
          <p:cNvPr id="3" name="Text Placeholder 2"/>
          <p:cNvSpPr txBox="1">
            <a:spLocks noGrp="1"/>
          </p:cNvSpPr>
          <p:nvPr>
            <p:ph type="body" idx="4294967295"/>
          </p:nvPr>
        </p:nvSpPr>
        <p:spPr/>
        <p:txBody>
          <a:bodyPr/>
          <a:lstStyle/>
          <a:p>
            <a:pPr marL="514350" lvl="0" indent="-514350">
              <a:buAutoNum type="arabicPeriod"/>
            </a:pPr>
            <a:r>
              <a:rPr lang="en-IN" dirty="0"/>
              <a:t>We faced challenges like data analysis and some problem with working of Proximity sensor.</a:t>
            </a:r>
          </a:p>
          <a:p>
            <a:pPr marL="514350" lvl="0" indent="-514350">
              <a:buAutoNum type="arabicPeriod"/>
            </a:pPr>
            <a:r>
              <a:rPr lang="en-US" dirty="0"/>
              <a:t>Finding an appropriate cloud service was a problem as many cloud service were not able to interface with the </a:t>
            </a:r>
            <a:r>
              <a:rPr lang="en-US" dirty="0" err="1"/>
              <a:t>TiVA</a:t>
            </a:r>
            <a:r>
              <a:rPr lang="en-US" dirty="0"/>
              <a:t> board.</a:t>
            </a:r>
            <a:endParaRPr lang="en-IN" dirty="0"/>
          </a:p>
          <a:p>
            <a:pPr lvl="0"/>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r>
              <a:rPr lang="en-IN"/>
              <a:t>Task Completed</a:t>
            </a:r>
          </a:p>
        </p:txBody>
      </p:sp>
      <p:sp>
        <p:nvSpPr>
          <p:cNvPr id="3" name="Text Placeholder 2"/>
          <p:cNvSpPr txBox="1">
            <a:spLocks noGrp="1"/>
          </p:cNvSpPr>
          <p:nvPr>
            <p:ph type="body" idx="4294967295"/>
          </p:nvPr>
        </p:nvSpPr>
        <p:spPr>
          <a:xfrm>
            <a:off x="503999" y="1901562"/>
            <a:ext cx="9071640" cy="4384440"/>
          </a:xfrm>
        </p:spPr>
        <p:txBody>
          <a:bodyPr/>
          <a:lstStyle/>
          <a:p>
            <a:pPr marL="457200" lvl="0" indent="-457200">
              <a:buSzPct val="45000"/>
              <a:buFont typeface="Wingdings" panose="05000000000000000000" pitchFamily="2" charset="2"/>
              <a:buChar char="ü"/>
            </a:pPr>
            <a:r>
              <a:rPr lang="en-IN" dirty="0"/>
              <a:t>We managed to collect temperature , humidity , light intensity data from surroundings</a:t>
            </a:r>
          </a:p>
          <a:p>
            <a:pPr lvl="1" indent="0">
              <a:buSzPct val="45000"/>
              <a:buNone/>
            </a:pPr>
            <a:r>
              <a:rPr lang="en-US" dirty="0"/>
              <a:t>Challenges faced:</a:t>
            </a:r>
          </a:p>
          <a:p>
            <a:pPr marL="1600200" lvl="2" indent="-457200">
              <a:buSzPct val="45000"/>
              <a:buFont typeface="Wingdings" panose="05000000000000000000" pitchFamily="2" charset="2"/>
              <a:buChar char="ü"/>
            </a:pPr>
            <a:r>
              <a:rPr lang="en-US" dirty="0"/>
              <a:t>1. Making appropriate connections to TIVA Launchpad</a:t>
            </a:r>
          </a:p>
          <a:p>
            <a:pPr marL="1600200" lvl="2" indent="-457200">
              <a:buSzPct val="45000"/>
              <a:buFont typeface="Wingdings" panose="05000000000000000000" pitchFamily="2" charset="2"/>
              <a:buChar char="ü"/>
            </a:pPr>
            <a:r>
              <a:rPr lang="en-US" dirty="0"/>
              <a:t>2. It was also difficult to find the appropriate datasheets for the provided sensors.</a:t>
            </a:r>
            <a:endParaRPr lang="en-IN" dirty="0"/>
          </a:p>
          <a:p>
            <a:pPr marL="457200" lvl="0" indent="-457200">
              <a:buSzPct val="45000"/>
              <a:buFont typeface="Wingdings" panose="05000000000000000000" pitchFamily="2" charset="2"/>
              <a:buChar char="ü"/>
            </a:pPr>
            <a:r>
              <a:rPr lang="en-IN" dirty="0"/>
              <a:t>We were able to upload the collected data on cloud.</a:t>
            </a:r>
          </a:p>
          <a:p>
            <a:pPr marL="1143000" lvl="1" indent="-457200">
              <a:buSzPct val="45000"/>
              <a:buFont typeface="Wingdings" panose="05000000000000000000" pitchFamily="2" charset="2"/>
              <a:buChar char="ü"/>
            </a:pPr>
            <a:r>
              <a:rPr lang="en-US" dirty="0"/>
              <a:t>1. Finding appropriate cloud service was a major challenge.</a:t>
            </a:r>
          </a:p>
          <a:p>
            <a:pPr marL="1143000" lvl="1" indent="-457200">
              <a:buSzPct val="45000"/>
              <a:buFont typeface="Wingdings" panose="05000000000000000000" pitchFamily="2" charset="2"/>
              <a:buChar char="ü"/>
            </a:pPr>
            <a:r>
              <a:rPr lang="en-US" dirty="0"/>
              <a:t>2. </a:t>
            </a:r>
            <a:r>
              <a:rPr lang="en-US" dirty="0" err="1"/>
              <a:t>Analysing</a:t>
            </a:r>
            <a:r>
              <a:rPr lang="en-US" dirty="0"/>
              <a:t> the data on the cloud using Machine Learning algorithms was a problem.</a:t>
            </a:r>
            <a:endParaRPr lang="en-IN" dirty="0"/>
          </a:p>
        </p:txBody>
      </p:sp>
    </p:spTree>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670</Words>
  <Application>Microsoft Office PowerPoint</Application>
  <PresentationFormat>Widescreen</PresentationFormat>
  <Paragraphs>69</Paragraphs>
  <Slides>14</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Calibri</vt:lpstr>
      <vt:lpstr>DejaVu Sans</vt:lpstr>
      <vt:lpstr>Droid Sans Fallback</vt:lpstr>
      <vt:lpstr>FreeSans</vt:lpstr>
      <vt:lpstr>Liberation Sans</vt:lpstr>
      <vt:lpstr>Liberation Serif</vt:lpstr>
      <vt:lpstr>StarSymbol</vt:lpstr>
      <vt:lpstr>Wingdings</vt:lpstr>
      <vt:lpstr>Default</vt:lpstr>
      <vt:lpstr>Suvidha Weather Controlled Home Automation System</vt:lpstr>
      <vt:lpstr>Description</vt:lpstr>
      <vt:lpstr>Requirements/Task Specification</vt:lpstr>
      <vt:lpstr>Requirements/Task Specification</vt:lpstr>
      <vt:lpstr>Project Plan</vt:lpstr>
      <vt:lpstr>Workflow Block Diagram</vt:lpstr>
      <vt:lpstr>Workflow Block Diagram</vt:lpstr>
      <vt:lpstr>Innovations / Challenges</vt:lpstr>
      <vt:lpstr>Task Completed</vt:lpstr>
      <vt:lpstr>Task Completed</vt:lpstr>
      <vt:lpstr>Review, Test Plan/Cases (Test Cases implemented)</vt:lpstr>
      <vt:lpstr>Performance Metrics</vt:lpstr>
      <vt:lpstr>Reusability features</vt:lpstr>
      <vt:lpstr>Future Enhancements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Suvidha Weather Controlled Home Automation System</dc:title>
  <dc:creator>Tapish Raniwal</dc:creator>
  <cp:lastModifiedBy>Tapish Raniwal</cp:lastModifiedBy>
  <cp:revision>25</cp:revision>
  <dcterms:created xsi:type="dcterms:W3CDTF">2016-04-15T20:13:36Z</dcterms:created>
  <dcterms:modified xsi:type="dcterms:W3CDTF">2016-04-15T17:46:44Z</dcterms:modified>
</cp:coreProperties>
</file>