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embeddedFontLst>
    <p:embeddedFont>
      <p:font typeface="PT Sans Narrow"/>
      <p:regular r:id="rId81"/>
      <p:bold r:id="rId82"/>
    </p:embeddedFont>
    <p:embeddedFont>
      <p:font typeface="EB Garamond"/>
      <p:regular r:id="rId83"/>
      <p:bold r:id="rId84"/>
      <p:italic r:id="rId85"/>
      <p:boldItalic r:id="rId86"/>
    </p:embeddedFont>
    <p:embeddedFont>
      <p:font typeface="Open Sans"/>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14AEBA-39E4-4057-AF1E-DC4C28E17ADC}">
  <a:tblStyle styleId="{5D14AEBA-39E4-4057-AF1E-DC4C28E17A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EBGaramond-bold.fntdata"/><Relationship Id="rId83" Type="http://schemas.openxmlformats.org/officeDocument/2006/relationships/font" Target="fonts/EBGaramond-regular.fntdata"/><Relationship Id="rId42" Type="http://schemas.openxmlformats.org/officeDocument/2006/relationships/slide" Target="slides/slide36.xml"/><Relationship Id="rId86" Type="http://schemas.openxmlformats.org/officeDocument/2006/relationships/font" Target="fonts/EBGaramond-boldItalic.fntdata"/><Relationship Id="rId41" Type="http://schemas.openxmlformats.org/officeDocument/2006/relationships/slide" Target="slides/slide35.xml"/><Relationship Id="rId85" Type="http://schemas.openxmlformats.org/officeDocument/2006/relationships/font" Target="fonts/EBGaramond-italic.fntdata"/><Relationship Id="rId44" Type="http://schemas.openxmlformats.org/officeDocument/2006/relationships/slide" Target="slides/slide38.xml"/><Relationship Id="rId88" Type="http://schemas.openxmlformats.org/officeDocument/2006/relationships/font" Target="fonts/OpenSans-bold.fntdata"/><Relationship Id="rId43" Type="http://schemas.openxmlformats.org/officeDocument/2006/relationships/slide" Target="slides/slide37.xml"/><Relationship Id="rId87" Type="http://schemas.openxmlformats.org/officeDocument/2006/relationships/font" Target="fonts/OpenSans-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italic.fntdata"/><Relationship Id="rId80" Type="http://schemas.openxmlformats.org/officeDocument/2006/relationships/slide" Target="slides/slide74.xml"/><Relationship Id="rId82" Type="http://schemas.openxmlformats.org/officeDocument/2006/relationships/font" Target="fonts/PTSansNarrow-bold.fntdata"/><Relationship Id="rId81"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OpenSans-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3f3cddd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3f3cddd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3f3cddd6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3f3cddd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2bc861c4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2bc861c4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bc861c45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2bc861c45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f3cddd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f3cddd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3f3cddd6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3f3cddd6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2bc861c45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2bc861c4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2bc861c4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2bc861c4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f3cddd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3f3cddd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3e3845b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3e3845b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bc861c4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bc861c4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2bc861c4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2bc861c4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2bc861c4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2bc861c4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3f3cddd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3f3cddd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3e3845b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3e3845b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2bc861c4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2bc861c4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2bc861c45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2bc861c4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3f3cddd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3f3cddd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3e3845bf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3e3845bf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2bc861c4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2bc861c4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2bc861c4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2bc861c4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2bc861c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2bc861c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3f3cddd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3f3cddd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3e3845b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3e3845b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02bc861c4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02bc861c4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2bc861c4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02bc861c4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3f3cddd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3f3cddd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3e3845bf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03e3845bf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02bc861c4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02bc861c4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2bc861c4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02bc861c4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3f3cddd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3f3cddd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3e3845bf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03e3845bf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2bc861c45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2bc861c4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2bc861c4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02bc861c4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2bc861c4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2bc861c4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3f3cddd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3f3cddd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03f3cddd6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03f3cddd6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02bc861c4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02bc861c4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02bc861c4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02bc861c4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03f3cddd6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03f3cddd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03f3cddd6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03f3cddd6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02bc861c45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02bc861c45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03f3cddd6d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03f3cddd6d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bc861c4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2bc861c4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03f3cddd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03f3cddd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03f3cddd6d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03f3cddd6d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02bc861c4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02bc861c4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02bc861c4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02bc861c4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03f3cddd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03f3cddd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0312caed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0312caed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02bc861c4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02bc861c4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02bc861c4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02bc861c4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03f3cddd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03f3cddd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0312caed6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0312caed6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3f3cdd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3f3cdd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02bc861c4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02bc861c4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02bc861c45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02bc861c45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03f3cddd6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303f3cddd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0312caed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0312caed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02bc861c45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02bc861c45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02bc861c45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02bc861c45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03f3cddd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03f3cddd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03f3cddd6d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03f3cddd6d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02bc861c45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302bc861c45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02bc861c4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02bc861c4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3f3cddd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3f3cddd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03f3cddd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03f3cddd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3032f7b90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3032f7b90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02bc861c45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02bc861c4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02bc861c4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02bc861c4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02bc861c45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02bc861c45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2bc861c4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2bc861c4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2bc861c4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2bc861c4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flotE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timekeeping </a:t>
            </a:r>
            <a:r>
              <a:rPr lang="en"/>
              <a:t>m</a:t>
            </a:r>
            <a:r>
              <a:rPr lang="en"/>
              <a:t>ade </a:t>
            </a:r>
            <a:r>
              <a:rPr lang="en"/>
              <a:t>e</a:t>
            </a:r>
            <a:r>
              <a:rPr lang="en"/>
              <a:t>asy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#2: Log an existing user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9" name="Google Shape;139;p23"/>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0" name="Google Shape;140;p23"/>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1" name="Google Shape;141;p23"/>
          <p:cNvSpPr/>
          <p:nvPr/>
        </p:nvSpPr>
        <p:spPr>
          <a:xfrm>
            <a:off x="779550" y="2368175"/>
            <a:ext cx="1509300" cy="622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Log in</a:t>
            </a:r>
            <a:endParaRPr>
              <a:solidFill>
                <a:schemeClr val="lt1"/>
              </a:solidFill>
              <a:latin typeface="Open Sans"/>
              <a:ea typeface="Open Sans"/>
              <a:cs typeface="Open Sans"/>
              <a:sym typeface="Open Sans"/>
            </a:endParaRPr>
          </a:p>
        </p:txBody>
      </p:sp>
      <p:sp>
        <p:nvSpPr>
          <p:cNvPr id="142" name="Google Shape;142;p23"/>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2</a:t>
            </a:r>
            <a:r>
              <a:rPr lang="en" sz="1800">
                <a:solidFill>
                  <a:schemeClr val="dk2"/>
                </a:solidFill>
                <a:latin typeface="Open Sans"/>
                <a:ea typeface="Open Sans"/>
                <a:cs typeface="Open Sans"/>
                <a:sym typeface="Open Sans"/>
              </a:rPr>
              <a:t>: Log an existing user in</a:t>
            </a:r>
            <a:endParaRPr sz="1800">
              <a:solidFill>
                <a:schemeClr val="dk2"/>
              </a:solidFill>
              <a:latin typeface="Open Sans"/>
              <a:ea typeface="Open Sans"/>
              <a:cs typeface="Open Sans"/>
              <a:sym typeface="Open Sans"/>
            </a:endParaRPr>
          </a:p>
        </p:txBody>
      </p:sp>
      <p:sp>
        <p:nvSpPr>
          <p:cNvPr id="143" name="Google Shape;143;p23"/>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4" name="Google Shape;144;p23"/>
          <p:cNvSpPr txBox="1"/>
          <p:nvPr/>
        </p:nvSpPr>
        <p:spPr>
          <a:xfrm>
            <a:off x="2980500" y="711575"/>
            <a:ext cx="1509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Enter credentials</a:t>
            </a:r>
            <a:endParaRPr sz="1000">
              <a:solidFill>
                <a:schemeClr val="dk2"/>
              </a:solidFill>
              <a:latin typeface="Open Sans"/>
              <a:ea typeface="Open Sans"/>
              <a:cs typeface="Open Sans"/>
              <a:sym typeface="Open Sans"/>
            </a:endParaRPr>
          </a:p>
        </p:txBody>
      </p:sp>
      <p:sp>
        <p:nvSpPr>
          <p:cNvPr id="145" name="Google Shape;145;p23"/>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Email: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Password: _____________</a:t>
            </a:r>
            <a:endParaRPr sz="1000">
              <a:solidFill>
                <a:schemeClr val="dk2"/>
              </a:solidFill>
              <a:latin typeface="Open Sans"/>
              <a:ea typeface="Open Sans"/>
              <a:cs typeface="Open Sans"/>
              <a:sym typeface="Open Sans"/>
            </a:endParaRPr>
          </a:p>
        </p:txBody>
      </p:sp>
      <p:cxnSp>
        <p:nvCxnSpPr>
          <p:cNvPr id="146" name="Google Shape;146;p23"/>
          <p:cNvCxnSpPr>
            <a:stCxn id="141" idx="3"/>
            <a:endCxn id="143" idx="1"/>
          </p:cNvCxnSpPr>
          <p:nvPr/>
        </p:nvCxnSpPr>
        <p:spPr>
          <a:xfrm flipH="1" rot="10800000">
            <a:off x="2288850" y="1383425"/>
            <a:ext cx="579900" cy="1296000"/>
          </a:xfrm>
          <a:prstGeom prst="straightConnector1">
            <a:avLst/>
          </a:prstGeom>
          <a:noFill/>
          <a:ln cap="flat" cmpd="sng" w="38100">
            <a:solidFill>
              <a:srgbClr val="CC4125"/>
            </a:solidFill>
            <a:prstDash val="solid"/>
            <a:round/>
            <a:headEnd len="med" w="med" type="none"/>
            <a:tailEnd len="med" w="med" type="triangle"/>
          </a:ln>
        </p:spPr>
      </p:cxnSp>
      <p:sp>
        <p:nvSpPr>
          <p:cNvPr id="147" name="Google Shape;147;p23"/>
          <p:cNvSpPr/>
          <p:nvPr/>
        </p:nvSpPr>
        <p:spPr>
          <a:xfrm>
            <a:off x="6175875" y="693025"/>
            <a:ext cx="2883000" cy="906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is logged in -&gt; Enters application</a:t>
            </a:r>
            <a:endParaRPr sz="1200">
              <a:latin typeface="Open Sans"/>
              <a:ea typeface="Open Sans"/>
              <a:cs typeface="Open Sans"/>
              <a:sym typeface="Open Sans"/>
            </a:endParaRPr>
          </a:p>
        </p:txBody>
      </p:sp>
      <p:sp>
        <p:nvSpPr>
          <p:cNvPr id="148" name="Google Shape;148;p23"/>
          <p:cNvSpPr/>
          <p:nvPr/>
        </p:nvSpPr>
        <p:spPr>
          <a:xfrm>
            <a:off x="5016950" y="172722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cxnSp>
        <p:nvCxnSpPr>
          <p:cNvPr id="149" name="Google Shape;149;p23"/>
          <p:cNvCxnSpPr>
            <a:stCxn id="148" idx="3"/>
            <a:endCxn id="147" idx="1"/>
          </p:cNvCxnSpPr>
          <p:nvPr/>
        </p:nvCxnSpPr>
        <p:spPr>
          <a:xfrm flipH="1" rot="10800000">
            <a:off x="5612450" y="1146425"/>
            <a:ext cx="563400" cy="6993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3"/>
          <p:cNvCxnSpPr>
            <a:stCxn id="148" idx="3"/>
            <a:endCxn id="151" idx="1"/>
          </p:cNvCxnSpPr>
          <p:nvPr/>
        </p:nvCxnSpPr>
        <p:spPr>
          <a:xfrm>
            <a:off x="5612450" y="1845725"/>
            <a:ext cx="563400" cy="10311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3"/>
          <p:cNvSpPr/>
          <p:nvPr/>
        </p:nvSpPr>
        <p:spPr>
          <a:xfrm>
            <a:off x="6175875" y="1727225"/>
            <a:ext cx="2883000" cy="22989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Email or password is incorrect</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Application fails to create account</a:t>
            </a:r>
            <a:endParaRPr sz="1200">
              <a:latin typeface="Open Sans"/>
              <a:ea typeface="Open Sans"/>
              <a:cs typeface="Open Sans"/>
              <a:sym typeface="Open Sans"/>
            </a:endParaRPr>
          </a:p>
        </p:txBody>
      </p:sp>
      <p:sp>
        <p:nvSpPr>
          <p:cNvPr id="152" name="Google Shape;152;p23"/>
          <p:cNvSpPr/>
          <p:nvPr/>
        </p:nvSpPr>
        <p:spPr>
          <a:xfrm>
            <a:off x="6369675" y="3254025"/>
            <a:ext cx="2495400" cy="4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Something went wrong, try again</a:t>
            </a:r>
            <a:endParaRPr sz="800">
              <a:latin typeface="Open Sans"/>
              <a:ea typeface="Open Sans"/>
              <a:cs typeface="Open Sans"/>
              <a:sym typeface="Open Sans"/>
            </a:endParaRPr>
          </a:p>
        </p:txBody>
      </p:sp>
      <p:sp>
        <p:nvSpPr>
          <p:cNvPr id="153" name="Google Shape;153;p23"/>
          <p:cNvSpPr/>
          <p:nvPr/>
        </p:nvSpPr>
        <p:spPr>
          <a:xfrm>
            <a:off x="6316525" y="2350200"/>
            <a:ext cx="2495400" cy="4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An account with that username or password does not exist</a:t>
            </a:r>
            <a:endParaRPr sz="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#2: Log an existing user in</a:t>
            </a:r>
            <a:endParaRPr/>
          </a:p>
        </p:txBody>
      </p:sp>
      <p:graphicFrame>
        <p:nvGraphicFramePr>
          <p:cNvPr id="159" name="Google Shape;159;p24"/>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 an existing user into their account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Existing user;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 the user in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out and on the landing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User is logged in and directed to the application; Failure: Login attempt fails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Email does not exist in the DB, password is incorrect, internal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“Log in”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#2: Log an existing user in</a:t>
            </a:r>
            <a:endParaRPr/>
          </a:p>
        </p:txBody>
      </p:sp>
      <p:graphicFrame>
        <p:nvGraphicFramePr>
          <p:cNvPr id="165" name="Google Shape;165;p25"/>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enters their email and password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Application verifies credentials and saves an auth token to local storage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confirms successful login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User is directed into the application</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2a. Email does not exist in the DB. An "account with that email or password does not exist" error message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2b. Password is incorrect. An "account with that email or password does not exist" error message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2c. User cannot be logged in due to an internal error.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#3: Log a user out of their account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6" name="Google Shape;176;p27"/>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7" name="Google Shape;177;p27"/>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8" name="Google Shape;178;p27"/>
          <p:cNvSpPr/>
          <p:nvPr/>
        </p:nvSpPr>
        <p:spPr>
          <a:xfrm>
            <a:off x="779550" y="2368175"/>
            <a:ext cx="1509300" cy="622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Log out</a:t>
            </a:r>
            <a:endParaRPr>
              <a:solidFill>
                <a:schemeClr val="lt1"/>
              </a:solidFill>
              <a:latin typeface="Open Sans"/>
              <a:ea typeface="Open Sans"/>
              <a:cs typeface="Open Sans"/>
              <a:sym typeface="Open Sans"/>
            </a:endParaRPr>
          </a:p>
        </p:txBody>
      </p:sp>
      <p:sp>
        <p:nvSpPr>
          <p:cNvPr id="179" name="Google Shape;179;p27"/>
          <p:cNvSpPr txBox="1"/>
          <p:nvPr/>
        </p:nvSpPr>
        <p:spPr>
          <a:xfrm>
            <a:off x="4711350" y="138050"/>
            <a:ext cx="4100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3</a:t>
            </a:r>
            <a:r>
              <a:rPr lang="en" sz="1800">
                <a:solidFill>
                  <a:schemeClr val="dk2"/>
                </a:solidFill>
                <a:latin typeface="Open Sans"/>
                <a:ea typeface="Open Sans"/>
                <a:cs typeface="Open Sans"/>
                <a:sym typeface="Open Sans"/>
              </a:rPr>
              <a:t>: Log a user out of their account</a:t>
            </a:r>
            <a:endParaRPr sz="1800">
              <a:solidFill>
                <a:schemeClr val="dk2"/>
              </a:solidFill>
              <a:latin typeface="Open Sans"/>
              <a:ea typeface="Open Sans"/>
              <a:cs typeface="Open Sans"/>
              <a:sym typeface="Open Sans"/>
            </a:endParaRPr>
          </a:p>
        </p:txBody>
      </p:sp>
      <p:cxnSp>
        <p:nvCxnSpPr>
          <p:cNvPr id="180" name="Google Shape;180;p27"/>
          <p:cNvCxnSpPr>
            <a:stCxn id="178" idx="3"/>
            <a:endCxn id="181" idx="1"/>
          </p:cNvCxnSpPr>
          <p:nvPr/>
        </p:nvCxnSpPr>
        <p:spPr>
          <a:xfrm flipH="1" rot="10800000">
            <a:off x="2288850" y="1451225"/>
            <a:ext cx="2667900" cy="1228200"/>
          </a:xfrm>
          <a:prstGeom prst="straightConnector1">
            <a:avLst/>
          </a:prstGeom>
          <a:noFill/>
          <a:ln cap="flat" cmpd="sng" w="38100">
            <a:solidFill>
              <a:srgbClr val="CC4125"/>
            </a:solidFill>
            <a:prstDash val="solid"/>
            <a:round/>
            <a:headEnd len="med" w="med" type="none"/>
            <a:tailEnd len="med" w="med" type="triangle"/>
          </a:ln>
        </p:spPr>
      </p:cxnSp>
      <p:sp>
        <p:nvSpPr>
          <p:cNvPr id="181" name="Google Shape;181;p27"/>
          <p:cNvSpPr/>
          <p:nvPr/>
        </p:nvSpPr>
        <p:spPr>
          <a:xfrm>
            <a:off x="4956675" y="997825"/>
            <a:ext cx="2883000" cy="906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is logged out -&gt; Redirected to landing page</a:t>
            </a:r>
            <a:endParaRPr sz="1200">
              <a:latin typeface="Open Sans"/>
              <a:ea typeface="Open Sans"/>
              <a:cs typeface="Open Sans"/>
              <a:sym typeface="Open Sans"/>
            </a:endParaRPr>
          </a:p>
        </p:txBody>
      </p:sp>
      <p:sp>
        <p:nvSpPr>
          <p:cNvPr id="182" name="Google Shape;182;p27"/>
          <p:cNvSpPr/>
          <p:nvPr/>
        </p:nvSpPr>
        <p:spPr>
          <a:xfrm>
            <a:off x="4956675" y="2032025"/>
            <a:ext cx="2883000" cy="9069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Application fails to log out or redirect user</a:t>
            </a:r>
            <a:endParaRPr sz="1200">
              <a:latin typeface="Open Sans"/>
              <a:ea typeface="Open Sans"/>
              <a:cs typeface="Open Sans"/>
              <a:sym typeface="Open Sans"/>
            </a:endParaRPr>
          </a:p>
        </p:txBody>
      </p:sp>
      <p:cxnSp>
        <p:nvCxnSpPr>
          <p:cNvPr id="183" name="Google Shape;183;p27"/>
          <p:cNvCxnSpPr>
            <a:stCxn id="178" idx="3"/>
            <a:endCxn id="182" idx="1"/>
          </p:cNvCxnSpPr>
          <p:nvPr/>
        </p:nvCxnSpPr>
        <p:spPr>
          <a:xfrm flipH="1" rot="10800000">
            <a:off x="2288850" y="2485625"/>
            <a:ext cx="2667900" cy="193800"/>
          </a:xfrm>
          <a:prstGeom prst="straightConnector1">
            <a:avLst/>
          </a:prstGeom>
          <a:noFill/>
          <a:ln cap="flat" cmpd="sng" w="38100">
            <a:solidFill>
              <a:srgbClr val="CC4125"/>
            </a:solidFill>
            <a:prstDash val="solid"/>
            <a:round/>
            <a:headEnd len="med" w="med" type="none"/>
            <a:tailEnd len="med" w="med" type="triangle"/>
          </a:ln>
        </p:spPr>
      </p:cxnSp>
      <p:sp>
        <p:nvSpPr>
          <p:cNvPr id="184" name="Google Shape;184;p27"/>
          <p:cNvSpPr/>
          <p:nvPr/>
        </p:nvSpPr>
        <p:spPr>
          <a:xfrm>
            <a:off x="4956675" y="3418525"/>
            <a:ext cx="2883000" cy="90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Alternative:</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Auth token expires and user is automatically logged out</a:t>
            </a:r>
            <a:endParaRPr sz="1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#3: Log a user out of their account</a:t>
            </a:r>
            <a:endParaRPr/>
          </a:p>
        </p:txBody>
      </p:sp>
      <p:graphicFrame>
        <p:nvGraphicFramePr>
          <p:cNvPr id="190" name="Google Shape;190;p28"/>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 a user out of their account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Existing user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 the user out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User is logged out and directed to the landing page; Failure: User cannot be logged out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Logout fails, redirect fails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“Log out”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#3: Log a user out of their account</a:t>
            </a:r>
            <a:endParaRPr/>
          </a:p>
        </p:txBody>
      </p:sp>
      <p:graphicFrame>
        <p:nvGraphicFramePr>
          <p:cNvPr id="196" name="Google Shape;196;p29"/>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Auth token is removed from local storage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is directed to the landing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Logout fails.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2a. Redirect fails. User stays on same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Auth token expires and the user is automatically logged out</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#4: Create a regatta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7" name="Google Shape;207;p31"/>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8" name="Google Shape;208;p31"/>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9" name="Google Shape;209;p31"/>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r>
              <a:rPr lang="en">
                <a:solidFill>
                  <a:schemeClr val="lt1"/>
                </a:solidFill>
                <a:latin typeface="Open Sans"/>
                <a:ea typeface="Open Sans"/>
                <a:cs typeface="Open Sans"/>
                <a:sym typeface="Open Sans"/>
              </a:rPr>
              <a:t>1</a:t>
            </a:r>
            <a:endParaRPr>
              <a:solidFill>
                <a:schemeClr val="lt1"/>
              </a:solidFill>
              <a:latin typeface="Open Sans"/>
              <a:ea typeface="Open Sans"/>
              <a:cs typeface="Open Sans"/>
              <a:sym typeface="Open Sans"/>
            </a:endParaRPr>
          </a:p>
        </p:txBody>
      </p:sp>
      <p:sp>
        <p:nvSpPr>
          <p:cNvPr id="210" name="Google Shape;210;p31"/>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r>
              <a:rPr lang="en">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sp>
        <p:nvSpPr>
          <p:cNvPr id="211" name="Google Shape;211;p31"/>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r>
              <a:rPr lang="en">
                <a:solidFill>
                  <a:schemeClr val="lt1"/>
                </a:solidFill>
                <a:latin typeface="Open Sans"/>
                <a:ea typeface="Open Sans"/>
                <a:cs typeface="Open Sans"/>
                <a:sym typeface="Open Sans"/>
              </a:rPr>
              <a:t>3</a:t>
            </a:r>
            <a:endParaRPr>
              <a:solidFill>
                <a:schemeClr val="lt1"/>
              </a:solidFill>
              <a:latin typeface="Open Sans"/>
              <a:ea typeface="Open Sans"/>
              <a:cs typeface="Open Sans"/>
              <a:sym typeface="Open Sans"/>
            </a:endParaRPr>
          </a:p>
        </p:txBody>
      </p:sp>
      <p:sp>
        <p:nvSpPr>
          <p:cNvPr id="212" name="Google Shape;212;p31"/>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r>
              <a:rPr lang="en">
                <a:solidFill>
                  <a:schemeClr val="lt1"/>
                </a:solidFill>
                <a:latin typeface="Open Sans"/>
                <a:ea typeface="Open Sans"/>
                <a:cs typeface="Open Sans"/>
                <a:sym typeface="Open Sans"/>
              </a:rPr>
              <a:t>4</a:t>
            </a:r>
            <a:endParaRPr>
              <a:solidFill>
                <a:schemeClr val="lt1"/>
              </a:solidFill>
              <a:latin typeface="Open Sans"/>
              <a:ea typeface="Open Sans"/>
              <a:cs typeface="Open Sans"/>
              <a:sym typeface="Open Sans"/>
            </a:endParaRPr>
          </a:p>
        </p:txBody>
      </p:sp>
      <p:sp>
        <p:nvSpPr>
          <p:cNvPr id="213" name="Google Shape;213;p31"/>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4</a:t>
            </a:r>
            <a:r>
              <a:rPr lang="en" sz="1800">
                <a:solidFill>
                  <a:schemeClr val="dk2"/>
                </a:solidFill>
                <a:latin typeface="Open Sans"/>
                <a:ea typeface="Open Sans"/>
                <a:cs typeface="Open Sans"/>
                <a:sym typeface="Open Sans"/>
              </a:rPr>
              <a:t>: Create a regatta</a:t>
            </a:r>
            <a:endParaRPr sz="1800">
              <a:solidFill>
                <a:schemeClr val="dk2"/>
              </a:solidFill>
              <a:latin typeface="Open Sans"/>
              <a:ea typeface="Open Sans"/>
              <a:cs typeface="Open Sans"/>
              <a:sym typeface="Open Sans"/>
            </a:endParaRPr>
          </a:p>
        </p:txBody>
      </p:sp>
      <p:sp>
        <p:nvSpPr>
          <p:cNvPr id="214" name="Google Shape;214;p31"/>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5" name="Google Shape;215;p31"/>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6" name="Google Shape;216;p31"/>
          <p:cNvSpPr txBox="1"/>
          <p:nvPr/>
        </p:nvSpPr>
        <p:spPr>
          <a:xfrm>
            <a:off x="2980500" y="711575"/>
            <a:ext cx="1509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Create a regatta</a:t>
            </a:r>
            <a:endParaRPr sz="1000">
              <a:solidFill>
                <a:schemeClr val="dk2"/>
              </a:solidFill>
              <a:latin typeface="Open Sans"/>
              <a:ea typeface="Open Sans"/>
              <a:cs typeface="Open Sans"/>
              <a:sym typeface="Open Sans"/>
            </a:endParaRPr>
          </a:p>
        </p:txBody>
      </p:sp>
      <p:sp>
        <p:nvSpPr>
          <p:cNvPr id="217" name="Google Shape;217;p31"/>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Name: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Timekeepers: _____________</a:t>
            </a:r>
            <a:endParaRPr sz="1000">
              <a:solidFill>
                <a:schemeClr val="dk2"/>
              </a:solidFill>
              <a:latin typeface="Open Sans"/>
              <a:ea typeface="Open Sans"/>
              <a:cs typeface="Open Sans"/>
              <a:sym typeface="Open Sans"/>
            </a:endParaRPr>
          </a:p>
        </p:txBody>
      </p:sp>
      <p:cxnSp>
        <p:nvCxnSpPr>
          <p:cNvPr id="218" name="Google Shape;218;p31"/>
          <p:cNvCxnSpPr>
            <a:stCxn id="214" idx="3"/>
            <a:endCxn id="215" idx="1"/>
          </p:cNvCxnSpPr>
          <p:nvPr/>
        </p:nvCxnSpPr>
        <p:spPr>
          <a:xfrm flipH="1" rot="10800000">
            <a:off x="2201075" y="1383475"/>
            <a:ext cx="667800" cy="1444800"/>
          </a:xfrm>
          <a:prstGeom prst="straightConnector1">
            <a:avLst/>
          </a:prstGeom>
          <a:noFill/>
          <a:ln cap="flat" cmpd="sng" w="38100">
            <a:solidFill>
              <a:srgbClr val="CC4125"/>
            </a:solidFill>
            <a:prstDash val="solid"/>
            <a:round/>
            <a:headEnd len="med" w="med" type="none"/>
            <a:tailEnd len="med" w="med" type="triangle"/>
          </a:ln>
        </p:spPr>
      </p:cxnSp>
      <p:sp>
        <p:nvSpPr>
          <p:cNvPr id="219" name="Google Shape;219;p31"/>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regatta info is saved -&gt; Success screen is shown:</a:t>
            </a:r>
            <a:endParaRPr sz="1200">
              <a:latin typeface="Open Sans"/>
              <a:ea typeface="Open Sans"/>
              <a:cs typeface="Open Sans"/>
              <a:sym typeface="Open Sans"/>
            </a:endParaRPr>
          </a:p>
        </p:txBody>
      </p:sp>
      <p:sp>
        <p:nvSpPr>
          <p:cNvPr id="220" name="Google Shape;220;p31"/>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221" name="Google Shape;221;p31"/>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sp>
        <p:nvSpPr>
          <p:cNvPr id="222" name="Google Shape;222;p31"/>
          <p:cNvSpPr/>
          <p:nvPr/>
        </p:nvSpPr>
        <p:spPr>
          <a:xfrm>
            <a:off x="7533875" y="1451050"/>
            <a:ext cx="14046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Regatta created</a:t>
            </a:r>
            <a:endParaRPr sz="800">
              <a:latin typeface="Open Sans"/>
              <a:ea typeface="Open Sans"/>
              <a:cs typeface="Open Sans"/>
              <a:sym typeface="Open Sans"/>
            </a:endParaRPr>
          </a:p>
        </p:txBody>
      </p:sp>
      <p:cxnSp>
        <p:nvCxnSpPr>
          <p:cNvPr id="223" name="Google Shape;223;p31"/>
          <p:cNvCxnSpPr>
            <a:stCxn id="220" idx="3"/>
            <a:endCxn id="219"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1"/>
          <p:cNvCxnSpPr>
            <a:stCxn id="220" idx="3"/>
            <a:endCxn id="225"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8015800" y="17849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227" name="Google Shape;227;p31"/>
          <p:cNvSpPr/>
          <p:nvPr/>
        </p:nvSpPr>
        <p:spPr>
          <a:xfrm>
            <a:off x="6175875" y="2571750"/>
            <a:ext cx="2883000" cy="23919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DB can not save the regatta -&gt;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or</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Timekeeper’s email is invalid -&gt;</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Error pop up is shown:</a:t>
            </a:r>
            <a:endParaRPr sz="1200">
              <a:latin typeface="Open Sans"/>
              <a:ea typeface="Open Sans"/>
              <a:cs typeface="Open Sans"/>
              <a:sym typeface="Open Sans"/>
            </a:endParaRPr>
          </a:p>
        </p:txBody>
      </p:sp>
      <p:sp>
        <p:nvSpPr>
          <p:cNvPr id="228" name="Google Shape;228;p31"/>
          <p:cNvSpPr/>
          <p:nvPr/>
        </p:nvSpPr>
        <p:spPr>
          <a:xfrm>
            <a:off x="6175875" y="4120975"/>
            <a:ext cx="14046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a:t>
            </a:r>
            <a:r>
              <a:rPr lang="en" sz="800">
                <a:latin typeface="Open Sans"/>
                <a:ea typeface="Open Sans"/>
                <a:cs typeface="Open Sans"/>
                <a:sym typeface="Open Sans"/>
              </a:rPr>
              <a:t>: Could not create regatta</a:t>
            </a:r>
            <a:endParaRPr sz="800">
              <a:latin typeface="Open Sans"/>
              <a:ea typeface="Open Sans"/>
              <a:cs typeface="Open Sans"/>
              <a:sym typeface="Open Sans"/>
            </a:endParaRPr>
          </a:p>
        </p:txBody>
      </p:sp>
      <p:sp>
        <p:nvSpPr>
          <p:cNvPr id="229" name="Google Shape;229;p31"/>
          <p:cNvSpPr/>
          <p:nvPr/>
        </p:nvSpPr>
        <p:spPr>
          <a:xfrm>
            <a:off x="6657800" y="461655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230" name="Google Shape;230;p31"/>
          <p:cNvSpPr/>
          <p:nvPr/>
        </p:nvSpPr>
        <p:spPr>
          <a:xfrm>
            <a:off x="7654275" y="4120975"/>
            <a:ext cx="14046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a:t>
            </a:r>
            <a:r>
              <a:rPr lang="en" sz="800">
                <a:latin typeface="Open Sans"/>
                <a:ea typeface="Open Sans"/>
                <a:cs typeface="Open Sans"/>
                <a:sym typeface="Open Sans"/>
              </a:rPr>
              <a:t>: Timekeeper email could not be found</a:t>
            </a:r>
            <a:endParaRPr sz="800">
              <a:latin typeface="Open Sans"/>
              <a:ea typeface="Open Sans"/>
              <a:cs typeface="Open Sans"/>
              <a:sym typeface="Open Sans"/>
            </a:endParaRPr>
          </a:p>
        </p:txBody>
      </p:sp>
      <p:sp>
        <p:nvSpPr>
          <p:cNvPr id="231" name="Google Shape;231;p31"/>
          <p:cNvSpPr/>
          <p:nvPr/>
        </p:nvSpPr>
        <p:spPr>
          <a:xfrm>
            <a:off x="8136200" y="461655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2155500"/>
            <a:ext cx="4045200" cy="83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1</a:t>
            </a:r>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Dila Ozersen</a:t>
            </a:r>
            <a:endParaRPr/>
          </a:p>
          <a:p>
            <a:pPr indent="0" lvl="0" marL="0" rtl="0" algn="l">
              <a:spcBef>
                <a:spcPts val="1200"/>
              </a:spcBef>
              <a:spcAft>
                <a:spcPts val="0"/>
              </a:spcAft>
              <a:buNone/>
            </a:pPr>
            <a:r>
              <a:rPr lang="en"/>
              <a:t>Macy Graves</a:t>
            </a:r>
            <a:endParaRPr/>
          </a:p>
          <a:p>
            <a:pPr indent="0" lvl="0" marL="0" rtl="0" algn="l">
              <a:spcBef>
                <a:spcPts val="1200"/>
              </a:spcBef>
              <a:spcAft>
                <a:spcPts val="0"/>
              </a:spcAft>
              <a:buNone/>
            </a:pPr>
            <a:r>
              <a:rPr lang="en"/>
              <a:t>Ashley Bhandari</a:t>
            </a:r>
            <a:endParaRPr/>
          </a:p>
          <a:p>
            <a:pPr indent="0" lvl="0" marL="0" rtl="0" algn="l">
              <a:spcBef>
                <a:spcPts val="1200"/>
              </a:spcBef>
              <a:spcAft>
                <a:spcPts val="0"/>
              </a:spcAft>
              <a:buNone/>
            </a:pPr>
            <a:r>
              <a:rPr lang="en"/>
              <a:t>Austin Henlotter</a:t>
            </a:r>
            <a:endParaRPr/>
          </a:p>
          <a:p>
            <a:pPr indent="0" lvl="0" marL="0" rtl="0" algn="l">
              <a:spcBef>
                <a:spcPts val="1200"/>
              </a:spcBef>
              <a:spcAft>
                <a:spcPts val="0"/>
              </a:spcAft>
              <a:buNone/>
            </a:pPr>
            <a:r>
              <a:rPr lang="en"/>
              <a:t>Jamie Denley</a:t>
            </a:r>
            <a:endParaRPr/>
          </a:p>
          <a:p>
            <a:pPr indent="0" lvl="0" marL="0" rtl="0" algn="l">
              <a:spcBef>
                <a:spcPts val="1200"/>
              </a:spcBef>
              <a:spcAft>
                <a:spcPts val="1200"/>
              </a:spcAft>
              <a:buNone/>
            </a:pPr>
            <a:r>
              <a:rPr lang="en"/>
              <a:t>Anushka Trehan (Manager)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1968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#4: Create a regatta</a:t>
            </a:r>
            <a:endParaRPr/>
          </a:p>
        </p:txBody>
      </p:sp>
      <p:graphicFrame>
        <p:nvGraphicFramePr>
          <p:cNvPr id="237" name="Google Shape;237;p32"/>
          <p:cNvGraphicFramePr/>
          <p:nvPr/>
        </p:nvGraphicFramePr>
        <p:xfrm>
          <a:off x="311700" y="95275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 a new regatta with the user as its admin, to which races can later be added.</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User;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 a new regatta and add it to the user's "regatta list"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and on the home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A regatta is created with the user as its admin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Failure: Application fails to create the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Email does not have an associated account, DB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presses the “Create a regatta”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#4: Create a regatta</a:t>
            </a:r>
            <a:endParaRPr/>
          </a:p>
        </p:txBody>
      </p:sp>
      <p:graphicFrame>
        <p:nvGraphicFramePr>
          <p:cNvPr id="243" name="Google Shape;243;p33"/>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 regatta name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invites timekeepers by email</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User clicks the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saves regatta and assigns it to user in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5. Application confirms successful regatta creation and creates a page for the regatta</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6. User is directed to the regatta's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2a. The inputted email does not have an associated account.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4a. The regatta cannot be saved due to an internal error.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#5: Create a race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4" name="Google Shape;254;p35"/>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5" name="Google Shape;255;p35"/>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6" name="Google Shape;256;p35"/>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a:t>
            </a:r>
            <a:r>
              <a:rPr lang="en">
                <a:solidFill>
                  <a:schemeClr val="lt1"/>
                </a:solidFill>
                <a:latin typeface="Open Sans"/>
                <a:ea typeface="Open Sans"/>
                <a:cs typeface="Open Sans"/>
                <a:sym typeface="Open Sans"/>
              </a:rPr>
              <a:t>1</a:t>
            </a:r>
            <a:endParaRPr>
              <a:solidFill>
                <a:schemeClr val="lt1"/>
              </a:solidFill>
              <a:latin typeface="Open Sans"/>
              <a:ea typeface="Open Sans"/>
              <a:cs typeface="Open Sans"/>
              <a:sym typeface="Open Sans"/>
            </a:endParaRPr>
          </a:p>
        </p:txBody>
      </p:sp>
      <p:sp>
        <p:nvSpPr>
          <p:cNvPr id="257" name="Google Shape;257;p35"/>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Race2</a:t>
            </a:r>
            <a:endParaRPr>
              <a:solidFill>
                <a:schemeClr val="lt1"/>
              </a:solidFill>
              <a:latin typeface="Open Sans"/>
              <a:ea typeface="Open Sans"/>
              <a:cs typeface="Open Sans"/>
              <a:sym typeface="Open Sans"/>
            </a:endParaRPr>
          </a:p>
        </p:txBody>
      </p:sp>
      <p:sp>
        <p:nvSpPr>
          <p:cNvPr id="258" name="Google Shape;258;p35"/>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a:t>
            </a:r>
            <a:r>
              <a:rPr lang="en">
                <a:solidFill>
                  <a:schemeClr val="lt1"/>
                </a:solidFill>
                <a:latin typeface="Open Sans"/>
                <a:ea typeface="Open Sans"/>
                <a:cs typeface="Open Sans"/>
                <a:sym typeface="Open Sans"/>
              </a:rPr>
              <a:t>3</a:t>
            </a:r>
            <a:endParaRPr>
              <a:solidFill>
                <a:schemeClr val="lt1"/>
              </a:solidFill>
              <a:latin typeface="Open Sans"/>
              <a:ea typeface="Open Sans"/>
              <a:cs typeface="Open Sans"/>
              <a:sym typeface="Open Sans"/>
            </a:endParaRPr>
          </a:p>
        </p:txBody>
      </p:sp>
      <p:sp>
        <p:nvSpPr>
          <p:cNvPr id="259" name="Google Shape;259;p35"/>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a:t>
            </a:r>
            <a:r>
              <a:rPr lang="en">
                <a:solidFill>
                  <a:schemeClr val="lt1"/>
                </a:solidFill>
                <a:latin typeface="Open Sans"/>
                <a:ea typeface="Open Sans"/>
                <a:cs typeface="Open Sans"/>
                <a:sym typeface="Open Sans"/>
              </a:rPr>
              <a:t>4</a:t>
            </a:r>
            <a:endParaRPr>
              <a:solidFill>
                <a:schemeClr val="lt1"/>
              </a:solidFill>
              <a:latin typeface="Open Sans"/>
              <a:ea typeface="Open Sans"/>
              <a:cs typeface="Open Sans"/>
              <a:sym typeface="Open Sans"/>
            </a:endParaRPr>
          </a:p>
        </p:txBody>
      </p:sp>
      <p:sp>
        <p:nvSpPr>
          <p:cNvPr id="260" name="Google Shape;260;p35"/>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5</a:t>
            </a:r>
            <a:r>
              <a:rPr lang="en" sz="1800">
                <a:solidFill>
                  <a:schemeClr val="dk2"/>
                </a:solidFill>
                <a:latin typeface="Open Sans"/>
                <a:ea typeface="Open Sans"/>
                <a:cs typeface="Open Sans"/>
                <a:sym typeface="Open Sans"/>
              </a:rPr>
              <a:t>: Create a race</a:t>
            </a:r>
            <a:endParaRPr sz="1800">
              <a:solidFill>
                <a:schemeClr val="dk2"/>
              </a:solidFill>
              <a:latin typeface="Open Sans"/>
              <a:ea typeface="Open Sans"/>
              <a:cs typeface="Open Sans"/>
              <a:sym typeface="Open Sans"/>
            </a:endParaRPr>
          </a:p>
        </p:txBody>
      </p:sp>
      <p:sp>
        <p:nvSpPr>
          <p:cNvPr id="261" name="Google Shape;261;p35"/>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62" name="Google Shape;262;p35"/>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3" name="Google Shape;263;p35"/>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Create a race</a:t>
            </a:r>
            <a:endParaRPr sz="1000">
              <a:solidFill>
                <a:schemeClr val="dk2"/>
              </a:solidFill>
              <a:latin typeface="Open Sans"/>
              <a:ea typeface="Open Sans"/>
              <a:cs typeface="Open Sans"/>
              <a:sym typeface="Open Sans"/>
            </a:endParaRPr>
          </a:p>
        </p:txBody>
      </p:sp>
      <p:sp>
        <p:nvSpPr>
          <p:cNvPr id="264" name="Google Shape;264;p35"/>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Name: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Description</a:t>
            </a:r>
            <a:r>
              <a:rPr lang="en" sz="1000">
                <a:solidFill>
                  <a:schemeClr val="dk2"/>
                </a:solidFill>
                <a:latin typeface="Open Sans"/>
                <a:ea typeface="Open Sans"/>
                <a:cs typeface="Open Sans"/>
                <a:sym typeface="Open Sans"/>
              </a:rPr>
              <a:t>: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Boat Limit</a:t>
            </a:r>
            <a:r>
              <a:rPr lang="en" sz="1000">
                <a:solidFill>
                  <a:schemeClr val="dk2"/>
                </a:solidFill>
                <a:latin typeface="Open Sans"/>
                <a:ea typeface="Open Sans"/>
                <a:cs typeface="Open Sans"/>
                <a:sym typeface="Open Sans"/>
              </a:rPr>
              <a:t>: _____________</a:t>
            </a:r>
            <a:endParaRPr sz="1000">
              <a:solidFill>
                <a:schemeClr val="dk2"/>
              </a:solidFill>
              <a:latin typeface="Open Sans"/>
              <a:ea typeface="Open Sans"/>
              <a:cs typeface="Open Sans"/>
              <a:sym typeface="Open Sans"/>
            </a:endParaRPr>
          </a:p>
        </p:txBody>
      </p:sp>
      <p:cxnSp>
        <p:nvCxnSpPr>
          <p:cNvPr id="265" name="Google Shape;265;p35"/>
          <p:cNvCxnSpPr>
            <a:stCxn id="261" idx="3"/>
            <a:endCxn id="262" idx="1"/>
          </p:cNvCxnSpPr>
          <p:nvPr/>
        </p:nvCxnSpPr>
        <p:spPr>
          <a:xfrm flipH="1" rot="10800000">
            <a:off x="2201075" y="1383475"/>
            <a:ext cx="667800" cy="1444800"/>
          </a:xfrm>
          <a:prstGeom prst="straightConnector1">
            <a:avLst/>
          </a:prstGeom>
          <a:noFill/>
          <a:ln cap="flat" cmpd="sng" w="38100">
            <a:solidFill>
              <a:srgbClr val="CC4125"/>
            </a:solidFill>
            <a:prstDash val="solid"/>
            <a:round/>
            <a:headEnd len="med" w="med" type="none"/>
            <a:tailEnd len="med" w="med" type="triangle"/>
          </a:ln>
        </p:spPr>
      </p:cxnSp>
      <p:sp>
        <p:nvSpPr>
          <p:cNvPr id="266" name="Google Shape;266;p35"/>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race info is saved -&gt; Success screen is shown:</a:t>
            </a:r>
            <a:endParaRPr sz="1200">
              <a:latin typeface="Open Sans"/>
              <a:ea typeface="Open Sans"/>
              <a:cs typeface="Open Sans"/>
              <a:sym typeface="Open Sans"/>
            </a:endParaRPr>
          </a:p>
        </p:txBody>
      </p:sp>
      <p:sp>
        <p:nvSpPr>
          <p:cNvPr id="267" name="Google Shape;267;p35"/>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268" name="Google Shape;268;p35"/>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sp>
        <p:nvSpPr>
          <p:cNvPr id="269" name="Google Shape;269;p35"/>
          <p:cNvSpPr/>
          <p:nvPr/>
        </p:nvSpPr>
        <p:spPr>
          <a:xfrm>
            <a:off x="7533875" y="1451050"/>
            <a:ext cx="14046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Race created</a:t>
            </a:r>
            <a:endParaRPr sz="800">
              <a:latin typeface="Open Sans"/>
              <a:ea typeface="Open Sans"/>
              <a:cs typeface="Open Sans"/>
              <a:sym typeface="Open Sans"/>
            </a:endParaRPr>
          </a:p>
        </p:txBody>
      </p:sp>
      <p:cxnSp>
        <p:nvCxnSpPr>
          <p:cNvPr id="270" name="Google Shape;270;p35"/>
          <p:cNvCxnSpPr>
            <a:stCxn id="267" idx="3"/>
            <a:endCxn id="266"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35"/>
          <p:cNvCxnSpPr>
            <a:stCxn id="267" idx="3"/>
            <a:endCxn id="272"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5"/>
          <p:cNvSpPr/>
          <p:nvPr/>
        </p:nvSpPr>
        <p:spPr>
          <a:xfrm>
            <a:off x="8015800" y="17849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274" name="Google Shape;274;p35"/>
          <p:cNvSpPr/>
          <p:nvPr/>
        </p:nvSpPr>
        <p:spPr>
          <a:xfrm>
            <a:off x="6175875" y="257175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DB can’t save the race -&gt; Error pop up is shown</a:t>
            </a:r>
            <a:r>
              <a:rPr lang="en" sz="1200">
                <a:latin typeface="Open Sans"/>
                <a:ea typeface="Open Sans"/>
                <a:cs typeface="Open Sans"/>
                <a:sym typeface="Open Sans"/>
              </a:rPr>
              <a:t>:</a:t>
            </a:r>
            <a:endParaRPr sz="1200">
              <a:latin typeface="Open Sans"/>
              <a:ea typeface="Open Sans"/>
              <a:cs typeface="Open Sans"/>
              <a:sym typeface="Open Sans"/>
            </a:endParaRPr>
          </a:p>
        </p:txBody>
      </p:sp>
      <p:sp>
        <p:nvSpPr>
          <p:cNvPr id="275" name="Google Shape;275;p35"/>
          <p:cNvSpPr/>
          <p:nvPr/>
        </p:nvSpPr>
        <p:spPr>
          <a:xfrm>
            <a:off x="7533875" y="3168050"/>
            <a:ext cx="14046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a:t>
            </a:r>
            <a:r>
              <a:rPr lang="en" sz="800">
                <a:latin typeface="Open Sans"/>
                <a:ea typeface="Open Sans"/>
                <a:cs typeface="Open Sans"/>
                <a:sym typeface="Open Sans"/>
              </a:rPr>
              <a:t>: Could not create race at this time</a:t>
            </a:r>
            <a:endParaRPr sz="800">
              <a:latin typeface="Open Sans"/>
              <a:ea typeface="Open Sans"/>
              <a:cs typeface="Open Sans"/>
              <a:sym typeface="Open Sans"/>
            </a:endParaRPr>
          </a:p>
        </p:txBody>
      </p:sp>
      <p:sp>
        <p:nvSpPr>
          <p:cNvPr id="276" name="Google Shape;276;p35"/>
          <p:cNvSpPr/>
          <p:nvPr/>
        </p:nvSpPr>
        <p:spPr>
          <a:xfrm>
            <a:off x="8015800" y="3663625"/>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311700" y="119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#5: Create a race</a:t>
            </a:r>
            <a:endParaRPr/>
          </a:p>
        </p:txBody>
      </p:sp>
      <p:graphicFrame>
        <p:nvGraphicFramePr>
          <p:cNvPr id="282" name="Google Shape;282;p36"/>
          <p:cNvGraphicFramePr/>
          <p:nvPr/>
        </p:nvGraphicFramePr>
        <p:xfrm>
          <a:off x="311700" y="8268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 a new race, assign it to a regatta, and add a list of registered participants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Regatta admin;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To add a race that participants can add boats to and compete in, to the overall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and on a regatta's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Race is created and added to the regatta</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Failure: Application fails to create the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Repeated IDs in list, DB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"Add a race"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#5: Create a race</a:t>
            </a:r>
            <a:endParaRPr/>
          </a:p>
        </p:txBody>
      </p:sp>
      <p:graphicFrame>
        <p:nvGraphicFramePr>
          <p:cNvPr id="288" name="Google Shape;288;p37"/>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 race name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enters the race description and boat limit for the race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User clicks the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saves the race and adds its record in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5. Application confirms successful save and creates a page for the race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6. User is directed to the race's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A race with the inputted name has already been added to the </a:t>
                      </a:r>
                      <a:r>
                        <a:rPr lang="en">
                          <a:solidFill>
                            <a:schemeClr val="dk2"/>
                          </a:solidFill>
                          <a:latin typeface="Open Sans"/>
                          <a:ea typeface="Open Sans"/>
                          <a:cs typeface="Open Sans"/>
                          <a:sym typeface="Open Sans"/>
                        </a:rPr>
                        <a:t>regatta’s</a:t>
                      </a:r>
                      <a:r>
                        <a:rPr lang="en">
                          <a:solidFill>
                            <a:schemeClr val="dk2"/>
                          </a:solidFill>
                          <a:latin typeface="Open Sans"/>
                          <a:ea typeface="Open Sans"/>
                          <a:cs typeface="Open Sans"/>
                          <a:sym typeface="Open Sans"/>
                        </a:rPr>
                        <a:t> list.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4a. Race cannot be saved to to an internal error.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#6: Start a race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9" name="Google Shape;299;p39"/>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0" name="Google Shape;300;p39"/>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1" name="Google Shape;301;p39"/>
          <p:cNvSpPr/>
          <p:nvPr/>
        </p:nvSpPr>
        <p:spPr>
          <a:xfrm>
            <a:off x="585000" y="711575"/>
            <a:ext cx="1898400" cy="5538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Race1</a:t>
            </a:r>
            <a:endParaRPr>
              <a:solidFill>
                <a:schemeClr val="lt1"/>
              </a:solidFill>
              <a:latin typeface="Open Sans"/>
              <a:ea typeface="Open Sans"/>
              <a:cs typeface="Open Sans"/>
              <a:sym typeface="Open Sans"/>
            </a:endParaRPr>
          </a:p>
        </p:txBody>
      </p:sp>
      <p:sp>
        <p:nvSpPr>
          <p:cNvPr id="302" name="Google Shape;302;p39"/>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6</a:t>
            </a:r>
            <a:r>
              <a:rPr lang="en" sz="1800">
                <a:solidFill>
                  <a:schemeClr val="dk2"/>
                </a:solidFill>
                <a:latin typeface="Open Sans"/>
                <a:ea typeface="Open Sans"/>
                <a:cs typeface="Open Sans"/>
                <a:sym typeface="Open Sans"/>
              </a:rPr>
              <a:t>: Start a race</a:t>
            </a:r>
            <a:endParaRPr sz="1800">
              <a:solidFill>
                <a:schemeClr val="dk2"/>
              </a:solidFill>
              <a:latin typeface="Open Sans"/>
              <a:ea typeface="Open Sans"/>
              <a:cs typeface="Open Sans"/>
              <a:sym typeface="Open Sans"/>
            </a:endParaRPr>
          </a:p>
        </p:txBody>
      </p:sp>
      <p:sp>
        <p:nvSpPr>
          <p:cNvPr id="303" name="Google Shape;303;p39"/>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4" name="Google Shape;304;p39"/>
          <p:cNvSpPr txBox="1"/>
          <p:nvPr/>
        </p:nvSpPr>
        <p:spPr>
          <a:xfrm>
            <a:off x="2970925" y="1122275"/>
            <a:ext cx="25698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Are you sure you want to start this race?</a:t>
            </a:r>
            <a:endParaRPr sz="1000">
              <a:solidFill>
                <a:schemeClr val="dk2"/>
              </a:solidFill>
              <a:latin typeface="Open Sans"/>
              <a:ea typeface="Open Sans"/>
              <a:cs typeface="Open Sans"/>
              <a:sym typeface="Open Sans"/>
            </a:endParaRPr>
          </a:p>
        </p:txBody>
      </p:sp>
      <p:cxnSp>
        <p:nvCxnSpPr>
          <p:cNvPr id="305" name="Google Shape;305;p39"/>
          <p:cNvCxnSpPr>
            <a:stCxn id="306" idx="3"/>
            <a:endCxn id="303" idx="1"/>
          </p:cNvCxnSpPr>
          <p:nvPr/>
        </p:nvCxnSpPr>
        <p:spPr>
          <a:xfrm flipH="1" rot="10800000">
            <a:off x="2201075" y="1383325"/>
            <a:ext cx="667800" cy="1444800"/>
          </a:xfrm>
          <a:prstGeom prst="straightConnector1">
            <a:avLst/>
          </a:prstGeom>
          <a:noFill/>
          <a:ln cap="flat" cmpd="sng" w="38100">
            <a:solidFill>
              <a:srgbClr val="CC4125"/>
            </a:solidFill>
            <a:prstDash val="solid"/>
            <a:round/>
            <a:headEnd len="med" w="med" type="none"/>
            <a:tailEnd len="med" w="med" type="triangle"/>
          </a:ln>
        </p:spPr>
      </p:cxnSp>
      <p:sp>
        <p:nvSpPr>
          <p:cNvPr id="307" name="Google Shape;307;p39"/>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race is started -&gt; Success screen is shown:</a:t>
            </a:r>
            <a:endParaRPr sz="1200">
              <a:latin typeface="Open Sans"/>
              <a:ea typeface="Open Sans"/>
              <a:cs typeface="Open Sans"/>
              <a:sym typeface="Open Sans"/>
            </a:endParaRPr>
          </a:p>
        </p:txBody>
      </p:sp>
      <p:sp>
        <p:nvSpPr>
          <p:cNvPr id="308" name="Google Shape;308;p39"/>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309" name="Google Shape;309;p39"/>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sp>
        <p:nvSpPr>
          <p:cNvPr id="310" name="Google Shape;310;p39"/>
          <p:cNvSpPr/>
          <p:nvPr/>
        </p:nvSpPr>
        <p:spPr>
          <a:xfrm>
            <a:off x="7533875" y="1451050"/>
            <a:ext cx="14046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Race started</a:t>
            </a:r>
            <a:endParaRPr sz="800">
              <a:latin typeface="Open Sans"/>
              <a:ea typeface="Open Sans"/>
              <a:cs typeface="Open Sans"/>
              <a:sym typeface="Open Sans"/>
            </a:endParaRPr>
          </a:p>
        </p:txBody>
      </p:sp>
      <p:cxnSp>
        <p:nvCxnSpPr>
          <p:cNvPr id="311" name="Google Shape;311;p39"/>
          <p:cNvCxnSpPr>
            <a:stCxn id="308" idx="3"/>
            <a:endCxn id="307"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9"/>
          <p:cNvCxnSpPr>
            <a:stCxn id="308" idx="3"/>
            <a:endCxn id="313"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39"/>
          <p:cNvSpPr/>
          <p:nvPr/>
        </p:nvSpPr>
        <p:spPr>
          <a:xfrm>
            <a:off x="8015800" y="17849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315" name="Google Shape;315;p39"/>
          <p:cNvSpPr/>
          <p:nvPr/>
        </p:nvSpPr>
        <p:spPr>
          <a:xfrm>
            <a:off x="6175875" y="2571750"/>
            <a:ext cx="2883000" cy="25719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No boats are registered for the race. -&gt;</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Another user has already started the race. -&gt;</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Error pop up is shown:</a:t>
            </a:r>
            <a:endParaRPr sz="1200">
              <a:latin typeface="Open Sans"/>
              <a:ea typeface="Open Sans"/>
              <a:cs typeface="Open Sans"/>
              <a:sym typeface="Open Sans"/>
            </a:endParaRPr>
          </a:p>
        </p:txBody>
      </p:sp>
      <p:sp>
        <p:nvSpPr>
          <p:cNvPr id="316" name="Google Shape;316;p39"/>
          <p:cNvSpPr/>
          <p:nvPr/>
        </p:nvSpPr>
        <p:spPr>
          <a:xfrm>
            <a:off x="6175875" y="4303400"/>
            <a:ext cx="14046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a:t>
            </a:r>
            <a:r>
              <a:rPr lang="en" sz="800">
                <a:latin typeface="Open Sans"/>
                <a:ea typeface="Open Sans"/>
                <a:cs typeface="Open Sans"/>
                <a:sym typeface="Open Sans"/>
              </a:rPr>
              <a:t>: A race with no boats cannot be started</a:t>
            </a:r>
            <a:endParaRPr sz="800">
              <a:latin typeface="Open Sans"/>
              <a:ea typeface="Open Sans"/>
              <a:cs typeface="Open Sans"/>
              <a:sym typeface="Open Sans"/>
            </a:endParaRPr>
          </a:p>
        </p:txBody>
      </p:sp>
      <p:sp>
        <p:nvSpPr>
          <p:cNvPr id="317" name="Google Shape;317;p39"/>
          <p:cNvSpPr/>
          <p:nvPr/>
        </p:nvSpPr>
        <p:spPr>
          <a:xfrm>
            <a:off x="6657800" y="4798975"/>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318" name="Google Shape;318;p39"/>
          <p:cNvSpPr/>
          <p:nvPr/>
        </p:nvSpPr>
        <p:spPr>
          <a:xfrm>
            <a:off x="917700" y="2828275"/>
            <a:ext cx="1233000" cy="553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START</a:t>
            </a:r>
            <a:endParaRPr b="1" sz="1700">
              <a:latin typeface="Open Sans"/>
              <a:ea typeface="Open Sans"/>
              <a:cs typeface="Open Sans"/>
              <a:sym typeface="Open Sans"/>
            </a:endParaRPr>
          </a:p>
        </p:txBody>
      </p:sp>
      <p:sp>
        <p:nvSpPr>
          <p:cNvPr id="319" name="Google Shape;319;p39"/>
          <p:cNvSpPr/>
          <p:nvPr/>
        </p:nvSpPr>
        <p:spPr>
          <a:xfrm>
            <a:off x="732825" y="1539525"/>
            <a:ext cx="1613400" cy="78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Open Sans"/>
                <a:ea typeface="Open Sans"/>
                <a:cs typeface="Open Sans"/>
                <a:sym typeface="Open Sans"/>
              </a:rPr>
              <a:t>00:00:00</a:t>
            </a:r>
            <a:endParaRPr b="1" sz="1700">
              <a:solidFill>
                <a:schemeClr val="lt1"/>
              </a:solidFill>
              <a:latin typeface="Open Sans"/>
              <a:ea typeface="Open Sans"/>
              <a:cs typeface="Open Sans"/>
              <a:sym typeface="Open Sans"/>
            </a:endParaRPr>
          </a:p>
        </p:txBody>
      </p:sp>
      <p:sp>
        <p:nvSpPr>
          <p:cNvPr id="320" name="Google Shape;320;p39"/>
          <p:cNvSpPr/>
          <p:nvPr/>
        </p:nvSpPr>
        <p:spPr>
          <a:xfrm>
            <a:off x="7654275" y="4303400"/>
            <a:ext cx="14046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a:t>
            </a:r>
            <a:r>
              <a:rPr lang="en" sz="800">
                <a:latin typeface="Open Sans"/>
                <a:ea typeface="Open Sans"/>
                <a:cs typeface="Open Sans"/>
                <a:sym typeface="Open Sans"/>
              </a:rPr>
              <a:t>: This race was already started </a:t>
            </a:r>
            <a:endParaRPr sz="800">
              <a:latin typeface="Open Sans"/>
              <a:ea typeface="Open Sans"/>
              <a:cs typeface="Open Sans"/>
              <a:sym typeface="Open Sans"/>
            </a:endParaRPr>
          </a:p>
        </p:txBody>
      </p:sp>
      <p:sp>
        <p:nvSpPr>
          <p:cNvPr id="321" name="Google Shape;321;p39"/>
          <p:cNvSpPr/>
          <p:nvPr/>
        </p:nvSpPr>
        <p:spPr>
          <a:xfrm>
            <a:off x="8136200" y="4798975"/>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311700" y="179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#6: Start a race</a:t>
            </a:r>
            <a:endParaRPr/>
          </a:p>
        </p:txBody>
      </p:sp>
      <p:graphicFrame>
        <p:nvGraphicFramePr>
          <p:cNvPr id="327" name="Google Shape;327;p40"/>
          <p:cNvGraphicFramePr/>
          <p:nvPr/>
        </p:nvGraphicFramePr>
        <p:xfrm>
          <a:off x="311700" y="94415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timekeeper starts the race, beginning the stopwatch</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Timekeeper or regatta admin (acting as a timekeeper);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Start a race and record its start time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and on a race's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A list of boat ID's and their finishing times is logged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Failure: Boat ID's and their finishing times are not logged</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No registered boat, race already started, stopwatch fails, DB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user clicks the “Start race”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#6: Start a race</a:t>
            </a:r>
            <a:endParaRPr/>
          </a:p>
        </p:txBody>
      </p:sp>
      <p:graphicFrame>
        <p:nvGraphicFramePr>
          <p:cNvPr id="333" name="Google Shape;333;p41"/>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is directed to the race's timekeeping page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A stopwatch begins</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The races start time is saved to the DB</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No boats are registered for the race.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1b. Another user has already started the race.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2a. The stopwatch does not begin. A "something went wrong" error message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3a. The start time is not saved to the DB.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current method for tracking finishing times in a regatta is fairly archaic: an admin hand writes the order they spot racers crossing the finish line. The finish line for a regatta is not overly visible so viewers have to wait for the standings to be posted. We are digitalising this process so that viewers have a more current knowledge of finishing orders. Our application will allow some admin to create a race and mark when racers finish. Viewers will be able to see this log in real time and be able to access stored race data from previous events. Logs of previous races will be stored and organized by regatta.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#7: Mark when a boat finishes the race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4" name="Google Shape;344;p43"/>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5" name="Google Shape;345;p43"/>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6" name="Google Shape;346;p43"/>
          <p:cNvSpPr/>
          <p:nvPr/>
        </p:nvSpPr>
        <p:spPr>
          <a:xfrm>
            <a:off x="767875" y="1764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347" name="Google Shape;347;p43"/>
          <p:cNvSpPr/>
          <p:nvPr/>
        </p:nvSpPr>
        <p:spPr>
          <a:xfrm>
            <a:off x="767875" y="2069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348" name="Google Shape;348;p43"/>
          <p:cNvSpPr/>
          <p:nvPr/>
        </p:nvSpPr>
        <p:spPr>
          <a:xfrm>
            <a:off x="767875" y="2374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349" name="Google Shape;349;p43"/>
          <p:cNvSpPr/>
          <p:nvPr/>
        </p:nvSpPr>
        <p:spPr>
          <a:xfrm>
            <a:off x="767875" y="26789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350" name="Google Shape;350;p43"/>
          <p:cNvSpPr txBox="1"/>
          <p:nvPr/>
        </p:nvSpPr>
        <p:spPr>
          <a:xfrm>
            <a:off x="5490000" y="138050"/>
            <a:ext cx="32622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7</a:t>
            </a:r>
            <a:r>
              <a:rPr lang="en" sz="1800">
                <a:solidFill>
                  <a:schemeClr val="dk2"/>
                </a:solidFill>
                <a:latin typeface="Open Sans"/>
                <a:ea typeface="Open Sans"/>
                <a:cs typeface="Open Sans"/>
                <a:sym typeface="Open Sans"/>
              </a:rPr>
              <a:t>: Mark when a boat finishes</a:t>
            </a:r>
            <a:endParaRPr sz="1800">
              <a:solidFill>
                <a:schemeClr val="dk2"/>
              </a:solidFill>
              <a:latin typeface="Open Sans"/>
              <a:ea typeface="Open Sans"/>
              <a:cs typeface="Open Sans"/>
              <a:sym typeface="Open Sans"/>
            </a:endParaRPr>
          </a:p>
        </p:txBody>
      </p:sp>
      <p:sp>
        <p:nvSpPr>
          <p:cNvPr id="351" name="Google Shape;351;p43"/>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52" name="Google Shape;352;p43"/>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cxnSp>
        <p:nvCxnSpPr>
          <p:cNvPr id="353" name="Google Shape;353;p43"/>
          <p:cNvCxnSpPr>
            <a:stCxn id="354" idx="3"/>
            <a:endCxn id="351" idx="1"/>
          </p:cNvCxnSpPr>
          <p:nvPr/>
        </p:nvCxnSpPr>
        <p:spPr>
          <a:xfrm flipH="1" rot="10800000">
            <a:off x="2150700" y="1383200"/>
            <a:ext cx="718200" cy="2132100"/>
          </a:xfrm>
          <a:prstGeom prst="straightConnector1">
            <a:avLst/>
          </a:prstGeom>
          <a:noFill/>
          <a:ln cap="flat" cmpd="sng" w="38100">
            <a:solidFill>
              <a:srgbClr val="CC4125"/>
            </a:solidFill>
            <a:prstDash val="solid"/>
            <a:round/>
            <a:headEnd len="med" w="med" type="none"/>
            <a:tailEnd len="med" w="med" type="triangle"/>
          </a:ln>
        </p:spPr>
      </p:cxnSp>
      <p:sp>
        <p:nvSpPr>
          <p:cNvPr id="355" name="Google Shape;355;p43"/>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nothing is changed</a:t>
            </a:r>
            <a:endParaRPr>
              <a:latin typeface="Open Sans"/>
              <a:ea typeface="Open Sans"/>
              <a:cs typeface="Open Sans"/>
              <a:sym typeface="Open Sans"/>
            </a:endParaRPr>
          </a:p>
        </p:txBody>
      </p:sp>
      <p:sp>
        <p:nvSpPr>
          <p:cNvPr id="356" name="Google Shape;356;p43"/>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save the finish time properly -&gt; error pop up is shown:  </a:t>
            </a:r>
            <a:endParaRPr>
              <a:latin typeface="Open Sans"/>
              <a:ea typeface="Open Sans"/>
              <a:cs typeface="Open Sans"/>
              <a:sym typeface="Open Sans"/>
            </a:endParaRPr>
          </a:p>
        </p:txBody>
      </p:sp>
      <p:sp>
        <p:nvSpPr>
          <p:cNvPr id="357" name="Google Shape;357;p43"/>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save and the </a:t>
            </a:r>
            <a:r>
              <a:rPr lang="en" sz="1200">
                <a:latin typeface="Open Sans"/>
                <a:ea typeface="Open Sans"/>
                <a:cs typeface="Open Sans"/>
                <a:sym typeface="Open Sans"/>
              </a:rPr>
              <a:t>finish</a:t>
            </a:r>
            <a:r>
              <a:rPr lang="en" sz="1200">
                <a:latin typeface="Open Sans"/>
                <a:ea typeface="Open Sans"/>
                <a:cs typeface="Open Sans"/>
                <a:sym typeface="Open Sans"/>
              </a:rPr>
              <a:t> time is sent to the server and added to the race’s page -&gt; Success screen is shown:</a:t>
            </a:r>
            <a:endParaRPr sz="1200">
              <a:latin typeface="Open Sans"/>
              <a:ea typeface="Open Sans"/>
              <a:cs typeface="Open Sans"/>
              <a:sym typeface="Open Sans"/>
            </a:endParaRPr>
          </a:p>
        </p:txBody>
      </p:sp>
      <p:sp>
        <p:nvSpPr>
          <p:cNvPr id="358" name="Google Shape;358;p43"/>
          <p:cNvSpPr/>
          <p:nvPr/>
        </p:nvSpPr>
        <p:spPr>
          <a:xfrm>
            <a:off x="4841850" y="1001113"/>
            <a:ext cx="741300" cy="3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SAVE</a:t>
            </a:r>
            <a:endParaRPr sz="900">
              <a:latin typeface="Open Sans"/>
              <a:ea typeface="Open Sans"/>
              <a:cs typeface="Open Sans"/>
              <a:sym typeface="Open Sans"/>
            </a:endParaRPr>
          </a:p>
        </p:txBody>
      </p:sp>
      <p:sp>
        <p:nvSpPr>
          <p:cNvPr id="359" name="Google Shape;359;p43"/>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360" name="Google Shape;360;p43"/>
          <p:cNvCxnSpPr>
            <a:stCxn id="359" idx="2"/>
            <a:endCxn id="355"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361" name="Google Shape;361;p43"/>
          <p:cNvSpPr/>
          <p:nvPr/>
        </p:nvSpPr>
        <p:spPr>
          <a:xfrm>
            <a:off x="7533875" y="1603450"/>
            <a:ext cx="14946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 finished at  01 : 28: 14</a:t>
            </a:r>
            <a:endParaRPr sz="800">
              <a:latin typeface="Open Sans"/>
              <a:ea typeface="Open Sans"/>
              <a:cs typeface="Open Sans"/>
              <a:sym typeface="Open Sans"/>
            </a:endParaRPr>
          </a:p>
        </p:txBody>
      </p:sp>
      <p:cxnSp>
        <p:nvCxnSpPr>
          <p:cNvPr id="362" name="Google Shape;362;p43"/>
          <p:cNvCxnSpPr>
            <a:stCxn id="358" idx="3"/>
            <a:endCxn id="357" idx="1"/>
          </p:cNvCxnSpPr>
          <p:nvPr/>
        </p:nvCxnSpPr>
        <p:spPr>
          <a:xfrm>
            <a:off x="5583150" y="1163563"/>
            <a:ext cx="592800" cy="2199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43"/>
          <p:cNvSpPr/>
          <p:nvPr/>
        </p:nvSpPr>
        <p:spPr>
          <a:xfrm>
            <a:off x="7533875" y="322330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save boat time. SMS</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fail.</a:t>
            </a:r>
            <a:endParaRPr sz="800">
              <a:latin typeface="Open Sans"/>
              <a:ea typeface="Open Sans"/>
              <a:cs typeface="Open Sans"/>
              <a:sym typeface="Open Sans"/>
            </a:endParaRPr>
          </a:p>
        </p:txBody>
      </p:sp>
      <p:sp>
        <p:nvSpPr>
          <p:cNvPr id="364" name="Google Shape;364;p43"/>
          <p:cNvSpPr/>
          <p:nvPr/>
        </p:nvSpPr>
        <p:spPr>
          <a:xfrm>
            <a:off x="8258375" y="34639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365" name="Google Shape;365;p43"/>
          <p:cNvSpPr/>
          <p:nvPr/>
        </p:nvSpPr>
        <p:spPr>
          <a:xfrm>
            <a:off x="8466825" y="19067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cxnSp>
        <p:nvCxnSpPr>
          <p:cNvPr id="366" name="Google Shape;366;p43"/>
          <p:cNvCxnSpPr>
            <a:stCxn id="358" idx="3"/>
            <a:endCxn id="356" idx="1"/>
          </p:cNvCxnSpPr>
          <p:nvPr/>
        </p:nvCxnSpPr>
        <p:spPr>
          <a:xfrm>
            <a:off x="5583150" y="1163563"/>
            <a:ext cx="562200" cy="19233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3"/>
          <p:cNvSpPr txBox="1"/>
          <p:nvPr/>
        </p:nvSpPr>
        <p:spPr>
          <a:xfrm>
            <a:off x="3102550" y="785750"/>
            <a:ext cx="15939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Current Time:</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01 : 28 : 14</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
              <a:solidFill>
                <a:schemeClr val="dk2"/>
              </a:solidFill>
              <a:latin typeface="Open Sans"/>
              <a:ea typeface="Open Sans"/>
              <a:cs typeface="Open Sans"/>
              <a:sym typeface="Open Sans"/>
            </a:endParaRPr>
          </a:p>
          <a:p>
            <a:pPr indent="0" lvl="0" marL="0" rtl="0" algn="l">
              <a:spcBef>
                <a:spcPts val="0"/>
              </a:spcBef>
              <a:spcAft>
                <a:spcPts val="0"/>
              </a:spcAft>
              <a:buNone/>
            </a:pPr>
            <a:r>
              <a:rPr lang="en" sz="1100">
                <a:solidFill>
                  <a:schemeClr val="dk2"/>
                </a:solidFill>
                <a:latin typeface="Open Sans"/>
                <a:ea typeface="Open Sans"/>
                <a:cs typeface="Open Sans"/>
                <a:sym typeface="Open Sans"/>
              </a:rPr>
              <a:t>Sail Number </a:t>
            </a:r>
            <a:r>
              <a:rPr lang="en" sz="1100">
                <a:solidFill>
                  <a:srgbClr val="FF0000"/>
                </a:solidFill>
                <a:latin typeface="Open Sans"/>
                <a:ea typeface="Open Sans"/>
                <a:cs typeface="Open Sans"/>
                <a:sym typeface="Open Sans"/>
              </a:rPr>
              <a:t>*</a:t>
            </a:r>
            <a:endParaRPr sz="1100">
              <a:solidFill>
                <a:srgbClr val="FF0000"/>
              </a:solidFill>
              <a:latin typeface="Open Sans"/>
              <a:ea typeface="Open Sans"/>
              <a:cs typeface="Open Sans"/>
              <a:sym typeface="Open Sans"/>
            </a:endParaRPr>
          </a:p>
        </p:txBody>
      </p:sp>
      <p:sp>
        <p:nvSpPr>
          <p:cNvPr id="354" name="Google Shape;354;p43"/>
          <p:cNvSpPr/>
          <p:nvPr/>
        </p:nvSpPr>
        <p:spPr>
          <a:xfrm>
            <a:off x="917700" y="3238400"/>
            <a:ext cx="1233000" cy="553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MARK</a:t>
            </a:r>
            <a:endParaRPr b="1" sz="1700">
              <a:latin typeface="Open Sans"/>
              <a:ea typeface="Open Sans"/>
              <a:cs typeface="Open Sans"/>
              <a:sym typeface="Open Sans"/>
            </a:endParaRPr>
          </a:p>
        </p:txBody>
      </p:sp>
      <p:sp>
        <p:nvSpPr>
          <p:cNvPr id="368" name="Google Shape;368;p43"/>
          <p:cNvSpPr/>
          <p:nvPr/>
        </p:nvSpPr>
        <p:spPr>
          <a:xfrm>
            <a:off x="3173000" y="1625250"/>
            <a:ext cx="1398900" cy="21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		    </a:t>
            </a:r>
            <a:r>
              <a:rPr lang="en" sz="1100">
                <a:latin typeface="Open Sans"/>
                <a:ea typeface="Open Sans"/>
                <a:cs typeface="Open Sans"/>
                <a:sym typeface="Open Sans"/>
              </a:rPr>
              <a:t>v</a:t>
            </a:r>
            <a:endParaRPr sz="1100">
              <a:latin typeface="Open Sans"/>
              <a:ea typeface="Open Sans"/>
              <a:cs typeface="Open Sans"/>
              <a:sym typeface="Open Sans"/>
            </a:endParaRPr>
          </a:p>
        </p:txBody>
      </p:sp>
      <p:sp>
        <p:nvSpPr>
          <p:cNvPr id="369" name="Google Shape;369;p43"/>
          <p:cNvSpPr/>
          <p:nvPr/>
        </p:nvSpPr>
        <p:spPr>
          <a:xfrm>
            <a:off x="715825" y="771463"/>
            <a:ext cx="1613400" cy="78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Open Sans"/>
                <a:ea typeface="Open Sans"/>
                <a:cs typeface="Open Sans"/>
                <a:sym typeface="Open Sans"/>
              </a:rPr>
              <a:t>01:28:14</a:t>
            </a:r>
            <a:endParaRPr b="1" sz="1700">
              <a:solidFill>
                <a:schemeClr val="lt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#7: Mark when a boat finishes the race</a:t>
            </a:r>
            <a:endParaRPr/>
          </a:p>
        </p:txBody>
      </p:sp>
      <p:graphicFrame>
        <p:nvGraphicFramePr>
          <p:cNvPr id="375" name="Google Shape;375;p44"/>
          <p:cNvGraphicFramePr/>
          <p:nvPr/>
        </p:nvGraphicFramePr>
        <p:xfrm>
          <a:off x="311700" y="1076800"/>
          <a:ext cx="3000000" cy="3000000"/>
        </p:xfrm>
        <a:graphic>
          <a:graphicData uri="http://schemas.openxmlformats.org/drawingml/2006/table">
            <a:tbl>
              <a:tblPr>
                <a:noFill/>
                <a:tableStyleId>{5D14AEBA-39E4-4057-AF1E-DC4C28E17ADC}</a:tableStyleId>
              </a:tblPr>
              <a:tblGrid>
                <a:gridCol w="1580875"/>
                <a:gridCol w="693972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timekeepers marks when a boat finishes the race, saving the timestamp and boat's ID</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Timekeeper, Secondary: DB, SMS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Save the current timestamp and boat's ID when a boat crosses the finish line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has started a race, and is on the timekeeping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boat’s finishing time and ID are saved</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4994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finish time for the boat does not save correctly, this could be a SMS request fail or a DB issue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“Mark”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#7: Mark when a boat finishes the race</a:t>
            </a:r>
            <a:endParaRPr/>
          </a:p>
        </p:txBody>
      </p:sp>
      <p:graphicFrame>
        <p:nvGraphicFramePr>
          <p:cNvPr id="381" name="Google Shape;381;p45"/>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 row is added to the "Finishing times" list with the current timestamp and an empty "ID" field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fills out the ID field; selectable suggestions from the race's list of registered boats appear as they type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User clicks the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The ID and timestamp are sent to the server via SMS and added to the race's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t>
                      </a:r>
                      <a:r>
                        <a:rPr lang="en">
                          <a:solidFill>
                            <a:schemeClr val="dk2"/>
                          </a:solidFill>
                          <a:latin typeface="Open Sans"/>
                          <a:ea typeface="Open Sans"/>
                          <a:cs typeface="Open Sans"/>
                          <a:sym typeface="Open Sans"/>
                        </a:rPr>
                        <a:t>Info cannot be sent due to an internal error. Application periodically reattempts request until it is sent.</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Info could not be saved in the database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1. The inputted ID does not exist in the list. User manually finishes typing it in.</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2. If all IDs have been accounted for, the stopwatch stops running and a "race completed" message appears to the user and on the race's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#8: Disqualify a boat from a race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2" name="Google Shape;392;p47"/>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3" name="Google Shape;393;p47"/>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4" name="Google Shape;394;p47"/>
          <p:cNvSpPr/>
          <p:nvPr/>
        </p:nvSpPr>
        <p:spPr>
          <a:xfrm>
            <a:off x="779550" y="16760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395" name="Google Shape;395;p47"/>
          <p:cNvSpPr/>
          <p:nvPr/>
        </p:nvSpPr>
        <p:spPr>
          <a:xfrm>
            <a:off x="779550" y="19808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396" name="Google Shape;396;p47"/>
          <p:cNvSpPr/>
          <p:nvPr/>
        </p:nvSpPr>
        <p:spPr>
          <a:xfrm>
            <a:off x="779550" y="22856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397" name="Google Shape;397;p47"/>
          <p:cNvSpPr/>
          <p:nvPr/>
        </p:nvSpPr>
        <p:spPr>
          <a:xfrm>
            <a:off x="779550" y="25904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398" name="Google Shape;398;p47"/>
          <p:cNvSpPr txBox="1"/>
          <p:nvPr/>
        </p:nvSpPr>
        <p:spPr>
          <a:xfrm>
            <a:off x="5337600" y="138050"/>
            <a:ext cx="37551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8</a:t>
            </a:r>
            <a:r>
              <a:rPr lang="en" sz="1800">
                <a:solidFill>
                  <a:schemeClr val="dk2"/>
                </a:solidFill>
                <a:latin typeface="Open Sans"/>
                <a:ea typeface="Open Sans"/>
                <a:cs typeface="Open Sans"/>
                <a:sym typeface="Open Sans"/>
              </a:rPr>
              <a:t>: Disqualify a boat from the race</a:t>
            </a:r>
            <a:endParaRPr sz="1800">
              <a:solidFill>
                <a:schemeClr val="dk2"/>
              </a:solidFill>
              <a:latin typeface="Open Sans"/>
              <a:ea typeface="Open Sans"/>
              <a:cs typeface="Open Sans"/>
              <a:sym typeface="Open Sans"/>
            </a:endParaRPr>
          </a:p>
        </p:txBody>
      </p:sp>
      <p:sp>
        <p:nvSpPr>
          <p:cNvPr id="399" name="Google Shape;399;p47"/>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0" name="Google Shape;400;p47"/>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cxnSp>
        <p:nvCxnSpPr>
          <p:cNvPr id="401" name="Google Shape;401;p47"/>
          <p:cNvCxnSpPr>
            <a:stCxn id="402" idx="3"/>
            <a:endCxn id="399" idx="1"/>
          </p:cNvCxnSpPr>
          <p:nvPr/>
        </p:nvCxnSpPr>
        <p:spPr>
          <a:xfrm flipH="1" rot="10800000">
            <a:off x="2281500" y="1383475"/>
            <a:ext cx="587400" cy="2558400"/>
          </a:xfrm>
          <a:prstGeom prst="straightConnector1">
            <a:avLst/>
          </a:prstGeom>
          <a:noFill/>
          <a:ln cap="flat" cmpd="sng" w="38100">
            <a:solidFill>
              <a:srgbClr val="CC4125"/>
            </a:solidFill>
            <a:prstDash val="solid"/>
            <a:round/>
            <a:headEnd len="med" w="med" type="none"/>
            <a:tailEnd len="med" w="med" type="triangle"/>
          </a:ln>
        </p:spPr>
      </p:cxnSp>
      <p:sp>
        <p:nvSpPr>
          <p:cNvPr id="403" name="Google Shape;403;p47"/>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nothing is changed</a:t>
            </a:r>
            <a:endParaRPr>
              <a:latin typeface="Open Sans"/>
              <a:ea typeface="Open Sans"/>
              <a:cs typeface="Open Sans"/>
              <a:sym typeface="Open Sans"/>
            </a:endParaRPr>
          </a:p>
        </p:txBody>
      </p:sp>
      <p:sp>
        <p:nvSpPr>
          <p:cNvPr id="404" name="Google Shape;404;p47"/>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SMS request failed -&gt; error pop up is shown:  </a:t>
            </a:r>
            <a:endParaRPr>
              <a:latin typeface="Open Sans"/>
              <a:ea typeface="Open Sans"/>
              <a:cs typeface="Open Sans"/>
              <a:sym typeface="Open Sans"/>
            </a:endParaRPr>
          </a:p>
        </p:txBody>
      </p:sp>
      <p:sp>
        <p:nvSpPr>
          <p:cNvPr id="405" name="Google Shape;405;p47"/>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inputs sail number, selects DNF or DNS then clicks save. The boat is removed from the race.</a:t>
            </a:r>
            <a:endParaRPr sz="1200">
              <a:latin typeface="Open Sans"/>
              <a:ea typeface="Open Sans"/>
              <a:cs typeface="Open Sans"/>
              <a:sym typeface="Open Sans"/>
            </a:endParaRPr>
          </a:p>
        </p:txBody>
      </p:sp>
      <p:sp>
        <p:nvSpPr>
          <p:cNvPr id="406" name="Google Shape;406;p47"/>
          <p:cNvSpPr/>
          <p:nvPr/>
        </p:nvSpPr>
        <p:spPr>
          <a:xfrm>
            <a:off x="4841850" y="1001113"/>
            <a:ext cx="741300" cy="3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SAVE</a:t>
            </a:r>
            <a:endParaRPr sz="900">
              <a:latin typeface="Open Sans"/>
              <a:ea typeface="Open Sans"/>
              <a:cs typeface="Open Sans"/>
              <a:sym typeface="Open Sans"/>
            </a:endParaRPr>
          </a:p>
        </p:txBody>
      </p:sp>
      <p:sp>
        <p:nvSpPr>
          <p:cNvPr id="407" name="Google Shape;407;p47"/>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408" name="Google Shape;408;p47"/>
          <p:cNvCxnSpPr>
            <a:stCxn id="407" idx="2"/>
            <a:endCxn id="403"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409" name="Google Shape;409;p47"/>
          <p:cNvSpPr/>
          <p:nvPr/>
        </p:nvSpPr>
        <p:spPr>
          <a:xfrm>
            <a:off x="7533875" y="1603450"/>
            <a:ext cx="14946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 has been disqualified.</a:t>
            </a:r>
            <a:endParaRPr sz="800">
              <a:latin typeface="Open Sans"/>
              <a:ea typeface="Open Sans"/>
              <a:cs typeface="Open Sans"/>
              <a:sym typeface="Open Sans"/>
            </a:endParaRPr>
          </a:p>
        </p:txBody>
      </p:sp>
      <p:cxnSp>
        <p:nvCxnSpPr>
          <p:cNvPr id="410" name="Google Shape;410;p47"/>
          <p:cNvCxnSpPr>
            <a:stCxn id="406" idx="3"/>
            <a:endCxn id="405" idx="1"/>
          </p:cNvCxnSpPr>
          <p:nvPr/>
        </p:nvCxnSpPr>
        <p:spPr>
          <a:xfrm>
            <a:off x="5583150" y="1163563"/>
            <a:ext cx="592800" cy="21990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p47"/>
          <p:cNvSpPr/>
          <p:nvPr/>
        </p:nvSpPr>
        <p:spPr>
          <a:xfrm>
            <a:off x="7533875" y="322330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disqualify boat. SMS</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fail.</a:t>
            </a:r>
            <a:endParaRPr sz="800">
              <a:latin typeface="Open Sans"/>
              <a:ea typeface="Open Sans"/>
              <a:cs typeface="Open Sans"/>
              <a:sym typeface="Open Sans"/>
            </a:endParaRPr>
          </a:p>
        </p:txBody>
      </p:sp>
      <p:sp>
        <p:nvSpPr>
          <p:cNvPr id="412" name="Google Shape;412;p47"/>
          <p:cNvSpPr/>
          <p:nvPr/>
        </p:nvSpPr>
        <p:spPr>
          <a:xfrm>
            <a:off x="8258375" y="34639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413" name="Google Shape;413;p47"/>
          <p:cNvSpPr/>
          <p:nvPr/>
        </p:nvSpPr>
        <p:spPr>
          <a:xfrm>
            <a:off x="8466825" y="19067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cxnSp>
        <p:nvCxnSpPr>
          <p:cNvPr id="414" name="Google Shape;414;p47"/>
          <p:cNvCxnSpPr>
            <a:stCxn id="406" idx="3"/>
            <a:endCxn id="404" idx="1"/>
          </p:cNvCxnSpPr>
          <p:nvPr/>
        </p:nvCxnSpPr>
        <p:spPr>
          <a:xfrm>
            <a:off x="5583150" y="1163563"/>
            <a:ext cx="562200" cy="192330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47"/>
          <p:cNvSpPr txBox="1"/>
          <p:nvPr/>
        </p:nvSpPr>
        <p:spPr>
          <a:xfrm>
            <a:off x="3102550" y="785750"/>
            <a:ext cx="15939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Disqualify a boat:</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600">
              <a:solidFill>
                <a:schemeClr val="dk2"/>
              </a:solidFill>
              <a:latin typeface="Open Sans"/>
              <a:ea typeface="Open Sans"/>
              <a:cs typeface="Open Sans"/>
              <a:sym typeface="Open Sans"/>
            </a:endParaRPr>
          </a:p>
          <a:p>
            <a:pPr indent="0" lvl="0" marL="0" rtl="0" algn="l">
              <a:spcBef>
                <a:spcPts val="0"/>
              </a:spcBef>
              <a:spcAft>
                <a:spcPts val="0"/>
              </a:spcAft>
              <a:buNone/>
            </a:pPr>
            <a:r>
              <a:rPr lang="en" sz="1100">
                <a:solidFill>
                  <a:schemeClr val="dk2"/>
                </a:solidFill>
                <a:latin typeface="Open Sans"/>
                <a:ea typeface="Open Sans"/>
                <a:cs typeface="Open Sans"/>
                <a:sym typeface="Open Sans"/>
              </a:rPr>
              <a:t>Sail Number </a:t>
            </a:r>
            <a:r>
              <a:rPr lang="en" sz="1100">
                <a:solidFill>
                  <a:srgbClr val="FF0000"/>
                </a:solidFill>
                <a:latin typeface="Open Sans"/>
                <a:ea typeface="Open Sans"/>
                <a:cs typeface="Open Sans"/>
                <a:sym typeface="Open Sans"/>
              </a:rPr>
              <a:t>*</a:t>
            </a:r>
            <a:endParaRPr sz="1100">
              <a:solidFill>
                <a:srgbClr val="FF0000"/>
              </a:solidFill>
              <a:latin typeface="Open Sans"/>
              <a:ea typeface="Open Sans"/>
              <a:cs typeface="Open Sans"/>
              <a:sym typeface="Open Sans"/>
            </a:endParaRPr>
          </a:p>
          <a:p>
            <a:pPr indent="0" lvl="0" marL="0" rtl="0" algn="l">
              <a:spcBef>
                <a:spcPts val="0"/>
              </a:spcBef>
              <a:spcAft>
                <a:spcPts val="0"/>
              </a:spcAft>
              <a:buNone/>
            </a:pPr>
            <a:r>
              <a:t/>
            </a:r>
            <a:endParaRPr sz="1100">
              <a:solidFill>
                <a:srgbClr val="FF0000"/>
              </a:solidFill>
              <a:latin typeface="Open Sans"/>
              <a:ea typeface="Open Sans"/>
              <a:cs typeface="Open Sans"/>
              <a:sym typeface="Open Sans"/>
            </a:endParaRPr>
          </a:p>
          <a:p>
            <a:pPr indent="0" lvl="0" marL="0" rtl="0" algn="l">
              <a:spcBef>
                <a:spcPts val="0"/>
              </a:spcBef>
              <a:spcAft>
                <a:spcPts val="0"/>
              </a:spcAft>
              <a:buNone/>
            </a:pPr>
            <a:r>
              <a:t/>
            </a:r>
            <a:endParaRPr sz="1700">
              <a:solidFill>
                <a:srgbClr val="FF0000"/>
              </a:solidFill>
              <a:latin typeface="Open Sans"/>
              <a:ea typeface="Open Sans"/>
              <a:cs typeface="Open Sans"/>
              <a:sym typeface="Open Sans"/>
            </a:endParaRPr>
          </a:p>
          <a:p>
            <a:pPr indent="0" lvl="0" marL="0" rtl="0" algn="l">
              <a:spcBef>
                <a:spcPts val="0"/>
              </a:spcBef>
              <a:spcAft>
                <a:spcPts val="0"/>
              </a:spcAft>
              <a:buNone/>
            </a:pPr>
            <a:r>
              <a:rPr lang="en" sz="1100">
                <a:solidFill>
                  <a:schemeClr val="dk2"/>
                </a:solidFill>
                <a:latin typeface="Open Sans"/>
                <a:ea typeface="Open Sans"/>
                <a:cs typeface="Open Sans"/>
                <a:sym typeface="Open Sans"/>
              </a:rPr>
              <a:t>     DNS         DNF</a:t>
            </a:r>
            <a:endParaRPr sz="1100">
              <a:solidFill>
                <a:schemeClr val="dk2"/>
              </a:solidFill>
              <a:latin typeface="Open Sans"/>
              <a:ea typeface="Open Sans"/>
              <a:cs typeface="Open Sans"/>
              <a:sym typeface="Open Sans"/>
            </a:endParaRPr>
          </a:p>
        </p:txBody>
      </p:sp>
      <p:sp>
        <p:nvSpPr>
          <p:cNvPr id="416" name="Google Shape;416;p47"/>
          <p:cNvSpPr/>
          <p:nvPr/>
        </p:nvSpPr>
        <p:spPr>
          <a:xfrm>
            <a:off x="917700" y="3070500"/>
            <a:ext cx="1233000" cy="553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MARK</a:t>
            </a:r>
            <a:endParaRPr b="1" sz="1700">
              <a:latin typeface="Open Sans"/>
              <a:ea typeface="Open Sans"/>
              <a:cs typeface="Open Sans"/>
              <a:sym typeface="Open Sans"/>
            </a:endParaRPr>
          </a:p>
        </p:txBody>
      </p:sp>
      <p:sp>
        <p:nvSpPr>
          <p:cNvPr id="417" name="Google Shape;417;p47"/>
          <p:cNvSpPr/>
          <p:nvPr/>
        </p:nvSpPr>
        <p:spPr>
          <a:xfrm>
            <a:off x="3173000" y="1396650"/>
            <a:ext cx="1398900" cy="21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		    </a:t>
            </a:r>
            <a:r>
              <a:rPr lang="en" sz="1100">
                <a:latin typeface="Open Sans"/>
                <a:ea typeface="Open Sans"/>
                <a:cs typeface="Open Sans"/>
                <a:sym typeface="Open Sans"/>
              </a:rPr>
              <a:t>v</a:t>
            </a:r>
            <a:endParaRPr sz="1100">
              <a:latin typeface="Open Sans"/>
              <a:ea typeface="Open Sans"/>
              <a:cs typeface="Open Sans"/>
              <a:sym typeface="Open Sans"/>
            </a:endParaRPr>
          </a:p>
        </p:txBody>
      </p:sp>
      <p:sp>
        <p:nvSpPr>
          <p:cNvPr id="402" name="Google Shape;402;p47"/>
          <p:cNvSpPr/>
          <p:nvPr/>
        </p:nvSpPr>
        <p:spPr>
          <a:xfrm>
            <a:off x="786900" y="3779425"/>
            <a:ext cx="1494600" cy="324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Add DNS/DNF</a:t>
            </a:r>
            <a:endParaRPr>
              <a:latin typeface="Open Sans"/>
              <a:ea typeface="Open Sans"/>
              <a:cs typeface="Open Sans"/>
              <a:sym typeface="Open Sans"/>
            </a:endParaRPr>
          </a:p>
        </p:txBody>
      </p:sp>
      <p:sp>
        <p:nvSpPr>
          <p:cNvPr id="418" name="Google Shape;418;p47"/>
          <p:cNvSpPr/>
          <p:nvPr/>
        </p:nvSpPr>
        <p:spPr>
          <a:xfrm>
            <a:off x="3212625" y="1774225"/>
            <a:ext cx="141000" cy="14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19" name="Google Shape;419;p47"/>
          <p:cNvSpPr/>
          <p:nvPr/>
        </p:nvSpPr>
        <p:spPr>
          <a:xfrm>
            <a:off x="3822225" y="1774225"/>
            <a:ext cx="141000" cy="14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0" name="Google Shape;420;p47"/>
          <p:cNvSpPr/>
          <p:nvPr/>
        </p:nvSpPr>
        <p:spPr>
          <a:xfrm>
            <a:off x="727500" y="769225"/>
            <a:ext cx="1613400" cy="78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Open Sans"/>
                <a:ea typeface="Open Sans"/>
                <a:cs typeface="Open Sans"/>
                <a:sym typeface="Open Sans"/>
              </a:rPr>
              <a:t>00:00:00</a:t>
            </a:r>
            <a:endParaRPr b="1" sz="1700">
              <a:solidFill>
                <a:schemeClr val="lt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#8: Disqualify a boat from a race</a:t>
            </a:r>
            <a:endParaRPr/>
          </a:p>
        </p:txBody>
      </p:sp>
      <p:graphicFrame>
        <p:nvGraphicFramePr>
          <p:cNvPr id="426" name="Google Shape;426;p48"/>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A boat should be disqualified if it did not start or finish the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Primary: Timekeeper, Secondary: DB, SMS API</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Disqualify the boat from the race and indicate whether it is a DNS or DNF</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User is logged in, has started a race, and is on the timekeeping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The boat is disqualified from the race, or it remains in the running</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a:solidFill>
                            <a:schemeClr val="dk2"/>
                          </a:solidFill>
                          <a:latin typeface="Open Sans"/>
                          <a:ea typeface="Open Sans"/>
                          <a:cs typeface="Open Sans"/>
                          <a:sym typeface="Open Sans"/>
                        </a:rPr>
                        <a:t>Specified boat ID is not in the race, SMS request fails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"Add DNS/DNF"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#8: Disqualify a boat from a race</a:t>
            </a:r>
            <a:endParaRPr/>
          </a:p>
        </p:txBody>
      </p:sp>
      <p:graphicFrame>
        <p:nvGraphicFramePr>
          <p:cNvPr id="432" name="Google Shape;432;p49"/>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 boat ID and selects whether it was a DNS or DNF</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clicks the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The ID and result are sent to the server via SMS and added to the race's page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Specified ID is not registered for the race.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Info cannot be sent due to an internal error. Application periodically reattempts request until it is sent.</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#9: Edit a regatta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43" name="Google Shape;443;p51"/>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44" name="Google Shape;444;p51"/>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45" name="Google Shape;445;p51"/>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46" name="Google Shape;446;p51"/>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47" name="Google Shape;447;p51"/>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48" name="Google Shape;448;p51"/>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49" name="Google Shape;449;p51"/>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9</a:t>
            </a:r>
            <a:r>
              <a:rPr lang="en" sz="1800">
                <a:solidFill>
                  <a:schemeClr val="dk2"/>
                </a:solidFill>
                <a:latin typeface="Open Sans"/>
                <a:ea typeface="Open Sans"/>
                <a:cs typeface="Open Sans"/>
                <a:sym typeface="Open Sans"/>
              </a:rPr>
              <a:t>: Edit a Regatta</a:t>
            </a:r>
            <a:endParaRPr sz="1800">
              <a:solidFill>
                <a:schemeClr val="dk2"/>
              </a:solidFill>
              <a:latin typeface="Open Sans"/>
              <a:ea typeface="Open Sans"/>
              <a:cs typeface="Open Sans"/>
              <a:sym typeface="Open Sans"/>
            </a:endParaRPr>
          </a:p>
        </p:txBody>
      </p:sp>
      <p:sp>
        <p:nvSpPr>
          <p:cNvPr id="450" name="Google Shape;450;p51"/>
          <p:cNvSpPr/>
          <p:nvPr/>
        </p:nvSpPr>
        <p:spPr>
          <a:xfrm>
            <a:off x="1808375" y="115662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51" name="Google Shape;451;p51"/>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52" name="Google Shape;452;p51"/>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EDIT REGATTA</a:t>
            </a:r>
            <a:endParaRPr sz="1000">
              <a:solidFill>
                <a:schemeClr val="dk2"/>
              </a:solidFill>
              <a:latin typeface="Open Sans"/>
              <a:ea typeface="Open Sans"/>
              <a:cs typeface="Open Sans"/>
              <a:sym typeface="Open Sans"/>
            </a:endParaRPr>
          </a:p>
        </p:txBody>
      </p:sp>
      <p:sp>
        <p:nvSpPr>
          <p:cNvPr id="453" name="Google Shape;453;p51"/>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New Name: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New Date: ______________</a:t>
            </a:r>
            <a:endParaRPr sz="1000">
              <a:solidFill>
                <a:schemeClr val="dk2"/>
              </a:solidFill>
              <a:latin typeface="Open Sans"/>
              <a:ea typeface="Open Sans"/>
              <a:cs typeface="Open Sans"/>
              <a:sym typeface="Open Sans"/>
            </a:endParaRPr>
          </a:p>
        </p:txBody>
      </p:sp>
      <p:cxnSp>
        <p:nvCxnSpPr>
          <p:cNvPr id="454" name="Google Shape;454;p51"/>
          <p:cNvCxnSpPr>
            <a:stCxn id="450" idx="3"/>
            <a:endCxn id="451" idx="1"/>
          </p:cNvCxnSpPr>
          <p:nvPr/>
        </p:nvCxnSpPr>
        <p:spPr>
          <a:xfrm>
            <a:off x="2173775" y="1241225"/>
            <a:ext cx="695100" cy="142200"/>
          </a:xfrm>
          <a:prstGeom prst="straightConnector1">
            <a:avLst/>
          </a:prstGeom>
          <a:noFill/>
          <a:ln cap="flat" cmpd="sng" w="38100">
            <a:solidFill>
              <a:srgbClr val="CC4125"/>
            </a:solidFill>
            <a:prstDash val="solid"/>
            <a:round/>
            <a:headEnd len="med" w="med" type="none"/>
            <a:tailEnd len="med" w="med" type="triangle"/>
          </a:ln>
        </p:spPr>
      </p:cxnSp>
      <p:sp>
        <p:nvSpPr>
          <p:cNvPr id="455" name="Google Shape;455;p51"/>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nothing is changed</a:t>
            </a:r>
            <a:endParaRPr>
              <a:latin typeface="Open Sans"/>
              <a:ea typeface="Open Sans"/>
              <a:cs typeface="Open Sans"/>
              <a:sym typeface="Open Sans"/>
            </a:endParaRPr>
          </a:p>
        </p:txBody>
      </p:sp>
      <p:sp>
        <p:nvSpPr>
          <p:cNvPr id="456" name="Google Shape;456;p51"/>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update the regatta -&gt; error pop up is shown:  </a:t>
            </a:r>
            <a:endParaRPr>
              <a:latin typeface="Open Sans"/>
              <a:ea typeface="Open Sans"/>
              <a:cs typeface="Open Sans"/>
              <a:sym typeface="Open Sans"/>
            </a:endParaRPr>
          </a:p>
        </p:txBody>
      </p:sp>
      <p:sp>
        <p:nvSpPr>
          <p:cNvPr id="457" name="Google Shape;457;p51"/>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boats information is changed -&gt; Success screen is shown:</a:t>
            </a:r>
            <a:endParaRPr sz="1200">
              <a:latin typeface="Open Sans"/>
              <a:ea typeface="Open Sans"/>
              <a:cs typeface="Open Sans"/>
              <a:sym typeface="Open Sans"/>
            </a:endParaRPr>
          </a:p>
        </p:txBody>
      </p:sp>
      <p:sp>
        <p:nvSpPr>
          <p:cNvPr id="458" name="Google Shape;458;p51"/>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459" name="Google Shape;459;p51"/>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460" name="Google Shape;460;p51"/>
          <p:cNvCxnSpPr>
            <a:stCxn id="459" idx="2"/>
            <a:endCxn id="455"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461" name="Google Shape;461;p51"/>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Regatta edited</a:t>
            </a:r>
            <a:endParaRPr sz="800">
              <a:latin typeface="Open Sans"/>
              <a:ea typeface="Open Sans"/>
              <a:cs typeface="Open Sans"/>
              <a:sym typeface="Open Sans"/>
            </a:endParaRPr>
          </a:p>
        </p:txBody>
      </p:sp>
      <p:cxnSp>
        <p:nvCxnSpPr>
          <p:cNvPr id="462" name="Google Shape;462;p51"/>
          <p:cNvCxnSpPr>
            <a:stCxn id="458" idx="3"/>
            <a:endCxn id="457"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51"/>
          <p:cNvCxnSpPr>
            <a:stCxn id="458" idx="3"/>
            <a:endCxn id="456"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464" name="Google Shape;464;p51"/>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update regatta</a:t>
            </a:r>
            <a:endParaRPr sz="800">
              <a:latin typeface="Open Sans"/>
              <a:ea typeface="Open Sans"/>
              <a:cs typeface="Open Sans"/>
              <a:sym typeface="Open Sans"/>
            </a:endParaRPr>
          </a:p>
        </p:txBody>
      </p:sp>
      <p:sp>
        <p:nvSpPr>
          <p:cNvPr id="465" name="Google Shape;465;p51"/>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466" name="Google Shape;466;p51"/>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467" name="Google Shape;467;p51"/>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#9: Edit a regatta</a:t>
            </a:r>
            <a:endParaRPr/>
          </a:p>
        </p:txBody>
      </p:sp>
      <p:graphicFrame>
        <p:nvGraphicFramePr>
          <p:cNvPr id="473" name="Google Shape;473;p52"/>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a:t>
                      </a:r>
                      <a:r>
                        <a:rPr lang="en">
                          <a:solidFill>
                            <a:schemeClr val="dk2"/>
                          </a:solidFill>
                          <a:latin typeface="Open Sans"/>
                          <a:ea typeface="Open Sans"/>
                          <a:cs typeface="Open Sans"/>
                          <a:sym typeface="Open Sans"/>
                        </a:rPr>
                        <a:t>regatta</a:t>
                      </a:r>
                      <a:r>
                        <a:rPr lang="en">
                          <a:solidFill>
                            <a:schemeClr val="dk2"/>
                          </a:solidFill>
                          <a:latin typeface="Open Sans"/>
                          <a:ea typeface="Open Sans"/>
                          <a:cs typeface="Open Sans"/>
                          <a:sym typeface="Open Sans"/>
                        </a:rPr>
                        <a:t> admin can edit the regatta name and date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Regatta admin,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Change the </a:t>
                      </a:r>
                      <a:r>
                        <a:rPr lang="en">
                          <a:solidFill>
                            <a:schemeClr val="dk2"/>
                          </a:solidFill>
                          <a:latin typeface="Open Sans"/>
                          <a:ea typeface="Open Sans"/>
                          <a:cs typeface="Open Sans"/>
                          <a:sym typeface="Open Sans"/>
                        </a:rPr>
                        <a:t>regatta</a:t>
                      </a:r>
                      <a:r>
                        <a:rPr lang="en">
                          <a:solidFill>
                            <a:schemeClr val="dk2"/>
                          </a:solidFill>
                          <a:latin typeface="Open Sans"/>
                          <a:ea typeface="Open Sans"/>
                          <a:cs typeface="Open Sans"/>
                          <a:sym typeface="Open Sans"/>
                        </a:rPr>
                        <a:t> name or date of </a:t>
                      </a:r>
                      <a:r>
                        <a:rPr lang="en">
                          <a:solidFill>
                            <a:schemeClr val="dk2"/>
                          </a:solidFill>
                          <a:latin typeface="Open Sans"/>
                          <a:ea typeface="Open Sans"/>
                          <a:cs typeface="Open Sans"/>
                          <a:sym typeface="Open Sans"/>
                        </a:rPr>
                        <a:t>occurence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has created a regatta, and is on that </a:t>
                      </a:r>
                      <a:r>
                        <a:rPr lang="en">
                          <a:solidFill>
                            <a:schemeClr val="dk2"/>
                          </a:solidFill>
                          <a:latin typeface="Open Sans"/>
                          <a:ea typeface="Open Sans"/>
                          <a:cs typeface="Open Sans"/>
                          <a:sym typeface="Open Sans"/>
                        </a:rPr>
                        <a:t>regatta</a:t>
                      </a:r>
                      <a:r>
                        <a:rPr lang="en">
                          <a:solidFill>
                            <a:schemeClr val="dk2"/>
                          </a:solidFill>
                          <a:latin typeface="Open Sans"/>
                          <a:ea typeface="Open Sans"/>
                          <a:cs typeface="Open Sans"/>
                          <a:sym typeface="Open Sans"/>
                        </a:rPr>
                        <a:t>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regatta is successfully edited or the application fails to edit the data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DB error when updating information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“Edit”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#9: </a:t>
            </a:r>
            <a:r>
              <a:rPr lang="en"/>
              <a:t>Edit a regatta</a:t>
            </a:r>
            <a:endParaRPr/>
          </a:p>
        </p:txBody>
      </p:sp>
      <p:graphicFrame>
        <p:nvGraphicFramePr>
          <p:cNvPr id="479" name="Google Shape;479;p53"/>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 new name or date into the provided field if applicable</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presses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saves the new info to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confirms successful change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t>
                      </a:r>
                      <a:r>
                        <a:rPr lang="en">
                          <a:solidFill>
                            <a:schemeClr val="dk2"/>
                          </a:solidFill>
                          <a:latin typeface="Open Sans"/>
                          <a:ea typeface="Open Sans"/>
                          <a:cs typeface="Open Sans"/>
                          <a:sym typeface="Open Sans"/>
                        </a:rPr>
                        <a:t>The name is not saved to the DB.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t>
                      </a:r>
                      <a:r>
                        <a:rPr lang="en">
                          <a:solidFill>
                            <a:schemeClr val="dk2"/>
                          </a:solidFill>
                          <a:latin typeface="Open Sans"/>
                          <a:ea typeface="Open Sans"/>
                          <a:cs typeface="Open Sans"/>
                          <a:sym typeface="Open Sans"/>
                        </a:rPr>
                        <a:t>User clicks the "Cancel" button. Edits are not saved.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#10: Delete a regatta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0" name="Google Shape;490;p55"/>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1" name="Google Shape;491;p55"/>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2" name="Google Shape;492;p55"/>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93" name="Google Shape;493;p55"/>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94" name="Google Shape;494;p55"/>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95" name="Google Shape;495;p55"/>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496" name="Google Shape;496;p55"/>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10</a:t>
            </a:r>
            <a:r>
              <a:rPr lang="en" sz="1800">
                <a:solidFill>
                  <a:schemeClr val="dk2"/>
                </a:solidFill>
                <a:latin typeface="Open Sans"/>
                <a:ea typeface="Open Sans"/>
                <a:cs typeface="Open Sans"/>
                <a:sym typeface="Open Sans"/>
              </a:rPr>
              <a:t>: Delete a Regatta</a:t>
            </a:r>
            <a:endParaRPr sz="1800">
              <a:solidFill>
                <a:schemeClr val="dk2"/>
              </a:solidFill>
              <a:latin typeface="Open Sans"/>
              <a:ea typeface="Open Sans"/>
              <a:cs typeface="Open Sans"/>
              <a:sym typeface="Open Sans"/>
            </a:endParaRPr>
          </a:p>
        </p:txBody>
      </p:sp>
      <p:sp>
        <p:nvSpPr>
          <p:cNvPr id="497" name="Google Shape;497;p55"/>
          <p:cNvSpPr/>
          <p:nvPr/>
        </p:nvSpPr>
        <p:spPr>
          <a:xfrm>
            <a:off x="1808375" y="115662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solidFill>
                <a:srgbClr val="FF0000"/>
              </a:solidFill>
              <a:latin typeface="Open Sans"/>
              <a:ea typeface="Open Sans"/>
              <a:cs typeface="Open Sans"/>
              <a:sym typeface="Open Sans"/>
            </a:endParaRPr>
          </a:p>
        </p:txBody>
      </p:sp>
      <p:sp>
        <p:nvSpPr>
          <p:cNvPr id="498" name="Google Shape;498;p55"/>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9" name="Google Shape;499;p55"/>
          <p:cNvSpPr txBox="1"/>
          <p:nvPr/>
        </p:nvSpPr>
        <p:spPr>
          <a:xfrm>
            <a:off x="2980500" y="711575"/>
            <a:ext cx="13419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DELETE </a:t>
            </a:r>
            <a:r>
              <a:rPr lang="en" sz="1000">
                <a:solidFill>
                  <a:schemeClr val="dk2"/>
                </a:solidFill>
                <a:latin typeface="Open Sans"/>
                <a:ea typeface="Open Sans"/>
                <a:cs typeface="Open Sans"/>
                <a:sym typeface="Open Sans"/>
              </a:rPr>
              <a:t>REGATTA</a:t>
            </a:r>
            <a:endParaRPr sz="1000">
              <a:solidFill>
                <a:schemeClr val="dk2"/>
              </a:solidFill>
              <a:latin typeface="Open Sans"/>
              <a:ea typeface="Open Sans"/>
              <a:cs typeface="Open Sans"/>
              <a:sym typeface="Open Sans"/>
            </a:endParaRPr>
          </a:p>
        </p:txBody>
      </p:sp>
      <p:sp>
        <p:nvSpPr>
          <p:cNvPr id="500" name="Google Shape;500;p55"/>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Are you sure you want to delete this regatta?</a:t>
            </a:r>
            <a:endParaRPr sz="1000">
              <a:solidFill>
                <a:schemeClr val="dk2"/>
              </a:solidFill>
              <a:latin typeface="Open Sans"/>
              <a:ea typeface="Open Sans"/>
              <a:cs typeface="Open Sans"/>
              <a:sym typeface="Open Sans"/>
            </a:endParaRPr>
          </a:p>
        </p:txBody>
      </p:sp>
      <p:cxnSp>
        <p:nvCxnSpPr>
          <p:cNvPr id="501" name="Google Shape;501;p55"/>
          <p:cNvCxnSpPr>
            <a:stCxn id="497" idx="3"/>
            <a:endCxn id="498" idx="1"/>
          </p:cNvCxnSpPr>
          <p:nvPr/>
        </p:nvCxnSpPr>
        <p:spPr>
          <a:xfrm>
            <a:off x="2173775" y="1241225"/>
            <a:ext cx="695100" cy="142200"/>
          </a:xfrm>
          <a:prstGeom prst="straightConnector1">
            <a:avLst/>
          </a:prstGeom>
          <a:noFill/>
          <a:ln cap="flat" cmpd="sng" w="38100">
            <a:solidFill>
              <a:srgbClr val="CC4125"/>
            </a:solidFill>
            <a:prstDash val="solid"/>
            <a:round/>
            <a:headEnd len="med" w="med" type="none"/>
            <a:tailEnd len="med" w="med" type="triangle"/>
          </a:ln>
        </p:spPr>
      </p:cxnSp>
      <p:sp>
        <p:nvSpPr>
          <p:cNvPr id="502" name="Google Shape;502;p55"/>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The regatta is not deleted.</a:t>
            </a:r>
            <a:endParaRPr>
              <a:latin typeface="Open Sans"/>
              <a:ea typeface="Open Sans"/>
              <a:cs typeface="Open Sans"/>
              <a:sym typeface="Open Sans"/>
            </a:endParaRPr>
          </a:p>
        </p:txBody>
      </p:sp>
      <p:sp>
        <p:nvSpPr>
          <p:cNvPr id="503" name="Google Shape;503;p55"/>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delete the regatta -&gt; error pop up is shown:  </a:t>
            </a:r>
            <a:endParaRPr>
              <a:latin typeface="Open Sans"/>
              <a:ea typeface="Open Sans"/>
              <a:cs typeface="Open Sans"/>
              <a:sym typeface="Open Sans"/>
            </a:endParaRPr>
          </a:p>
        </p:txBody>
      </p:sp>
      <p:sp>
        <p:nvSpPr>
          <p:cNvPr id="504" name="Google Shape;504;p55"/>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confirm and the regatta is deleted. -&gt; Success screen is shown:</a:t>
            </a:r>
            <a:endParaRPr sz="1200">
              <a:latin typeface="Open Sans"/>
              <a:ea typeface="Open Sans"/>
              <a:cs typeface="Open Sans"/>
              <a:sym typeface="Open Sans"/>
            </a:endParaRPr>
          </a:p>
        </p:txBody>
      </p:sp>
      <p:sp>
        <p:nvSpPr>
          <p:cNvPr id="505" name="Google Shape;505;p55"/>
          <p:cNvSpPr/>
          <p:nvPr/>
        </p:nvSpPr>
        <p:spPr>
          <a:xfrm>
            <a:off x="4864938" y="796825"/>
            <a:ext cx="6951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CONFIRM</a:t>
            </a:r>
            <a:endParaRPr sz="900">
              <a:latin typeface="Open Sans"/>
              <a:ea typeface="Open Sans"/>
              <a:cs typeface="Open Sans"/>
              <a:sym typeface="Open Sans"/>
            </a:endParaRPr>
          </a:p>
        </p:txBody>
      </p:sp>
      <p:sp>
        <p:nvSpPr>
          <p:cNvPr id="506" name="Google Shape;506;p55"/>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507" name="Google Shape;507;p55"/>
          <p:cNvCxnSpPr>
            <a:stCxn id="506" idx="2"/>
            <a:endCxn id="502"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508" name="Google Shape;508;p55"/>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Regatta deleted.</a:t>
            </a:r>
            <a:endParaRPr sz="800">
              <a:latin typeface="Open Sans"/>
              <a:ea typeface="Open Sans"/>
              <a:cs typeface="Open Sans"/>
              <a:sym typeface="Open Sans"/>
            </a:endParaRPr>
          </a:p>
        </p:txBody>
      </p:sp>
      <p:cxnSp>
        <p:nvCxnSpPr>
          <p:cNvPr id="509" name="Google Shape;509;p55"/>
          <p:cNvCxnSpPr>
            <a:stCxn id="505" idx="3"/>
            <a:endCxn id="504" idx="1"/>
          </p:cNvCxnSpPr>
          <p:nvPr/>
        </p:nvCxnSpPr>
        <p:spPr>
          <a:xfrm>
            <a:off x="5560038" y="915325"/>
            <a:ext cx="615900" cy="468000"/>
          </a:xfrm>
          <a:prstGeom prst="straightConnector1">
            <a:avLst/>
          </a:prstGeom>
          <a:noFill/>
          <a:ln cap="flat" cmpd="sng" w="9525">
            <a:solidFill>
              <a:schemeClr val="dk2"/>
            </a:solidFill>
            <a:prstDash val="solid"/>
            <a:round/>
            <a:headEnd len="med" w="med" type="none"/>
            <a:tailEnd len="med" w="med" type="triangle"/>
          </a:ln>
        </p:spPr>
      </p:cxnSp>
      <p:cxnSp>
        <p:nvCxnSpPr>
          <p:cNvPr id="510" name="Google Shape;510;p55"/>
          <p:cNvCxnSpPr>
            <a:stCxn id="505" idx="3"/>
            <a:endCxn id="503" idx="1"/>
          </p:cNvCxnSpPr>
          <p:nvPr/>
        </p:nvCxnSpPr>
        <p:spPr>
          <a:xfrm>
            <a:off x="5560038" y="915325"/>
            <a:ext cx="585300" cy="2171400"/>
          </a:xfrm>
          <a:prstGeom prst="straightConnector1">
            <a:avLst/>
          </a:prstGeom>
          <a:noFill/>
          <a:ln cap="flat" cmpd="sng" w="9525">
            <a:solidFill>
              <a:schemeClr val="dk2"/>
            </a:solidFill>
            <a:prstDash val="solid"/>
            <a:round/>
            <a:headEnd len="med" w="med" type="none"/>
            <a:tailEnd len="med" w="med" type="triangle"/>
          </a:ln>
        </p:spPr>
      </p:cxnSp>
      <p:sp>
        <p:nvSpPr>
          <p:cNvPr id="511" name="Google Shape;511;p55"/>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delete regatta.</a:t>
            </a:r>
            <a:endParaRPr sz="800">
              <a:latin typeface="Open Sans"/>
              <a:ea typeface="Open Sans"/>
              <a:cs typeface="Open Sans"/>
              <a:sym typeface="Open Sans"/>
            </a:endParaRPr>
          </a:p>
        </p:txBody>
      </p:sp>
      <p:sp>
        <p:nvSpPr>
          <p:cNvPr id="512" name="Google Shape;512;p55"/>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513" name="Google Shape;513;p55"/>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514" name="Google Shape;514;p55"/>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#10: Delete a regatta</a:t>
            </a:r>
            <a:endParaRPr/>
          </a:p>
        </p:txBody>
      </p:sp>
      <p:graphicFrame>
        <p:nvGraphicFramePr>
          <p:cNvPr id="520" name="Google Shape;520;p56"/>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regatta’s admin can delete the regatta (along with all races in the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Regatta admin;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That regatta’s admin can delete their existing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has created a regatta, and is on that regatta’s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The regatta is successfully deleted from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Failure: The regatta is not delete from the DB.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DB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user clicks on the “Delete Regatta”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7"/>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#10: Delete a regatta</a:t>
            </a:r>
            <a:endParaRPr/>
          </a:p>
        </p:txBody>
      </p:sp>
      <p:graphicFrame>
        <p:nvGraphicFramePr>
          <p:cNvPr id="526" name="Google Shape;526;p57"/>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 popup confirming that the user wants to delete the regatta and all its races is displayed.</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User clicks the “Confirm” button.</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removes the regatta from the DB.</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confirms successful deletion of the regatta.</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3a. The regatta is not removed from the DB properly.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 The user does not want to delete the regatta and clicks the “Cancel” button. The regatta is not deleted.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#11: Invite a timekeeper to a regatta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37" name="Google Shape;537;p59"/>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38" name="Google Shape;538;p59"/>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39" name="Google Shape;539;p59"/>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540" name="Google Shape;540;p59"/>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541" name="Google Shape;541;p59"/>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542" name="Google Shape;542;p59"/>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a:t>
            </a:r>
            <a:endParaRPr>
              <a:solidFill>
                <a:schemeClr val="lt1"/>
              </a:solidFill>
              <a:latin typeface="Open Sans"/>
              <a:ea typeface="Open Sans"/>
              <a:cs typeface="Open Sans"/>
              <a:sym typeface="Open Sans"/>
            </a:endParaRPr>
          </a:p>
        </p:txBody>
      </p:sp>
      <p:sp>
        <p:nvSpPr>
          <p:cNvPr id="543" name="Google Shape;543;p59"/>
          <p:cNvSpPr txBox="1"/>
          <p:nvPr/>
        </p:nvSpPr>
        <p:spPr>
          <a:xfrm>
            <a:off x="4091225" y="138050"/>
            <a:ext cx="42483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11: Invite a timekeeper to a regatta.</a:t>
            </a:r>
            <a:endParaRPr sz="1800">
              <a:solidFill>
                <a:schemeClr val="dk2"/>
              </a:solidFill>
              <a:latin typeface="Open Sans"/>
              <a:ea typeface="Open Sans"/>
              <a:cs typeface="Open Sans"/>
              <a:sym typeface="Open Sans"/>
            </a:endParaRPr>
          </a:p>
        </p:txBody>
      </p:sp>
      <p:sp>
        <p:nvSpPr>
          <p:cNvPr id="544" name="Google Shape;544;p59"/>
          <p:cNvSpPr/>
          <p:nvPr/>
        </p:nvSpPr>
        <p:spPr>
          <a:xfrm>
            <a:off x="1808375" y="115662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545" name="Google Shape;545;p59"/>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6" name="Google Shape;546;p59"/>
          <p:cNvSpPr txBox="1"/>
          <p:nvPr/>
        </p:nvSpPr>
        <p:spPr>
          <a:xfrm>
            <a:off x="2980500" y="711575"/>
            <a:ext cx="15915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INVITE TIMEKEEPERS</a:t>
            </a:r>
            <a:endParaRPr sz="1000">
              <a:solidFill>
                <a:schemeClr val="dk2"/>
              </a:solidFill>
              <a:latin typeface="Open Sans"/>
              <a:ea typeface="Open Sans"/>
              <a:cs typeface="Open Sans"/>
              <a:sym typeface="Open Sans"/>
            </a:endParaRPr>
          </a:p>
        </p:txBody>
      </p:sp>
      <p:sp>
        <p:nvSpPr>
          <p:cNvPr id="547" name="Google Shape;547;p59"/>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New Timekeepers Emails: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______________________________</a:t>
            </a:r>
            <a:endParaRPr sz="1000">
              <a:solidFill>
                <a:schemeClr val="dk2"/>
              </a:solidFill>
              <a:latin typeface="Open Sans"/>
              <a:ea typeface="Open Sans"/>
              <a:cs typeface="Open Sans"/>
              <a:sym typeface="Open Sans"/>
            </a:endParaRPr>
          </a:p>
        </p:txBody>
      </p:sp>
      <p:cxnSp>
        <p:nvCxnSpPr>
          <p:cNvPr id="548" name="Google Shape;548;p59"/>
          <p:cNvCxnSpPr>
            <a:stCxn id="544" idx="3"/>
            <a:endCxn id="545" idx="1"/>
          </p:cNvCxnSpPr>
          <p:nvPr/>
        </p:nvCxnSpPr>
        <p:spPr>
          <a:xfrm>
            <a:off x="2173775" y="1241225"/>
            <a:ext cx="695100" cy="142200"/>
          </a:xfrm>
          <a:prstGeom prst="straightConnector1">
            <a:avLst/>
          </a:prstGeom>
          <a:noFill/>
          <a:ln cap="flat" cmpd="sng" w="38100">
            <a:solidFill>
              <a:srgbClr val="CC4125"/>
            </a:solidFill>
            <a:prstDash val="solid"/>
            <a:round/>
            <a:headEnd len="med" w="med" type="none"/>
            <a:tailEnd len="med" w="med" type="triangle"/>
          </a:ln>
        </p:spPr>
      </p:cxnSp>
      <p:sp>
        <p:nvSpPr>
          <p:cNvPr id="549" name="Google Shape;549;p59"/>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 other users are </a:t>
            </a:r>
            <a:r>
              <a:rPr lang="en">
                <a:latin typeface="Open Sans"/>
                <a:ea typeface="Open Sans"/>
                <a:cs typeface="Open Sans"/>
                <a:sym typeface="Open Sans"/>
              </a:rPr>
              <a:t>invited</a:t>
            </a:r>
            <a:r>
              <a:rPr lang="en">
                <a:latin typeface="Open Sans"/>
                <a:ea typeface="Open Sans"/>
                <a:cs typeface="Open Sans"/>
                <a:sym typeface="Open Sans"/>
              </a:rPr>
              <a:t> to join as a timekeeper.</a:t>
            </a:r>
            <a:endParaRPr>
              <a:latin typeface="Open Sans"/>
              <a:ea typeface="Open Sans"/>
              <a:cs typeface="Open Sans"/>
              <a:sym typeface="Open Sans"/>
            </a:endParaRPr>
          </a:p>
        </p:txBody>
      </p:sp>
      <p:sp>
        <p:nvSpPr>
          <p:cNvPr id="550" name="Google Shape;550;p59"/>
          <p:cNvSpPr/>
          <p:nvPr/>
        </p:nvSpPr>
        <p:spPr>
          <a:xfrm>
            <a:off x="6137350" y="2396500"/>
            <a:ext cx="2883000" cy="25671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 </a:t>
            </a:r>
            <a:r>
              <a:rPr lang="en" sz="1200">
                <a:latin typeface="EB Garamond"/>
                <a:ea typeface="EB Garamond"/>
                <a:cs typeface="EB Garamond"/>
                <a:sym typeface="EB Garamond"/>
              </a:rPr>
              <a:t>User email does not exist. -&gt; error message is shown.</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 Application fails to grant access. - error message is shown.</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 Application fails to notify user of success (nothing is shown).</a:t>
            </a:r>
            <a:endParaRPr sz="1200">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p:txBody>
      </p:sp>
      <p:sp>
        <p:nvSpPr>
          <p:cNvPr id="551" name="Google Shape;551;p59"/>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invite and the user is invited. -&gt; Success screen is shown:</a:t>
            </a:r>
            <a:endParaRPr sz="1200">
              <a:latin typeface="Open Sans"/>
              <a:ea typeface="Open Sans"/>
              <a:cs typeface="Open Sans"/>
              <a:sym typeface="Open Sans"/>
            </a:endParaRPr>
          </a:p>
        </p:txBody>
      </p:sp>
      <p:sp>
        <p:nvSpPr>
          <p:cNvPr id="552" name="Google Shape;552;p59"/>
          <p:cNvSpPr/>
          <p:nvPr/>
        </p:nvSpPr>
        <p:spPr>
          <a:xfrm>
            <a:off x="4864938" y="796825"/>
            <a:ext cx="6951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INVITE</a:t>
            </a:r>
            <a:endParaRPr sz="900">
              <a:latin typeface="Open Sans"/>
              <a:ea typeface="Open Sans"/>
              <a:cs typeface="Open Sans"/>
              <a:sym typeface="Open Sans"/>
            </a:endParaRPr>
          </a:p>
        </p:txBody>
      </p:sp>
      <p:sp>
        <p:nvSpPr>
          <p:cNvPr id="553" name="Google Shape;553;p59"/>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554" name="Google Shape;554;p59"/>
          <p:cNvCxnSpPr>
            <a:stCxn id="553" idx="2"/>
            <a:endCxn id="549"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555" name="Google Shape;555;p59"/>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Invite sent.</a:t>
            </a:r>
            <a:endParaRPr sz="800">
              <a:latin typeface="Open Sans"/>
              <a:ea typeface="Open Sans"/>
              <a:cs typeface="Open Sans"/>
              <a:sym typeface="Open Sans"/>
            </a:endParaRPr>
          </a:p>
        </p:txBody>
      </p:sp>
      <p:cxnSp>
        <p:nvCxnSpPr>
          <p:cNvPr id="556" name="Google Shape;556;p59"/>
          <p:cNvCxnSpPr>
            <a:stCxn id="552" idx="3"/>
            <a:endCxn id="551" idx="1"/>
          </p:cNvCxnSpPr>
          <p:nvPr/>
        </p:nvCxnSpPr>
        <p:spPr>
          <a:xfrm>
            <a:off x="5560038" y="915325"/>
            <a:ext cx="615900" cy="468000"/>
          </a:xfrm>
          <a:prstGeom prst="straightConnector1">
            <a:avLst/>
          </a:prstGeom>
          <a:noFill/>
          <a:ln cap="flat" cmpd="sng" w="9525">
            <a:solidFill>
              <a:schemeClr val="dk2"/>
            </a:solidFill>
            <a:prstDash val="solid"/>
            <a:round/>
            <a:headEnd len="med" w="med" type="none"/>
            <a:tailEnd len="med" w="med" type="triangle"/>
          </a:ln>
        </p:spPr>
      </p:cxnSp>
      <p:cxnSp>
        <p:nvCxnSpPr>
          <p:cNvPr id="557" name="Google Shape;557;p59"/>
          <p:cNvCxnSpPr>
            <a:stCxn id="552" idx="3"/>
            <a:endCxn id="550" idx="1"/>
          </p:cNvCxnSpPr>
          <p:nvPr/>
        </p:nvCxnSpPr>
        <p:spPr>
          <a:xfrm>
            <a:off x="5560038" y="915325"/>
            <a:ext cx="577200" cy="2764800"/>
          </a:xfrm>
          <a:prstGeom prst="straightConnector1">
            <a:avLst/>
          </a:prstGeom>
          <a:noFill/>
          <a:ln cap="flat" cmpd="sng" w="9525">
            <a:solidFill>
              <a:schemeClr val="dk2"/>
            </a:solidFill>
            <a:prstDash val="solid"/>
            <a:round/>
            <a:headEnd len="med" w="med" type="none"/>
            <a:tailEnd len="med" w="med" type="triangle"/>
          </a:ln>
        </p:spPr>
      </p:cxnSp>
      <p:sp>
        <p:nvSpPr>
          <p:cNvPr id="558" name="Google Shape;558;p59"/>
          <p:cNvSpPr/>
          <p:nvPr/>
        </p:nvSpPr>
        <p:spPr>
          <a:xfrm>
            <a:off x="6238275" y="41762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One or more emails do not exist.</a:t>
            </a:r>
            <a:endParaRPr sz="800">
              <a:latin typeface="Open Sans"/>
              <a:ea typeface="Open Sans"/>
              <a:cs typeface="Open Sans"/>
              <a:sym typeface="Open Sans"/>
            </a:endParaRPr>
          </a:p>
        </p:txBody>
      </p:sp>
      <p:sp>
        <p:nvSpPr>
          <p:cNvPr id="559" name="Google Shape;559;p59"/>
          <p:cNvSpPr/>
          <p:nvPr/>
        </p:nvSpPr>
        <p:spPr>
          <a:xfrm>
            <a:off x="6921050" y="4439325"/>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560" name="Google Shape;560;p59"/>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561" name="Google Shape;561;p59"/>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562" name="Google Shape;562;p59"/>
          <p:cNvSpPr/>
          <p:nvPr/>
        </p:nvSpPr>
        <p:spPr>
          <a:xfrm>
            <a:off x="7615325" y="41762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Failed to invite user(s).</a:t>
            </a:r>
            <a:endParaRPr sz="800">
              <a:latin typeface="Open Sans"/>
              <a:ea typeface="Open Sans"/>
              <a:cs typeface="Open Sans"/>
              <a:sym typeface="Open Sans"/>
            </a:endParaRPr>
          </a:p>
        </p:txBody>
      </p:sp>
      <p:sp>
        <p:nvSpPr>
          <p:cNvPr id="563" name="Google Shape;563;p59"/>
          <p:cNvSpPr/>
          <p:nvPr/>
        </p:nvSpPr>
        <p:spPr>
          <a:xfrm>
            <a:off x="8298100" y="4439325"/>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0"/>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#11: Invite a timekeeper to a regatta</a:t>
            </a:r>
            <a:endParaRPr/>
          </a:p>
        </p:txBody>
      </p:sp>
      <p:graphicFrame>
        <p:nvGraphicFramePr>
          <p:cNvPr id="569" name="Google Shape;569;p60"/>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Description</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A regatta’s admin can invite other users by email to act as a timekeeper for races in the regatta.</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Actors</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Primary: Regatta admin; Secondary: DB</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Goal</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Invite another user to timekeep for a regatta by sending an email.</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Preconditions</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User is logged in, has created a regatta, and is on that regatta’s page.</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Postconditions</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Success: Timekeepers are given access to timekeeping features for the regatta’s races.</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Failure: Timekeepers cannot access timekeeping features for the regatta’s races.</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Exceptions</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User associated with email does not exist, timekeepers don’t gain access, users aren’t notified of changes.</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solidFill>
                            <a:schemeClr val="lt1"/>
                          </a:solidFill>
                          <a:latin typeface="Open Sans"/>
                          <a:ea typeface="Open Sans"/>
                          <a:cs typeface="Open Sans"/>
                          <a:sym typeface="Open Sans"/>
                        </a:rPr>
                        <a:t>Trigger</a:t>
                      </a:r>
                      <a:endParaRPr sz="12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User clicks the “Invite Timekeepers” button.</a:t>
                      </a:r>
                      <a:endParaRPr sz="12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1"/>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#11: Invite a timekeeper to a regatta</a:t>
            </a:r>
            <a:endParaRPr/>
          </a:p>
          <a:p>
            <a:pPr indent="0" lvl="0" marL="0" rtl="0" algn="l">
              <a:spcBef>
                <a:spcPts val="0"/>
              </a:spcBef>
              <a:spcAft>
                <a:spcPts val="0"/>
              </a:spcAft>
              <a:buNone/>
            </a:pPr>
            <a:r>
              <a:t/>
            </a:r>
            <a:endParaRPr/>
          </a:p>
        </p:txBody>
      </p:sp>
      <p:graphicFrame>
        <p:nvGraphicFramePr>
          <p:cNvPr id="575" name="Google Shape;575;p61"/>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User inputs one or more emails and invites the people associated with the emails.</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grants users associated with those emails access to the regatta’s timekeeping features.</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notifies user and invited users of success.</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User associated with an inputted email doesn’t exist.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2a. Application fails to grant the invitees access.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3a. Application fails to notify user and invitees of success.</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clicks the "Cancel" button. Edits are not saved.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#12: Edit a race's name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6" name="Google Shape;586;p63"/>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7" name="Google Shape;587;p63"/>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8" name="Google Shape;588;p63"/>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589" name="Google Shape;589;p63"/>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590" name="Google Shape;590;p63"/>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591" name="Google Shape;591;p63"/>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592" name="Google Shape;592;p63"/>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13: Edit a race’s name.</a:t>
            </a:r>
            <a:endParaRPr sz="1800">
              <a:solidFill>
                <a:schemeClr val="dk2"/>
              </a:solidFill>
              <a:latin typeface="Open Sans"/>
              <a:ea typeface="Open Sans"/>
              <a:cs typeface="Open Sans"/>
              <a:sym typeface="Open Sans"/>
            </a:endParaRPr>
          </a:p>
        </p:txBody>
      </p:sp>
      <p:sp>
        <p:nvSpPr>
          <p:cNvPr id="593" name="Google Shape;593;p63"/>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4" name="Google Shape;594;p63"/>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EDIT RACE</a:t>
            </a:r>
            <a:endParaRPr sz="1000">
              <a:solidFill>
                <a:schemeClr val="dk2"/>
              </a:solidFill>
              <a:latin typeface="Open Sans"/>
              <a:ea typeface="Open Sans"/>
              <a:cs typeface="Open Sans"/>
              <a:sym typeface="Open Sans"/>
            </a:endParaRPr>
          </a:p>
        </p:txBody>
      </p:sp>
      <p:sp>
        <p:nvSpPr>
          <p:cNvPr id="595" name="Google Shape;595;p63"/>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New Name: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cxnSp>
        <p:nvCxnSpPr>
          <p:cNvPr id="596" name="Google Shape;596;p63"/>
          <p:cNvCxnSpPr>
            <a:stCxn id="597" idx="3"/>
            <a:endCxn id="593" idx="1"/>
          </p:cNvCxnSpPr>
          <p:nvPr/>
        </p:nvCxnSpPr>
        <p:spPr>
          <a:xfrm>
            <a:off x="2444875" y="906275"/>
            <a:ext cx="423900" cy="477000"/>
          </a:xfrm>
          <a:prstGeom prst="straightConnector1">
            <a:avLst/>
          </a:prstGeom>
          <a:noFill/>
          <a:ln cap="flat" cmpd="sng" w="38100">
            <a:solidFill>
              <a:srgbClr val="CC4125"/>
            </a:solidFill>
            <a:prstDash val="solid"/>
            <a:round/>
            <a:headEnd len="med" w="med" type="none"/>
            <a:tailEnd len="med" w="med" type="triangle"/>
          </a:ln>
        </p:spPr>
      </p:cxnSp>
      <p:sp>
        <p:nvSpPr>
          <p:cNvPr id="598" name="Google Shape;598;p63"/>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nothing is changed</a:t>
            </a:r>
            <a:endParaRPr>
              <a:latin typeface="Open Sans"/>
              <a:ea typeface="Open Sans"/>
              <a:cs typeface="Open Sans"/>
              <a:sym typeface="Open Sans"/>
            </a:endParaRPr>
          </a:p>
        </p:txBody>
      </p:sp>
      <p:sp>
        <p:nvSpPr>
          <p:cNvPr id="599" name="Google Shape;599;p63"/>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update the boat -&gt; error pop up is shown:  </a:t>
            </a:r>
            <a:endParaRPr>
              <a:latin typeface="Open Sans"/>
              <a:ea typeface="Open Sans"/>
              <a:cs typeface="Open Sans"/>
              <a:sym typeface="Open Sans"/>
            </a:endParaRPr>
          </a:p>
        </p:txBody>
      </p:sp>
      <p:sp>
        <p:nvSpPr>
          <p:cNvPr id="600" name="Google Shape;600;p63"/>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boats information is changed -&gt; Success screen is shown:</a:t>
            </a:r>
            <a:endParaRPr sz="1200">
              <a:latin typeface="Open Sans"/>
              <a:ea typeface="Open Sans"/>
              <a:cs typeface="Open Sans"/>
              <a:sym typeface="Open Sans"/>
            </a:endParaRPr>
          </a:p>
        </p:txBody>
      </p:sp>
      <p:sp>
        <p:nvSpPr>
          <p:cNvPr id="601" name="Google Shape;601;p63"/>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602" name="Google Shape;602;p63"/>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603" name="Google Shape;603;p63"/>
          <p:cNvCxnSpPr>
            <a:stCxn id="602" idx="2"/>
            <a:endCxn id="598"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604" name="Google Shape;604;p63"/>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Race name changed.</a:t>
            </a:r>
            <a:endParaRPr sz="800">
              <a:latin typeface="Open Sans"/>
              <a:ea typeface="Open Sans"/>
              <a:cs typeface="Open Sans"/>
              <a:sym typeface="Open Sans"/>
            </a:endParaRPr>
          </a:p>
        </p:txBody>
      </p:sp>
      <p:cxnSp>
        <p:nvCxnSpPr>
          <p:cNvPr id="605" name="Google Shape;605;p63"/>
          <p:cNvCxnSpPr>
            <a:stCxn id="601" idx="3"/>
            <a:endCxn id="600"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606" name="Google Shape;606;p63"/>
          <p:cNvCxnSpPr>
            <a:stCxn id="601" idx="3"/>
            <a:endCxn id="599"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607" name="Google Shape;607;p63"/>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update Race.</a:t>
            </a:r>
            <a:endParaRPr sz="800">
              <a:latin typeface="Open Sans"/>
              <a:ea typeface="Open Sans"/>
              <a:cs typeface="Open Sans"/>
              <a:sym typeface="Open Sans"/>
            </a:endParaRPr>
          </a:p>
        </p:txBody>
      </p:sp>
      <p:sp>
        <p:nvSpPr>
          <p:cNvPr id="608" name="Google Shape;608;p63"/>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609" name="Google Shape;609;p63"/>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610" name="Google Shape;610;p63"/>
          <p:cNvSpPr txBox="1"/>
          <p:nvPr/>
        </p:nvSpPr>
        <p:spPr>
          <a:xfrm>
            <a:off x="585000" y="655925"/>
            <a:ext cx="16707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RACE NAME</a:t>
            </a:r>
            <a:endParaRPr sz="1800">
              <a:solidFill>
                <a:schemeClr val="lt1"/>
              </a:solidFill>
              <a:latin typeface="Open Sans"/>
              <a:ea typeface="Open Sans"/>
              <a:cs typeface="Open Sans"/>
              <a:sym typeface="Open Sans"/>
            </a:endParaRPr>
          </a:p>
        </p:txBody>
      </p:sp>
      <p:sp>
        <p:nvSpPr>
          <p:cNvPr id="597" name="Google Shape;597;p63"/>
          <p:cNvSpPr/>
          <p:nvPr/>
        </p:nvSpPr>
        <p:spPr>
          <a:xfrm>
            <a:off x="2079475" y="82167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#12: Edit a race's name</a:t>
            </a:r>
            <a:endParaRPr/>
          </a:p>
        </p:txBody>
      </p:sp>
      <p:graphicFrame>
        <p:nvGraphicFramePr>
          <p:cNvPr id="616" name="Google Shape;616;p64"/>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Description</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A regatta’s admin can change the race’s name.</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Actors</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Primary: Regatta admin; Secondary: DB.</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Goal</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Rename a race.</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Preconditions</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User is logged in, has created a regatta, and is on the page of a race that belongs to the regatta.</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Postconditions</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Success: The race is successfully renamed.</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Failure: Application fails to rename the race.</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Exceptions</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Invalid input, DB error.</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Trigger</a:t>
                      </a:r>
                      <a:endParaRPr sz="1300">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User clicks the “Edit” button.</a:t>
                      </a:r>
                      <a:endParaRPr sz="1300">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5"/>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#12: Edit a race's name</a:t>
            </a:r>
            <a:endParaRPr/>
          </a:p>
        </p:txBody>
      </p:sp>
      <p:graphicFrame>
        <p:nvGraphicFramePr>
          <p:cNvPr id="622" name="Google Shape;622;p65"/>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User types a new name in.</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User clicks the “Save”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saves new name to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Application confirms </a:t>
                      </a:r>
                      <a:r>
                        <a:rPr lang="en">
                          <a:solidFill>
                            <a:schemeClr val="dk2"/>
                          </a:solidFill>
                          <a:latin typeface="Open Sans"/>
                          <a:ea typeface="Open Sans"/>
                          <a:cs typeface="Open Sans"/>
                          <a:sym typeface="Open Sans"/>
                        </a:rPr>
                        <a:t>successful</a:t>
                      </a:r>
                      <a:r>
                        <a:rPr lang="en">
                          <a:solidFill>
                            <a:schemeClr val="dk2"/>
                          </a:solidFill>
                          <a:latin typeface="Open Sans"/>
                          <a:ea typeface="Open Sans"/>
                          <a:cs typeface="Open Sans"/>
                          <a:sym typeface="Open Sans"/>
                        </a:rPr>
                        <a:t> name change.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Invalid Input - An error message indicating name requirements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3a. Name is not saved to the DB - a “something went wrong” error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 User clicks the “Cancel” button. Edits are not saved.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#13: Edit a boat in a race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7"/>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3" name="Google Shape;633;p67"/>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4" name="Google Shape;634;p67"/>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5" name="Google Shape;635;p67"/>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636" name="Google Shape;636;p67"/>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637" name="Google Shape;637;p67"/>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638" name="Google Shape;638;p67"/>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639" name="Google Shape;639;p67"/>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13: Edit a boat in a race</a:t>
            </a:r>
            <a:endParaRPr sz="1800">
              <a:solidFill>
                <a:schemeClr val="dk2"/>
              </a:solidFill>
              <a:latin typeface="Open Sans"/>
              <a:ea typeface="Open Sans"/>
              <a:cs typeface="Open Sans"/>
              <a:sym typeface="Open Sans"/>
            </a:endParaRPr>
          </a:p>
        </p:txBody>
      </p:sp>
      <p:sp>
        <p:nvSpPr>
          <p:cNvPr id="640" name="Google Shape;640;p67"/>
          <p:cNvSpPr/>
          <p:nvPr/>
        </p:nvSpPr>
        <p:spPr>
          <a:xfrm>
            <a:off x="1808375" y="115662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641" name="Google Shape;641;p67"/>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2" name="Google Shape;642;p67"/>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EDIT BOAT</a:t>
            </a:r>
            <a:endParaRPr sz="1000">
              <a:solidFill>
                <a:schemeClr val="dk2"/>
              </a:solidFill>
              <a:latin typeface="Open Sans"/>
              <a:ea typeface="Open Sans"/>
              <a:cs typeface="Open Sans"/>
              <a:sym typeface="Open Sans"/>
            </a:endParaRPr>
          </a:p>
        </p:txBody>
      </p:sp>
      <p:sp>
        <p:nvSpPr>
          <p:cNvPr id="643" name="Google Shape;643;p67"/>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New ID: _________________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New Name: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New Time: ______________</a:t>
            </a:r>
            <a:endParaRPr sz="1000">
              <a:solidFill>
                <a:schemeClr val="dk2"/>
              </a:solidFill>
              <a:latin typeface="Open Sans"/>
              <a:ea typeface="Open Sans"/>
              <a:cs typeface="Open Sans"/>
              <a:sym typeface="Open Sans"/>
            </a:endParaRPr>
          </a:p>
        </p:txBody>
      </p:sp>
      <p:cxnSp>
        <p:nvCxnSpPr>
          <p:cNvPr id="644" name="Google Shape;644;p67"/>
          <p:cNvCxnSpPr>
            <a:stCxn id="640" idx="3"/>
            <a:endCxn id="641" idx="1"/>
          </p:cNvCxnSpPr>
          <p:nvPr/>
        </p:nvCxnSpPr>
        <p:spPr>
          <a:xfrm>
            <a:off x="2173775" y="1241225"/>
            <a:ext cx="695100" cy="142200"/>
          </a:xfrm>
          <a:prstGeom prst="straightConnector1">
            <a:avLst/>
          </a:prstGeom>
          <a:noFill/>
          <a:ln cap="flat" cmpd="sng" w="38100">
            <a:solidFill>
              <a:srgbClr val="CC4125"/>
            </a:solidFill>
            <a:prstDash val="solid"/>
            <a:round/>
            <a:headEnd len="med" w="med" type="none"/>
            <a:tailEnd len="med" w="med" type="triangle"/>
          </a:ln>
        </p:spPr>
      </p:cxnSp>
      <p:sp>
        <p:nvSpPr>
          <p:cNvPr id="645" name="Google Shape;645;p67"/>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a:t>
            </a:r>
            <a:r>
              <a:rPr lang="en">
                <a:latin typeface="Open Sans"/>
                <a:ea typeface="Open Sans"/>
                <a:cs typeface="Open Sans"/>
                <a:sym typeface="Open Sans"/>
              </a:rPr>
              <a:t>cancel: nothing is changed</a:t>
            </a:r>
            <a:endParaRPr>
              <a:latin typeface="Open Sans"/>
              <a:ea typeface="Open Sans"/>
              <a:cs typeface="Open Sans"/>
              <a:sym typeface="Open Sans"/>
            </a:endParaRPr>
          </a:p>
        </p:txBody>
      </p:sp>
      <p:sp>
        <p:nvSpPr>
          <p:cNvPr id="646" name="Google Shape;646;p67"/>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update the boat -&gt; error pop up is shown:  </a:t>
            </a:r>
            <a:endParaRPr>
              <a:latin typeface="Open Sans"/>
              <a:ea typeface="Open Sans"/>
              <a:cs typeface="Open Sans"/>
              <a:sym typeface="Open Sans"/>
            </a:endParaRPr>
          </a:p>
        </p:txBody>
      </p:sp>
      <p:sp>
        <p:nvSpPr>
          <p:cNvPr id="647" name="Google Shape;647;p67"/>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boats information is changed -&gt; Success screen is shown:</a:t>
            </a:r>
            <a:endParaRPr sz="1200">
              <a:latin typeface="Open Sans"/>
              <a:ea typeface="Open Sans"/>
              <a:cs typeface="Open Sans"/>
              <a:sym typeface="Open Sans"/>
            </a:endParaRPr>
          </a:p>
        </p:txBody>
      </p:sp>
      <p:sp>
        <p:nvSpPr>
          <p:cNvPr id="648" name="Google Shape;648;p67"/>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649" name="Google Shape;649;p67"/>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650" name="Google Shape;650;p67"/>
          <p:cNvCxnSpPr>
            <a:stCxn id="649" idx="2"/>
            <a:endCxn id="645"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651" name="Google Shape;651;p67"/>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Boat edited</a:t>
            </a:r>
            <a:endParaRPr sz="800">
              <a:latin typeface="Open Sans"/>
              <a:ea typeface="Open Sans"/>
              <a:cs typeface="Open Sans"/>
              <a:sym typeface="Open Sans"/>
            </a:endParaRPr>
          </a:p>
        </p:txBody>
      </p:sp>
      <p:cxnSp>
        <p:nvCxnSpPr>
          <p:cNvPr id="652" name="Google Shape;652;p67"/>
          <p:cNvCxnSpPr>
            <a:stCxn id="648" idx="3"/>
            <a:endCxn id="647"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653" name="Google Shape;653;p67"/>
          <p:cNvCxnSpPr>
            <a:stCxn id="648" idx="3"/>
            <a:endCxn id="646"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654" name="Google Shape;654;p67"/>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update Boat</a:t>
            </a:r>
            <a:endParaRPr sz="800">
              <a:latin typeface="Open Sans"/>
              <a:ea typeface="Open Sans"/>
              <a:cs typeface="Open Sans"/>
              <a:sym typeface="Open Sans"/>
            </a:endParaRPr>
          </a:p>
        </p:txBody>
      </p:sp>
      <p:sp>
        <p:nvSpPr>
          <p:cNvPr id="655" name="Google Shape;655;p67"/>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656" name="Google Shape;656;p67"/>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657" name="Google Shape;657;p67"/>
          <p:cNvSpPr txBox="1"/>
          <p:nvPr/>
        </p:nvSpPr>
        <p:spPr>
          <a:xfrm>
            <a:off x="661200" y="655925"/>
            <a:ext cx="16707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RACE NAME</a:t>
            </a:r>
            <a:endParaRPr sz="1800">
              <a:solidFill>
                <a:schemeClr val="lt1"/>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8"/>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#13: Edit a boat in a race </a:t>
            </a:r>
            <a:endParaRPr/>
          </a:p>
        </p:txBody>
      </p:sp>
      <p:graphicFrame>
        <p:nvGraphicFramePr>
          <p:cNvPr id="663" name="Google Shape;663;p68"/>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Allows admins to change a given boat’s information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Admin, time keeper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edits a registered boat's ID, participants' names, or finishing time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edit button of an existing boat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existing boat’s </a:t>
                      </a:r>
                      <a:r>
                        <a:rPr lang="en">
                          <a:solidFill>
                            <a:schemeClr val="dk2"/>
                          </a:solidFill>
                          <a:latin typeface="Open Sans"/>
                          <a:ea typeface="Open Sans"/>
                          <a:cs typeface="Open Sans"/>
                          <a:sym typeface="Open Sans"/>
                        </a:rPr>
                        <a:t>information</a:t>
                      </a:r>
                      <a:r>
                        <a:rPr lang="en">
                          <a:solidFill>
                            <a:schemeClr val="dk2"/>
                          </a:solidFill>
                          <a:latin typeface="Open Sans"/>
                          <a:ea typeface="Open Sans"/>
                          <a:cs typeface="Open Sans"/>
                          <a:sym typeface="Open Sans"/>
                        </a:rPr>
                        <a:t> is changed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inputs invalid data or the program is </a:t>
                      </a:r>
                      <a:r>
                        <a:rPr lang="en">
                          <a:solidFill>
                            <a:schemeClr val="dk2"/>
                          </a:solidFill>
                          <a:latin typeface="Open Sans"/>
                          <a:ea typeface="Open Sans"/>
                          <a:cs typeface="Open Sans"/>
                          <a:sym typeface="Open Sans"/>
                        </a:rPr>
                        <a:t>unable</a:t>
                      </a:r>
                      <a:r>
                        <a:rPr lang="en">
                          <a:solidFill>
                            <a:schemeClr val="dk2"/>
                          </a:solidFill>
                          <a:latin typeface="Open Sans"/>
                          <a:ea typeface="Open Sans"/>
                          <a:cs typeface="Open Sans"/>
                          <a:sym typeface="Open Sans"/>
                        </a:rPr>
                        <a:t> to update the information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user clicks the edit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9"/>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#13: Edit a boat in a race</a:t>
            </a:r>
            <a:endParaRPr/>
          </a:p>
        </p:txBody>
      </p:sp>
      <p:graphicFrame>
        <p:nvGraphicFramePr>
          <p:cNvPr id="669" name="Google Shape;669;p69"/>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The user edits the attribute that they wish to change (the ID, the name, and/or the finishing time)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The user clicks the "Save changes" button to save the information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updates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notifies the user of succes</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3a. The application fails to update the information properly. A "something went wrong" error message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4a. The application fails to let the user know it succeeded.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 User clicks the "Cancel" button. Edits are not saved.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#14: Add a boat to a race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80" name="Google Shape;680;p71"/>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81" name="Google Shape;681;p71"/>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82" name="Google Shape;682;p71"/>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683" name="Google Shape;683;p71"/>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684" name="Google Shape;684;p71"/>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685" name="Google Shape;685;p71"/>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686" name="Google Shape;686;p71"/>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13: Add a boat to a race</a:t>
            </a:r>
            <a:endParaRPr sz="1800">
              <a:solidFill>
                <a:schemeClr val="dk2"/>
              </a:solidFill>
              <a:latin typeface="Open Sans"/>
              <a:ea typeface="Open Sans"/>
              <a:cs typeface="Open Sans"/>
              <a:sym typeface="Open Sans"/>
            </a:endParaRPr>
          </a:p>
        </p:txBody>
      </p:sp>
      <p:sp>
        <p:nvSpPr>
          <p:cNvPr id="687" name="Google Shape;687;p71"/>
          <p:cNvSpPr/>
          <p:nvPr/>
        </p:nvSpPr>
        <p:spPr>
          <a:xfrm>
            <a:off x="1760975" y="2665825"/>
            <a:ext cx="4401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688" name="Google Shape;688;p71"/>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89" name="Google Shape;689;p71"/>
          <p:cNvSpPr txBox="1"/>
          <p:nvPr/>
        </p:nvSpPr>
        <p:spPr>
          <a:xfrm>
            <a:off x="2980500" y="711575"/>
            <a:ext cx="10581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ADD </a:t>
            </a:r>
            <a:r>
              <a:rPr lang="en" sz="1000">
                <a:solidFill>
                  <a:schemeClr val="dk2"/>
                </a:solidFill>
                <a:latin typeface="Open Sans"/>
                <a:ea typeface="Open Sans"/>
                <a:cs typeface="Open Sans"/>
                <a:sym typeface="Open Sans"/>
              </a:rPr>
              <a:t>BOAT</a:t>
            </a:r>
            <a:endParaRPr sz="1000">
              <a:solidFill>
                <a:schemeClr val="dk2"/>
              </a:solidFill>
              <a:latin typeface="Open Sans"/>
              <a:ea typeface="Open Sans"/>
              <a:cs typeface="Open Sans"/>
              <a:sym typeface="Open Sans"/>
            </a:endParaRPr>
          </a:p>
        </p:txBody>
      </p:sp>
      <p:sp>
        <p:nvSpPr>
          <p:cNvPr id="690" name="Google Shape;690;p71"/>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ID: _________________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Name: _____________</a:t>
            </a:r>
            <a:endParaRPr sz="1000">
              <a:solidFill>
                <a:schemeClr val="dk2"/>
              </a:solidFill>
              <a:latin typeface="Open Sans"/>
              <a:ea typeface="Open Sans"/>
              <a:cs typeface="Open Sans"/>
              <a:sym typeface="Open Sans"/>
            </a:endParaRPr>
          </a:p>
        </p:txBody>
      </p:sp>
      <p:cxnSp>
        <p:nvCxnSpPr>
          <p:cNvPr id="691" name="Google Shape;691;p71"/>
          <p:cNvCxnSpPr>
            <a:stCxn id="687" idx="3"/>
            <a:endCxn id="688" idx="1"/>
          </p:cNvCxnSpPr>
          <p:nvPr/>
        </p:nvCxnSpPr>
        <p:spPr>
          <a:xfrm flipH="1" rot="10800000">
            <a:off x="2201075" y="1383475"/>
            <a:ext cx="667800" cy="1444800"/>
          </a:xfrm>
          <a:prstGeom prst="straightConnector1">
            <a:avLst/>
          </a:prstGeom>
          <a:noFill/>
          <a:ln cap="flat" cmpd="sng" w="38100">
            <a:solidFill>
              <a:srgbClr val="CC4125"/>
            </a:solidFill>
            <a:prstDash val="solid"/>
            <a:round/>
            <a:headEnd len="med" w="med" type="none"/>
            <a:tailEnd len="med" w="med" type="triangle"/>
          </a:ln>
        </p:spPr>
      </p:cxnSp>
      <p:sp>
        <p:nvSpPr>
          <p:cNvPr id="692" name="Google Shape;692;p71"/>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cancel: nothing is changed</a:t>
            </a:r>
            <a:endParaRPr>
              <a:latin typeface="Open Sans"/>
              <a:ea typeface="Open Sans"/>
              <a:cs typeface="Open Sans"/>
              <a:sym typeface="Open Sans"/>
            </a:endParaRPr>
          </a:p>
        </p:txBody>
      </p:sp>
      <p:sp>
        <p:nvSpPr>
          <p:cNvPr id="693" name="Google Shape;693;p71"/>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add the boat -&gt; error pop up is shown:  </a:t>
            </a:r>
            <a:endParaRPr>
              <a:latin typeface="Open Sans"/>
              <a:ea typeface="Open Sans"/>
              <a:cs typeface="Open Sans"/>
              <a:sym typeface="Open Sans"/>
            </a:endParaRPr>
          </a:p>
        </p:txBody>
      </p:sp>
      <p:sp>
        <p:nvSpPr>
          <p:cNvPr id="694" name="Google Shape;694;p71"/>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boats information is changed -&gt; Success screen is shown:</a:t>
            </a:r>
            <a:endParaRPr sz="1200">
              <a:latin typeface="Open Sans"/>
              <a:ea typeface="Open Sans"/>
              <a:cs typeface="Open Sans"/>
              <a:sym typeface="Open Sans"/>
            </a:endParaRPr>
          </a:p>
        </p:txBody>
      </p:sp>
      <p:sp>
        <p:nvSpPr>
          <p:cNvPr id="695" name="Google Shape;695;p71"/>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sp>
        <p:nvSpPr>
          <p:cNvPr id="696" name="Google Shape;696;p71"/>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697" name="Google Shape;697;p71"/>
          <p:cNvCxnSpPr>
            <a:stCxn id="696" idx="2"/>
            <a:endCxn id="692"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698" name="Google Shape;698;p71"/>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Boat Added</a:t>
            </a:r>
            <a:endParaRPr sz="800">
              <a:latin typeface="Open Sans"/>
              <a:ea typeface="Open Sans"/>
              <a:cs typeface="Open Sans"/>
              <a:sym typeface="Open Sans"/>
            </a:endParaRPr>
          </a:p>
        </p:txBody>
      </p:sp>
      <p:cxnSp>
        <p:nvCxnSpPr>
          <p:cNvPr id="699" name="Google Shape;699;p71"/>
          <p:cNvCxnSpPr>
            <a:stCxn id="695" idx="3"/>
            <a:endCxn id="694"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700" name="Google Shape;700;p71"/>
          <p:cNvCxnSpPr>
            <a:stCxn id="695" idx="3"/>
            <a:endCxn id="693"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71"/>
          <p:cNvSpPr/>
          <p:nvPr/>
        </p:nvSpPr>
        <p:spPr>
          <a:xfrm>
            <a:off x="7479825" y="31680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Add Boat</a:t>
            </a:r>
            <a:endParaRPr sz="800">
              <a:latin typeface="Open Sans"/>
              <a:ea typeface="Open Sans"/>
              <a:cs typeface="Open Sans"/>
              <a:sym typeface="Open Sans"/>
            </a:endParaRPr>
          </a:p>
        </p:txBody>
      </p:sp>
      <p:sp>
        <p:nvSpPr>
          <p:cNvPr id="702" name="Google Shape;702;p71"/>
          <p:cNvSpPr/>
          <p:nvPr/>
        </p:nvSpPr>
        <p:spPr>
          <a:xfrm>
            <a:off x="8085825" y="34307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03" name="Google Shape;703;p71"/>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04" name="Google Shape;704;p71"/>
          <p:cNvSpPr txBox="1"/>
          <p:nvPr/>
        </p:nvSpPr>
        <p:spPr>
          <a:xfrm>
            <a:off x="661200" y="655925"/>
            <a:ext cx="16707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RACE NAME</a:t>
            </a:r>
            <a:endParaRPr sz="18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 Create a new account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2"/>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#14: Add a boat to a race </a:t>
            </a:r>
            <a:endParaRPr/>
          </a:p>
        </p:txBody>
      </p:sp>
      <p:graphicFrame>
        <p:nvGraphicFramePr>
          <p:cNvPr id="710" name="Google Shape;710;p72"/>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Adds a boat new boat to a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Admin, Timekeeper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user adds a new boat to a race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logged in user clicks the add button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new boat is added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boat is invalid or DB error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add boat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3"/>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#14: Add a boat to a race</a:t>
            </a:r>
            <a:endParaRPr/>
          </a:p>
        </p:txBody>
      </p:sp>
      <p:graphicFrame>
        <p:nvGraphicFramePr>
          <p:cNvPr id="716" name="Google Shape;716;p73"/>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 boat's name and its participants' names</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Application saves the new boat to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confirms success and the new boat is added to the list of boats in that particular race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The user’s boat ID already exists in the race.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2a. The new boat is not saved. A "something went wrong" error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#15: Delete a boat from a race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5"/>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27" name="Google Shape;727;p75"/>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28" name="Google Shape;728;p75"/>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29" name="Google Shape;729;p75"/>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730" name="Google Shape;730;p75"/>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731" name="Google Shape;731;p75"/>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732" name="Google Shape;732;p75"/>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733" name="Google Shape;733;p75"/>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15: Delete a boat in a race</a:t>
            </a:r>
            <a:endParaRPr sz="1800">
              <a:solidFill>
                <a:schemeClr val="dk2"/>
              </a:solidFill>
              <a:latin typeface="Open Sans"/>
              <a:ea typeface="Open Sans"/>
              <a:cs typeface="Open Sans"/>
              <a:sym typeface="Open Sans"/>
            </a:endParaRPr>
          </a:p>
        </p:txBody>
      </p:sp>
      <p:sp>
        <p:nvSpPr>
          <p:cNvPr id="734" name="Google Shape;734;p75"/>
          <p:cNvSpPr/>
          <p:nvPr/>
        </p:nvSpPr>
        <p:spPr>
          <a:xfrm>
            <a:off x="1808375" y="115662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735" name="Google Shape;735;p75"/>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36" name="Google Shape;736;p75"/>
          <p:cNvSpPr txBox="1"/>
          <p:nvPr/>
        </p:nvSpPr>
        <p:spPr>
          <a:xfrm>
            <a:off x="2980500" y="711575"/>
            <a:ext cx="17988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ARE YOU SURE YOU WANT TO DELETE BOAT 1?</a:t>
            </a:r>
            <a:endParaRPr sz="1000">
              <a:solidFill>
                <a:schemeClr val="dk2"/>
              </a:solidFill>
              <a:latin typeface="Open Sans"/>
              <a:ea typeface="Open Sans"/>
              <a:cs typeface="Open Sans"/>
              <a:sym typeface="Open Sans"/>
            </a:endParaRPr>
          </a:p>
        </p:txBody>
      </p:sp>
      <p:cxnSp>
        <p:nvCxnSpPr>
          <p:cNvPr id="737" name="Google Shape;737;p75"/>
          <p:cNvCxnSpPr>
            <a:stCxn id="734" idx="3"/>
            <a:endCxn id="735" idx="1"/>
          </p:cNvCxnSpPr>
          <p:nvPr/>
        </p:nvCxnSpPr>
        <p:spPr>
          <a:xfrm>
            <a:off x="2173775" y="1241225"/>
            <a:ext cx="695100" cy="142200"/>
          </a:xfrm>
          <a:prstGeom prst="straightConnector1">
            <a:avLst/>
          </a:prstGeom>
          <a:noFill/>
          <a:ln cap="flat" cmpd="sng" w="38100">
            <a:solidFill>
              <a:srgbClr val="CC4125"/>
            </a:solidFill>
            <a:prstDash val="solid"/>
            <a:round/>
            <a:headEnd len="med" w="med" type="none"/>
            <a:tailEnd len="med" w="med" type="triangle"/>
          </a:ln>
        </p:spPr>
      </p:cxnSp>
      <p:sp>
        <p:nvSpPr>
          <p:cNvPr id="738" name="Google Shape;738;p75"/>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User Clicks no: nothing is changed</a:t>
            </a:r>
            <a:endParaRPr>
              <a:latin typeface="Open Sans"/>
              <a:ea typeface="Open Sans"/>
              <a:cs typeface="Open Sans"/>
              <a:sym typeface="Open Sans"/>
            </a:endParaRPr>
          </a:p>
        </p:txBody>
      </p:sp>
      <p:sp>
        <p:nvSpPr>
          <p:cNvPr id="739" name="Google Shape;739;p75"/>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update the boat -&gt; error pop up is shown:  </a:t>
            </a:r>
            <a:endParaRPr>
              <a:latin typeface="Open Sans"/>
              <a:ea typeface="Open Sans"/>
              <a:cs typeface="Open Sans"/>
              <a:sym typeface="Open Sans"/>
            </a:endParaRPr>
          </a:p>
        </p:txBody>
      </p:sp>
      <p:sp>
        <p:nvSpPr>
          <p:cNvPr id="740" name="Google Shape;740;p75"/>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boat is deleted-&gt; Success screen is shown:</a:t>
            </a:r>
            <a:endParaRPr sz="1200">
              <a:latin typeface="Open Sans"/>
              <a:ea typeface="Open Sans"/>
              <a:cs typeface="Open Sans"/>
              <a:sym typeface="Open Sans"/>
            </a:endParaRPr>
          </a:p>
        </p:txBody>
      </p:sp>
      <p:sp>
        <p:nvSpPr>
          <p:cNvPr id="741" name="Google Shape;741;p75"/>
          <p:cNvSpPr/>
          <p:nvPr/>
        </p:nvSpPr>
        <p:spPr>
          <a:xfrm>
            <a:off x="4945350" y="78777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Yes</a:t>
            </a:r>
            <a:endParaRPr sz="900">
              <a:latin typeface="Open Sans"/>
              <a:ea typeface="Open Sans"/>
              <a:cs typeface="Open Sans"/>
              <a:sym typeface="Open Sans"/>
            </a:endParaRPr>
          </a:p>
        </p:txBody>
      </p:sp>
      <p:sp>
        <p:nvSpPr>
          <p:cNvPr id="742" name="Google Shape;742;p75"/>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No</a:t>
            </a:r>
            <a:endParaRPr sz="900">
              <a:latin typeface="Open Sans"/>
              <a:ea typeface="Open Sans"/>
              <a:cs typeface="Open Sans"/>
              <a:sym typeface="Open Sans"/>
            </a:endParaRPr>
          </a:p>
        </p:txBody>
      </p:sp>
      <p:cxnSp>
        <p:nvCxnSpPr>
          <p:cNvPr id="743" name="Google Shape;743;p75"/>
          <p:cNvCxnSpPr>
            <a:stCxn id="742" idx="2"/>
            <a:endCxn id="738"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744" name="Google Shape;744;p75"/>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Boat deleted</a:t>
            </a:r>
            <a:endParaRPr sz="800">
              <a:latin typeface="Open Sans"/>
              <a:ea typeface="Open Sans"/>
              <a:cs typeface="Open Sans"/>
              <a:sym typeface="Open Sans"/>
            </a:endParaRPr>
          </a:p>
        </p:txBody>
      </p:sp>
      <p:cxnSp>
        <p:nvCxnSpPr>
          <p:cNvPr id="745" name="Google Shape;745;p75"/>
          <p:cNvCxnSpPr>
            <a:stCxn id="741" idx="3"/>
            <a:endCxn id="740" idx="1"/>
          </p:cNvCxnSpPr>
          <p:nvPr/>
        </p:nvCxnSpPr>
        <p:spPr>
          <a:xfrm>
            <a:off x="5540850" y="906275"/>
            <a:ext cx="635100" cy="477000"/>
          </a:xfrm>
          <a:prstGeom prst="straightConnector1">
            <a:avLst/>
          </a:prstGeom>
          <a:noFill/>
          <a:ln cap="flat" cmpd="sng" w="9525">
            <a:solidFill>
              <a:schemeClr val="dk2"/>
            </a:solidFill>
            <a:prstDash val="solid"/>
            <a:round/>
            <a:headEnd len="med" w="med" type="none"/>
            <a:tailEnd len="med" w="med" type="triangle"/>
          </a:ln>
        </p:spPr>
      </p:cxnSp>
      <p:cxnSp>
        <p:nvCxnSpPr>
          <p:cNvPr id="746" name="Google Shape;746;p75"/>
          <p:cNvCxnSpPr>
            <a:stCxn id="741" idx="3"/>
            <a:endCxn id="739" idx="1"/>
          </p:cNvCxnSpPr>
          <p:nvPr/>
        </p:nvCxnSpPr>
        <p:spPr>
          <a:xfrm>
            <a:off x="5540850" y="906275"/>
            <a:ext cx="604500" cy="2180400"/>
          </a:xfrm>
          <a:prstGeom prst="straightConnector1">
            <a:avLst/>
          </a:prstGeom>
          <a:noFill/>
          <a:ln cap="flat" cmpd="sng" w="9525">
            <a:solidFill>
              <a:schemeClr val="dk2"/>
            </a:solidFill>
            <a:prstDash val="solid"/>
            <a:round/>
            <a:headEnd len="med" w="med" type="none"/>
            <a:tailEnd len="med" w="med" type="triangle"/>
          </a:ln>
        </p:spPr>
      </p:cxnSp>
      <p:sp>
        <p:nvSpPr>
          <p:cNvPr id="747" name="Google Shape;747;p75"/>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delete Boat</a:t>
            </a:r>
            <a:endParaRPr sz="800">
              <a:latin typeface="Open Sans"/>
              <a:ea typeface="Open Sans"/>
              <a:cs typeface="Open Sans"/>
              <a:sym typeface="Open Sans"/>
            </a:endParaRPr>
          </a:p>
        </p:txBody>
      </p:sp>
      <p:sp>
        <p:nvSpPr>
          <p:cNvPr id="748" name="Google Shape;748;p75"/>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49" name="Google Shape;749;p75"/>
          <p:cNvSpPr/>
          <p:nvPr/>
        </p:nvSpPr>
        <p:spPr>
          <a:xfrm>
            <a:off x="8162025" y="1754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50" name="Google Shape;750;p75"/>
          <p:cNvSpPr txBox="1"/>
          <p:nvPr/>
        </p:nvSpPr>
        <p:spPr>
          <a:xfrm>
            <a:off x="661200" y="655925"/>
            <a:ext cx="16707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RACE NAME</a:t>
            </a:r>
            <a:endParaRPr sz="1800">
              <a:solidFill>
                <a:schemeClr val="lt1"/>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6"/>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#15: Delete a boat from a race</a:t>
            </a:r>
            <a:endParaRPr/>
          </a:p>
        </p:txBody>
      </p:sp>
      <p:graphicFrame>
        <p:nvGraphicFramePr>
          <p:cNvPr id="756" name="Google Shape;756;p76"/>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Removes a boat from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Regatta admin, timekeeper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Removes a boat from a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Logged in user clicks the delete button for a boat in an ongoing race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Boat is deleted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DB error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delete button next to a boat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7"/>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#15: Delete a boat from a race</a:t>
            </a:r>
            <a:endParaRPr/>
          </a:p>
        </p:txBody>
      </p:sp>
      <p:graphicFrame>
        <p:nvGraphicFramePr>
          <p:cNvPr id="762" name="Google Shape;762;p77"/>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 popup confirming that the user wants to delete the boat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clicks the "Confirm"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removes the boat from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confirms successful deletion of the boat</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3a. The regatta is not removed from the DB properly.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 The user does not want to delete the boat and clicks the "Cancel" button. The boat is not deleted.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#16: Delete a race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9"/>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73" name="Google Shape;773;p79"/>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74" name="Google Shape;774;p79"/>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75" name="Google Shape;775;p79"/>
          <p:cNvSpPr/>
          <p:nvPr/>
        </p:nvSpPr>
        <p:spPr>
          <a:xfrm>
            <a:off x="691675" y="10787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Boat1</a:t>
            </a:r>
            <a:endParaRPr>
              <a:solidFill>
                <a:schemeClr val="lt1"/>
              </a:solidFill>
              <a:latin typeface="Open Sans"/>
              <a:ea typeface="Open Sans"/>
              <a:cs typeface="Open Sans"/>
              <a:sym typeface="Open Sans"/>
            </a:endParaRPr>
          </a:p>
        </p:txBody>
      </p:sp>
      <p:sp>
        <p:nvSpPr>
          <p:cNvPr id="776" name="Google Shape;776;p79"/>
          <p:cNvSpPr/>
          <p:nvPr/>
        </p:nvSpPr>
        <p:spPr>
          <a:xfrm>
            <a:off x="691675" y="13835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Boat2</a:t>
            </a:r>
            <a:endParaRPr>
              <a:solidFill>
                <a:schemeClr val="lt1"/>
              </a:solidFill>
              <a:latin typeface="Open Sans"/>
              <a:ea typeface="Open Sans"/>
              <a:cs typeface="Open Sans"/>
              <a:sym typeface="Open Sans"/>
            </a:endParaRPr>
          </a:p>
        </p:txBody>
      </p:sp>
      <p:sp>
        <p:nvSpPr>
          <p:cNvPr id="777" name="Google Shape;777;p79"/>
          <p:cNvSpPr/>
          <p:nvPr/>
        </p:nvSpPr>
        <p:spPr>
          <a:xfrm>
            <a:off x="691675" y="16883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Boat3</a:t>
            </a:r>
            <a:endParaRPr>
              <a:solidFill>
                <a:schemeClr val="lt1"/>
              </a:solidFill>
              <a:latin typeface="Open Sans"/>
              <a:ea typeface="Open Sans"/>
              <a:cs typeface="Open Sans"/>
              <a:sym typeface="Open Sans"/>
            </a:endParaRPr>
          </a:p>
        </p:txBody>
      </p:sp>
      <p:sp>
        <p:nvSpPr>
          <p:cNvPr id="778" name="Google Shape;778;p79"/>
          <p:cNvSpPr/>
          <p:nvPr/>
        </p:nvSpPr>
        <p:spPr>
          <a:xfrm>
            <a:off x="691675" y="1993175"/>
            <a:ext cx="1509300" cy="32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Boat4</a:t>
            </a:r>
            <a:endParaRPr>
              <a:solidFill>
                <a:schemeClr val="lt1"/>
              </a:solidFill>
              <a:latin typeface="Open Sans"/>
              <a:ea typeface="Open Sans"/>
              <a:cs typeface="Open Sans"/>
              <a:sym typeface="Open Sans"/>
            </a:endParaRPr>
          </a:p>
        </p:txBody>
      </p:sp>
      <p:sp>
        <p:nvSpPr>
          <p:cNvPr id="779" name="Google Shape;779;p79"/>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16: Delete a race.</a:t>
            </a:r>
            <a:endParaRPr sz="1800">
              <a:solidFill>
                <a:schemeClr val="dk2"/>
              </a:solidFill>
              <a:latin typeface="Open Sans"/>
              <a:ea typeface="Open Sans"/>
              <a:cs typeface="Open Sans"/>
              <a:sym typeface="Open Sans"/>
            </a:endParaRPr>
          </a:p>
        </p:txBody>
      </p:sp>
      <p:sp>
        <p:nvSpPr>
          <p:cNvPr id="780" name="Google Shape;780;p79"/>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81" name="Google Shape;781;p79"/>
          <p:cNvSpPr txBox="1"/>
          <p:nvPr/>
        </p:nvSpPr>
        <p:spPr>
          <a:xfrm>
            <a:off x="2980500" y="711575"/>
            <a:ext cx="18984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ARE YOU SURE YOU WANT TO DELETE THIS RACE?</a:t>
            </a:r>
            <a:endParaRPr sz="1000">
              <a:solidFill>
                <a:schemeClr val="dk2"/>
              </a:solidFill>
              <a:latin typeface="Open Sans"/>
              <a:ea typeface="Open Sans"/>
              <a:cs typeface="Open Sans"/>
              <a:sym typeface="Open Sans"/>
            </a:endParaRPr>
          </a:p>
        </p:txBody>
      </p:sp>
      <p:sp>
        <p:nvSpPr>
          <p:cNvPr id="782" name="Google Shape;782;p79"/>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cxnSp>
        <p:nvCxnSpPr>
          <p:cNvPr id="783" name="Google Shape;783;p79"/>
          <p:cNvCxnSpPr>
            <a:stCxn id="784" idx="3"/>
            <a:endCxn id="780" idx="1"/>
          </p:cNvCxnSpPr>
          <p:nvPr/>
        </p:nvCxnSpPr>
        <p:spPr>
          <a:xfrm>
            <a:off x="2444875" y="906275"/>
            <a:ext cx="423900" cy="477000"/>
          </a:xfrm>
          <a:prstGeom prst="straightConnector1">
            <a:avLst/>
          </a:prstGeom>
          <a:noFill/>
          <a:ln cap="flat" cmpd="sng" w="38100">
            <a:solidFill>
              <a:srgbClr val="CC4125"/>
            </a:solidFill>
            <a:prstDash val="solid"/>
            <a:round/>
            <a:headEnd len="med" w="med" type="none"/>
            <a:tailEnd len="med" w="med" type="triangle"/>
          </a:ln>
        </p:spPr>
      </p:cxnSp>
      <p:sp>
        <p:nvSpPr>
          <p:cNvPr id="785" name="Google Shape;785;p79"/>
          <p:cNvSpPr/>
          <p:nvPr/>
        </p:nvSpPr>
        <p:spPr>
          <a:xfrm>
            <a:off x="2868875" y="2396500"/>
            <a:ext cx="2883000" cy="1380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Alternate: </a:t>
            </a:r>
            <a:endParaRPr>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 </a:t>
            </a:r>
            <a:r>
              <a:rPr lang="en" sz="1300">
                <a:latin typeface="Open Sans"/>
                <a:ea typeface="Open Sans"/>
                <a:cs typeface="Open Sans"/>
                <a:sym typeface="Open Sans"/>
              </a:rPr>
              <a:t>User Clicks cancel: nothing is changed.</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 There is a race in progress: application ends race and active users are kicked.</a:t>
            </a:r>
            <a:endParaRPr sz="1300">
              <a:latin typeface="Open Sans"/>
              <a:ea typeface="Open Sans"/>
              <a:cs typeface="Open Sans"/>
              <a:sym typeface="Open Sans"/>
            </a:endParaRPr>
          </a:p>
        </p:txBody>
      </p:sp>
      <p:sp>
        <p:nvSpPr>
          <p:cNvPr id="786" name="Google Shape;786;p79"/>
          <p:cNvSpPr/>
          <p:nvPr/>
        </p:nvSpPr>
        <p:spPr>
          <a:xfrm>
            <a:off x="6145475" y="2396500"/>
            <a:ext cx="2883000" cy="13806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Error: </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DB can’t delete the race -&gt; error pop up is shown:  </a:t>
            </a:r>
            <a:endParaRPr>
              <a:latin typeface="Open Sans"/>
              <a:ea typeface="Open Sans"/>
              <a:cs typeface="Open Sans"/>
              <a:sym typeface="Open Sans"/>
            </a:endParaRPr>
          </a:p>
        </p:txBody>
      </p:sp>
      <p:sp>
        <p:nvSpPr>
          <p:cNvPr id="787" name="Google Shape;787;p79"/>
          <p:cNvSpPr/>
          <p:nvPr/>
        </p:nvSpPr>
        <p:spPr>
          <a:xfrm>
            <a:off x="6175875" y="693025"/>
            <a:ext cx="2883000" cy="138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User clicks enter and the race is deleted-&gt; Success screen is shown:</a:t>
            </a:r>
            <a:endParaRPr sz="1200">
              <a:latin typeface="Open Sans"/>
              <a:ea typeface="Open Sans"/>
              <a:cs typeface="Open Sans"/>
              <a:sym typeface="Open Sans"/>
            </a:endParaRPr>
          </a:p>
        </p:txBody>
      </p:sp>
      <p:sp>
        <p:nvSpPr>
          <p:cNvPr id="788" name="Google Shape;788;p79"/>
          <p:cNvSpPr/>
          <p:nvPr/>
        </p:nvSpPr>
        <p:spPr>
          <a:xfrm>
            <a:off x="4884150" y="787775"/>
            <a:ext cx="7038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CONFIRM</a:t>
            </a:r>
            <a:endParaRPr sz="900">
              <a:latin typeface="Open Sans"/>
              <a:ea typeface="Open Sans"/>
              <a:cs typeface="Open Sans"/>
              <a:sym typeface="Open Sans"/>
            </a:endParaRPr>
          </a:p>
        </p:txBody>
      </p:sp>
      <p:sp>
        <p:nvSpPr>
          <p:cNvPr id="789" name="Google Shape;789;p79"/>
          <p:cNvSpPr/>
          <p:nvPr/>
        </p:nvSpPr>
        <p:spPr>
          <a:xfrm>
            <a:off x="4884150" y="1688375"/>
            <a:ext cx="6567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CANCEL</a:t>
            </a:r>
            <a:endParaRPr sz="900">
              <a:latin typeface="Open Sans"/>
              <a:ea typeface="Open Sans"/>
              <a:cs typeface="Open Sans"/>
              <a:sym typeface="Open Sans"/>
            </a:endParaRPr>
          </a:p>
        </p:txBody>
      </p:sp>
      <p:cxnSp>
        <p:nvCxnSpPr>
          <p:cNvPr id="790" name="Google Shape;790;p79"/>
          <p:cNvCxnSpPr>
            <a:stCxn id="789" idx="2"/>
            <a:endCxn id="785" idx="0"/>
          </p:cNvCxnSpPr>
          <p:nvPr/>
        </p:nvCxnSpPr>
        <p:spPr>
          <a:xfrm flipH="1">
            <a:off x="4310400" y="1925375"/>
            <a:ext cx="902100" cy="471000"/>
          </a:xfrm>
          <a:prstGeom prst="straightConnector1">
            <a:avLst/>
          </a:prstGeom>
          <a:noFill/>
          <a:ln cap="flat" cmpd="sng" w="9525">
            <a:solidFill>
              <a:srgbClr val="DD7E6B"/>
            </a:solidFill>
            <a:prstDash val="solid"/>
            <a:round/>
            <a:headEnd len="med" w="med" type="none"/>
            <a:tailEnd len="med" w="med" type="triangle"/>
          </a:ln>
        </p:spPr>
      </p:cxnSp>
      <p:sp>
        <p:nvSpPr>
          <p:cNvPr id="791" name="Google Shape;791;p79"/>
          <p:cNvSpPr/>
          <p:nvPr/>
        </p:nvSpPr>
        <p:spPr>
          <a:xfrm>
            <a:off x="7533875" y="1451050"/>
            <a:ext cx="1218300" cy="6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Success: Race has been deleted.</a:t>
            </a:r>
            <a:endParaRPr sz="800">
              <a:latin typeface="Open Sans"/>
              <a:ea typeface="Open Sans"/>
              <a:cs typeface="Open Sans"/>
              <a:sym typeface="Open Sans"/>
            </a:endParaRPr>
          </a:p>
        </p:txBody>
      </p:sp>
      <p:cxnSp>
        <p:nvCxnSpPr>
          <p:cNvPr id="792" name="Google Shape;792;p79"/>
          <p:cNvCxnSpPr>
            <a:stCxn id="788" idx="3"/>
            <a:endCxn id="787" idx="1"/>
          </p:cNvCxnSpPr>
          <p:nvPr/>
        </p:nvCxnSpPr>
        <p:spPr>
          <a:xfrm>
            <a:off x="5587950" y="906275"/>
            <a:ext cx="588000" cy="477000"/>
          </a:xfrm>
          <a:prstGeom prst="straightConnector1">
            <a:avLst/>
          </a:prstGeom>
          <a:noFill/>
          <a:ln cap="flat" cmpd="sng" w="9525">
            <a:solidFill>
              <a:schemeClr val="dk2"/>
            </a:solidFill>
            <a:prstDash val="solid"/>
            <a:round/>
            <a:headEnd len="med" w="med" type="none"/>
            <a:tailEnd len="med" w="med" type="triangle"/>
          </a:ln>
        </p:spPr>
      </p:cxnSp>
      <p:cxnSp>
        <p:nvCxnSpPr>
          <p:cNvPr id="793" name="Google Shape;793;p79"/>
          <p:cNvCxnSpPr>
            <a:stCxn id="788" idx="3"/>
            <a:endCxn id="786" idx="1"/>
          </p:cNvCxnSpPr>
          <p:nvPr/>
        </p:nvCxnSpPr>
        <p:spPr>
          <a:xfrm>
            <a:off x="5587950" y="906275"/>
            <a:ext cx="557400" cy="2180400"/>
          </a:xfrm>
          <a:prstGeom prst="straightConnector1">
            <a:avLst/>
          </a:prstGeom>
          <a:noFill/>
          <a:ln cap="flat" cmpd="sng" w="9525">
            <a:solidFill>
              <a:schemeClr val="dk2"/>
            </a:solidFill>
            <a:prstDash val="solid"/>
            <a:round/>
            <a:headEnd len="med" w="med" type="none"/>
            <a:tailEnd len="med" w="med" type="triangle"/>
          </a:ln>
        </p:spPr>
      </p:cxnSp>
      <p:sp>
        <p:nvSpPr>
          <p:cNvPr id="794" name="Google Shape;794;p79"/>
          <p:cNvSpPr/>
          <p:nvPr/>
        </p:nvSpPr>
        <p:spPr>
          <a:xfrm>
            <a:off x="6946425" y="3015650"/>
            <a:ext cx="1341900" cy="55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Could not delete Race.</a:t>
            </a:r>
            <a:endParaRPr sz="800">
              <a:latin typeface="Open Sans"/>
              <a:ea typeface="Open Sans"/>
              <a:cs typeface="Open Sans"/>
              <a:sym typeface="Open Sans"/>
            </a:endParaRPr>
          </a:p>
        </p:txBody>
      </p:sp>
      <p:sp>
        <p:nvSpPr>
          <p:cNvPr id="795" name="Google Shape;795;p79"/>
          <p:cNvSpPr/>
          <p:nvPr/>
        </p:nvSpPr>
        <p:spPr>
          <a:xfrm>
            <a:off x="7628625" y="327830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96" name="Google Shape;796;p79"/>
          <p:cNvSpPr/>
          <p:nvPr/>
        </p:nvSpPr>
        <p:spPr>
          <a:xfrm>
            <a:off x="8169825" y="1836550"/>
            <a:ext cx="541200" cy="23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Okay</a:t>
            </a:r>
            <a:endParaRPr sz="800">
              <a:latin typeface="Open Sans"/>
              <a:ea typeface="Open Sans"/>
              <a:cs typeface="Open Sans"/>
              <a:sym typeface="Open Sans"/>
            </a:endParaRPr>
          </a:p>
        </p:txBody>
      </p:sp>
      <p:sp>
        <p:nvSpPr>
          <p:cNvPr id="797" name="Google Shape;797;p79"/>
          <p:cNvSpPr txBox="1"/>
          <p:nvPr/>
        </p:nvSpPr>
        <p:spPr>
          <a:xfrm>
            <a:off x="585000" y="655925"/>
            <a:ext cx="16707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RACE NAME</a:t>
            </a:r>
            <a:endParaRPr sz="1800">
              <a:solidFill>
                <a:schemeClr val="lt1"/>
              </a:solidFill>
              <a:latin typeface="Open Sans"/>
              <a:ea typeface="Open Sans"/>
              <a:cs typeface="Open Sans"/>
              <a:sym typeface="Open Sans"/>
            </a:endParaRPr>
          </a:p>
        </p:txBody>
      </p:sp>
      <p:sp>
        <p:nvSpPr>
          <p:cNvPr id="784" name="Google Shape;784;p79"/>
          <p:cNvSpPr/>
          <p:nvPr/>
        </p:nvSpPr>
        <p:spPr>
          <a:xfrm>
            <a:off x="2079475" y="821675"/>
            <a:ext cx="3654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0"/>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#16: Delete a race</a:t>
            </a:r>
            <a:endParaRPr/>
          </a:p>
        </p:txBody>
      </p:sp>
      <p:graphicFrame>
        <p:nvGraphicFramePr>
          <p:cNvPr id="803" name="Google Shape;803;p80"/>
          <p:cNvGraphicFramePr/>
          <p:nvPr/>
        </p:nvGraphicFramePr>
        <p:xfrm>
          <a:off x="311700" y="11530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regatta's admin can delete a race, removing it from the DB and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Regatta admin; Secondary: Database.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deletes the race from both the DB and the regatta.</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logged in, is a regatta admin or timekeeper for an existing race, and is on the race's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User successfully deletes the race</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Failure: User fails to delete the race.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DB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 user pressed the “Delete Race”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81"/>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#16: Delete a race</a:t>
            </a:r>
            <a:endParaRPr/>
          </a:p>
        </p:txBody>
      </p:sp>
      <p:graphicFrame>
        <p:nvGraphicFramePr>
          <p:cNvPr id="809" name="Google Shape;809;p81"/>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A popup confirming that the user wants to delete the race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User clicks the "Confirm"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removes the race from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Application confirms successful deletion of the race</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3a. Race is not removed from the DB.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The race is in progress. The message confirms that the user wants to delete the race while it's in progress.</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The race is in progress. Application ends the race and timekeepers are kicked out.</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0" name="Google Shape;100;p19"/>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1" name="Google Shape;101;p19"/>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2" name="Google Shape;102;p19"/>
          <p:cNvSpPr/>
          <p:nvPr/>
        </p:nvSpPr>
        <p:spPr>
          <a:xfrm>
            <a:off x="779550" y="2368175"/>
            <a:ext cx="1509300" cy="6225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Create an account</a:t>
            </a:r>
            <a:endParaRPr>
              <a:solidFill>
                <a:schemeClr val="lt1"/>
              </a:solidFill>
              <a:latin typeface="Open Sans"/>
              <a:ea typeface="Open Sans"/>
              <a:cs typeface="Open Sans"/>
              <a:sym typeface="Open Sans"/>
            </a:endParaRPr>
          </a:p>
        </p:txBody>
      </p:sp>
      <p:sp>
        <p:nvSpPr>
          <p:cNvPr id="103" name="Google Shape;103;p19"/>
          <p:cNvSpPr txBox="1"/>
          <p:nvPr/>
        </p:nvSpPr>
        <p:spPr>
          <a:xfrm>
            <a:off x="5490000" y="138050"/>
            <a:ext cx="28494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1</a:t>
            </a:r>
            <a:r>
              <a:rPr lang="en" sz="1800">
                <a:solidFill>
                  <a:schemeClr val="dk2"/>
                </a:solidFill>
                <a:latin typeface="Open Sans"/>
                <a:ea typeface="Open Sans"/>
                <a:cs typeface="Open Sans"/>
                <a:sym typeface="Open Sans"/>
              </a:rPr>
              <a:t>: Create an account</a:t>
            </a:r>
            <a:endParaRPr sz="1800">
              <a:solidFill>
                <a:schemeClr val="dk2"/>
              </a:solidFill>
              <a:latin typeface="Open Sans"/>
              <a:ea typeface="Open Sans"/>
              <a:cs typeface="Open Sans"/>
              <a:sym typeface="Open Sans"/>
            </a:endParaRPr>
          </a:p>
        </p:txBody>
      </p:sp>
      <p:sp>
        <p:nvSpPr>
          <p:cNvPr id="104" name="Google Shape;104;p19"/>
          <p:cNvSpPr/>
          <p:nvPr/>
        </p:nvSpPr>
        <p:spPr>
          <a:xfrm>
            <a:off x="2868875" y="693025"/>
            <a:ext cx="2883000" cy="1380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5" name="Google Shape;105;p19"/>
          <p:cNvSpPr txBox="1"/>
          <p:nvPr/>
        </p:nvSpPr>
        <p:spPr>
          <a:xfrm>
            <a:off x="2980500" y="711575"/>
            <a:ext cx="1509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Enter credentials</a:t>
            </a:r>
            <a:endParaRPr sz="1000">
              <a:solidFill>
                <a:schemeClr val="dk2"/>
              </a:solidFill>
              <a:latin typeface="Open Sans"/>
              <a:ea typeface="Open Sans"/>
              <a:cs typeface="Open Sans"/>
              <a:sym typeface="Open Sans"/>
            </a:endParaRPr>
          </a:p>
        </p:txBody>
      </p:sp>
      <p:sp>
        <p:nvSpPr>
          <p:cNvPr id="106" name="Google Shape;106;p19"/>
          <p:cNvSpPr txBox="1"/>
          <p:nvPr/>
        </p:nvSpPr>
        <p:spPr>
          <a:xfrm>
            <a:off x="3126125" y="948575"/>
            <a:ext cx="21246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Email</a:t>
            </a:r>
            <a:r>
              <a:rPr lang="en" sz="1000">
                <a:solidFill>
                  <a:schemeClr val="dk2"/>
                </a:solidFill>
                <a:latin typeface="Open Sans"/>
                <a:ea typeface="Open Sans"/>
                <a:cs typeface="Open Sans"/>
                <a:sym typeface="Open Sans"/>
              </a:rPr>
              <a:t>: _____________</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Password: _____________</a:t>
            </a:r>
            <a:endParaRPr sz="1000">
              <a:solidFill>
                <a:schemeClr val="dk2"/>
              </a:solidFill>
              <a:latin typeface="Open Sans"/>
              <a:ea typeface="Open Sans"/>
              <a:cs typeface="Open Sans"/>
              <a:sym typeface="Open Sans"/>
            </a:endParaRPr>
          </a:p>
        </p:txBody>
      </p:sp>
      <p:cxnSp>
        <p:nvCxnSpPr>
          <p:cNvPr id="107" name="Google Shape;107;p19"/>
          <p:cNvCxnSpPr>
            <a:stCxn id="102" idx="3"/>
            <a:endCxn id="104" idx="1"/>
          </p:cNvCxnSpPr>
          <p:nvPr/>
        </p:nvCxnSpPr>
        <p:spPr>
          <a:xfrm flipH="1" rot="10800000">
            <a:off x="2288850" y="1383425"/>
            <a:ext cx="579900" cy="1296000"/>
          </a:xfrm>
          <a:prstGeom prst="straightConnector1">
            <a:avLst/>
          </a:prstGeom>
          <a:noFill/>
          <a:ln cap="flat" cmpd="sng" w="38100">
            <a:solidFill>
              <a:srgbClr val="CC4125"/>
            </a:solidFill>
            <a:prstDash val="solid"/>
            <a:round/>
            <a:headEnd len="med" w="med" type="none"/>
            <a:tailEnd len="med" w="med" type="triangle"/>
          </a:ln>
        </p:spPr>
      </p:cxnSp>
      <p:sp>
        <p:nvSpPr>
          <p:cNvPr id="108" name="Google Shape;108;p19"/>
          <p:cNvSpPr/>
          <p:nvPr/>
        </p:nvSpPr>
        <p:spPr>
          <a:xfrm>
            <a:off x="6175875" y="693025"/>
            <a:ext cx="2883000" cy="906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Success: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Account is created -&gt; User enters application</a:t>
            </a:r>
            <a:endParaRPr sz="1200">
              <a:latin typeface="Open Sans"/>
              <a:ea typeface="Open Sans"/>
              <a:cs typeface="Open Sans"/>
              <a:sym typeface="Open Sans"/>
            </a:endParaRPr>
          </a:p>
        </p:txBody>
      </p:sp>
      <p:sp>
        <p:nvSpPr>
          <p:cNvPr id="109" name="Google Shape;109;p19"/>
          <p:cNvSpPr/>
          <p:nvPr/>
        </p:nvSpPr>
        <p:spPr>
          <a:xfrm>
            <a:off x="5016950" y="1727225"/>
            <a:ext cx="595500" cy="2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a:t>
            </a:r>
            <a:endParaRPr sz="900">
              <a:latin typeface="Open Sans"/>
              <a:ea typeface="Open Sans"/>
              <a:cs typeface="Open Sans"/>
              <a:sym typeface="Open Sans"/>
            </a:endParaRPr>
          </a:p>
        </p:txBody>
      </p:sp>
      <p:cxnSp>
        <p:nvCxnSpPr>
          <p:cNvPr id="110" name="Google Shape;110;p19"/>
          <p:cNvCxnSpPr>
            <a:stCxn id="109" idx="3"/>
            <a:endCxn id="108" idx="1"/>
          </p:cNvCxnSpPr>
          <p:nvPr/>
        </p:nvCxnSpPr>
        <p:spPr>
          <a:xfrm flipH="1" rot="10800000">
            <a:off x="5612450" y="1146425"/>
            <a:ext cx="563400" cy="699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a:stCxn id="109" idx="3"/>
            <a:endCxn id="112" idx="1"/>
          </p:cNvCxnSpPr>
          <p:nvPr/>
        </p:nvCxnSpPr>
        <p:spPr>
          <a:xfrm>
            <a:off x="5612450" y="1845725"/>
            <a:ext cx="563400" cy="12690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p:nvPr/>
        </p:nvSpPr>
        <p:spPr>
          <a:xfrm>
            <a:off x="6175875" y="1727225"/>
            <a:ext cx="2883000" cy="27750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Error: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Email or password is invalid</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Application fails to create account</a:t>
            </a:r>
            <a:endParaRPr sz="1200">
              <a:latin typeface="Open Sans"/>
              <a:ea typeface="Open Sans"/>
              <a:cs typeface="Open Sans"/>
              <a:sym typeface="Open Sans"/>
            </a:endParaRPr>
          </a:p>
        </p:txBody>
      </p:sp>
      <p:sp>
        <p:nvSpPr>
          <p:cNvPr id="113" name="Google Shape;113;p19"/>
          <p:cNvSpPr/>
          <p:nvPr/>
        </p:nvSpPr>
        <p:spPr>
          <a:xfrm>
            <a:off x="6363750" y="2368175"/>
            <a:ext cx="1212900" cy="4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Email is invalid</a:t>
            </a:r>
            <a:endParaRPr sz="800">
              <a:latin typeface="Open Sans"/>
              <a:ea typeface="Open Sans"/>
              <a:cs typeface="Open Sans"/>
              <a:sym typeface="Open Sans"/>
            </a:endParaRPr>
          </a:p>
        </p:txBody>
      </p:sp>
      <p:sp>
        <p:nvSpPr>
          <p:cNvPr id="114" name="Google Shape;114;p19"/>
          <p:cNvSpPr/>
          <p:nvPr/>
        </p:nvSpPr>
        <p:spPr>
          <a:xfrm>
            <a:off x="7723450" y="2368175"/>
            <a:ext cx="1135800" cy="7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Password does not meet strength requirements</a:t>
            </a:r>
            <a:endParaRPr sz="800">
              <a:latin typeface="Open Sans"/>
              <a:ea typeface="Open Sans"/>
              <a:cs typeface="Open Sans"/>
              <a:sym typeface="Open Sans"/>
            </a:endParaRPr>
          </a:p>
        </p:txBody>
      </p:sp>
      <p:sp>
        <p:nvSpPr>
          <p:cNvPr id="115" name="Google Shape;115;p19"/>
          <p:cNvSpPr/>
          <p:nvPr/>
        </p:nvSpPr>
        <p:spPr>
          <a:xfrm>
            <a:off x="6363750" y="2866775"/>
            <a:ext cx="1212900" cy="4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Account already exists</a:t>
            </a:r>
            <a:endParaRPr sz="800">
              <a:latin typeface="Open Sans"/>
              <a:ea typeface="Open Sans"/>
              <a:cs typeface="Open Sans"/>
              <a:sym typeface="Open Sans"/>
            </a:endParaRPr>
          </a:p>
        </p:txBody>
      </p:sp>
      <p:sp>
        <p:nvSpPr>
          <p:cNvPr id="116" name="Google Shape;116;p19"/>
          <p:cNvSpPr/>
          <p:nvPr/>
        </p:nvSpPr>
        <p:spPr>
          <a:xfrm>
            <a:off x="6369675" y="3823700"/>
            <a:ext cx="2495400" cy="4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Error: Something went wrong, try again</a:t>
            </a:r>
            <a:endParaRPr sz="800">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8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case #17: Search for regattas and races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3"/>
          <p:cNvSpPr/>
          <p:nvPr/>
        </p:nvSpPr>
        <p:spPr>
          <a:xfrm>
            <a:off x="4548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0" name="Google Shape;820;p83"/>
          <p:cNvSpPr/>
          <p:nvPr/>
        </p:nvSpPr>
        <p:spPr>
          <a:xfrm>
            <a:off x="5850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1" name="Google Shape;821;p83"/>
          <p:cNvSpPr/>
          <p:nvPr/>
        </p:nvSpPr>
        <p:spPr>
          <a:xfrm>
            <a:off x="13785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2" name="Google Shape;822;p83"/>
          <p:cNvSpPr/>
          <p:nvPr/>
        </p:nvSpPr>
        <p:spPr>
          <a:xfrm>
            <a:off x="664600" y="693025"/>
            <a:ext cx="16446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SEARCH</a:t>
            </a:r>
            <a:endParaRPr>
              <a:solidFill>
                <a:schemeClr val="lt1"/>
              </a:solidFill>
              <a:latin typeface="Open Sans"/>
              <a:ea typeface="Open Sans"/>
              <a:cs typeface="Open Sans"/>
              <a:sym typeface="Open Sans"/>
            </a:endParaRPr>
          </a:p>
        </p:txBody>
      </p:sp>
      <p:sp>
        <p:nvSpPr>
          <p:cNvPr id="823" name="Google Shape;823;p83"/>
          <p:cNvSpPr/>
          <p:nvPr/>
        </p:nvSpPr>
        <p:spPr>
          <a:xfrm>
            <a:off x="1842175" y="745475"/>
            <a:ext cx="3768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824" name="Google Shape;824;p83"/>
          <p:cNvSpPr/>
          <p:nvPr/>
        </p:nvSpPr>
        <p:spPr>
          <a:xfrm>
            <a:off x="32742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5" name="Google Shape;825;p83"/>
          <p:cNvSpPr/>
          <p:nvPr/>
        </p:nvSpPr>
        <p:spPr>
          <a:xfrm>
            <a:off x="34044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6" name="Google Shape;826;p83"/>
          <p:cNvSpPr/>
          <p:nvPr/>
        </p:nvSpPr>
        <p:spPr>
          <a:xfrm>
            <a:off x="41979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7" name="Google Shape;827;p83"/>
          <p:cNvSpPr/>
          <p:nvPr/>
        </p:nvSpPr>
        <p:spPr>
          <a:xfrm>
            <a:off x="3484000" y="693025"/>
            <a:ext cx="16446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 A</a:t>
            </a:r>
            <a:endParaRPr>
              <a:solidFill>
                <a:schemeClr val="lt1"/>
              </a:solidFill>
              <a:latin typeface="Open Sans"/>
              <a:ea typeface="Open Sans"/>
              <a:cs typeface="Open Sans"/>
              <a:sym typeface="Open Sans"/>
            </a:endParaRPr>
          </a:p>
        </p:txBody>
      </p:sp>
      <p:sp>
        <p:nvSpPr>
          <p:cNvPr id="828" name="Google Shape;828;p83"/>
          <p:cNvSpPr/>
          <p:nvPr/>
        </p:nvSpPr>
        <p:spPr>
          <a:xfrm>
            <a:off x="4661575" y="745475"/>
            <a:ext cx="3768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829" name="Google Shape;829;p83"/>
          <p:cNvSpPr/>
          <p:nvPr/>
        </p:nvSpPr>
        <p:spPr>
          <a:xfrm>
            <a:off x="3623200" y="1385325"/>
            <a:ext cx="13662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 A</a:t>
            </a:r>
            <a:endParaRPr>
              <a:solidFill>
                <a:schemeClr val="lt1"/>
              </a:solidFill>
              <a:latin typeface="Open Sans"/>
              <a:ea typeface="Open Sans"/>
              <a:cs typeface="Open Sans"/>
              <a:sym typeface="Open Sans"/>
            </a:endParaRPr>
          </a:p>
        </p:txBody>
      </p:sp>
      <p:sp>
        <p:nvSpPr>
          <p:cNvPr id="830" name="Google Shape;830;p83"/>
          <p:cNvSpPr txBox="1"/>
          <p:nvPr/>
        </p:nvSpPr>
        <p:spPr>
          <a:xfrm>
            <a:off x="3446200" y="984025"/>
            <a:ext cx="15432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RESULTS:</a:t>
            </a:r>
            <a:endParaRPr sz="1800">
              <a:latin typeface="Open Sans"/>
              <a:ea typeface="Open Sans"/>
              <a:cs typeface="Open Sans"/>
              <a:sym typeface="Open Sans"/>
            </a:endParaRPr>
          </a:p>
        </p:txBody>
      </p:sp>
      <p:sp>
        <p:nvSpPr>
          <p:cNvPr id="831" name="Google Shape;831;p83"/>
          <p:cNvSpPr/>
          <p:nvPr/>
        </p:nvSpPr>
        <p:spPr>
          <a:xfrm>
            <a:off x="3623200" y="1690125"/>
            <a:ext cx="13662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 B</a:t>
            </a:r>
            <a:endParaRPr>
              <a:solidFill>
                <a:schemeClr val="lt1"/>
              </a:solidFill>
              <a:latin typeface="Open Sans"/>
              <a:ea typeface="Open Sans"/>
              <a:cs typeface="Open Sans"/>
              <a:sym typeface="Open Sans"/>
            </a:endParaRPr>
          </a:p>
        </p:txBody>
      </p:sp>
      <p:sp>
        <p:nvSpPr>
          <p:cNvPr id="832" name="Google Shape;832;p83"/>
          <p:cNvSpPr/>
          <p:nvPr/>
        </p:nvSpPr>
        <p:spPr>
          <a:xfrm>
            <a:off x="3623200" y="1994925"/>
            <a:ext cx="13662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Regatta A</a:t>
            </a:r>
            <a:endParaRPr>
              <a:solidFill>
                <a:schemeClr val="lt1"/>
              </a:solidFill>
              <a:latin typeface="Open Sans"/>
              <a:ea typeface="Open Sans"/>
              <a:cs typeface="Open Sans"/>
              <a:sym typeface="Open Sans"/>
            </a:endParaRPr>
          </a:p>
        </p:txBody>
      </p:sp>
      <p:sp>
        <p:nvSpPr>
          <p:cNvPr id="833" name="Google Shape;833;p83"/>
          <p:cNvSpPr/>
          <p:nvPr/>
        </p:nvSpPr>
        <p:spPr>
          <a:xfrm>
            <a:off x="6627000" y="395225"/>
            <a:ext cx="2158800" cy="45684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4" name="Google Shape;834;p83"/>
          <p:cNvSpPr/>
          <p:nvPr/>
        </p:nvSpPr>
        <p:spPr>
          <a:xfrm>
            <a:off x="6757200" y="585450"/>
            <a:ext cx="1898400" cy="3972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5" name="Google Shape;835;p83"/>
          <p:cNvSpPr/>
          <p:nvPr/>
        </p:nvSpPr>
        <p:spPr>
          <a:xfrm>
            <a:off x="7550700" y="4616575"/>
            <a:ext cx="311400" cy="2370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6" name="Google Shape;836;p83"/>
          <p:cNvSpPr/>
          <p:nvPr/>
        </p:nvSpPr>
        <p:spPr>
          <a:xfrm>
            <a:off x="6836800" y="693025"/>
            <a:ext cx="1644600" cy="2910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Race A</a:t>
            </a:r>
            <a:endParaRPr>
              <a:solidFill>
                <a:schemeClr val="lt1"/>
              </a:solidFill>
              <a:latin typeface="Open Sans"/>
              <a:ea typeface="Open Sans"/>
              <a:cs typeface="Open Sans"/>
              <a:sym typeface="Open Sans"/>
            </a:endParaRPr>
          </a:p>
        </p:txBody>
      </p:sp>
      <p:sp>
        <p:nvSpPr>
          <p:cNvPr id="837" name="Google Shape;837;p83"/>
          <p:cNvSpPr/>
          <p:nvPr/>
        </p:nvSpPr>
        <p:spPr>
          <a:xfrm>
            <a:off x="8014375" y="745475"/>
            <a:ext cx="3768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838" name="Google Shape;838;p83"/>
          <p:cNvSpPr txBox="1"/>
          <p:nvPr/>
        </p:nvSpPr>
        <p:spPr>
          <a:xfrm>
            <a:off x="6799000" y="984025"/>
            <a:ext cx="17703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RESULTS:</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None found </a:t>
            </a:r>
            <a:endParaRPr sz="1800">
              <a:latin typeface="Open Sans"/>
              <a:ea typeface="Open Sans"/>
              <a:cs typeface="Open Sans"/>
              <a:sym typeface="Open Sans"/>
            </a:endParaRPr>
          </a:p>
        </p:txBody>
      </p:sp>
      <p:sp>
        <p:nvSpPr>
          <p:cNvPr id="839" name="Google Shape;839;p83"/>
          <p:cNvSpPr/>
          <p:nvPr/>
        </p:nvSpPr>
        <p:spPr>
          <a:xfrm rot="-5400000">
            <a:off x="5046675" y="2263800"/>
            <a:ext cx="1898400" cy="6159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840" name="Google Shape;840;p83"/>
          <p:cNvCxnSpPr>
            <a:endCxn id="824" idx="1"/>
          </p:cNvCxnSpPr>
          <p:nvPr/>
        </p:nvCxnSpPr>
        <p:spPr>
          <a:xfrm>
            <a:off x="2309100" y="838625"/>
            <a:ext cx="965100" cy="1840800"/>
          </a:xfrm>
          <a:prstGeom prst="straightConnector1">
            <a:avLst/>
          </a:prstGeom>
          <a:noFill/>
          <a:ln cap="flat" cmpd="sng" w="76200">
            <a:solidFill>
              <a:srgbClr val="DD7E6B"/>
            </a:solidFill>
            <a:prstDash val="solid"/>
            <a:round/>
            <a:headEnd len="med" w="med"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4"/>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#17: Search for regattas and races </a:t>
            </a:r>
            <a:endParaRPr/>
          </a:p>
        </p:txBody>
      </p:sp>
      <p:graphicFrame>
        <p:nvGraphicFramePr>
          <p:cNvPr id="846" name="Google Shape;846;p84"/>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Search for a regatta </a:t>
                      </a:r>
                      <a:r>
                        <a:rPr lang="en">
                          <a:solidFill>
                            <a:schemeClr val="dk2"/>
                          </a:solidFill>
                          <a:latin typeface="Open Sans"/>
                          <a:ea typeface="Open Sans"/>
                          <a:cs typeface="Open Sans"/>
                          <a:sym typeface="Open Sans"/>
                        </a:rPr>
                        <a:t>based on race or regatta name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All stakeholders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Search for current or past regattas </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is on the landing page and types into the search bar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sees a list of relevant regattas</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DB error or no matching regattas exist</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types into the search bar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5"/>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#17: Search for regattas and races </a:t>
            </a:r>
            <a:endParaRPr/>
          </a:p>
        </p:txBody>
      </p:sp>
      <p:graphicFrame>
        <p:nvGraphicFramePr>
          <p:cNvPr id="852" name="Google Shape;852;p85"/>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2840200"/>
                <a:gridCol w="2840200"/>
                <a:gridCol w="28402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Alternative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inputs their search query (regatta name / race name / participant name / boat ID) and clicks "Search" or enter button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Application queries DB to find matching results</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 list of results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2a. DB query fails due to an internal error. A "something went wrong" error message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3. No matching results. A message indicating this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a:t>
            </a:r>
            <a:r>
              <a:rPr lang="en"/>
              <a:t>#1: Create a new account</a:t>
            </a:r>
            <a:endParaRPr/>
          </a:p>
        </p:txBody>
      </p:sp>
      <p:graphicFrame>
        <p:nvGraphicFramePr>
          <p:cNvPr id="122" name="Google Shape;122;p20"/>
          <p:cNvGraphicFramePr/>
          <p:nvPr/>
        </p:nvGraphicFramePr>
        <p:xfrm>
          <a:off x="293302" y="1305400"/>
          <a:ext cx="3000000" cy="3000000"/>
        </p:xfrm>
        <a:graphic>
          <a:graphicData uri="http://schemas.openxmlformats.org/drawingml/2006/table">
            <a:tbl>
              <a:tblPr>
                <a:noFill/>
                <a:tableStyleId>{5D14AEBA-39E4-4057-AF1E-DC4C28E17ADC}</a:tableStyleId>
              </a:tblPr>
              <a:tblGrid>
                <a:gridCol w="1839225"/>
                <a:gridCol w="6681375"/>
              </a:tblGrid>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Description</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 new user should be able to create an account so that they can create regattas/races and timekeep.</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Actors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Primary: Unregistered user; Secondary: DB</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Goal</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 a new account and log the user in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Preconditions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logged out and on the landing page</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Postconditions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Success: User creates an account; Failure: The account cannot be created</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Exceptions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Invalid email, invalid password, existing account, internal error</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Trigger</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User clicks the "Create an account" button</a:t>
                      </a:r>
                      <a:endParaRPr>
                        <a:solidFill>
                          <a:schemeClr val="dk2"/>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#1: </a:t>
            </a:r>
            <a:r>
              <a:rPr lang="en"/>
              <a:t>Create a new account</a:t>
            </a:r>
            <a:endParaRPr/>
          </a:p>
        </p:txBody>
      </p:sp>
      <p:graphicFrame>
        <p:nvGraphicFramePr>
          <p:cNvPr id="128" name="Google Shape;128;p21"/>
          <p:cNvGraphicFramePr/>
          <p:nvPr/>
        </p:nvGraphicFramePr>
        <p:xfrm>
          <a:off x="311700" y="1305400"/>
          <a:ext cx="3000000" cy="3000000"/>
        </p:xfrm>
        <a:graphic>
          <a:graphicData uri="http://schemas.openxmlformats.org/drawingml/2006/table">
            <a:tbl>
              <a:tblPr>
                <a:noFill/>
                <a:tableStyleId>{5D14AEBA-39E4-4057-AF1E-DC4C28E17ADC}</a:tableStyleId>
              </a:tblPr>
              <a:tblGrid>
                <a:gridCol w="4260300"/>
                <a:gridCol w="4260300"/>
              </a:tblGrid>
              <a:tr h="369475">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Main success scenario</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Error scenarios</a:t>
                      </a:r>
                      <a:endParaRPr>
                        <a:solidFill>
                          <a:schemeClr val="lt1"/>
                        </a:solidFill>
                        <a:latin typeface="Open Sans"/>
                        <a:ea typeface="Open Sans"/>
                        <a:cs typeface="Open Sans"/>
                        <a:sym typeface="Open Sans"/>
                      </a:endParaRPr>
                    </a:p>
                  </a:txBody>
                  <a:tcPr marT="137150" marB="137150" marR="137150" marL="137150">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r>
              <a:tr h="2919825">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 User enters their email and password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 Application saves credentials to the DB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3. Application confirms successful account creation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4. User is logged in and directed into the application</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1a. Email is invalid.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1b. Password is invalid (weak, contains spaces, etc.). An error message describing password requirements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2a. A user with the inputted email already exists in the DB. An error message indicating this is displayed.</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
                          <a:solidFill>
                            <a:schemeClr val="dk2"/>
                          </a:solidFill>
                          <a:latin typeface="Open Sans"/>
                          <a:ea typeface="Open Sans"/>
                          <a:cs typeface="Open Sans"/>
                          <a:sym typeface="Open Sans"/>
                        </a:rPr>
                        <a:t>2b. Account cannot be created due to an internal error. A "something went wrong" error is displayed.</a:t>
                      </a:r>
                      <a:endParaRPr>
                        <a:solidFill>
                          <a:schemeClr val="dk2"/>
                        </a:solidFill>
                        <a:latin typeface="Open Sans"/>
                        <a:ea typeface="Open Sans"/>
                        <a:cs typeface="Open Sans"/>
                        <a:sym typeface="Open Sans"/>
                      </a:endParaRPr>
                    </a:p>
                  </a:txBody>
                  <a:tcPr marT="137150" marB="137150" marR="137150" marL="137150">
                    <a:lnT cap="flat" cmpd="sng" w="9525">
                      <a:solidFill>
                        <a:schemeClr val="accent5"/>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