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Oswald"/>
      <p:regular r:id="rId18"/>
      <p:bold r:id="rId19"/>
    </p:embeddedFont>
    <p:embeddedFont>
      <p:font typeface="Tino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nos-regular.fntdata"/><Relationship Id="rId11" Type="http://schemas.openxmlformats.org/officeDocument/2006/relationships/slide" Target="slides/slide7.xml"/><Relationship Id="rId22" Type="http://schemas.openxmlformats.org/officeDocument/2006/relationships/font" Target="fonts/Tinos-italic.fntdata"/><Relationship Id="rId10" Type="http://schemas.openxmlformats.org/officeDocument/2006/relationships/slide" Target="slides/slide6.xml"/><Relationship Id="rId21" Type="http://schemas.openxmlformats.org/officeDocument/2006/relationships/font" Target="fonts/Tino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Tino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07deb183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07deb18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07deb183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07deb18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90e074b6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90e074b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90e074b6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90e074b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07deb183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07deb1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07deb183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07deb1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07deb183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07deb18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b="1" sz="9600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3" type="body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8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" type="body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i="1" sz="16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right">
  <p:cSld name="CAPTION_ONLY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i="1" sz="16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" name="Google Shape;49;p10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2.jp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bro.png" id="6" name="Google Shape;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2195400" y="1271850"/>
            <a:ext cx="5307900" cy="22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Readary </a:t>
            </a:r>
            <a:br>
              <a:rPr lang="en"/>
            </a:br>
            <a:r>
              <a:rPr lang="en" sz="1400"/>
              <a:t>Aisha Ashfaque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Dante Moreno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Emily Wojciechowski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Joel Francis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Junaid Hashmi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Priscilla Adomako</a:t>
            </a:r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475" y="2220625"/>
            <a:ext cx="3561400" cy="20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4294967295" type="ctrTitle"/>
          </p:nvPr>
        </p:nvSpPr>
        <p:spPr>
          <a:xfrm>
            <a:off x="1725350" y="1489750"/>
            <a:ext cx="3447600" cy="28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Sequence</a:t>
            </a:r>
            <a:r>
              <a:rPr lang="en" sz="6000"/>
              <a:t> Diagram</a:t>
            </a:r>
            <a:endParaRPr sz="6000"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12982" l="0" r="0" t="0"/>
          <a:stretch/>
        </p:blipFill>
        <p:spPr>
          <a:xfrm>
            <a:off x="5505475" y="647450"/>
            <a:ext cx="2393875" cy="37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4294967295" type="ctrTitle"/>
          </p:nvPr>
        </p:nvSpPr>
        <p:spPr>
          <a:xfrm>
            <a:off x="1496600" y="792920"/>
            <a:ext cx="3447600" cy="17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Class</a:t>
            </a:r>
            <a:r>
              <a:rPr lang="en" sz="4800"/>
              <a:t> Diagram</a:t>
            </a:r>
            <a:endParaRPr sz="4800"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2553" r="0" t="0"/>
          <a:stretch/>
        </p:blipFill>
        <p:spPr>
          <a:xfrm>
            <a:off x="3790125" y="652613"/>
            <a:ext cx="4344501" cy="365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025" y="1566275"/>
            <a:ext cx="5115950" cy="285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1594350" y="720925"/>
            <a:ext cx="50187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Output of Test Plan</a:t>
            </a:r>
            <a:endParaRPr b="1" sz="4800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4"/>
          <p:cNvSpPr txBox="1"/>
          <p:nvPr>
            <p:ph idx="4294967295" type="ctrTitle"/>
          </p:nvPr>
        </p:nvSpPr>
        <p:spPr>
          <a:xfrm>
            <a:off x="1544775" y="1049950"/>
            <a:ext cx="375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1556175" y="1578150"/>
            <a:ext cx="32925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Creating an app that readers can use to find new books and writers can use to increase their audience and chances of getting their books published.</a:t>
            </a:r>
            <a:endParaRPr sz="1800"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675" y="1571675"/>
            <a:ext cx="3561527" cy="237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556175" y="1479375"/>
            <a:ext cx="6245700" cy="27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◈"/>
            </a:pPr>
            <a:r>
              <a:rPr lang="en"/>
              <a:t>Similar to Wattpad and </a:t>
            </a:r>
            <a:r>
              <a:rPr lang="en"/>
              <a:t>Goodreads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◈"/>
            </a:pPr>
            <a:r>
              <a:rPr b="1" lang="en"/>
              <a:t>Major differences of Readary</a:t>
            </a:r>
            <a:endParaRPr b="1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"/>
              <a:t>Select library integration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"/>
              <a:t>Direct-connect with authors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"/>
              <a:t>Notification mute controls</a:t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450" y="1479375"/>
            <a:ext cx="1239975" cy="12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250" y="3036300"/>
            <a:ext cx="1239975" cy="12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◈"/>
            </a:pPr>
            <a:r>
              <a:rPr lang="en" sz="1600"/>
              <a:t>user</a:t>
            </a:r>
            <a:r>
              <a:rPr b="1" lang="en" sz="1600"/>
              <a:t> </a:t>
            </a:r>
            <a:r>
              <a:rPr b="1" lang="en" sz="1600" u="sng"/>
              <a:t>with author account</a:t>
            </a:r>
            <a:r>
              <a:rPr lang="en" sz="1600"/>
              <a:t> shall be able to submit book titles along with one summary and cover of that book to be added to the repository.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◈"/>
            </a:pPr>
            <a:r>
              <a:rPr lang="en" sz="1600"/>
              <a:t>user shall be able to: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search for books based on genre, author, reviews and ratings, or other tags or a combination of the four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add and remove genres, authors, or other tags and interests from book preferences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◈"/>
            </a:pPr>
            <a:r>
              <a:rPr lang="en" sz="1600"/>
              <a:t>system shall generate each day (for each user) a new list of books based on user’s preferences and the books each user has tagged.</a:t>
            </a:r>
            <a:endParaRPr sz="1600"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</a:t>
            </a:r>
            <a:r>
              <a:rPr lang="en"/>
              <a:t>Functional Requirements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◈"/>
            </a:pPr>
            <a:r>
              <a:rPr lang="en" sz="1600"/>
              <a:t>Product Requirements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Usability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Users shall be able to access all functions from the main menu in less than 3 clicks.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Users shall be able to increase the font size for the entire user interface. </a:t>
            </a:r>
            <a:endParaRPr sz="1600"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556175" y="1378825"/>
            <a:ext cx="42324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◈"/>
            </a:pPr>
            <a:r>
              <a:rPr lang="en" sz="1600"/>
              <a:t>Organizational Requirements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Environmental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The system shall be compatible with both iOS and Android.</a:t>
            </a:r>
            <a:br>
              <a:rPr lang="en" sz="1600"/>
            </a:b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Development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The system shall be developed using the programming language Java.</a:t>
            </a:r>
            <a:endParaRPr sz="1600"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575" y="1378825"/>
            <a:ext cx="1494475" cy="14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2250" y="2876253"/>
            <a:ext cx="1180126" cy="138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1556175" y="1378825"/>
            <a:ext cx="38877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◈"/>
            </a:pPr>
            <a:r>
              <a:rPr lang="en" sz="1600"/>
              <a:t>External Requirements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Legislative 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The system shall implement and abide by copyright laws for each book that is requested to be submitted to the repository.</a:t>
            </a:r>
            <a:endParaRPr sz="1600"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450" y="1980625"/>
            <a:ext cx="2538535" cy="237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556175" y="1479375"/>
            <a:ext cx="3650400" cy="27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central part of Readary is a centralized DBMS. Therefore, our architectural choice is a central </a:t>
            </a:r>
            <a:r>
              <a:rPr b="1" lang="en"/>
              <a:t>repository pattern</a:t>
            </a:r>
            <a:r>
              <a:rPr lang="en"/>
              <a:t>. </a:t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8189" l="4662" r="0" t="0"/>
          <a:stretch/>
        </p:blipFill>
        <p:spPr>
          <a:xfrm>
            <a:off x="5206575" y="1982225"/>
            <a:ext cx="2894226" cy="22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4294967295" type="ctrTitle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Cost Estimation (Function Point)</a:t>
            </a:r>
            <a:endParaRPr sz="3000"/>
          </a:p>
        </p:txBody>
      </p:sp>
      <p:sp>
        <p:nvSpPr>
          <p:cNvPr id="119" name="Google Shape;119;p20"/>
          <p:cNvSpPr txBox="1"/>
          <p:nvPr>
            <p:ph idx="4294967295" type="subTitle"/>
          </p:nvPr>
        </p:nvSpPr>
        <p:spPr>
          <a:xfrm>
            <a:off x="1544700" y="2249575"/>
            <a:ext cx="3354600" cy="18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◈"/>
            </a:pPr>
            <a:r>
              <a:rPr lang="en" sz="1800"/>
              <a:t>Gross Function Point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b="1" lang="en" sz="1800"/>
              <a:t>793 FP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en" sz="1800"/>
              <a:t>Processing complexity adjustment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b="1" lang="en" sz="1800"/>
              <a:t>1.06 PCA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4899350" y="2209750"/>
            <a:ext cx="33546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◈"/>
            </a:pPr>
            <a:r>
              <a:rPr lang="en"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Function Point </a:t>
            </a:r>
            <a:endParaRPr sz="18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◆"/>
            </a:pPr>
            <a:r>
              <a:rPr b="1" lang="en"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840.58 FP</a:t>
            </a:r>
            <a:endParaRPr b="1" sz="18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◈"/>
            </a:pPr>
            <a:r>
              <a:rPr lang="en"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Estimated effort (E)</a:t>
            </a:r>
            <a:endParaRPr sz="18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◆"/>
            </a:pPr>
            <a:r>
              <a:rPr b="1" lang="en"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57 person-weeks</a:t>
            </a:r>
            <a:endParaRPr b="1" sz="18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◈"/>
            </a:pPr>
            <a:r>
              <a:rPr lang="en"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Project Duration (D)</a:t>
            </a:r>
            <a:endParaRPr sz="18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◆"/>
            </a:pPr>
            <a:r>
              <a:rPr b="1" lang="en"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10 weeks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