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Tinos" charset="0"/>
      <p:regular r:id="rId18"/>
      <p:bold r:id="rId19"/>
      <p:italic r:id="rId20"/>
      <p:boldItalic r:id="rId21"/>
    </p:embeddedFont>
    <p:embeddedFont>
      <p:font typeface="MS Mincho" pitchFamily="49" charset="-128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Oswald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326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07deb18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07deb18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07deb18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07deb18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90e074b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90e074b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90e074b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90e074b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07deb1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07deb1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07deb1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07deb1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07deb1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07deb1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07deb18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07deb18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195400" y="1271850"/>
            <a:ext cx="5307900" cy="22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Readary </a:t>
            </a:r>
            <a:br>
              <a:rPr lang="en" dirty="0"/>
            </a:br>
            <a:r>
              <a:rPr lang="en" sz="1400" dirty="0"/>
              <a:t>Aisha Ashfaque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Dante Moreno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Emily Wojciechowski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Joel Francis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Junaid Hashmi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Priscilla Adomako</a:t>
            </a:r>
            <a:endParaRPr dirty="0"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475" y="2220625"/>
            <a:ext cx="3561400" cy="20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6673425" cy="101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High-level breakdown of overall cost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24000" y="819150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 Overview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95193"/>
              </p:ext>
            </p:extLst>
          </p:nvPr>
        </p:nvGraphicFramePr>
        <p:xfrm>
          <a:off x="2057400" y="2114550"/>
          <a:ext cx="5676900" cy="1781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2290"/>
                <a:gridCol w="1324610"/>
              </a:tblGrid>
              <a:tr h="249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10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83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</a:t>
                      </a:r>
                      <a:r>
                        <a:rPr lang="en-US" sz="1200" dirty="0" smtClean="0">
                          <a:effectLst/>
                        </a:rPr>
                        <a:t>55,350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</a:t>
                      </a:r>
                      <a:r>
                        <a:rPr lang="en-US" sz="1200" dirty="0" smtClean="0">
                          <a:effectLst/>
                        </a:rPr>
                        <a:t>9,970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(6)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</a:t>
                      </a:r>
                      <a:r>
                        <a:rPr lang="en-US" sz="1200" dirty="0" smtClean="0">
                          <a:effectLst/>
                        </a:rPr>
                        <a:t>278,000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</a:t>
                      </a:r>
                      <a:r>
                        <a:rPr lang="en-US" sz="1200" dirty="0" smtClean="0">
                          <a:effectLst/>
                        </a:rPr>
                        <a:t>6,000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Total: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</a:t>
                      </a:r>
                      <a:r>
                        <a:rPr lang="en-US" sz="1200" dirty="0" smtClean="0">
                          <a:effectLst/>
                        </a:rPr>
                        <a:t>349,320</a:t>
                      </a:r>
                      <a:endParaRPr lang="en-US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MS Mincho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8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 idx="4294967295"/>
          </p:nvPr>
        </p:nvSpPr>
        <p:spPr>
          <a:xfrm>
            <a:off x="1544774" y="1049950"/>
            <a:ext cx="40940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Cost Estimation </a:t>
            </a:r>
            <a:r>
              <a:rPr lang="en" sz="3000" dirty="0" smtClean="0"/>
              <a:t>Method (Function </a:t>
            </a:r>
            <a:r>
              <a:rPr lang="en" sz="3000" dirty="0"/>
              <a:t>Point)</a:t>
            </a:r>
            <a:endParaRPr sz="30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354600" cy="18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Gross Function Point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 b="1"/>
              <a:t>793 FP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Processing complexity adjustment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 b="1"/>
              <a:t>1.06 PCA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899350" y="2209750"/>
            <a:ext cx="33546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◈"/>
            </a:pPr>
            <a:r>
              <a:rPr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Function Point </a:t>
            </a:r>
            <a:endParaRPr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◆"/>
            </a:pPr>
            <a:r>
              <a:rPr lang="en" sz="1800" b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840.58 FP</a:t>
            </a:r>
            <a:endParaRPr sz="1800" b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◈"/>
            </a:pPr>
            <a:r>
              <a:rPr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Estimated effort (E)</a:t>
            </a:r>
            <a:endParaRPr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◆"/>
            </a:pPr>
            <a:r>
              <a:rPr lang="en" sz="1800" b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57 person-weeks</a:t>
            </a:r>
            <a:endParaRPr sz="1800" b="1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◈"/>
            </a:pPr>
            <a:r>
              <a:rPr lang="en"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Project Duration (D)</a:t>
            </a:r>
            <a:endParaRPr sz="18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◆"/>
            </a:pPr>
            <a:r>
              <a:rPr lang="en" sz="1800" b="1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10 weeks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ctrTitle" idx="4294967295"/>
          </p:nvPr>
        </p:nvSpPr>
        <p:spPr>
          <a:xfrm rot="16200000">
            <a:off x="-300475" y="1611251"/>
            <a:ext cx="3169951" cy="18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Sequence Diagram</a:t>
            </a:r>
            <a:endParaRPr sz="6000"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12982"/>
          <a:stretch/>
        </p:blipFill>
        <p:spPr>
          <a:xfrm>
            <a:off x="2286000" y="647450"/>
            <a:ext cx="5613351" cy="37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ctrTitle" idx="4294967295"/>
          </p:nvPr>
        </p:nvSpPr>
        <p:spPr>
          <a:xfrm>
            <a:off x="1496600" y="792920"/>
            <a:ext cx="3447600" cy="17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Class Diagram</a:t>
            </a:r>
            <a:endParaRPr sz="480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l="2553"/>
          <a:stretch/>
        </p:blipFill>
        <p:spPr>
          <a:xfrm>
            <a:off x="3790125" y="652613"/>
            <a:ext cx="4344501" cy="36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025" y="1566275"/>
            <a:ext cx="5115950" cy="28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594350" y="720925"/>
            <a:ext cx="50187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Output of Test Plan</a:t>
            </a:r>
            <a:endParaRPr sz="48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75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Creating an app that readers can use to find new books and writers can use to increase their audience and chances of getting their books published.</a:t>
            </a:r>
            <a:endParaRPr sz="1800"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675" y="1571675"/>
            <a:ext cx="3561527" cy="23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62457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◈"/>
            </a:pPr>
            <a:r>
              <a:rPr lang="en"/>
              <a:t>Similar to Wattpad and Goodreads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◈"/>
            </a:pPr>
            <a:r>
              <a:rPr lang="en" b="1"/>
              <a:t>Major differences of Readary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/>
              <a:t>Select library integration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/>
              <a:t>Direct-connect with authors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/>
              <a:t>Notification mute controls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450" y="1479375"/>
            <a:ext cx="1239975" cy="12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250" y="3036300"/>
            <a:ext cx="1239975" cy="12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user</a:t>
            </a:r>
            <a:r>
              <a:rPr lang="en" sz="1600" b="1"/>
              <a:t> </a:t>
            </a:r>
            <a:r>
              <a:rPr lang="en" sz="1600" b="1" u="sng"/>
              <a:t>with author account</a:t>
            </a:r>
            <a:r>
              <a:rPr lang="en" sz="1600"/>
              <a:t> shall be able to submit book titles along with one summary and cover of that book to be added to the repository.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user shall be able to: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search for books based on genre, author, reviews and ratings, or other tags or a combination of the four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add and remove genres, authors, or other tags and interests from book preferences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system shall generate each day (for each user) a new list of books based on user’s preferences and the books each user has tagged.</a:t>
            </a:r>
            <a:endParaRPr sz="160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Product Requirements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Usability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Users shall be able to access all functions from the main menu in less than 3 clicks.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Users shall be able to increase the font size for the entire user interface. </a:t>
            </a:r>
            <a:endParaRPr sz="1600"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556175" y="1378825"/>
            <a:ext cx="42324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Organizational Requirements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Environmental</a:t>
            </a:r>
            <a:endParaRPr sz="1600"/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The system shall be compatible with both iOS and Android.</a:t>
            </a:r>
            <a:br>
              <a:rPr lang="en" sz="1600"/>
            </a:b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Development</a:t>
            </a:r>
            <a:endParaRPr sz="1600"/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The system shall be developed using the programming language Java.</a:t>
            </a:r>
            <a:endParaRPr sz="1600"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75" y="1378825"/>
            <a:ext cx="1494475" cy="14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250" y="2876253"/>
            <a:ext cx="1180126" cy="13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556175" y="1378825"/>
            <a:ext cx="38877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</a:pPr>
            <a:r>
              <a:rPr lang="en" sz="1600"/>
              <a:t>External Requirements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Legislative </a:t>
            </a:r>
            <a:endParaRPr sz="1600"/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The system shall implement and abide by copyright laws for each book that is requested to be submitted to the repository.</a:t>
            </a:r>
            <a:endParaRPr sz="16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50" y="1980625"/>
            <a:ext cx="2538535" cy="237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2711025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central part of Readary is a centralized DBMS. Therefore, our architectural choice is a central </a:t>
            </a:r>
            <a:r>
              <a:rPr lang="en" b="1" dirty="0"/>
              <a:t>repository pattern</a:t>
            </a:r>
            <a:r>
              <a:rPr lang="en" dirty="0"/>
              <a:t>. 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24000" y="999504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Architectural design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" name="Canvas 25"/>
          <p:cNvGrpSpPr/>
          <p:nvPr/>
        </p:nvGrpSpPr>
        <p:grpSpPr>
          <a:xfrm>
            <a:off x="3429000" y="550293"/>
            <a:ext cx="5095711" cy="3850257"/>
            <a:chOff x="0" y="0"/>
            <a:chExt cx="5486400" cy="394462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86400" cy="3944620"/>
            </a:xfrm>
            <a:prstGeom prst="rect">
              <a:avLst/>
            </a:prstGeom>
          </p:spPr>
        </p:sp>
        <p:sp>
          <p:nvSpPr>
            <p:cNvPr id="8" name="Rectangle 7"/>
            <p:cNvSpPr/>
            <p:nvPr/>
          </p:nvSpPr>
          <p:spPr>
            <a:xfrm>
              <a:off x="1265274" y="1169182"/>
              <a:ext cx="3030279" cy="1637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4762" y="1584251"/>
              <a:ext cx="1031358" cy="510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Arial"/>
                  <a:ea typeface="MS Mincho"/>
                  <a:cs typeface="Arial"/>
                </a:rPr>
                <a:t>User</a:t>
              </a:r>
              <a:endParaRPr lang="en-US" sz="1100">
                <a:solidFill>
                  <a:srgbClr val="00000A"/>
                </a:solidFill>
                <a:effectLst/>
                <a:ea typeface="MS Mincho"/>
                <a:cs typeface="Arial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Arial"/>
                  <a:ea typeface="MS Mincho"/>
                  <a:cs typeface="Arial"/>
                </a:rPr>
                <a:t>Authentication &amp;</a:t>
              </a:r>
              <a:endParaRPr lang="en-US" sz="1100">
                <a:solidFill>
                  <a:srgbClr val="00000A"/>
                </a:solidFill>
                <a:effectLst/>
                <a:ea typeface="MS Mincho"/>
                <a:cs typeface="Arial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Arial"/>
                  <a:ea typeface="MS Mincho"/>
                  <a:cs typeface="Arial"/>
                </a:rPr>
                <a:t>Preferences</a:t>
              </a:r>
              <a:endParaRPr lang="en-US" sz="1100">
                <a:solidFill>
                  <a:srgbClr val="00000A"/>
                </a:solidFill>
                <a:effectLst/>
                <a:ea typeface="MS Mincho"/>
                <a:cs typeface="Arial"/>
              </a:endParaRPr>
            </a:p>
          </p:txBody>
        </p:sp>
        <p:sp>
          <p:nvSpPr>
            <p:cNvPr id="10" name="Text Box 13"/>
            <p:cNvSpPr txBox="1"/>
            <p:nvPr/>
          </p:nvSpPr>
          <p:spPr>
            <a:xfrm>
              <a:off x="2371061" y="1275592"/>
              <a:ext cx="861237" cy="2236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rgbClr val="00000A"/>
                  </a:solidFill>
                  <a:effectLst/>
                  <a:ea typeface="MS Mincho"/>
                  <a:cs typeface="Arial"/>
                </a:rPr>
                <a:t>REPOSITORY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03953" y="2210819"/>
              <a:ext cx="1031240" cy="5099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/>
              <a:r>
                <a:rPr lang="en-US" sz="800" dirty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 </a:t>
              </a:r>
              <a:endParaRPr lang="en-US" sz="800" dirty="0" smtClean="0">
                <a:solidFill>
                  <a:srgbClr val="000000"/>
                </a:solidFill>
                <a:effectLst/>
                <a:latin typeface="Arial"/>
                <a:ea typeface="MS Mincho"/>
              </a:endParaRPr>
            </a:p>
            <a:p>
              <a:pPr marL="0" marR="0" algn="ctr"/>
              <a:endParaRPr lang="en-US" sz="800" dirty="0">
                <a:solidFill>
                  <a:srgbClr val="000000"/>
                </a:solidFill>
                <a:latin typeface="Arial"/>
                <a:ea typeface="MS Mincho"/>
              </a:endParaRPr>
            </a:p>
            <a:p>
              <a:pPr marL="0" marR="0" algn="ctr"/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800" dirty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Analytics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800" dirty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 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1200" dirty="0">
                  <a:solidFill>
                    <a:srgbClr val="00000A"/>
                  </a:solidFill>
                  <a:effectLst/>
                  <a:latin typeface="Times New Roman"/>
                  <a:ea typeface="MS Mincho"/>
                </a:rPr>
                <a:t> </a:t>
              </a:r>
            </a:p>
            <a:p>
              <a:pPr marL="0" marR="0" algn="ctr"/>
              <a:r>
                <a:rPr lang="en-US" sz="1200" dirty="0">
                  <a:solidFill>
                    <a:srgbClr val="00000A"/>
                  </a:solidFill>
                  <a:effectLst/>
                  <a:latin typeface="Times New Roman"/>
                  <a:ea typeface="MS Mincho"/>
                </a:rPr>
                <a:t> 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7553" y="2203730"/>
              <a:ext cx="1031240" cy="509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/>
              <a:r>
                <a:rPr lang="en-US" sz="800" dirty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 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800" dirty="0" smtClean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Author/Publisher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800" dirty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Books/Summary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1200" dirty="0">
                  <a:solidFill>
                    <a:srgbClr val="00000A"/>
                  </a:solidFill>
                  <a:effectLst/>
                  <a:latin typeface="Times New Roman"/>
                  <a:ea typeface="MS Mincho"/>
                </a:rPr>
                <a:t> 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07498" y="1597674"/>
              <a:ext cx="1031240" cy="509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/>
              <a:r>
                <a:rPr lang="en-US" sz="800" dirty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 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endParaRPr lang="en-US" sz="800" dirty="0" smtClean="0">
                <a:solidFill>
                  <a:srgbClr val="000000"/>
                </a:solidFill>
                <a:effectLst/>
                <a:latin typeface="Arial"/>
                <a:ea typeface="MS Mincho"/>
              </a:endParaRPr>
            </a:p>
            <a:p>
              <a:pPr marL="0" marR="0" algn="ctr"/>
              <a:endParaRPr lang="en-US" sz="800" dirty="0">
                <a:solidFill>
                  <a:srgbClr val="000000"/>
                </a:solidFill>
                <a:latin typeface="Arial"/>
                <a:ea typeface="MS Mincho"/>
              </a:endParaRPr>
            </a:p>
            <a:p>
              <a:pPr marL="0" marR="0" algn="ctr"/>
              <a:r>
                <a:rPr lang="en-US" sz="800" dirty="0" smtClean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Likes/Dislikes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800" dirty="0" smtClean="0">
                  <a:solidFill>
                    <a:srgbClr val="000000"/>
                  </a:solidFill>
                  <a:effectLst/>
                  <a:latin typeface="Arial"/>
                  <a:ea typeface="MS Mincho"/>
                </a:rPr>
                <a:t>Reviews &amp; Critiques</a:t>
              </a:r>
              <a:endParaRPr lang="en-US" sz="1200" dirty="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  <a:p>
              <a:pPr marL="0" marR="0" algn="ctr"/>
              <a:r>
                <a:rPr lang="en-US" sz="1200" dirty="0">
                  <a:solidFill>
                    <a:srgbClr val="00000A"/>
                  </a:solidFill>
                  <a:effectLst/>
                  <a:latin typeface="Times New Roman"/>
                  <a:ea typeface="MS Mincho"/>
                </a:rPr>
                <a:t> </a:t>
              </a:r>
            </a:p>
            <a:p>
              <a:pPr marL="0" marR="0" algn="ctr"/>
              <a:r>
                <a:rPr lang="en-US" sz="1200" dirty="0">
                  <a:solidFill>
                    <a:srgbClr val="00000A"/>
                  </a:solidFill>
                  <a:effectLst/>
                  <a:latin typeface="Times New Roman"/>
                  <a:ea typeface="MS Mincho"/>
                </a:rPr>
                <a:t> </a:t>
              </a: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648586" y="287079"/>
              <a:ext cx="1169581" cy="467833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ea typeface="MS Mincho"/>
                  <a:cs typeface="Arial"/>
                </a:rPr>
                <a:t>Apps Interface</a:t>
              </a:r>
              <a:endParaRPr lang="en-US" sz="1100">
                <a:solidFill>
                  <a:srgbClr val="00000A"/>
                </a:solidFill>
                <a:effectLst/>
                <a:ea typeface="MS Mincho"/>
                <a:cs typeface="Arial"/>
              </a:endParaRPr>
            </a:p>
          </p:txBody>
        </p:sp>
        <p:sp>
          <p:nvSpPr>
            <p:cNvPr id="15" name="Flowchart: Terminator 14"/>
            <p:cNvSpPr/>
            <p:nvPr/>
          </p:nvSpPr>
          <p:spPr>
            <a:xfrm>
              <a:off x="3752540" y="243795"/>
              <a:ext cx="1169035" cy="467360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/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MS Mincho"/>
                  <a:cs typeface="Arial"/>
                </a:rPr>
                <a:t>Web Interface</a:t>
              </a:r>
              <a:endParaRPr lang="en-US" sz="120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637200" y="3252809"/>
              <a:ext cx="1169035" cy="466725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/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MS Mincho"/>
                  <a:cs typeface="Arial"/>
                </a:rPr>
                <a:t>Admin</a:t>
              </a:r>
              <a:endParaRPr lang="en-US" sz="120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3720641" y="3081935"/>
              <a:ext cx="1169035" cy="767051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/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MS Mincho"/>
                  <a:cs typeface="Arial"/>
                </a:rPr>
                <a:t>Web Services and 3</a:t>
              </a:r>
              <a:r>
                <a:rPr lang="en-US" sz="1000" baseline="30000">
                  <a:solidFill>
                    <a:srgbClr val="000000"/>
                  </a:solidFill>
                  <a:effectLst/>
                  <a:latin typeface="Times New Roman"/>
                  <a:ea typeface="MS Mincho"/>
                  <a:cs typeface="Arial"/>
                </a:rPr>
                <a:t>rd</a:t>
              </a: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MS Mincho"/>
                  <a:cs typeface="Arial"/>
                </a:rPr>
                <a:t> party interfaces</a:t>
              </a:r>
              <a:endParaRPr lang="en-US" sz="120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18" name="Left-Up Arrow 17"/>
            <p:cNvSpPr/>
            <p:nvPr/>
          </p:nvSpPr>
          <p:spPr>
            <a:xfrm rot="10800000">
              <a:off x="3211033" y="393380"/>
              <a:ext cx="520996" cy="754935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Left-Up Arrow 18"/>
            <p:cNvSpPr/>
            <p:nvPr/>
          </p:nvSpPr>
          <p:spPr>
            <a:xfrm rot="10800000" flipH="1">
              <a:off x="1859945" y="392651"/>
              <a:ext cx="520700" cy="754380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A"/>
                  </a:solidFill>
                  <a:effectLst/>
                  <a:ea typeface="Times New Roman"/>
                  <a:cs typeface="Arial"/>
                </a:rPr>
                <a:t> </a:t>
              </a:r>
              <a:endParaRPr lang="en-US" sz="1100">
                <a:solidFill>
                  <a:srgbClr val="00000A"/>
                </a:solidFill>
                <a:effectLst/>
                <a:ea typeface="MS Mincho"/>
                <a:cs typeface="Arial"/>
              </a:endParaRPr>
            </a:p>
          </p:txBody>
        </p:sp>
        <p:sp>
          <p:nvSpPr>
            <p:cNvPr id="20" name="Left-Up Arrow 19"/>
            <p:cNvSpPr/>
            <p:nvPr/>
          </p:nvSpPr>
          <p:spPr>
            <a:xfrm rot="10800000" flipH="1" flipV="1">
              <a:off x="1828047" y="2838139"/>
              <a:ext cx="520700" cy="753745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1100">
                  <a:solidFill>
                    <a:srgbClr val="00000A"/>
                  </a:solidFill>
                  <a:effectLst/>
                  <a:latin typeface="Times New Roman"/>
                  <a:ea typeface="Times New Roman"/>
                  <a:cs typeface="Arial"/>
                </a:rPr>
                <a:t> </a:t>
              </a:r>
              <a:endParaRPr lang="en-US" sz="120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1" name="Left-Up Arrow 20"/>
            <p:cNvSpPr/>
            <p:nvPr/>
          </p:nvSpPr>
          <p:spPr>
            <a:xfrm rot="10800000" flipV="1">
              <a:off x="3178381" y="2838139"/>
              <a:ext cx="520700" cy="753110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1100">
                  <a:solidFill>
                    <a:srgbClr val="00000A"/>
                  </a:solidFill>
                  <a:effectLst/>
                  <a:latin typeface="Times New Roman"/>
                  <a:ea typeface="Times New Roman"/>
                  <a:cs typeface="Arial"/>
                </a:rPr>
                <a:t> </a:t>
              </a:r>
              <a:endParaRPr lang="en-US" sz="1200">
                <a:solidFill>
                  <a:srgbClr val="00000A"/>
                </a:solidFill>
                <a:effectLst/>
                <a:latin typeface="Times New Roman"/>
                <a:ea typeface="MS Minch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ctrTitle" idx="4294967295"/>
          </p:nvPr>
        </p:nvSpPr>
        <p:spPr>
          <a:xfrm rot="16200000">
            <a:off x="-708674" y="2019450"/>
            <a:ext cx="3169951" cy="990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Timeline</a:t>
            </a:r>
            <a:endParaRPr sz="6000"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666750"/>
            <a:ext cx="708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96148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355</Words>
  <Application>Microsoft Office PowerPoint</Application>
  <PresentationFormat>On-screen Show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Times New Roman</vt:lpstr>
      <vt:lpstr>Tinos</vt:lpstr>
      <vt:lpstr>MS Mincho</vt:lpstr>
      <vt:lpstr>Calibri</vt:lpstr>
      <vt:lpstr>Oswald</vt:lpstr>
      <vt:lpstr>Quintus template</vt:lpstr>
      <vt:lpstr>Readary  Aisha Ashfaque Dante Moreno Emily Wojciechowski Joel Francis Junaid Hashmi Priscilla Adomako</vt:lpstr>
      <vt:lpstr>Objective</vt:lpstr>
      <vt:lpstr>Comparisons</vt:lpstr>
      <vt:lpstr>Functional Requirements</vt:lpstr>
      <vt:lpstr>Non-Functional Requirements</vt:lpstr>
      <vt:lpstr>Non-Functional Requirements</vt:lpstr>
      <vt:lpstr>Non-Functional Requirements</vt:lpstr>
      <vt:lpstr>Architectural design</vt:lpstr>
      <vt:lpstr>Timeline</vt:lpstr>
      <vt:lpstr>Cost Overview</vt:lpstr>
      <vt:lpstr>Cost Estimation Method (Function Point)</vt:lpstr>
      <vt:lpstr>Sequence Diagram</vt:lpstr>
      <vt:lpstr>Class Diagram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Readary  Aisha Ashfaque Dante Moreno Emily Wojciechowski Joel Francis Junaid Hashmi Priscilla Adomako</dc:title>
  <dc:creator>Junaid Hashmi</dc:creator>
  <cp:lastModifiedBy>junaidhashmi</cp:lastModifiedBy>
  <cp:revision>3</cp:revision>
  <dcterms:modified xsi:type="dcterms:W3CDTF">2019-04-20T03:28:52Z</dcterms:modified>
</cp:coreProperties>
</file>