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65" r:id="rId4"/>
    <p:sldId id="264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>
      <p:cViewPr>
        <p:scale>
          <a:sx n="100" d="100"/>
          <a:sy n="100" d="100"/>
        </p:scale>
        <p:origin x="19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4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1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13"/>
            <a:ext cx="2946400" cy="365125"/>
          </a:xfrm>
        </p:spPr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9" y="624821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39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8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490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11"/>
            <a:ext cx="3556000" cy="365125"/>
          </a:xfrm>
        </p:spPr>
        <p:txBody>
          <a:bodyPr rtlCol="0"/>
          <a:lstStyle/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1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464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1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035BE2-8B57-421B-A3F0-969438867093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7" y="624821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67EAE1-8CCC-4105-B513-1057695FD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i="0" u="none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59" y="814145"/>
            <a:ext cx="5350575" cy="401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06" y="253815"/>
            <a:ext cx="10515600" cy="1325563"/>
          </a:xfrm>
        </p:spPr>
        <p:txBody>
          <a:bodyPr/>
          <a:lstStyle/>
          <a:p>
            <a:r>
              <a:rPr lang="en-US" dirty="0" smtClean="0"/>
              <a:t>Product Interface and Interface Components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648446" y="2144290"/>
            <a:ext cx="6984642" cy="3805775"/>
            <a:chOff x="1328670" y="1970399"/>
            <a:chExt cx="8839200" cy="4179332"/>
          </a:xfrm>
        </p:grpSpPr>
        <p:sp>
          <p:nvSpPr>
            <p:cNvPr id="7" name="Rounded Rectangle 6"/>
            <p:cNvSpPr/>
            <p:nvPr/>
          </p:nvSpPr>
          <p:spPr>
            <a:xfrm>
              <a:off x="4757670" y="1970399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View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328670" y="2122799"/>
              <a:ext cx="8839200" cy="4026932"/>
              <a:chOff x="1328670" y="2122799"/>
              <a:chExt cx="8839200" cy="402693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748270" y="555179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757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Opening Screen</a:t>
                </a:r>
              </a:p>
            </p:txBody>
          </p:sp>
          <p:cxnSp>
            <p:nvCxnSpPr>
              <p:cNvPr id="6" name="Straight Arrow Connector 5"/>
              <p:cNvCxnSpPr>
                <a:stCxn id="4" idx="0"/>
              </p:cNvCxnSpPr>
              <p:nvPr/>
            </p:nvCxnSpPr>
            <p:spPr>
              <a:xfrm flipV="1">
                <a:off x="5976870" y="4561199"/>
                <a:ext cx="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4986270" y="2884799"/>
                <a:ext cx="1875804" cy="762000"/>
                <a:chOff x="3657600" y="2133600"/>
                <a:chExt cx="1875804" cy="762000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38100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9"/>
                <p:cNvSpPr txBox="1"/>
                <p:nvPr/>
              </p:nvSpPr>
              <p:spPr>
                <a:xfrm>
                  <a:off x="3657600" y="2133600"/>
                  <a:ext cx="10376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View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800600" y="2133600"/>
                  <a:ext cx="0" cy="7620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11"/>
                <p:cNvSpPr txBox="1"/>
                <p:nvPr/>
              </p:nvSpPr>
              <p:spPr>
                <a:xfrm>
                  <a:off x="4724400" y="2133600"/>
                  <a:ext cx="8090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 smtClean="0"/>
                    <a:t>Exit</a:t>
                  </a:r>
                </a:p>
                <a:p>
                  <a:pPr algn="ctr"/>
                  <a:r>
                    <a:rPr lang="en-US" dirty="0" smtClean="0"/>
                    <a:t>Recipe</a:t>
                  </a:r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8262870" y="21989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0" name="Straight Arrow Connector 9"/>
              <p:cNvCxnSpPr>
                <a:endCxn id="9" idx="1"/>
              </p:cNvCxnSpPr>
              <p:nvPr/>
            </p:nvCxnSpPr>
            <p:spPr>
              <a:xfrm flipV="1">
                <a:off x="6281670" y="2770499"/>
                <a:ext cx="1981200" cy="1104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281670" y="2503799"/>
                <a:ext cx="1981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9" idx="2"/>
                <a:endCxn id="5" idx="3"/>
              </p:cNvCxnSpPr>
              <p:nvPr/>
            </p:nvCxnSpPr>
            <p:spPr>
              <a:xfrm rot="5400000">
                <a:off x="7367520" y="2256149"/>
                <a:ext cx="7620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8262870" y="4713599"/>
                <a:ext cx="1905000" cy="1143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</a:t>
                </a:r>
              </a:p>
              <a:p>
                <a:pPr algn="ctr"/>
                <a:r>
                  <a:rPr lang="en-US" dirty="0" smtClean="0"/>
                  <a:t>Recipe View </a:t>
                </a:r>
              </a:p>
            </p:txBody>
          </p:sp>
          <p:cxnSp>
            <p:nvCxnSpPr>
              <p:cNvPr id="14" name="Curved Connector 13"/>
              <p:cNvCxnSpPr>
                <a:stCxn id="13" idx="0"/>
              </p:cNvCxnSpPr>
              <p:nvPr/>
            </p:nvCxnSpPr>
            <p:spPr>
              <a:xfrm rot="16200000" flipV="1">
                <a:off x="7519920" y="3018149"/>
                <a:ext cx="457200" cy="29337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8"/>
              <p:cNvSpPr txBox="1"/>
              <p:nvPr/>
            </p:nvSpPr>
            <p:spPr>
              <a:xfrm>
                <a:off x="8262870" y="3799199"/>
                <a:ext cx="1752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Save Recipe</a:t>
                </a:r>
              </a:p>
              <a:p>
                <a:pPr algn="ctr"/>
                <a:r>
                  <a:rPr lang="en-US" dirty="0" smtClean="0"/>
                  <a:t> or Cancel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050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Confirmation</a:t>
                </a:r>
              </a:p>
            </p:txBody>
          </p:sp>
          <p:sp>
            <p:nvSpPr>
              <p:cNvPr id="17" name="TextBox 20"/>
              <p:cNvSpPr txBox="1"/>
              <p:nvPr/>
            </p:nvSpPr>
            <p:spPr>
              <a:xfrm rot="19888140">
                <a:off x="6676649" y="3001900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>
                <a:off x="6510270" y="2122799"/>
                <a:ext cx="1222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Edit Recipe</a:t>
                </a:r>
              </a:p>
            </p:txBody>
          </p:sp>
          <p:cxnSp>
            <p:nvCxnSpPr>
              <p:cNvPr id="19" name="Straight Arrow Connector 18"/>
              <p:cNvCxnSpPr>
                <a:endCxn id="13" idx="1"/>
              </p:cNvCxnSpPr>
              <p:nvPr/>
            </p:nvCxnSpPr>
            <p:spPr>
              <a:xfrm>
                <a:off x="6129270" y="4561199"/>
                <a:ext cx="2133600" cy="7239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23"/>
              <p:cNvSpPr txBox="1"/>
              <p:nvPr/>
            </p:nvSpPr>
            <p:spPr>
              <a:xfrm rot="1182780">
                <a:off x="6604829" y="4604138"/>
                <a:ext cx="123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Add Recipe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28670" y="3646799"/>
                <a:ext cx="1524000" cy="9144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Search Screen</a:t>
                </a:r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>
                <a:off x="3843270" y="44849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</a:t>
                </a:r>
              </a:p>
              <a:p>
                <a:pPr algn="ctr"/>
                <a:r>
                  <a:rPr lang="en-US" dirty="0" smtClean="0"/>
                  <a:t>Recipe</a:t>
                </a: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 rot="5400000">
                <a:off x="4601229" y="4031840"/>
                <a:ext cx="8082" cy="10668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6" idx="3"/>
                <a:endCxn id="5" idx="1"/>
              </p:cNvCxnSpPr>
              <p:nvPr/>
            </p:nvCxnSpPr>
            <p:spPr>
              <a:xfrm>
                <a:off x="4529070" y="4103999"/>
                <a:ext cx="228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5400000">
                <a:off x="3785903" y="2992966"/>
                <a:ext cx="13133" cy="3149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9"/>
              <p:cNvSpPr txBox="1"/>
              <p:nvPr/>
            </p:nvSpPr>
            <p:spPr>
              <a:xfrm>
                <a:off x="2395470" y="4789799"/>
                <a:ext cx="1571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Recipe</a:t>
                </a:r>
              </a:p>
              <a:p>
                <a:pPr algn="ctr"/>
                <a:r>
                  <a:rPr lang="en-US" dirty="0" smtClean="0"/>
                  <a:t>Search</a:t>
                </a:r>
              </a:p>
            </p:txBody>
          </p:sp>
          <p:cxnSp>
            <p:nvCxnSpPr>
              <p:cNvPr id="27" name="Curved Connector 26"/>
              <p:cNvCxnSpPr/>
              <p:nvPr/>
            </p:nvCxnSpPr>
            <p:spPr>
              <a:xfrm rot="16200000" flipH="1">
                <a:off x="3655368" y="2615502"/>
                <a:ext cx="20205" cy="3911600"/>
              </a:xfrm>
              <a:prstGeom prst="curvedConnector3">
                <a:avLst>
                  <a:gd name="adj1" fmla="val 8113853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31"/>
              <p:cNvSpPr txBox="1"/>
              <p:nvPr/>
            </p:nvSpPr>
            <p:spPr>
              <a:xfrm>
                <a:off x="2852670" y="5780399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Exit Search</a:t>
                </a:r>
              </a:p>
            </p:txBody>
          </p:sp>
          <p:cxnSp>
            <p:nvCxnSpPr>
              <p:cNvPr id="29" name="Straight Arrow Connector 28"/>
              <p:cNvCxnSpPr>
                <a:endCxn id="16" idx="0"/>
              </p:cNvCxnSpPr>
              <p:nvPr/>
            </p:nvCxnSpPr>
            <p:spPr>
              <a:xfrm flipH="1">
                <a:off x="3767070" y="2732399"/>
                <a:ext cx="99060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33"/>
              <p:cNvSpPr txBox="1"/>
              <p:nvPr/>
            </p:nvSpPr>
            <p:spPr>
              <a:xfrm rot="19030155">
                <a:off x="3429045" y="2827554"/>
                <a:ext cx="157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Delete Recipe</a:t>
                </a:r>
              </a:p>
            </p:txBody>
          </p:sp>
          <p:cxnSp>
            <p:nvCxnSpPr>
              <p:cNvPr id="31" name="Shape 157"/>
              <p:cNvCxnSpPr>
                <a:stCxn id="21" idx="0"/>
              </p:cNvCxnSpPr>
              <p:nvPr/>
            </p:nvCxnSpPr>
            <p:spPr>
              <a:xfrm rot="5400000" flipH="1" flipV="1">
                <a:off x="2738370" y="1627499"/>
                <a:ext cx="1371600" cy="26670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5"/>
            <p:cNvSpPr txBox="1"/>
            <p:nvPr/>
          </p:nvSpPr>
          <p:spPr>
            <a:xfrm>
              <a:off x="2547870" y="1970399"/>
              <a:ext cx="8090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View 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5806" y="2057892"/>
            <a:ext cx="23257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Screen: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Add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Search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Add/Edit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Save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Edit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Delete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77042" y="2099796"/>
            <a:ext cx="2325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Delete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Confirm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Cancel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Recipe: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View Recipe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7780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Execution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 is targeted to phones running Android</a:t>
            </a:r>
          </a:p>
          <a:p>
            <a:r>
              <a:rPr lang="en-US" dirty="0" smtClean="0"/>
              <a:t>SDK version 15 (99.1 % of all Android phones)</a:t>
            </a:r>
          </a:p>
          <a:p>
            <a:r>
              <a:rPr lang="en-US" dirty="0" smtClean="0"/>
              <a:t>ARM and x86_64 systems</a:t>
            </a:r>
          </a:p>
          <a:p>
            <a:r>
              <a:rPr lang="en-US" dirty="0" smtClean="0"/>
              <a:t>The recipes will be stored on a local database and need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 keys are generated and secured by password</a:t>
            </a:r>
          </a:p>
          <a:p>
            <a:r>
              <a:rPr lang="en-US" dirty="0" smtClean="0"/>
              <a:t>On release </a:t>
            </a:r>
            <a:r>
              <a:rPr lang="en-US" dirty="0" err="1"/>
              <a:t>G</a:t>
            </a:r>
            <a:r>
              <a:rPr lang="en-US" dirty="0" err="1" smtClean="0"/>
              <a:t>radle</a:t>
            </a:r>
            <a:r>
              <a:rPr lang="en-US" dirty="0" smtClean="0"/>
              <a:t> is run to compile the code</a:t>
            </a:r>
          </a:p>
          <a:p>
            <a:r>
              <a:rPr lang="en-US" dirty="0" smtClean="0"/>
              <a:t>The code obfuscation is then done by </a:t>
            </a:r>
            <a:r>
              <a:rPr lang="en-US" dirty="0" err="1" smtClean="0"/>
              <a:t>Proguard</a:t>
            </a:r>
            <a:endParaRPr lang="en-US" dirty="0" smtClean="0"/>
          </a:p>
          <a:p>
            <a:r>
              <a:rPr lang="en-US" dirty="0" smtClean="0"/>
              <a:t>The resources and the code are combined in an APK file and then digitally signed</a:t>
            </a:r>
          </a:p>
          <a:p>
            <a:r>
              <a:rPr lang="en-US" dirty="0" smtClean="0"/>
              <a:t>Our minimal configuration management system is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7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6725"/>
            <a:ext cx="12192000" cy="2495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raw.githubusercontent.com/CS3365-01/PowerPoints/master/Images/class%20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10" y="490141"/>
            <a:ext cx="9567581" cy="587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8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err="1" smtClean="0"/>
              <a:t>AddRecipeFragment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5895975" cy="5032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is the page the user sees to allow adding recipes</a:t>
            </a:r>
          </a:p>
          <a:p>
            <a:r>
              <a:rPr lang="en-US" sz="2400" dirty="0" err="1" smtClean="0"/>
              <a:t>AddRecipeFragment</a:t>
            </a:r>
            <a:r>
              <a:rPr lang="en-US" sz="2400" dirty="0" smtClean="0"/>
              <a:t> constructor creates the object for use in the user interface</a:t>
            </a:r>
          </a:p>
          <a:p>
            <a:r>
              <a:rPr lang="en-US" sz="2400" dirty="0" err="1" smtClean="0"/>
              <a:t>onCreate</a:t>
            </a:r>
            <a:r>
              <a:rPr lang="en-US" sz="2400" dirty="0" smtClean="0"/>
              <a:t> sets initial variables for later use</a:t>
            </a:r>
          </a:p>
          <a:p>
            <a:r>
              <a:rPr lang="en-US" sz="2400" dirty="0" err="1" smtClean="0"/>
              <a:t>onCreateView</a:t>
            </a:r>
            <a:r>
              <a:rPr lang="en-US" sz="2400" dirty="0" smtClean="0"/>
              <a:t> creates the components and attaches listeners to them</a:t>
            </a:r>
          </a:p>
          <a:p>
            <a:r>
              <a:rPr lang="en-US" sz="2400" dirty="0" err="1" smtClean="0"/>
              <a:t>onAttach</a:t>
            </a:r>
            <a:r>
              <a:rPr lang="en-US" sz="2400" dirty="0" smtClean="0"/>
              <a:t> informs us when the fragment is attached to the Activity</a:t>
            </a:r>
            <a:endParaRPr lang="en-US" sz="2400" dirty="0"/>
          </a:p>
        </p:txBody>
      </p:sp>
      <p:pic>
        <p:nvPicPr>
          <p:cNvPr id="4" name="Picture 2" descr="https://raw.githubusercontent.com/CS3365-01/PowerPoints/master/Images/class%20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0" t="20054" r="53" b="56841"/>
          <a:stretch/>
        </p:blipFill>
        <p:spPr bwMode="auto">
          <a:xfrm>
            <a:off x="6954609" y="1825625"/>
            <a:ext cx="4999266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34175" y="2047875"/>
            <a:ext cx="371475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app was developed using Android Studio in the language Java</a:t>
            </a:r>
          </a:p>
          <a:p>
            <a:r>
              <a:rPr lang="en-US" dirty="0" smtClean="0"/>
              <a:t>For testing, Android Phone Emulator in Android Studio was used</a:t>
            </a:r>
          </a:p>
          <a:p>
            <a:r>
              <a:rPr lang="en-US" dirty="0" smtClean="0"/>
              <a:t>4,308 lines of Java</a:t>
            </a:r>
          </a:p>
          <a:p>
            <a:r>
              <a:rPr lang="en-US" dirty="0" smtClean="0"/>
              <a:t>14,554 lines of Layout files</a:t>
            </a:r>
          </a:p>
          <a:p>
            <a:r>
              <a:rPr lang="en-US" dirty="0" smtClean="0"/>
              <a:t>2,000 additional lines of Java are expected</a:t>
            </a:r>
          </a:p>
        </p:txBody>
      </p:sp>
    </p:spTree>
    <p:extLst>
      <p:ext uri="{BB962C8B-B14F-4D97-AF65-F5344CB8AC3E}">
        <p14:creationId xmlns:p14="http://schemas.microsoft.com/office/powerpoint/2010/main" val="21177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SQLite studio the database schema was designed to store recipe information</a:t>
            </a:r>
          </a:p>
          <a:p>
            <a:r>
              <a:rPr lang="en-US" dirty="0" smtClean="0"/>
              <a:t>Using libraries and built in functions allow for easy interaction with the local database</a:t>
            </a:r>
          </a:p>
          <a:p>
            <a:r>
              <a:rPr lang="en-US" dirty="0" smtClean="0"/>
              <a:t>Using SQLite allows for the easy storing of information without error</a:t>
            </a:r>
          </a:p>
          <a:p>
            <a:r>
              <a:rPr lang="en-US" dirty="0"/>
              <a:t>SQLite </a:t>
            </a:r>
            <a:r>
              <a:rPr lang="en-US" dirty="0" smtClean="0"/>
              <a:t>has allowed us to reduce the implementation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Both Android Studio and SQLite are open source, so no issue is expected from </a:t>
            </a:r>
            <a:r>
              <a:rPr lang="en-US" sz="2400" dirty="0" smtClean="0"/>
              <a:t>licensing</a:t>
            </a:r>
          </a:p>
          <a:p>
            <a:r>
              <a:rPr lang="en-US" sz="2400" dirty="0" smtClean="0"/>
              <a:t>Google play developer console</a:t>
            </a:r>
          </a:p>
          <a:p>
            <a:r>
              <a:rPr lang="en-US" sz="2400" dirty="0" smtClean="0"/>
              <a:t>Android SDK is released under the Apache software license version 2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AutoShape 2" descr="Image result for android stud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27" y="3659200"/>
            <a:ext cx="9265947" cy="2370675"/>
            <a:chOff x="838200" y="3506152"/>
            <a:chExt cx="9864144" cy="2523723"/>
          </a:xfrm>
        </p:grpSpPr>
        <p:pic>
          <p:nvPicPr>
            <p:cNvPr id="1030" name="Picture 6" descr="https://tctechcrunch2011.files.wordpress.com/2017/02/android-studio-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06152"/>
              <a:ext cx="5047445" cy="25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upload.wikimedia.org/wikipedia/commons/thumb/3/38/SQLite370.svg/1200px-SQLite370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845700"/>
              <a:ext cx="4606344" cy="2184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01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 - &amp;quot;Product Interface and Interface Components&amp;quot;&quot;/&gt;&lt;property id=&quot;20307&quot; value=&quot;257&quot;/&gt;&lt;/object&gt;&lt;object type=&quot;3&quot; unique_id=&quot;10004&quot;&gt;&lt;property id=&quot;20148&quot; value=&quot;5&quot;/&gt;&lt;property id=&quot;20300&quot; value=&quot;Slide 9 - &amp;quot;Software and licensing&amp;quot;&quot;/&gt;&lt;property id=&quot;20307&quot; value=&quot;258&quot;/&gt;&lt;/object&gt;&lt;object type=&quot;3&quot; unique_id=&quot;10415&quot;&gt;&lt;property id=&quot;20148&quot; value=&quot;5&quot;/&gt;&lt;property id=&quot;20300&quot; value=&quot;Slide 1 - &amp;quot;Pocket Chef&amp;quot;&quot;/&gt;&lt;property id=&quot;20307&quot; value=&quot;268&quot;/&gt;&lt;/object&gt;&lt;object type=&quot;3&quot; unique_id=&quot;10416&quot;&gt;&lt;property id=&quot;20148&quot; value=&quot;5&quot;/&gt;&lt;property id=&quot;20300&quot; value=&quot;Slide 3 - &amp;quot;Target Execution System&amp;quot;&quot;/&gt;&lt;property id=&quot;20307&quot; value=&quot;265&quot;/&gt;&lt;/object&gt;&lt;object type=&quot;3&quot; unique_id=&quot;10417&quot;&gt;&lt;property id=&quot;20148&quot; value=&quot;5&quot;/&gt;&lt;property id=&quot;20300&quot; value=&quot;Slide 4 - &amp;quot;Build Process &amp;quot;&quot;/&gt;&lt;property id=&quot;20307&quot; value=&quot;264&quot;/&gt;&lt;/object&gt;&lt;object type=&quot;3&quot; unique_id=&quot;10418&quot;&gt;&lt;property id=&quot;20148&quot; value=&quot;5&quot;/&gt;&lt;property id=&quot;20300&quot; value=&quot;Slide 5&quot;/&gt;&lt;property id=&quot;20307&quot; value=&quot;259&quot;/&gt;&lt;/object&gt;&lt;object type=&quot;3&quot; unique_id=&quot;10419&quot;&gt;&lt;property id=&quot;20148&quot; value=&quot;5&quot;/&gt;&lt;property id=&quot;20300&quot; value=&quot;Slide 6 - &amp;quot;Design of AddRecipeFragment&amp;quot;&quot;/&gt;&lt;property id=&quot;20307&quot; value=&quot;260&quot;/&gt;&lt;/object&gt;&lt;object type=&quot;3&quot; unique_id=&quot;10420&quot;&gt;&lt;property id=&quot;20148&quot; value=&quot;5&quot;/&gt;&lt;property id=&quot;20300&quot; value=&quot;Slide 7 - &amp;quot;Host Development Platform&amp;quot;&quot;/&gt;&lt;property id=&quot;20307&quot; value=&quot;261&quot;/&gt;&lt;/object&gt;&lt;object type=&quot;3&quot; unique_id=&quot;10421&quot;&gt;&lt;property id=&quot;20148&quot; value=&quot;5&quot;/&gt;&lt;property id=&quot;20300&quot; value=&quot;Slide 8 - &amp;quot;SQLite Subsystem&amp;quot;&quot;/&gt;&lt;property id=&quot;20307&quot; value=&quot;262&quot;/&gt;&lt;/object&gt;&lt;/object&gt;&lt;object type=&quot;8&quot; unique_id=&quot;10008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348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Tw Cen MT</vt:lpstr>
      <vt:lpstr>Wingdings</vt:lpstr>
      <vt:lpstr>Wingdings 2</vt:lpstr>
      <vt:lpstr>Median</vt:lpstr>
      <vt:lpstr>Pocket Chef</vt:lpstr>
      <vt:lpstr>Product Interface and Interface Components</vt:lpstr>
      <vt:lpstr>Target Execution System</vt:lpstr>
      <vt:lpstr>Build Process </vt:lpstr>
      <vt:lpstr>PowerPoint Presentation</vt:lpstr>
      <vt:lpstr>Design of AddRecipeFragment</vt:lpstr>
      <vt:lpstr>Host Development Platform</vt:lpstr>
      <vt:lpstr>SQLite Subsystem</vt:lpstr>
      <vt:lpstr>Software and 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Little</dc:creator>
  <cp:lastModifiedBy>Little, Christopher</cp:lastModifiedBy>
  <cp:revision>13</cp:revision>
  <dcterms:created xsi:type="dcterms:W3CDTF">2017-04-25T17:24:32Z</dcterms:created>
  <dcterms:modified xsi:type="dcterms:W3CDTF">2017-04-25T23:36:11Z</dcterms:modified>
</cp:coreProperties>
</file>