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71" r:id="rId3"/>
    <p:sldId id="259" r:id="rId4"/>
    <p:sldId id="260" r:id="rId5"/>
    <p:sldId id="261" r:id="rId6"/>
    <p:sldId id="268" r:id="rId7"/>
    <p:sldId id="269" r:id="rId8"/>
    <p:sldId id="270" r:id="rId9"/>
    <p:sldId id="266" r:id="rId10"/>
    <p:sldId id="267" r:id="rId11"/>
    <p:sldId id="272"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8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BA035BE2-8B57-421B-A3F0-969438867093}" type="datetimeFigureOut">
              <a:rPr lang="en-US" smtClean="0"/>
              <a:pPr/>
              <a:t>3/24/2017</a:t>
            </a:fld>
            <a:endParaRPr lang="en-US"/>
          </a:p>
        </p:txBody>
      </p:sp>
      <p:sp>
        <p:nvSpPr>
          <p:cNvPr id="17" name="Footer Placeholder 16"/>
          <p:cNvSpPr>
            <a:spLocks noGrp="1"/>
          </p:cNvSpPr>
          <p:nvPr>
            <p:ph type="ftr" sz="quarter" idx="11"/>
          </p:nvPr>
        </p:nvSpPr>
        <p:spPr>
          <a:xfrm>
            <a:off x="2780524" y="23654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167EAE1-8CCC-4105-B513-1057695FDB6D}" type="slidenum">
              <a:rPr lang="en-US" smtClean="0"/>
              <a:pPr/>
              <a:t>‹#›</a:t>
            </a:fld>
            <a:endParaRPr lang="en-US"/>
          </a:p>
        </p:txBody>
      </p:sp>
    </p:spTree>
    <p:extLst>
      <p:ext uri="{BB962C8B-B14F-4D97-AF65-F5344CB8AC3E}">
        <p14:creationId xmlns="" xmlns:p14="http://schemas.microsoft.com/office/powerpoint/2010/main" val="1484106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035BE2-8B57-421B-A3F0-969438867093}"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EAE1-8CCC-4105-B513-1057695FDB6D}" type="slidenum">
              <a:rPr lang="en-US" smtClean="0"/>
              <a:pPr/>
              <a:t>‹#›</a:t>
            </a:fld>
            <a:endParaRPr lang="en-US"/>
          </a:p>
        </p:txBody>
      </p:sp>
    </p:spTree>
    <p:extLst>
      <p:ext uri="{BB962C8B-B14F-4D97-AF65-F5344CB8AC3E}">
        <p14:creationId xmlns="" xmlns:p14="http://schemas.microsoft.com/office/powerpoint/2010/main" val="65843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1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13"/>
            <a:ext cx="2946400" cy="365125"/>
          </a:xfrm>
        </p:spPr>
        <p:txBody>
          <a:bodyPr/>
          <a:lstStyle/>
          <a:p>
            <a:fld id="{BA035BE2-8B57-421B-A3F0-969438867093}" type="datetimeFigureOut">
              <a:rPr lang="en-US" smtClean="0"/>
              <a:pPr/>
              <a:t>3/24/2017</a:t>
            </a:fld>
            <a:endParaRPr lang="en-US"/>
          </a:p>
        </p:txBody>
      </p:sp>
      <p:sp>
        <p:nvSpPr>
          <p:cNvPr id="5" name="Footer Placeholder 4"/>
          <p:cNvSpPr>
            <a:spLocks noGrp="1"/>
          </p:cNvSpPr>
          <p:nvPr>
            <p:ph type="ftr" sz="quarter" idx="11"/>
          </p:nvPr>
        </p:nvSpPr>
        <p:spPr>
          <a:xfrm>
            <a:off x="609609" y="624821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C167EAE1-8CCC-4105-B513-1057695FDB6D}" type="slidenum">
              <a:rPr lang="en-US" smtClean="0"/>
              <a:pPr/>
              <a:t>‹#›</a:t>
            </a:fld>
            <a:endParaRPr lang="en-US"/>
          </a:p>
        </p:txBody>
      </p:sp>
    </p:spTree>
    <p:extLst>
      <p:ext uri="{BB962C8B-B14F-4D97-AF65-F5344CB8AC3E}">
        <p14:creationId xmlns="" xmlns:p14="http://schemas.microsoft.com/office/powerpoint/2010/main" val="24709686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A035BE2-8B57-421B-A3F0-969438867093}"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 xmlns:p14="http://schemas.microsoft.com/office/powerpoint/2010/main" val="332410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3"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035BE2-8B57-421B-A3F0-969438867093}" type="datetimeFigureOut">
              <a:rPr lang="en-US" smtClean="0"/>
              <a:pPr/>
              <a:t>3/24/2017</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167EAE1-8CCC-4105-B513-1057695FDB6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5135543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A035BE2-8B57-421B-A3F0-969438867093}" type="datetimeFigureOut">
              <a:rPr lang="en-US" smtClean="0"/>
              <a:pPr/>
              <a:t>3/24/2017</a:t>
            </a:fld>
            <a:endParaRPr lang="en-US"/>
          </a:p>
        </p:txBody>
      </p:sp>
      <p:sp>
        <p:nvSpPr>
          <p:cNvPr id="10" name="Slide Number Placeholder 9"/>
          <p:cNvSpPr>
            <a:spLocks noGrp="1"/>
          </p:cNvSpPr>
          <p:nvPr>
            <p:ph type="sldNum" sz="quarter" idx="16"/>
          </p:nvPr>
        </p:nvSpPr>
        <p:spPr/>
        <p:txBody>
          <a:bodyPr rtlCol="0"/>
          <a:lstStyle/>
          <a:p>
            <a:fld id="{C167EAE1-8CCC-4105-B513-1057695FDB6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 xmlns:p14="http://schemas.microsoft.com/office/powerpoint/2010/main" val="333986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A035BE2-8B57-421B-A3F0-969438867093}" type="datetimeFigureOut">
              <a:rPr lang="en-US" smtClean="0"/>
              <a:pPr/>
              <a:t>3/24/2017</a:t>
            </a:fld>
            <a:endParaRPr lang="en-US"/>
          </a:p>
        </p:txBody>
      </p:sp>
      <p:sp>
        <p:nvSpPr>
          <p:cNvPr id="12" name="Slide Number Placeholder 11"/>
          <p:cNvSpPr>
            <a:spLocks noGrp="1"/>
          </p:cNvSpPr>
          <p:nvPr>
            <p:ph type="sldNum" sz="quarter" idx="16"/>
          </p:nvPr>
        </p:nvSpPr>
        <p:spPr/>
        <p:txBody>
          <a:bodyPr rtlCol="0"/>
          <a:lstStyle/>
          <a:p>
            <a:fld id="{C167EAE1-8CCC-4105-B513-1057695FDB6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 xmlns:p14="http://schemas.microsoft.com/office/powerpoint/2010/main" val="208643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035BE2-8B57-421B-A3F0-969438867093}" type="datetimeFigureOut">
              <a:rPr lang="en-US" smtClean="0"/>
              <a:pPr/>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Tree>
    <p:extLst>
      <p:ext uri="{BB962C8B-B14F-4D97-AF65-F5344CB8AC3E}">
        <p14:creationId xmlns="" xmlns:p14="http://schemas.microsoft.com/office/powerpoint/2010/main" val="303217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35BE2-8B57-421B-A3F0-969438867093}"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167EAE1-8CCC-4105-B513-1057695FDB6D}" type="slidenum">
              <a:rPr lang="en-US" smtClean="0"/>
              <a:pPr/>
              <a:t>‹#›</a:t>
            </a:fld>
            <a:endParaRPr lang="en-US"/>
          </a:p>
        </p:txBody>
      </p:sp>
    </p:spTree>
    <p:extLst>
      <p:ext uri="{BB962C8B-B14F-4D97-AF65-F5344CB8AC3E}">
        <p14:creationId xmlns="" xmlns:p14="http://schemas.microsoft.com/office/powerpoint/2010/main" val="422883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035BE2-8B57-421B-A3F0-969438867093}"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 xmlns:p14="http://schemas.microsoft.com/office/powerpoint/2010/main" val="192253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11"/>
            <a:ext cx="3556000" cy="365125"/>
          </a:xfrm>
        </p:spPr>
        <p:txBody>
          <a:bodyPr rtlCol="0"/>
          <a:lstStyle/>
          <a:p>
            <a:fld id="{BA035BE2-8B57-421B-A3F0-969438867093}" type="datetimeFigureOut">
              <a:rPr lang="en-US" smtClean="0"/>
              <a:pPr/>
              <a:t>3/24/2017</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167EAE1-8CCC-4105-B513-1057695FDB6D}" type="slidenum">
              <a:rPr lang="en-US" smtClean="0"/>
              <a:pPr/>
              <a:t>‹#›</a:t>
            </a:fld>
            <a:endParaRPr lang="en-US"/>
          </a:p>
        </p:txBody>
      </p:sp>
      <p:sp>
        <p:nvSpPr>
          <p:cNvPr id="14" name="Footer Placeholder 13"/>
          <p:cNvSpPr>
            <a:spLocks noGrp="1"/>
          </p:cNvSpPr>
          <p:nvPr>
            <p:ph type="ftr" sz="quarter" idx="12"/>
          </p:nvPr>
        </p:nvSpPr>
        <p:spPr>
          <a:xfrm>
            <a:off x="2133600" y="624821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 xmlns:p14="http://schemas.microsoft.com/office/powerpoint/2010/main" val="10373363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1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BA035BE2-8B57-421B-A3F0-969438867093}" type="datetimeFigureOut">
              <a:rPr lang="en-US" smtClean="0"/>
              <a:pPr/>
              <a:t>3/24/2017</a:t>
            </a:fld>
            <a:endParaRPr lang="en-US"/>
          </a:p>
        </p:txBody>
      </p:sp>
      <p:sp>
        <p:nvSpPr>
          <p:cNvPr id="3" name="Footer Placeholder 2"/>
          <p:cNvSpPr>
            <a:spLocks noGrp="1"/>
          </p:cNvSpPr>
          <p:nvPr>
            <p:ph type="ftr" sz="quarter" idx="3"/>
          </p:nvPr>
        </p:nvSpPr>
        <p:spPr>
          <a:xfrm>
            <a:off x="812807" y="624821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167EAE1-8CCC-4105-B513-1057695FDB6D}" type="slidenum">
              <a:rPr lang="en-US" smtClean="0"/>
              <a:pPr/>
              <a:t>‹#›</a:t>
            </a:fld>
            <a:endParaRPr lang="en-US"/>
          </a:p>
        </p:txBody>
      </p:sp>
    </p:spTree>
    <p:extLst>
      <p:ext uri="{BB962C8B-B14F-4D97-AF65-F5344CB8AC3E}">
        <p14:creationId xmlns="" xmlns:p14="http://schemas.microsoft.com/office/powerpoint/2010/main" val="14040906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b="0" i="0" u="none"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b="0" i="0" u="none"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Pocket Chef</a:t>
            </a:r>
            <a:endParaRPr lang="en-US" dirty="0"/>
          </a:p>
        </p:txBody>
      </p:sp>
      <p:sp>
        <p:nvSpPr>
          <p:cNvPr id="3" name="Subtitle 2"/>
          <p:cNvSpPr>
            <a:spLocks noGrp="1"/>
          </p:cNvSpPr>
          <p:nvPr>
            <p:ph type="subTitle" idx="1"/>
          </p:nvPr>
        </p:nvSpPr>
        <p:spPr/>
        <p:txBody>
          <a:bodyPr/>
          <a:lstStyle/>
          <a:p>
            <a:r>
              <a:rPr lang="en-US" smtClean="0"/>
              <a:t> </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279959" y="814145"/>
            <a:ext cx="5350575" cy="4012931"/>
          </a:xfrm>
          <a:prstGeom prst="rect">
            <a:avLst/>
          </a:prstGeom>
        </p:spPr>
      </p:pic>
    </p:spTree>
    <p:extLst>
      <p:ext uri="{BB962C8B-B14F-4D97-AF65-F5344CB8AC3E}">
        <p14:creationId xmlns="" xmlns:p14="http://schemas.microsoft.com/office/powerpoint/2010/main" val="124439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a:t>
            </a:r>
            <a:endParaRPr lang="en-US" dirty="0"/>
          </a:p>
        </p:txBody>
      </p:sp>
      <p:pic>
        <p:nvPicPr>
          <p:cNvPr id="4" name="Picture 2" descr="Menu.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452535" y="2365552"/>
            <a:ext cx="2328111" cy="413886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 xmlns:p14="http://schemas.microsoft.com/office/powerpoint/2010/main" val="2294983087"/>
              </p:ext>
            </p:extLst>
          </p:nvPr>
        </p:nvGraphicFramePr>
        <p:xfrm>
          <a:off x="635000" y="1854200"/>
          <a:ext cx="7721600" cy="2895600"/>
        </p:xfrm>
        <a:graphic>
          <a:graphicData uri="http://schemas.openxmlformats.org/drawingml/2006/table">
            <a:tbl>
              <a:tblPr firstRow="1" bandRow="1">
                <a:tableStyleId>{5C22544A-7EE6-4342-B048-85BDC9FD1C3A}</a:tableStyleId>
              </a:tblPr>
              <a:tblGrid>
                <a:gridCol w="2052577"/>
                <a:gridCol w="5669023"/>
              </a:tblGrid>
              <a:tr h="900113">
                <a:tc gridSpan="2">
                  <a:txBody>
                    <a:bodyPr/>
                    <a:lstStyle/>
                    <a:p>
                      <a:r>
                        <a:rPr lang="en-US" sz="2400" dirty="0" smtClean="0"/>
                        <a:t>User should be able to depend on the quick performance of the app</a:t>
                      </a:r>
                      <a:endParaRPr lang="en-US" sz="2400" dirty="0"/>
                    </a:p>
                  </a:txBody>
                  <a:tcPr marL="121920" marR="121920"/>
                </a:tc>
                <a:tc hMerge="1">
                  <a:txBody>
                    <a:bodyPr/>
                    <a:lstStyle/>
                    <a:p>
                      <a:endParaRPr lang="en-US" dirty="0"/>
                    </a:p>
                  </a:txBody>
                  <a:tcPr/>
                </a:tc>
              </a:tr>
              <a:tr h="1350169">
                <a:tc>
                  <a:txBody>
                    <a:bodyPr/>
                    <a:lstStyle/>
                    <a:p>
                      <a:r>
                        <a:rPr lang="en-US" dirty="0" smtClean="0"/>
                        <a:t>Description</a:t>
                      </a:r>
                      <a:endParaRPr lang="en-US"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app should</a:t>
                      </a:r>
                      <a:r>
                        <a:rPr lang="en-US" baseline="0" dirty="0" smtClean="0"/>
                        <a:t> be quickly responsive to all commands of the user, enabling the user to easily navigate and use the app.</a:t>
                      </a:r>
                      <a:endParaRPr lang="en-US" dirty="0" smtClean="0"/>
                    </a:p>
                    <a:p>
                      <a:endParaRPr lang="en-US" dirty="0"/>
                    </a:p>
                  </a:txBody>
                  <a:tcPr marL="121920" marR="121920"/>
                </a:tc>
              </a:tr>
              <a:tr h="645318">
                <a:tc>
                  <a:txBody>
                    <a:bodyPr/>
                    <a:lstStyle/>
                    <a:p>
                      <a:r>
                        <a:rPr lang="en-US" smtClean="0"/>
                        <a:t>Requires</a:t>
                      </a:r>
                      <a:endParaRPr lang="en-US" dirty="0"/>
                    </a:p>
                  </a:txBody>
                  <a:tcPr marL="121920" marR="121920"/>
                </a:tc>
                <a:tc>
                  <a:txBody>
                    <a:bodyPr/>
                    <a:lstStyle/>
                    <a:p>
                      <a:r>
                        <a:rPr kumimoji="0" lang="en-US" sz="1800" kern="1200" dirty="0" smtClean="0">
                          <a:solidFill>
                            <a:schemeClr val="dk1"/>
                          </a:solidFill>
                          <a:latin typeface="+mn-lt"/>
                          <a:ea typeface="+mn-ea"/>
                          <a:cs typeface="+mn-cs"/>
                        </a:rPr>
                        <a:t>Reliable </a:t>
                      </a:r>
                      <a:r>
                        <a:rPr kumimoji="0" lang="en-US" sz="1800" kern="1200" dirty="0" smtClean="0">
                          <a:solidFill>
                            <a:schemeClr val="dk1"/>
                          </a:solidFill>
                          <a:latin typeface="+mn-lt"/>
                          <a:ea typeface="+mn-ea"/>
                          <a:cs typeface="+mn-cs"/>
                        </a:rPr>
                        <a:t>with few to no errors.</a:t>
                      </a:r>
                      <a:endParaRPr lang="en-US" dirty="0"/>
                    </a:p>
                  </a:txBody>
                  <a:tcPr marL="121920" marR="121920"/>
                </a:tc>
              </a:tr>
            </a:tbl>
          </a:graphicData>
        </a:graphic>
      </p:graphicFrame>
    </p:spTree>
    <p:extLst>
      <p:ext uri="{BB962C8B-B14F-4D97-AF65-F5344CB8AC3E}">
        <p14:creationId xmlns="" xmlns:p14="http://schemas.microsoft.com/office/powerpoint/2010/main" val="4201936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Functional Requirements</a:t>
            </a:r>
            <a:endParaRPr lang="en-US" dirty="0"/>
          </a:p>
        </p:txBody>
      </p:sp>
      <p:sp>
        <p:nvSpPr>
          <p:cNvPr id="3" name="Content Placeholder 2"/>
          <p:cNvSpPr>
            <a:spLocks noGrp="1"/>
          </p:cNvSpPr>
          <p:nvPr>
            <p:ph sz="quarter" idx="1"/>
          </p:nvPr>
        </p:nvSpPr>
        <p:spPr/>
        <p:txBody>
          <a:bodyPr/>
          <a:lstStyle/>
          <a:p>
            <a:r>
              <a:rPr lang="en-US" dirty="0" smtClean="0"/>
              <a:t>Users should be able to send and receive recipes between devices</a:t>
            </a:r>
          </a:p>
          <a:p>
            <a:r>
              <a:rPr lang="en-US" dirty="0" smtClean="0"/>
              <a:t>Users should be able to modify app settings to assist with user preferences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Users</a:t>
            </a:r>
            <a:endParaRPr lang="en-US" dirty="0"/>
          </a:p>
        </p:txBody>
      </p:sp>
      <p:sp>
        <p:nvSpPr>
          <p:cNvPr id="3" name="Content Placeholder 2"/>
          <p:cNvSpPr>
            <a:spLocks noGrp="1"/>
          </p:cNvSpPr>
          <p:nvPr>
            <p:ph sz="quarter" idx="1"/>
          </p:nvPr>
        </p:nvSpPr>
        <p:spPr/>
        <p:txBody>
          <a:bodyPr/>
          <a:lstStyle/>
          <a:p>
            <a:pPr marL="0" indent="0">
              <a:buNone/>
            </a:pPr>
            <a:r>
              <a:rPr lang="en-US" dirty="0" smtClean="0"/>
              <a:t>Users </a:t>
            </a:r>
            <a:r>
              <a:rPr lang="en-US" dirty="0"/>
              <a:t>that these requirements could potentially originate </a:t>
            </a:r>
            <a:r>
              <a:rPr lang="en-US" dirty="0" smtClean="0"/>
              <a:t>from:</a:t>
            </a:r>
          </a:p>
          <a:p>
            <a:r>
              <a:rPr lang="en-US" dirty="0" smtClean="0"/>
              <a:t>An </a:t>
            </a:r>
            <a:r>
              <a:rPr lang="en-US" dirty="0"/>
              <a:t>older </a:t>
            </a:r>
            <a:r>
              <a:rPr lang="en-US" dirty="0" smtClean="0"/>
              <a:t>demographic is expected to use our app more, placing emphasis on ease of access, simplicity of design, and straightforward features that are both intuitive and well documented</a:t>
            </a:r>
            <a:endParaRPr lang="en-US" dirty="0"/>
          </a:p>
        </p:txBody>
      </p:sp>
      <p:pic>
        <p:nvPicPr>
          <p:cNvPr id="2050" name="Picture 2" descr="https://thumbs.dreamstime.com/z/smiling-old-man-having-coffee-portrait-looking-happy-33471677.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r="9819" b="1086"/>
          <a:stretch/>
        </p:blipFill>
        <p:spPr bwMode="auto">
          <a:xfrm>
            <a:off x="3676028" y="3966945"/>
            <a:ext cx="1939161" cy="2891055"/>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Image result for stock old man coffe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4750" y="3966945"/>
            <a:ext cx="1923304" cy="288495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87055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Functional Requirement</a:t>
            </a:r>
            <a:endParaRPr lang="en-US" dirty="0"/>
          </a:p>
        </p:txBody>
      </p:sp>
      <p:grpSp>
        <p:nvGrpSpPr>
          <p:cNvPr id="6" name="Group 5"/>
          <p:cNvGrpSpPr/>
          <p:nvPr/>
        </p:nvGrpSpPr>
        <p:grpSpPr>
          <a:xfrm>
            <a:off x="8494699" y="2527300"/>
            <a:ext cx="3697301" cy="3213100"/>
            <a:chOff x="3499112" y="2491585"/>
            <a:chExt cx="4778614" cy="4152804"/>
          </a:xfrm>
        </p:grpSpPr>
        <p:pic>
          <p:nvPicPr>
            <p:cNvPr id="4" name="Picture 2" descr="Menu.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99112" y="2491585"/>
              <a:ext cx="2330368" cy="4152804"/>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941774" y="2491585"/>
              <a:ext cx="2335952" cy="4152804"/>
            </a:xfrm>
            <a:prstGeom prst="rect">
              <a:avLst/>
            </a:prstGeom>
          </p:spPr>
        </p:pic>
      </p:grpSp>
      <p:graphicFrame>
        <p:nvGraphicFramePr>
          <p:cNvPr id="7" name="Table 6"/>
          <p:cNvGraphicFramePr>
            <a:graphicFrameLocks noGrp="1"/>
          </p:cNvGraphicFramePr>
          <p:nvPr>
            <p:extLst>
              <p:ext uri="{D42A27DB-BD31-4B8C-83A1-F6EECF244321}">
                <p14:modId xmlns="" xmlns:p14="http://schemas.microsoft.com/office/powerpoint/2010/main" val="2294983087"/>
              </p:ext>
            </p:extLst>
          </p:nvPr>
        </p:nvGraphicFramePr>
        <p:xfrm>
          <a:off x="457200" y="1993900"/>
          <a:ext cx="8026400" cy="2549090"/>
        </p:xfrm>
        <a:graphic>
          <a:graphicData uri="http://schemas.openxmlformats.org/drawingml/2006/table">
            <a:tbl>
              <a:tblPr firstRow="1" bandRow="1">
                <a:tableStyleId>{5C22544A-7EE6-4342-B048-85BDC9FD1C3A}</a:tableStyleId>
              </a:tblPr>
              <a:tblGrid>
                <a:gridCol w="2133600"/>
                <a:gridCol w="5892800"/>
              </a:tblGrid>
              <a:tr h="952322">
                <a:tc gridSpan="2">
                  <a:txBody>
                    <a:bodyPr/>
                    <a:lstStyle/>
                    <a:p>
                      <a:r>
                        <a:rPr lang="en-US" sz="2400" dirty="0" smtClean="0"/>
                        <a:t>The Pocket Chef app shall hold and easily display recipes entered by the user</a:t>
                      </a:r>
                    </a:p>
                  </a:txBody>
                  <a:tcPr marL="121920" marR="121920"/>
                </a:tc>
                <a:tc hMerge="1">
                  <a:txBody>
                    <a:bodyPr/>
                    <a:lstStyle/>
                    <a:p>
                      <a:endParaRPr lang="en-US" dirty="0"/>
                    </a:p>
                  </a:txBody>
                  <a:tcPr/>
                </a:tc>
              </a:tr>
              <a:tr h="1155878">
                <a:tc>
                  <a:txBody>
                    <a:bodyPr/>
                    <a:lstStyle/>
                    <a:p>
                      <a:r>
                        <a:rPr lang="en-US" dirty="0" smtClean="0"/>
                        <a:t>Description</a:t>
                      </a:r>
                      <a:endParaRPr lang="en-US" dirty="0"/>
                    </a:p>
                  </a:txBody>
                  <a:tcPr marL="121920" marR="121920"/>
                </a:tc>
                <a:tc>
                  <a:txBody>
                    <a:bodyPr/>
                    <a:lstStyle/>
                    <a:p>
                      <a:r>
                        <a:rPr lang="en-US" dirty="0" smtClean="0"/>
                        <a:t>All recipes</a:t>
                      </a:r>
                      <a:r>
                        <a:rPr lang="en-US" baseline="0" dirty="0" smtClean="0"/>
                        <a:t> will be listed on a page where a picture, and a title will be shown. Each recipe will be expandable to display more details.</a:t>
                      </a:r>
                      <a:endParaRPr lang="en-US" dirty="0"/>
                    </a:p>
                  </a:txBody>
                  <a:tcPr marL="121920" marR="121920"/>
                </a:tc>
              </a:tr>
              <a:tr h="440890">
                <a:tc>
                  <a:txBody>
                    <a:bodyPr/>
                    <a:lstStyle/>
                    <a:p>
                      <a:r>
                        <a:rPr lang="en-US" smtClean="0"/>
                        <a:t>Requires</a:t>
                      </a:r>
                      <a:endParaRPr lang="en-US" dirty="0"/>
                    </a:p>
                  </a:txBody>
                  <a:tcPr marL="121920" marR="121920"/>
                </a:tc>
                <a:tc>
                  <a:txBody>
                    <a:bodyPr/>
                    <a:lstStyle/>
                    <a:p>
                      <a:r>
                        <a:rPr lang="en-US" dirty="0" smtClean="0"/>
                        <a:t>A </a:t>
                      </a:r>
                      <a:r>
                        <a:rPr lang="en-US" baseline="0" dirty="0" smtClean="0"/>
                        <a:t>local database containing all recipes.</a:t>
                      </a:r>
                      <a:endParaRPr lang="en-US" dirty="0"/>
                    </a:p>
                  </a:txBody>
                  <a:tcPr marL="121920" marR="121920"/>
                </a:tc>
              </a:tr>
            </a:tbl>
          </a:graphicData>
        </a:graphic>
      </p:graphicFrame>
    </p:spTree>
    <p:extLst>
      <p:ext uri="{BB962C8B-B14F-4D97-AF65-F5344CB8AC3E}">
        <p14:creationId xmlns="" xmlns:p14="http://schemas.microsoft.com/office/powerpoint/2010/main" val="2640414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Functional Requirement</a:t>
            </a:r>
            <a:endParaRPr lang="en-US" dirty="0"/>
          </a:p>
        </p:txBody>
      </p:sp>
      <p:grpSp>
        <p:nvGrpSpPr>
          <p:cNvPr id="11" name="Group 10"/>
          <p:cNvGrpSpPr/>
          <p:nvPr/>
        </p:nvGrpSpPr>
        <p:grpSpPr>
          <a:xfrm>
            <a:off x="9427137" y="2140795"/>
            <a:ext cx="2328111" cy="4138863"/>
            <a:chOff x="8030131" y="2606842"/>
            <a:chExt cx="2328110" cy="4138863"/>
          </a:xfrm>
        </p:grpSpPr>
        <p:pic>
          <p:nvPicPr>
            <p:cNvPr id="9" name="Picture 2" descr="Menu.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30131" y="2606842"/>
              <a:ext cx="2328110" cy="41388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8065294" y="3662363"/>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p:cNvGraphicFramePr>
            <a:graphicFrameLocks noGrp="1"/>
          </p:cNvGraphicFramePr>
          <p:nvPr>
            <p:extLst>
              <p:ext uri="{D42A27DB-BD31-4B8C-83A1-F6EECF244321}">
                <p14:modId xmlns="" xmlns:p14="http://schemas.microsoft.com/office/powerpoint/2010/main" val="3670941113"/>
              </p:ext>
            </p:extLst>
          </p:nvPr>
        </p:nvGraphicFramePr>
        <p:xfrm>
          <a:off x="462184" y="1841500"/>
          <a:ext cx="8453216" cy="2316480"/>
        </p:xfrm>
        <a:graphic>
          <a:graphicData uri="http://schemas.openxmlformats.org/drawingml/2006/table">
            <a:tbl>
              <a:tblPr firstRow="1" bandRow="1">
                <a:tableStyleId>{5C22544A-7EE6-4342-B048-85BDC9FD1C3A}</a:tableStyleId>
              </a:tblPr>
              <a:tblGrid>
                <a:gridCol w="1947609"/>
                <a:gridCol w="6505607"/>
              </a:tblGrid>
              <a:tr h="486463">
                <a:tc gridSpan="2">
                  <a:txBody>
                    <a:bodyPr/>
                    <a:lstStyle/>
                    <a:p>
                      <a:r>
                        <a:rPr lang="en-US" sz="2400" dirty="0" smtClean="0"/>
                        <a:t>User should be able to add recipes to the app.</a:t>
                      </a:r>
                      <a:endParaRPr lang="en-US" sz="2400" dirty="0"/>
                    </a:p>
                  </a:txBody>
                  <a:tcPr/>
                </a:tc>
                <a:tc hMerge="1">
                  <a:txBody>
                    <a:bodyPr/>
                    <a:lstStyle/>
                    <a:p>
                      <a:endParaRPr lang="en-US" dirty="0"/>
                    </a:p>
                  </a:txBody>
                  <a:tcPr/>
                </a:tc>
              </a:tr>
              <a:tr h="1189937">
                <a:tc>
                  <a:txBody>
                    <a:bodyPr/>
                    <a:lstStyle/>
                    <a:p>
                      <a:r>
                        <a:rPr lang="en-US" smtClean="0"/>
                        <a:t>Description</a:t>
                      </a:r>
                      <a:endParaRPr lang="en-US" dirty="0"/>
                    </a:p>
                  </a:txBody>
                  <a:tcPr/>
                </a:tc>
                <a:tc>
                  <a:txBody>
                    <a:bodyPr/>
                    <a:lstStyle/>
                    <a:p>
                      <a:r>
                        <a:rPr lang="en-US" sz="1800" dirty="0" smtClean="0"/>
                        <a:t>Added</a:t>
                      </a:r>
                      <a:r>
                        <a:rPr lang="en-US" sz="1800" baseline="0" dirty="0" smtClean="0"/>
                        <a:t> recipes will </a:t>
                      </a:r>
                      <a:r>
                        <a:rPr lang="en-US" sz="1800" dirty="0" smtClean="0"/>
                        <a:t>include ingredients, steps to follow, and pictures of the final recipes. </a:t>
                      </a:r>
                      <a:endParaRPr lang="en-US" dirty="0"/>
                    </a:p>
                  </a:txBody>
                  <a:tcPr/>
                </a:tc>
              </a:tr>
              <a:tr h="486463">
                <a:tc>
                  <a:txBody>
                    <a:bodyPr/>
                    <a:lstStyle/>
                    <a:p>
                      <a:r>
                        <a:rPr lang="en-US" smtClean="0"/>
                        <a:t>Requires</a:t>
                      </a:r>
                      <a:endParaRPr lang="en-US" dirty="0"/>
                    </a:p>
                  </a:txBody>
                  <a:tcPr/>
                </a:tc>
                <a:tc>
                  <a:txBody>
                    <a:bodyPr/>
                    <a:lstStyle/>
                    <a:p>
                      <a:r>
                        <a:rPr lang="en-US" baseline="0" dirty="0" smtClean="0"/>
                        <a:t>Page for adding recipes with input fields. </a:t>
                      </a:r>
                      <a:r>
                        <a:rPr lang="en-US" dirty="0" smtClean="0"/>
                        <a:t>Access to</a:t>
                      </a:r>
                      <a:r>
                        <a:rPr lang="en-US" baseline="0" dirty="0" smtClean="0"/>
                        <a:t> the local database to save recipes. </a:t>
                      </a:r>
                      <a:endParaRPr lang="en-US" dirty="0"/>
                    </a:p>
                  </a:txBody>
                  <a:tcPr/>
                </a:tc>
              </a:tr>
            </a:tbl>
          </a:graphicData>
        </a:graphic>
      </p:graphicFrame>
    </p:spTree>
    <p:extLst>
      <p:ext uri="{BB962C8B-B14F-4D97-AF65-F5344CB8AC3E}">
        <p14:creationId xmlns="" xmlns:p14="http://schemas.microsoft.com/office/powerpoint/2010/main" val="105012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Functional Requirement</a:t>
            </a:r>
            <a:endParaRPr lang="en-US" dirty="0"/>
          </a:p>
        </p:txBody>
      </p:sp>
      <p:pic>
        <p:nvPicPr>
          <p:cNvPr id="4100" name="Picture 4" descr="Image result for stock photos cook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87954" y="2779161"/>
            <a:ext cx="3704046" cy="2465939"/>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 xmlns:p14="http://schemas.microsoft.com/office/powerpoint/2010/main" val="2294983087"/>
              </p:ext>
            </p:extLst>
          </p:nvPr>
        </p:nvGraphicFramePr>
        <p:xfrm>
          <a:off x="596900" y="1955800"/>
          <a:ext cx="7721600" cy="2890362"/>
        </p:xfrm>
        <a:graphic>
          <a:graphicData uri="http://schemas.openxmlformats.org/drawingml/2006/table">
            <a:tbl>
              <a:tblPr firstRow="1" bandRow="1">
                <a:tableStyleId>{5C22544A-7EE6-4342-B048-85BDC9FD1C3A}</a:tableStyleId>
              </a:tblPr>
              <a:tblGrid>
                <a:gridCol w="2052577"/>
                <a:gridCol w="5669023"/>
              </a:tblGrid>
              <a:tr h="900113">
                <a:tc gridSpan="2">
                  <a:txBody>
                    <a:bodyPr/>
                    <a:lstStyle/>
                    <a:p>
                      <a:r>
                        <a:rPr lang="en-US" sz="2400" dirty="0" smtClean="0"/>
                        <a:t>User should be able to clearly view the entire contents of a previously added recipe</a:t>
                      </a:r>
                      <a:endParaRPr lang="en-US" sz="2400" dirty="0"/>
                    </a:p>
                  </a:txBody>
                  <a:tcPr marL="121920" marR="121920"/>
                </a:tc>
                <a:tc hMerge="1">
                  <a:txBody>
                    <a:bodyPr/>
                    <a:lstStyle/>
                    <a:p>
                      <a:endParaRPr lang="en-US" dirty="0"/>
                    </a:p>
                  </a:txBody>
                  <a:tcPr/>
                </a:tc>
              </a:tr>
              <a:tr h="1350169">
                <a:tc>
                  <a:txBody>
                    <a:bodyPr/>
                    <a:lstStyle/>
                    <a:p>
                      <a:r>
                        <a:rPr lang="en-US" dirty="0" smtClean="0"/>
                        <a:t>Description</a:t>
                      </a:r>
                      <a:endParaRPr lang="en-US" dirty="0"/>
                    </a:p>
                  </a:txBody>
                  <a:tcPr marL="121920" marR="121920"/>
                </a:tc>
                <a:tc>
                  <a:txBody>
                    <a:bodyPr/>
                    <a:lstStyle/>
                    <a:p>
                      <a:r>
                        <a:rPr lang="en-US" baseline="0" dirty="0" smtClean="0"/>
                        <a:t>Each recipe will be expandable to display </a:t>
                      </a:r>
                      <a:r>
                        <a:rPr lang="en-US" sz="1800" dirty="0" smtClean="0"/>
                        <a:t>ingredients, steps to follow, and pictures of the final recipes. </a:t>
                      </a:r>
                      <a:endParaRPr lang="en-US" dirty="0"/>
                    </a:p>
                  </a:txBody>
                  <a:tcPr marL="121920" marR="121920"/>
                </a:tc>
              </a:tr>
              <a:tr h="416719">
                <a:tc>
                  <a:txBody>
                    <a:bodyPr/>
                    <a:lstStyle/>
                    <a:p>
                      <a:r>
                        <a:rPr lang="en-US" smtClean="0"/>
                        <a:t>Requires</a:t>
                      </a:r>
                      <a:endParaRPr lang="en-US" dirty="0"/>
                    </a:p>
                  </a:txBody>
                  <a:tcPr marL="121920" marR="121920"/>
                </a:tc>
                <a:tc>
                  <a:txBody>
                    <a:bodyPr/>
                    <a:lstStyle/>
                    <a:p>
                      <a:r>
                        <a:rPr lang="en-US" baseline="0" dirty="0" smtClean="0"/>
                        <a:t>Database access to read a specific recipe. A separate page to clearly show all information for the recipe.</a:t>
                      </a:r>
                      <a:endParaRPr lang="en-US" dirty="0"/>
                    </a:p>
                  </a:txBody>
                  <a:tcPr marL="121920" marR="121920"/>
                </a:tc>
              </a:tr>
            </a:tbl>
          </a:graphicData>
        </a:graphic>
      </p:graphicFrame>
    </p:spTree>
    <p:extLst>
      <p:ext uri="{BB962C8B-B14F-4D97-AF65-F5344CB8AC3E}">
        <p14:creationId xmlns="" xmlns:p14="http://schemas.microsoft.com/office/powerpoint/2010/main" val="3422502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978406" y="5715000"/>
            <a:ext cx="1648329" cy="1047678"/>
          </a:xfrm>
          <a:prstGeom prst="rect">
            <a:avLst/>
          </a:prstGeom>
        </p:spPr>
      </p:pic>
      <p:graphicFrame>
        <p:nvGraphicFramePr>
          <p:cNvPr id="5" name="Table 4"/>
          <p:cNvGraphicFramePr>
            <a:graphicFrameLocks noGrp="1"/>
          </p:cNvGraphicFramePr>
          <p:nvPr>
            <p:extLst>
              <p:ext uri="{D42A27DB-BD31-4B8C-83A1-F6EECF244321}">
                <p14:modId xmlns="" xmlns:p14="http://schemas.microsoft.com/office/powerpoint/2010/main" val="3670941113"/>
              </p:ext>
            </p:extLst>
          </p:nvPr>
        </p:nvGraphicFramePr>
        <p:xfrm>
          <a:off x="527345" y="1752606"/>
          <a:ext cx="11270955" cy="3775869"/>
        </p:xfrm>
        <a:graphic>
          <a:graphicData uri="http://schemas.openxmlformats.org/drawingml/2006/table">
            <a:tbl>
              <a:tblPr firstRow="1" bandRow="1">
                <a:tableStyleId>{5C22544A-7EE6-4342-B048-85BDC9FD1C3A}</a:tableStyleId>
              </a:tblPr>
              <a:tblGrid>
                <a:gridCol w="2596812"/>
                <a:gridCol w="8674143"/>
              </a:tblGrid>
              <a:tr h="48646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 should be able to edit and delete recipes</a:t>
                      </a:r>
                    </a:p>
                  </a:txBody>
                  <a:tcPr marL="121920" marR="121920"/>
                </a:tc>
                <a:tc hMerge="1">
                  <a:txBody>
                    <a:bodyPr/>
                    <a:lstStyle/>
                    <a:p>
                      <a:endParaRPr lang="en-US" dirty="0"/>
                    </a:p>
                  </a:txBody>
                  <a:tcPr/>
                </a:tc>
              </a:tr>
              <a:tr h="1189937">
                <a:tc>
                  <a:txBody>
                    <a:bodyPr/>
                    <a:lstStyle/>
                    <a:p>
                      <a:r>
                        <a:rPr lang="en-US" dirty="0" smtClean="0"/>
                        <a:t>Description</a:t>
                      </a:r>
                      <a:endParaRPr lang="en-US" dirty="0"/>
                    </a:p>
                  </a:txBody>
                  <a:tcPr marL="121920" marR="121920"/>
                </a:tc>
                <a:tc>
                  <a:txBody>
                    <a:bodyPr/>
                    <a:lstStyle/>
                    <a:p>
                      <a:r>
                        <a:rPr lang="en-US" dirty="0" smtClean="0"/>
                        <a:t>A</a:t>
                      </a:r>
                      <a:r>
                        <a:rPr lang="en-US" baseline="0" dirty="0" smtClean="0"/>
                        <a:t> recipe, which can be viewed as an card, should have buttons or a expandable context menu with the option to open a text field to edit the recipe and an opposing option to delete the recipe from the database.</a:t>
                      </a:r>
                      <a:endParaRPr lang="en-US" dirty="0"/>
                    </a:p>
                  </a:txBody>
                  <a:tcPr marL="121920" marR="121920"/>
                </a:tc>
              </a:tr>
              <a:tr h="486463">
                <a:tc>
                  <a:txBody>
                    <a:bodyPr/>
                    <a:lstStyle/>
                    <a:p>
                      <a:r>
                        <a:rPr lang="en-US" dirty="0" smtClean="0"/>
                        <a:t>Requires</a:t>
                      </a:r>
                      <a:endParaRPr lang="en-US" dirty="0"/>
                    </a:p>
                  </a:txBody>
                  <a:tcPr marL="121920" marR="121920"/>
                </a:tc>
                <a:tc>
                  <a:txBody>
                    <a:bodyPr/>
                    <a:lstStyle/>
                    <a:p>
                      <a:r>
                        <a:rPr lang="en-US" dirty="0" smtClean="0"/>
                        <a:t>Access to</a:t>
                      </a:r>
                      <a:r>
                        <a:rPr lang="en-US" baseline="0" dirty="0" smtClean="0"/>
                        <a:t> the local database and a dialog allowing editing.</a:t>
                      </a:r>
                      <a:endParaRPr lang="en-US" dirty="0"/>
                    </a:p>
                  </a:txBody>
                  <a:tcPr marL="121920" marR="121920"/>
                </a:tc>
              </a:tr>
              <a:tr h="486463">
                <a:tc>
                  <a:txBody>
                    <a:bodyPr/>
                    <a:lstStyle/>
                    <a:p>
                      <a:r>
                        <a:rPr lang="en-US" dirty="0" smtClean="0"/>
                        <a:t>Pre-Condition</a:t>
                      </a:r>
                      <a:endParaRPr lang="en-US" dirty="0"/>
                    </a:p>
                  </a:txBody>
                  <a:tcPr marL="121920" marR="121920"/>
                </a:tc>
                <a:tc>
                  <a:txBody>
                    <a:bodyPr/>
                    <a:lstStyle/>
                    <a:p>
                      <a:r>
                        <a:rPr lang="en-US" baseline="0" dirty="0" smtClean="0"/>
                        <a:t>A pre-existing recipe.</a:t>
                      </a:r>
                      <a:endParaRPr lang="en-US" dirty="0"/>
                    </a:p>
                  </a:txBody>
                  <a:tcPr marL="121920" marR="121920"/>
                </a:tc>
              </a:tr>
              <a:tr h="486463">
                <a:tc>
                  <a:txBody>
                    <a:bodyPr/>
                    <a:lstStyle/>
                    <a:p>
                      <a:r>
                        <a:rPr lang="en-US" dirty="0" smtClean="0"/>
                        <a:t>Post-Condition</a:t>
                      </a:r>
                      <a:endParaRPr lang="en-US" dirty="0"/>
                    </a:p>
                  </a:txBody>
                  <a:tcPr marL="121920" marR="121920"/>
                </a:tc>
                <a:tc>
                  <a:txBody>
                    <a:bodyPr/>
                    <a:lstStyle/>
                    <a:p>
                      <a:r>
                        <a:rPr lang="en-US" dirty="0" smtClean="0"/>
                        <a:t>Either an updated recipe entry or the</a:t>
                      </a:r>
                      <a:r>
                        <a:rPr lang="en-US" baseline="0" dirty="0" smtClean="0"/>
                        <a:t> removal of the record from the database.</a:t>
                      </a:r>
                      <a:endParaRPr lang="en-US" dirty="0"/>
                    </a:p>
                  </a:txBody>
                  <a:tcPr marL="121920" marR="121920"/>
                </a:tc>
              </a:tr>
              <a:tr h="486463">
                <a:tc>
                  <a:txBody>
                    <a:bodyPr/>
                    <a:lstStyle/>
                    <a:p>
                      <a:r>
                        <a:rPr lang="en-US" dirty="0" smtClean="0"/>
                        <a:t>Side</a:t>
                      </a:r>
                      <a:r>
                        <a:rPr lang="en-US" baseline="0" dirty="0" smtClean="0"/>
                        <a:t> </a:t>
                      </a:r>
                      <a:r>
                        <a:rPr lang="en-US" dirty="0" smtClean="0"/>
                        <a:t>Effects</a:t>
                      </a:r>
                      <a:endParaRPr lang="en-US" dirty="0"/>
                    </a:p>
                  </a:txBody>
                  <a:tcPr marL="121920" marR="121920"/>
                </a:tc>
                <a:tc>
                  <a:txBody>
                    <a:bodyPr/>
                    <a:lstStyle/>
                    <a:p>
                      <a:r>
                        <a:rPr lang="en-US" dirty="0" smtClean="0"/>
                        <a:t>If</a:t>
                      </a:r>
                      <a:r>
                        <a:rPr lang="en-US" baseline="0" dirty="0" smtClean="0"/>
                        <a:t> deleted, the function will remove other rows from different tables that depend on the main recipe entry.</a:t>
                      </a:r>
                      <a:endParaRPr lang="en-US" dirty="0"/>
                    </a:p>
                  </a:txBody>
                  <a:tcPr marL="121920" marR="121920"/>
                </a:tc>
              </a:tr>
            </a:tbl>
          </a:graphicData>
        </a:graphic>
      </p:graphicFrame>
    </p:spTree>
    <p:extLst>
      <p:ext uri="{BB962C8B-B14F-4D97-AF65-F5344CB8AC3E}">
        <p14:creationId xmlns="" xmlns:p14="http://schemas.microsoft.com/office/powerpoint/2010/main" val="54581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grpSp>
        <p:nvGrpSpPr>
          <p:cNvPr id="3" name="Group 3"/>
          <p:cNvGrpSpPr/>
          <p:nvPr/>
        </p:nvGrpSpPr>
        <p:grpSpPr>
          <a:xfrm>
            <a:off x="9245603" y="2514600"/>
            <a:ext cx="2356884" cy="3200400"/>
            <a:chOff x="5334556" y="2606842"/>
            <a:chExt cx="2328110" cy="4138863"/>
          </a:xfrm>
        </p:grpSpPr>
        <p:pic>
          <p:nvPicPr>
            <p:cNvPr id="5" name="Picture 2" descr="Menu.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556" y="2606842"/>
              <a:ext cx="2328110" cy="413886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5388769" y="3938588"/>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graphicFrame>
        <p:nvGraphicFramePr>
          <p:cNvPr id="7" name="Table 6"/>
          <p:cNvGraphicFramePr>
            <a:graphicFrameLocks noGrp="1"/>
          </p:cNvGraphicFramePr>
          <p:nvPr>
            <p:extLst>
              <p:ext uri="{D42A27DB-BD31-4B8C-83A1-F6EECF244321}">
                <p14:modId xmlns="" xmlns:p14="http://schemas.microsoft.com/office/powerpoint/2010/main" val="2294983087"/>
              </p:ext>
            </p:extLst>
          </p:nvPr>
        </p:nvGraphicFramePr>
        <p:xfrm>
          <a:off x="508000" y="1752600"/>
          <a:ext cx="8026400" cy="3657600"/>
        </p:xfrm>
        <a:graphic>
          <a:graphicData uri="http://schemas.openxmlformats.org/drawingml/2006/table">
            <a:tbl>
              <a:tblPr firstRow="1" bandRow="1">
                <a:tableStyleId>{5C22544A-7EE6-4342-B048-85BDC9FD1C3A}</a:tableStyleId>
              </a:tblPr>
              <a:tblGrid>
                <a:gridCol w="2133600"/>
                <a:gridCol w="5892800"/>
              </a:tblGrid>
              <a:tr h="730045">
                <a:tc gridSpan="2">
                  <a:txBody>
                    <a:bodyPr/>
                    <a:lstStyle/>
                    <a:p>
                      <a:r>
                        <a:rPr lang="en-US" sz="2400" dirty="0" smtClean="0"/>
                        <a:t>User should be able to search for individual recipes by name of recipe</a:t>
                      </a:r>
                      <a:endParaRPr lang="en-US" sz="2400" dirty="0"/>
                    </a:p>
                  </a:txBody>
                  <a:tcPr marL="121920" marR="121920"/>
                </a:tc>
                <a:tc hMerge="1">
                  <a:txBody>
                    <a:bodyPr/>
                    <a:lstStyle/>
                    <a:p>
                      <a:endParaRPr lang="en-US" dirty="0"/>
                    </a:p>
                  </a:txBody>
                  <a:tcPr/>
                </a:tc>
              </a:tr>
              <a:tr h="1234440">
                <a:tc>
                  <a:txBody>
                    <a:bodyPr/>
                    <a:lstStyle/>
                    <a:p>
                      <a:r>
                        <a:rPr lang="en-US" smtClean="0"/>
                        <a:t>Description</a:t>
                      </a:r>
                      <a:endParaRPr lang="en-US" dirty="0"/>
                    </a:p>
                  </a:txBody>
                  <a:tcPr marL="121920" marR="121920"/>
                </a:tc>
                <a:tc>
                  <a:txBody>
                    <a:bodyPr/>
                    <a:lstStyle/>
                    <a:p>
                      <a:r>
                        <a:rPr lang="en-US" dirty="0" smtClean="0"/>
                        <a:t>A text</a:t>
                      </a:r>
                      <a:r>
                        <a:rPr lang="en-US" baseline="0" dirty="0" smtClean="0"/>
                        <a:t> field near the top of the home page should allow the user to type keywords, which will search for recipes in the database based on those keywords.</a:t>
                      </a:r>
                      <a:endParaRPr lang="en-US" dirty="0"/>
                    </a:p>
                  </a:txBody>
                  <a:tcPr marL="121920" marR="121920"/>
                </a:tc>
              </a:tr>
              <a:tr h="381000">
                <a:tc>
                  <a:txBody>
                    <a:bodyPr/>
                    <a:lstStyle/>
                    <a:p>
                      <a:r>
                        <a:rPr lang="en-US" smtClean="0"/>
                        <a:t>Requires</a:t>
                      </a:r>
                      <a:endParaRPr lang="en-US" dirty="0"/>
                    </a:p>
                  </a:txBody>
                  <a:tcPr marL="121920" marR="121920"/>
                </a:tc>
                <a:tc>
                  <a:txBody>
                    <a:bodyPr/>
                    <a:lstStyle/>
                    <a:p>
                      <a:r>
                        <a:rPr lang="en-US" dirty="0" smtClean="0"/>
                        <a:t>Access to</a:t>
                      </a:r>
                      <a:r>
                        <a:rPr lang="en-US" baseline="0" dirty="0" smtClean="0"/>
                        <a:t> the local database and a text field.</a:t>
                      </a:r>
                      <a:endParaRPr lang="en-US" dirty="0"/>
                    </a:p>
                  </a:txBody>
                  <a:tcPr marL="121920" marR="121920"/>
                </a:tc>
              </a:tr>
              <a:tr h="567813">
                <a:tc>
                  <a:txBody>
                    <a:bodyPr/>
                    <a:lstStyle/>
                    <a:p>
                      <a:r>
                        <a:rPr lang="en-US" smtClean="0"/>
                        <a:t>Pre-Condition</a:t>
                      </a:r>
                      <a:endParaRPr lang="en-US" dirty="0"/>
                    </a:p>
                  </a:txBody>
                  <a:tcPr marL="121920" marR="121920"/>
                </a:tc>
                <a:tc>
                  <a:txBody>
                    <a:bodyPr/>
                    <a:lstStyle/>
                    <a:p>
                      <a:r>
                        <a:rPr lang="en-US" baseline="0" dirty="0" smtClean="0"/>
                        <a:t>A pre-existing recipe.</a:t>
                      </a:r>
                      <a:endParaRPr lang="en-US" dirty="0"/>
                    </a:p>
                  </a:txBody>
                  <a:tcPr marL="121920" marR="121920"/>
                </a:tc>
              </a:tr>
              <a:tr h="651387">
                <a:tc>
                  <a:txBody>
                    <a:bodyPr/>
                    <a:lstStyle/>
                    <a:p>
                      <a:r>
                        <a:rPr lang="en-US" smtClean="0"/>
                        <a:t>Post-Condition</a:t>
                      </a:r>
                      <a:endParaRPr lang="en-US" dirty="0"/>
                    </a:p>
                  </a:txBody>
                  <a:tcPr marL="121920" marR="121920"/>
                </a:tc>
                <a:tc>
                  <a:txBody>
                    <a:bodyPr/>
                    <a:lstStyle/>
                    <a:p>
                      <a:r>
                        <a:rPr lang="en-US" dirty="0" smtClean="0"/>
                        <a:t>A</a:t>
                      </a:r>
                      <a:r>
                        <a:rPr lang="en-US" baseline="0" dirty="0" smtClean="0"/>
                        <a:t> list of cards showing the results of the search, if there are any.</a:t>
                      </a:r>
                      <a:endParaRPr lang="en-US" dirty="0"/>
                    </a:p>
                  </a:txBody>
                  <a:tcPr marL="121920" marR="121920"/>
                </a:tc>
              </a:tr>
            </a:tbl>
          </a:graphicData>
        </a:graphic>
      </p:graphicFrame>
    </p:spTree>
    <p:extLst>
      <p:ext uri="{BB962C8B-B14F-4D97-AF65-F5344CB8AC3E}">
        <p14:creationId xmlns="" xmlns:p14="http://schemas.microsoft.com/office/powerpoint/2010/main" val="349154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4" name="AutoShape 2" descr="Image result for zip file icon"/>
          <p:cNvSpPr>
            <a:spLocks noChangeAspect="1" noChangeArrowheads="1"/>
          </p:cNvSpPr>
          <p:nvPr/>
        </p:nvSpPr>
        <p:spPr bwMode="auto">
          <a:xfrm>
            <a:off x="3165475" y="4122749"/>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pic>
        <p:nvPicPr>
          <p:cNvPr id="10244" name="Picture 4" descr="Image result for zip file ic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84805" y="5867400"/>
            <a:ext cx="911225" cy="801306"/>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 xmlns:p14="http://schemas.microsoft.com/office/powerpoint/2010/main" val="1298018004"/>
              </p:ext>
            </p:extLst>
          </p:nvPr>
        </p:nvGraphicFramePr>
        <p:xfrm>
          <a:off x="609600" y="1676400"/>
          <a:ext cx="10972800" cy="3840480"/>
        </p:xfrm>
        <a:graphic>
          <a:graphicData uri="http://schemas.openxmlformats.org/drawingml/2006/table">
            <a:tbl>
              <a:tblPr firstRow="1" bandRow="1">
                <a:tableStyleId>{5C22544A-7EE6-4342-B048-85BDC9FD1C3A}</a:tableStyleId>
              </a:tblPr>
              <a:tblGrid>
                <a:gridCol w="2916820"/>
                <a:gridCol w="8055980"/>
              </a:tblGrid>
              <a:tr h="807432">
                <a:tc gridSpan="2">
                  <a:txBody>
                    <a:bodyPr/>
                    <a:lstStyle/>
                    <a:p>
                      <a:r>
                        <a:rPr lang="en-US" sz="2400" dirty="0" smtClean="0"/>
                        <a:t>User should be able to back up stored recipes and retrieve recipes in case of data loss</a:t>
                      </a:r>
                      <a:endParaRPr lang="en-US" sz="2400" dirty="0"/>
                    </a:p>
                  </a:txBody>
                  <a:tcPr marL="121920" marR="121920"/>
                </a:tc>
                <a:tc hMerge="1">
                  <a:txBody>
                    <a:bodyPr/>
                    <a:lstStyle/>
                    <a:p>
                      <a:endParaRPr lang="en-US" dirty="0"/>
                    </a:p>
                  </a:txBody>
                  <a:tcPr/>
                </a:tc>
              </a:tr>
              <a:tr h="1211149">
                <a:tc>
                  <a:txBody>
                    <a:bodyPr/>
                    <a:lstStyle/>
                    <a:p>
                      <a:r>
                        <a:rPr lang="en-US" smtClean="0"/>
                        <a:t>Description</a:t>
                      </a:r>
                      <a:endParaRPr lang="en-US" dirty="0"/>
                    </a:p>
                  </a:txBody>
                  <a:tcPr marL="121920" marR="121920"/>
                </a:tc>
                <a:tc>
                  <a:txBody>
                    <a:bodyPr/>
                    <a:lstStyle/>
                    <a:p>
                      <a:r>
                        <a:rPr lang="en-US" dirty="0" smtClean="0"/>
                        <a:t>A</a:t>
                      </a:r>
                      <a:r>
                        <a:rPr lang="en-US" baseline="0" dirty="0" smtClean="0"/>
                        <a:t> friendly interface within the settings of the app should allow the user to back up the local database to the location of their choice so that they may copy it to another device in case of device failure.</a:t>
                      </a:r>
                      <a:endParaRPr lang="en-US" dirty="0"/>
                    </a:p>
                  </a:txBody>
                  <a:tcPr marL="121920" marR="121920"/>
                </a:tc>
              </a:tr>
              <a:tr h="373811">
                <a:tc>
                  <a:txBody>
                    <a:bodyPr/>
                    <a:lstStyle/>
                    <a:p>
                      <a:r>
                        <a:rPr lang="en-US" smtClean="0"/>
                        <a:t>Requires</a:t>
                      </a:r>
                      <a:endParaRPr lang="en-US" dirty="0"/>
                    </a:p>
                  </a:txBody>
                  <a:tcPr marL="121920" marR="121920"/>
                </a:tc>
                <a:tc>
                  <a:txBody>
                    <a:bodyPr/>
                    <a:lstStyle/>
                    <a:p>
                      <a:r>
                        <a:rPr lang="en-US" dirty="0" smtClean="0"/>
                        <a:t>The local database</a:t>
                      </a:r>
                      <a:r>
                        <a:rPr lang="en-US" baseline="0" dirty="0" smtClean="0"/>
                        <a:t> and</a:t>
                      </a:r>
                      <a:r>
                        <a:rPr lang="en-US" dirty="0" smtClean="0"/>
                        <a:t> file access permissions</a:t>
                      </a:r>
                      <a:r>
                        <a:rPr lang="en-US" baseline="0" dirty="0" smtClean="0"/>
                        <a:t> from the user.</a:t>
                      </a:r>
                      <a:endParaRPr lang="en-US" dirty="0"/>
                    </a:p>
                  </a:txBody>
                  <a:tcPr marL="121920" marR="121920"/>
                </a:tc>
              </a:tr>
              <a:tr h="411480">
                <a:tc>
                  <a:txBody>
                    <a:bodyPr/>
                    <a:lstStyle/>
                    <a:p>
                      <a:r>
                        <a:rPr lang="en-US" smtClean="0"/>
                        <a:t>Pre-Condition</a:t>
                      </a:r>
                      <a:endParaRPr lang="en-US" dirty="0"/>
                    </a:p>
                  </a:txBody>
                  <a:tcPr marL="121920" marR="121920"/>
                </a:tc>
                <a:tc>
                  <a:txBody>
                    <a:bodyPr/>
                    <a:lstStyle/>
                    <a:p>
                      <a:r>
                        <a:rPr lang="en-US" baseline="0" dirty="0" smtClean="0"/>
                        <a:t>An existing database.</a:t>
                      </a:r>
                      <a:endParaRPr lang="en-US" dirty="0"/>
                    </a:p>
                  </a:txBody>
                  <a:tcPr marL="121920" marR="121920"/>
                </a:tc>
              </a:tr>
              <a:tr h="381000">
                <a:tc>
                  <a:txBody>
                    <a:bodyPr/>
                    <a:lstStyle/>
                    <a:p>
                      <a:r>
                        <a:rPr lang="en-US" smtClean="0"/>
                        <a:t>Post-Condition</a:t>
                      </a:r>
                      <a:endParaRPr lang="en-US" dirty="0"/>
                    </a:p>
                  </a:txBody>
                  <a:tcPr marL="121920" marR="121920"/>
                </a:tc>
                <a:tc>
                  <a:txBody>
                    <a:bodyPr/>
                    <a:lstStyle/>
                    <a:p>
                      <a:r>
                        <a:rPr lang="en-US" dirty="0" smtClean="0"/>
                        <a:t>A copy</a:t>
                      </a:r>
                      <a:r>
                        <a:rPr lang="en-US" baseline="0" dirty="0" smtClean="0"/>
                        <a:t> of the database that is in the desired location.</a:t>
                      </a:r>
                      <a:endParaRPr lang="en-US" dirty="0"/>
                    </a:p>
                  </a:txBody>
                  <a:tcPr marL="121920" marR="121920"/>
                </a:tc>
              </a:tr>
              <a:tr h="373811">
                <a:tc>
                  <a:txBody>
                    <a:bodyPr/>
                    <a:lstStyle/>
                    <a:p>
                      <a:r>
                        <a:rPr lang="en-US" smtClean="0"/>
                        <a:t>Side</a:t>
                      </a:r>
                      <a:r>
                        <a:rPr lang="en-US" baseline="0" smtClean="0"/>
                        <a:t> </a:t>
                      </a:r>
                      <a:r>
                        <a:rPr lang="en-US" smtClean="0"/>
                        <a:t>Effects</a:t>
                      </a:r>
                      <a:endParaRPr lang="en-US" dirty="0"/>
                    </a:p>
                  </a:txBody>
                  <a:tcPr marL="121920" marR="121920"/>
                </a:tc>
                <a:tc>
                  <a:txBody>
                    <a:bodyPr/>
                    <a:lstStyle/>
                    <a:p>
                      <a:r>
                        <a:rPr lang="en-US" dirty="0" smtClean="0"/>
                        <a:t>Depending</a:t>
                      </a:r>
                      <a:r>
                        <a:rPr lang="en-US" baseline="0" dirty="0" smtClean="0"/>
                        <a:t> on how the database system serves information, it may leave the database in read-only mode if we have to close existing connections.</a:t>
                      </a:r>
                      <a:endParaRPr lang="en-US" dirty="0"/>
                    </a:p>
                  </a:txBody>
                  <a:tcPr marL="121920" marR="121920"/>
                </a:tc>
              </a:tr>
            </a:tbl>
          </a:graphicData>
        </a:graphic>
      </p:graphicFrame>
    </p:spTree>
    <p:extLst>
      <p:ext uri="{BB962C8B-B14F-4D97-AF65-F5344CB8AC3E}">
        <p14:creationId xmlns="" xmlns:p14="http://schemas.microsoft.com/office/powerpoint/2010/main" val="4069142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grpSp>
        <p:nvGrpSpPr>
          <p:cNvPr id="4" name="Group 3"/>
          <p:cNvGrpSpPr/>
          <p:nvPr/>
        </p:nvGrpSpPr>
        <p:grpSpPr>
          <a:xfrm>
            <a:off x="9457215" y="794680"/>
            <a:ext cx="2328111" cy="4138863"/>
            <a:chOff x="5334556" y="2606842"/>
            <a:chExt cx="2328110" cy="4138863"/>
          </a:xfrm>
        </p:grpSpPr>
        <p:pic>
          <p:nvPicPr>
            <p:cNvPr id="5" name="Picture 2" descr="Menu.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556" y="2606842"/>
              <a:ext cx="2328110" cy="413886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5388769" y="3938588"/>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Image result for stock photos ingredien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439277" y="5177918"/>
            <a:ext cx="2397123" cy="1514982"/>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xmlns="" val="476651962"/>
              </p:ext>
            </p:extLst>
          </p:nvPr>
        </p:nvGraphicFramePr>
        <p:xfrm>
          <a:off x="499365" y="1790701"/>
          <a:ext cx="7590535" cy="2535937"/>
        </p:xfrm>
        <a:graphic>
          <a:graphicData uri="http://schemas.openxmlformats.org/drawingml/2006/table">
            <a:tbl>
              <a:tblPr firstRow="1" bandRow="1">
                <a:tableStyleId>{5C22544A-7EE6-4342-B048-85BDC9FD1C3A}</a:tableStyleId>
              </a:tblPr>
              <a:tblGrid>
                <a:gridCol w="1835919"/>
                <a:gridCol w="5754616"/>
              </a:tblGrid>
              <a:tr h="729019">
                <a:tc gridSpan="2">
                  <a:txBody>
                    <a:bodyPr/>
                    <a:lstStyle/>
                    <a:p>
                      <a:r>
                        <a:rPr lang="en-US" sz="2400" dirty="0" smtClean="0"/>
                        <a:t>User should be able to perform an advanced search by category of food and ingredients used</a:t>
                      </a:r>
                      <a:endParaRPr lang="en-US" sz="2400" dirty="0"/>
                    </a:p>
                  </a:txBody>
                  <a:tcPr/>
                </a:tc>
                <a:tc hMerge="1">
                  <a:txBody>
                    <a:bodyPr/>
                    <a:lstStyle/>
                    <a:p>
                      <a:endParaRPr lang="en-US" dirty="0"/>
                    </a:p>
                  </a:txBody>
                  <a:tcPr/>
                </a:tc>
              </a:tr>
              <a:tr h="1072897">
                <a:tc>
                  <a:txBody>
                    <a:bodyPr/>
                    <a:lstStyle/>
                    <a:p>
                      <a:r>
                        <a:rPr lang="en-US" smtClean="0"/>
                        <a:t>Description</a:t>
                      </a:r>
                      <a:endParaRPr lang="en-US" dirty="0"/>
                    </a:p>
                  </a:txBody>
                  <a:tcPr/>
                </a:tc>
                <a:tc>
                  <a:txBody>
                    <a:bodyPr/>
                    <a:lstStyle/>
                    <a:p>
                      <a:r>
                        <a:rPr lang="en-US" dirty="0" smtClean="0"/>
                        <a:t>A</a:t>
                      </a:r>
                      <a:r>
                        <a:rPr lang="en-US" baseline="0" dirty="0" smtClean="0"/>
                        <a:t> text field near the top of the home page should allow the user to enter categories of food and ingredients to search the recipes in the database.</a:t>
                      </a:r>
                      <a:endParaRPr lang="en-US" dirty="0"/>
                    </a:p>
                  </a:txBody>
                  <a:tcPr/>
                </a:tc>
              </a:tr>
              <a:tr h="567015">
                <a:tc>
                  <a:txBody>
                    <a:bodyPr/>
                    <a:lstStyle/>
                    <a:p>
                      <a:r>
                        <a:rPr lang="en-US" smtClean="0"/>
                        <a:t>Requires</a:t>
                      </a:r>
                      <a:endParaRPr lang="en-US" dirty="0"/>
                    </a:p>
                  </a:txBody>
                  <a:tcPr/>
                </a:tc>
                <a:tc>
                  <a:txBody>
                    <a:bodyPr/>
                    <a:lstStyle/>
                    <a:p>
                      <a:r>
                        <a:rPr lang="en-US" dirty="0" smtClean="0"/>
                        <a:t>Advanced algorithms to</a:t>
                      </a:r>
                      <a:r>
                        <a:rPr lang="en-US" baseline="0" dirty="0" smtClean="0"/>
                        <a:t> filter a database to a specific criteria.</a:t>
                      </a:r>
                      <a:endParaRPr lang="en-US" dirty="0"/>
                    </a:p>
                  </a:txBody>
                  <a:tcPr/>
                </a:tc>
              </a:tr>
            </a:tbl>
          </a:graphicData>
        </a:graphic>
      </p:graphicFrame>
    </p:spTree>
    <p:extLst>
      <p:ext uri="{BB962C8B-B14F-4D97-AF65-F5344CB8AC3E}">
        <p14:creationId xmlns="" xmlns:p14="http://schemas.microsoft.com/office/powerpoint/2010/main" val="16613292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365&quot;&gt;&lt;/object&gt;&lt;object type=&quot;2&quot; unique_id=&quot;10366&quot;&gt;&lt;object type=&quot;3&quot; unique_id=&quot;10367&quot;&gt;&lt;property id=&quot;20148&quot; value=&quot;5&quot;/&gt;&lt;property id=&quot;20300&quot; value=&quot;Slide 1 - &amp;quot;Pocket Chef&amp;quot;&quot;/&gt;&lt;property id=&quot;20307&quot; value=&quot;258&quot;/&gt;&lt;/object&gt;&lt;object type=&quot;3&quot; unique_id=&quot;10368&quot;&gt;&lt;property id=&quot;20148&quot; value=&quot;5&quot;/&gt;&lt;property id=&quot;20300&quot; value=&quot;Slide 2 - &amp;quot;Target Users&amp;quot;&quot;/&gt;&lt;property id=&quot;20307&quot; value=&quot;264&quot;/&gt;&lt;/object&gt;&lt;object type=&quot;3&quot; unique_id=&quot;10369&quot;&gt;&lt;property id=&quot;20148&quot; value=&quot;5&quot;/&gt;&lt;property id=&quot;20300&quot; value=&quot;Slide 3 - &amp;quot;User Requirement&amp;quot;&quot;/&gt;&lt;property id=&quot;20307&quot; value=&quot;259&quot;/&gt;&lt;/object&gt;&lt;object type=&quot;3&quot; unique_id=&quot;10370&quot;&gt;&lt;property id=&quot;20148&quot; value=&quot;5&quot;/&gt;&lt;property id=&quot;20300&quot; value=&quot;Slide 4 - &amp;quot;Minimum System Requirement&amp;quot;&quot;/&gt;&lt;property id=&quot;20307&quot; value=&quot;260&quot;/&gt;&lt;/object&gt;&lt;object type=&quot;3&quot; unique_id=&quot;10371&quot;&gt;&lt;property id=&quot;20148&quot; value=&quot;5&quot;/&gt;&lt;property id=&quot;20300&quot; value=&quot;Slide 5 - &amp;quot;Minimum System Requirement&amp;quot;&quot;/&gt;&lt;property id=&quot;20307&quot; value=&quot;261&quot;/&gt;&lt;/object&gt;&lt;object type=&quot;3&quot; unique_id=&quot;10372&quot;&gt;&lt;property id=&quot;20148&quot; value=&quot;5&quot;/&gt;&lt;property id=&quot;20300&quot; value=&quot;Slide 6 - &amp;quot;System Requirement&amp;quot;&quot;/&gt;&lt;property id=&quot;20307&quot; value=&quot;262&quot;/&gt;&lt;/object&gt;&lt;object type=&quot;3&quot; unique_id=&quot;10373&quot;&gt;&lt;property id=&quot;20148&quot; value=&quot;5&quot;/&gt;&lt;property id=&quot;20300&quot; value=&quot;Slide 7 - &amp;quot;System Requirement&amp;quot;&quot;/&gt;&lt;property id=&quot;20307&quot; value=&quot;265&quot;/&gt;&lt;/object&gt;&lt;object type=&quot;3&quot; unique_id=&quot;10374&quot;&gt;&lt;property id=&quot;20148&quot; value=&quot;5&quot;/&gt;&lt;property id=&quot;20300&quot; value=&quot;Slide 8 - &amp;quot;System Requirement&amp;quot;&quot;/&gt;&lt;property id=&quot;20307&quot; value=&quot;263&quot;/&gt;&lt;/object&gt;&lt;object type=&quot;3&quot; unique_id=&quot;10375&quot;&gt;&lt;property id=&quot;20148&quot; value=&quot;5&quot;/&gt;&lt;property id=&quot;20300&quot; value=&quot;Slide 9 - &amp;quot;System Requirement&amp;quot;&quot;/&gt;&lt;property id=&quot;20307&quot; value=&quot;266&quot;/&gt;&lt;/object&gt;&lt;object type=&quot;3&quot; unique_id=&quot;10376&quot;&gt;&lt;property id=&quot;20148&quot; value=&quot;5&quot;/&gt;&lt;property id=&quot;20300&quot; value=&quot;Slide 10 - &amp;quot;System Requirement&amp;quot;&quot;/&gt;&lt;property id=&quot;20307&quot; value=&quot;267&quot;/&gt;&lt;/object&gt;&lt;/object&gt;&lt;/object&gt;&lt;/database&gt;"/>
  <p:tag name="SECTOMILLISECCONVERTED"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361</TotalTime>
  <Words>653</Words>
  <Application>Microsoft Office PowerPoint</Application>
  <PresentationFormat>Custom</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Pocket Chef</vt:lpstr>
      <vt:lpstr>Target Users</vt:lpstr>
      <vt:lpstr>Minimum Functional Requirement</vt:lpstr>
      <vt:lpstr>Minimum Functional Requirement</vt:lpstr>
      <vt:lpstr>Minimum Functional Requirement</vt:lpstr>
      <vt:lpstr>Functional Requirement</vt:lpstr>
      <vt:lpstr>Functional Requirement</vt:lpstr>
      <vt:lpstr>Functional Requirement</vt:lpstr>
      <vt:lpstr>Functional Requirement</vt:lpstr>
      <vt:lpstr>Non-Functional Requirement</vt:lpstr>
      <vt:lpstr>Future Functional Requirements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Joseck, Louis</dc:creator>
  <cp:lastModifiedBy>Louis Joseck</cp:lastModifiedBy>
  <cp:revision>17</cp:revision>
  <dcterms:created xsi:type="dcterms:W3CDTF">2017-03-05T19:22:24Z</dcterms:created>
  <dcterms:modified xsi:type="dcterms:W3CDTF">2017-03-24T22:16:40Z</dcterms:modified>
</cp:coreProperties>
</file>