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A035BE2-8B57-421B-A3F0-969438867093}" type="datetimeFigureOut">
              <a:rPr lang="en-US" smtClean="0"/>
              <a:pPr/>
              <a:t>3/24/2017</a:t>
            </a:fld>
            <a:endParaRPr lang="en-US"/>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lstStyle>
          <a:p>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167EAE1-8CCC-4105-B513-1057695FDB6D}"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26786626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035BE2-8B57-421B-A3F0-969438867093}" type="datetimeFigureOut">
              <a:rPr lang="en-US" smtClean="0">
                <a:solidFill>
                  <a:srgbClr val="775F55"/>
                </a:solidFill>
              </a:rPr>
              <a:pPr/>
              <a:t>3/24/2017</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C167EAE1-8CCC-4105-B513-1057695FDB6D}" type="slidenum">
              <a:rPr lang="en-US" smtClean="0"/>
              <a:pPr/>
              <a:t>‹#›</a:t>
            </a:fld>
            <a:endParaRPr lang="en-US"/>
          </a:p>
        </p:txBody>
      </p:sp>
    </p:spTree>
    <p:extLst>
      <p:ext uri="{BB962C8B-B14F-4D97-AF65-F5344CB8AC3E}">
        <p14:creationId xmlns:p14="http://schemas.microsoft.com/office/powerpoint/2010/main" val="316916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2"/>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4"/>
            <a:ext cx="2209800" cy="365125"/>
          </a:xfrm>
        </p:spPr>
        <p:txBody>
          <a:bodyPr/>
          <a:lstStyle/>
          <a:p>
            <a:fld id="{BA035BE2-8B57-421B-A3F0-969438867093}" type="datetimeFigureOut">
              <a:rPr lang="en-US" smtClean="0">
                <a:solidFill>
                  <a:srgbClr val="775F55"/>
                </a:solidFill>
              </a:rPr>
              <a:pPr/>
              <a:t>3/24/2017</a:t>
            </a:fld>
            <a:endParaRPr lang="en-US">
              <a:solidFill>
                <a:srgbClr val="775F55"/>
              </a:solidFill>
            </a:endParaRPr>
          </a:p>
        </p:txBody>
      </p:sp>
      <p:sp>
        <p:nvSpPr>
          <p:cNvPr id="5" name="Footer Placeholder 4"/>
          <p:cNvSpPr>
            <a:spLocks noGrp="1"/>
          </p:cNvSpPr>
          <p:nvPr>
            <p:ph type="ftr" sz="quarter" idx="11"/>
          </p:nvPr>
        </p:nvSpPr>
        <p:spPr>
          <a:xfrm>
            <a:off x="457202" y="6248209"/>
            <a:ext cx="5573483" cy="365125"/>
          </a:xfrm>
        </p:spPr>
        <p:txBody>
          <a:bodyPr/>
          <a:lstStyle/>
          <a:p>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C167EAE1-8CCC-4105-B513-1057695FDB6D}" type="slidenum">
              <a:rPr lang="en-US" smtClean="0"/>
              <a:pPr/>
              <a:t>‹#›</a:t>
            </a:fld>
            <a:endParaRPr lang="en-US"/>
          </a:p>
        </p:txBody>
      </p:sp>
    </p:spTree>
    <p:extLst>
      <p:ext uri="{BB962C8B-B14F-4D97-AF65-F5344CB8AC3E}">
        <p14:creationId xmlns:p14="http://schemas.microsoft.com/office/powerpoint/2010/main" val="1608548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A035BE2-8B57-421B-A3F0-969438867093}" type="datetimeFigureOut">
              <a:rPr lang="en-US" smtClean="0">
                <a:solidFill>
                  <a:srgbClr val="775F55"/>
                </a:solidFill>
              </a:rPr>
              <a:pPr/>
              <a:t>3/24/2017</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67EAE1-8CCC-4105-B513-1057695FDB6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60860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A035BE2-8B57-421B-A3F0-969438867093}" type="datetimeFigureOut">
              <a:rPr lang="en-US" smtClean="0">
                <a:solidFill>
                  <a:srgbClr val="775F55"/>
                </a:solidFill>
              </a:rPr>
              <a:pPr/>
              <a:t>3/24/2017</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67EAE1-8CCC-4105-B513-1057695FDB6D}" type="slidenum">
              <a:rPr lang="en-US" smtClean="0"/>
              <a:pPr/>
              <a:t>‹#›</a:t>
            </a:fld>
            <a:endParaRPr lang="en-US"/>
          </a:p>
        </p:txBody>
      </p:sp>
      <p:sp>
        <p:nvSpPr>
          <p:cNvPr id="14" name="Footer Placeholder 13"/>
          <p:cNvSpPr>
            <a:spLocks noGrp="1"/>
          </p:cNvSpPr>
          <p:nvPr>
            <p:ph type="ftr" sz="quarter" idx="12"/>
          </p:nvPr>
        </p:nvSpPr>
        <p:spPr/>
        <p:txBody>
          <a:bodyPr/>
          <a:lstStyle/>
          <a:p>
            <a:endParaRPr lang="en-US">
              <a:solidFill>
                <a:srgbClr val="775F55"/>
              </a:solidFill>
            </a:endParaRPr>
          </a:p>
        </p:txBody>
      </p:sp>
    </p:spTree>
    <p:extLst>
      <p:ext uri="{BB962C8B-B14F-4D97-AF65-F5344CB8AC3E}">
        <p14:creationId xmlns:p14="http://schemas.microsoft.com/office/powerpoint/2010/main" val="42772833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A035BE2-8B57-421B-A3F0-969438867093}" type="datetimeFigureOut">
              <a:rPr lang="en-US" smtClean="0">
                <a:solidFill>
                  <a:srgbClr val="775F55"/>
                </a:solidFill>
              </a:rPr>
              <a:pPr/>
              <a:t>3/24/2017</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C167EAE1-8CCC-4105-B513-1057695FDB6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775F55"/>
              </a:solidFill>
            </a:endParaRPr>
          </a:p>
        </p:txBody>
      </p:sp>
    </p:spTree>
    <p:extLst>
      <p:ext uri="{BB962C8B-B14F-4D97-AF65-F5344CB8AC3E}">
        <p14:creationId xmlns:p14="http://schemas.microsoft.com/office/powerpoint/2010/main" val="118424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A035BE2-8B57-421B-A3F0-969438867093}" type="datetimeFigureOut">
              <a:rPr lang="en-US" smtClean="0">
                <a:solidFill>
                  <a:srgbClr val="775F55"/>
                </a:solidFill>
              </a:rPr>
              <a:pPr/>
              <a:t>3/24/2017</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C167EAE1-8CCC-4105-B513-1057695FDB6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67428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A035BE2-8B57-421B-A3F0-969438867093}" type="datetimeFigureOut">
              <a:rPr lang="en-US" smtClean="0">
                <a:solidFill>
                  <a:srgbClr val="775F55"/>
                </a:solidFill>
              </a:rPr>
              <a:pPr/>
              <a:t>3/24/2017</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167EAE1-8CCC-4105-B513-1057695FDB6D}" type="slidenum">
              <a:rPr lang="en-US" smtClean="0"/>
              <a:pPr/>
              <a:t>‹#›</a:t>
            </a:fld>
            <a:endParaRPr lang="en-US"/>
          </a:p>
        </p:txBody>
      </p:sp>
    </p:spTree>
    <p:extLst>
      <p:ext uri="{BB962C8B-B14F-4D97-AF65-F5344CB8AC3E}">
        <p14:creationId xmlns:p14="http://schemas.microsoft.com/office/powerpoint/2010/main" val="191199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35BE2-8B57-421B-A3F0-969438867093}" type="datetimeFigureOut">
              <a:rPr lang="en-US" smtClean="0">
                <a:solidFill>
                  <a:srgbClr val="775F55"/>
                </a:solidFill>
              </a:rPr>
              <a:pPr/>
              <a:t>3/24/2017</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167EAE1-8CCC-4105-B513-1057695FDB6D}"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362023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A035BE2-8B57-421B-A3F0-969438867093}" type="datetimeFigureOut">
              <a:rPr lang="en-US" smtClean="0">
                <a:solidFill>
                  <a:srgbClr val="775F55"/>
                </a:solidFill>
              </a:rPr>
              <a:pPr/>
              <a:t>3/24/2017</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167EAE1-8CCC-4105-B513-1057695FDB6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29704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12" name="Date Placeholder 11"/>
          <p:cNvSpPr>
            <a:spLocks noGrp="1"/>
          </p:cNvSpPr>
          <p:nvPr>
            <p:ph type="dt" sz="half" idx="10"/>
          </p:nvPr>
        </p:nvSpPr>
        <p:spPr>
          <a:xfrm>
            <a:off x="6248400" y="6248402"/>
            <a:ext cx="2667000" cy="365125"/>
          </a:xfrm>
        </p:spPr>
        <p:txBody>
          <a:bodyPr rtlCol="0"/>
          <a:lstStyle/>
          <a:p>
            <a:fld id="{BA035BE2-8B57-421B-A3F0-969438867093}" type="datetimeFigureOut">
              <a:rPr lang="en-US" smtClean="0">
                <a:solidFill>
                  <a:srgbClr val="775F55"/>
                </a:solidFill>
              </a:rPr>
              <a:pPr/>
              <a:t>3/24/2017</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167EAE1-8CCC-4105-B513-1057695FDB6D}" type="slidenum">
              <a:rPr lang="en-US" smtClean="0"/>
              <a:pPr/>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2998747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400">
                <a:solidFill>
                  <a:schemeClr val="tx2"/>
                </a:solidFill>
              </a:defRPr>
            </a:lvl1pPr>
          </a:lstStyle>
          <a:p>
            <a:pPr defTabSz="457200"/>
            <a:fld id="{BA035BE2-8B57-421B-A3F0-969438867093}" type="datetimeFigureOut">
              <a:rPr lang="en-US" smtClean="0">
                <a:solidFill>
                  <a:srgbClr val="775F55"/>
                </a:solidFill>
              </a:rPr>
              <a:pPr defTabSz="457200"/>
              <a:t>3/24/2017</a:t>
            </a:fld>
            <a:endParaRPr lang="en-US">
              <a:solidFill>
                <a:srgbClr val="775F55"/>
              </a:solidFill>
            </a:endParaRPr>
          </a:p>
        </p:txBody>
      </p:sp>
      <p:sp>
        <p:nvSpPr>
          <p:cNvPr id="3" name="Footer Placeholder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400">
                <a:solidFill>
                  <a:schemeClr val="tx2"/>
                </a:solidFill>
              </a:defRPr>
            </a:lvl1pPr>
          </a:lstStyle>
          <a:p>
            <a:pPr defTabSz="457200"/>
            <a:endParaRPr lang="en-US">
              <a:solidFill>
                <a:srgbClr val="775F55"/>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57200"/>
            <a:endParaRPr lang="en-US">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defTabSz="457200"/>
            <a:fld id="{C167EAE1-8CCC-4105-B513-1057695FDB6D}" type="slidenum">
              <a:rPr lang="en-US" smtClean="0"/>
              <a:pPr defTabSz="457200"/>
              <a:t>‹#›</a:t>
            </a:fld>
            <a:endParaRPr lang="en-US"/>
          </a:p>
        </p:txBody>
      </p:sp>
    </p:spTree>
    <p:extLst>
      <p:ext uri="{BB962C8B-B14F-4D97-AF65-F5344CB8AC3E}">
        <p14:creationId xmlns:p14="http://schemas.microsoft.com/office/powerpoint/2010/main" val="719029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b="0" i="0" u="none"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b="0" i="0" u="none"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5715000"/>
            <a:ext cx="1236247" cy="104767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670941113"/>
              </p:ext>
            </p:extLst>
          </p:nvPr>
        </p:nvGraphicFramePr>
        <p:xfrm>
          <a:off x="309784" y="1752600"/>
          <a:ext cx="8453216" cy="3929486"/>
        </p:xfrm>
        <a:graphic>
          <a:graphicData uri="http://schemas.openxmlformats.org/drawingml/2006/table">
            <a:tbl>
              <a:tblPr firstRow="1" bandRow="1">
                <a:tableStyleId>{5C22544A-7EE6-4342-B048-85BDC9FD1C3A}</a:tableStyleId>
              </a:tblPr>
              <a:tblGrid>
                <a:gridCol w="1947609"/>
                <a:gridCol w="6505607"/>
              </a:tblGrid>
              <a:tr h="48646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User should be able to edit and delete recipes</a:t>
                      </a:r>
                    </a:p>
                  </a:txBody>
                  <a:tcPr/>
                </a:tc>
                <a:tc hMerge="1">
                  <a:txBody>
                    <a:bodyPr/>
                    <a:lstStyle/>
                    <a:p>
                      <a:endParaRPr lang="en-US" dirty="0"/>
                    </a:p>
                  </a:txBody>
                  <a:tcPr/>
                </a:tc>
              </a:tr>
              <a:tr h="1189937">
                <a:tc>
                  <a:txBody>
                    <a:bodyPr/>
                    <a:lstStyle/>
                    <a:p>
                      <a:r>
                        <a:rPr lang="en-US" dirty="0" smtClean="0"/>
                        <a:t>Description</a:t>
                      </a:r>
                      <a:endParaRPr lang="en-US" dirty="0"/>
                    </a:p>
                  </a:txBody>
                  <a:tcPr/>
                </a:tc>
                <a:tc>
                  <a:txBody>
                    <a:bodyPr/>
                    <a:lstStyle/>
                    <a:p>
                      <a:r>
                        <a:rPr lang="en-US" dirty="0" smtClean="0"/>
                        <a:t>A</a:t>
                      </a:r>
                      <a:r>
                        <a:rPr lang="en-US" baseline="0" dirty="0" smtClean="0"/>
                        <a:t> recipe, which can be viewed as an card, should have buttons or a expandable context menu with the option to open a text field to edit the recipe and an opposing option to delete the recipe from the database.</a:t>
                      </a:r>
                      <a:endParaRPr lang="en-US" dirty="0"/>
                    </a:p>
                  </a:txBody>
                  <a:tcPr/>
                </a:tc>
              </a:tr>
              <a:tr h="486463">
                <a:tc>
                  <a:txBody>
                    <a:bodyPr/>
                    <a:lstStyle/>
                    <a:p>
                      <a:r>
                        <a:rPr lang="en-US" dirty="0" smtClean="0"/>
                        <a:t>Requires</a:t>
                      </a:r>
                      <a:endParaRPr lang="en-US" dirty="0"/>
                    </a:p>
                  </a:txBody>
                  <a:tcPr/>
                </a:tc>
                <a:tc>
                  <a:txBody>
                    <a:bodyPr/>
                    <a:lstStyle/>
                    <a:p>
                      <a:r>
                        <a:rPr lang="en-US" dirty="0" smtClean="0"/>
                        <a:t>Access to</a:t>
                      </a:r>
                      <a:r>
                        <a:rPr lang="en-US" baseline="0" dirty="0" smtClean="0"/>
                        <a:t> the local database and a dialog allowing editing.</a:t>
                      </a:r>
                      <a:endParaRPr lang="en-US" dirty="0"/>
                    </a:p>
                  </a:txBody>
                  <a:tcPr/>
                </a:tc>
              </a:tr>
              <a:tr h="486463">
                <a:tc>
                  <a:txBody>
                    <a:bodyPr/>
                    <a:lstStyle/>
                    <a:p>
                      <a:r>
                        <a:rPr lang="en-US" dirty="0" smtClean="0"/>
                        <a:t>Pre-Condition</a:t>
                      </a:r>
                      <a:endParaRPr lang="en-US" dirty="0"/>
                    </a:p>
                  </a:txBody>
                  <a:tcPr/>
                </a:tc>
                <a:tc>
                  <a:txBody>
                    <a:bodyPr/>
                    <a:lstStyle/>
                    <a:p>
                      <a:r>
                        <a:rPr lang="en-US" baseline="0" dirty="0" smtClean="0"/>
                        <a:t>A pre-existing recipe.</a:t>
                      </a:r>
                      <a:endParaRPr lang="en-US" dirty="0"/>
                    </a:p>
                  </a:txBody>
                  <a:tcPr/>
                </a:tc>
              </a:tr>
              <a:tr h="486463">
                <a:tc>
                  <a:txBody>
                    <a:bodyPr/>
                    <a:lstStyle/>
                    <a:p>
                      <a:r>
                        <a:rPr lang="en-US" dirty="0" smtClean="0"/>
                        <a:t>Post-Condition</a:t>
                      </a:r>
                      <a:endParaRPr lang="en-US" dirty="0"/>
                    </a:p>
                  </a:txBody>
                  <a:tcPr/>
                </a:tc>
                <a:tc>
                  <a:txBody>
                    <a:bodyPr/>
                    <a:lstStyle/>
                    <a:p>
                      <a:r>
                        <a:rPr lang="en-US" dirty="0" smtClean="0"/>
                        <a:t>Either an updated recipe entry or the</a:t>
                      </a:r>
                      <a:r>
                        <a:rPr lang="en-US" baseline="0" dirty="0" smtClean="0"/>
                        <a:t> removal of the record from the database.</a:t>
                      </a:r>
                      <a:endParaRPr lang="en-US" dirty="0"/>
                    </a:p>
                  </a:txBody>
                  <a:tcPr/>
                </a:tc>
              </a:tr>
              <a:tr h="486463">
                <a:tc>
                  <a:txBody>
                    <a:bodyPr/>
                    <a:lstStyle/>
                    <a:p>
                      <a:r>
                        <a:rPr lang="en-US" dirty="0" smtClean="0"/>
                        <a:t>Side</a:t>
                      </a:r>
                      <a:r>
                        <a:rPr lang="en-US" baseline="0" dirty="0" smtClean="0"/>
                        <a:t> </a:t>
                      </a:r>
                      <a:r>
                        <a:rPr lang="en-US" dirty="0" smtClean="0"/>
                        <a:t>Effects</a:t>
                      </a:r>
                      <a:endParaRPr lang="en-US" dirty="0"/>
                    </a:p>
                  </a:txBody>
                  <a:tcPr/>
                </a:tc>
                <a:tc>
                  <a:txBody>
                    <a:bodyPr/>
                    <a:lstStyle/>
                    <a:p>
                      <a:r>
                        <a:rPr lang="en-US" dirty="0" smtClean="0"/>
                        <a:t>If</a:t>
                      </a:r>
                      <a:r>
                        <a:rPr lang="en-US" baseline="0" dirty="0" smtClean="0"/>
                        <a:t> deleted, the function will remove other rows from different tables that depend on the main recipe entry.</a:t>
                      </a:r>
                      <a:endParaRPr lang="en-US" dirty="0"/>
                    </a:p>
                  </a:txBody>
                  <a:tcPr/>
                </a:tc>
              </a:tr>
            </a:tbl>
          </a:graphicData>
        </a:graphic>
      </p:graphicFrame>
    </p:spTree>
    <p:extLst>
      <p:ext uri="{BB962C8B-B14F-4D97-AF65-F5344CB8AC3E}">
        <p14:creationId xmlns:p14="http://schemas.microsoft.com/office/powerpoint/2010/main" val="545817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a:t>
            </a:r>
            <a:endParaRPr lang="en-US" dirty="0"/>
          </a:p>
        </p:txBody>
      </p:sp>
      <p:grpSp>
        <p:nvGrpSpPr>
          <p:cNvPr id="4" name="Group 3"/>
          <p:cNvGrpSpPr/>
          <p:nvPr/>
        </p:nvGrpSpPr>
        <p:grpSpPr>
          <a:xfrm>
            <a:off x="6934200" y="2514600"/>
            <a:ext cx="1767663" cy="3200400"/>
            <a:chOff x="5334556" y="2606842"/>
            <a:chExt cx="2328110" cy="4138863"/>
          </a:xfrm>
        </p:grpSpPr>
        <p:pic>
          <p:nvPicPr>
            <p:cNvPr id="5" name="Picture 2" descr="Men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556" y="2606842"/>
              <a:ext cx="2328110" cy="41388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88769" y="3938588"/>
              <a:ext cx="885825"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grpSp>
      <p:graphicFrame>
        <p:nvGraphicFramePr>
          <p:cNvPr id="7" name="Table 6"/>
          <p:cNvGraphicFramePr>
            <a:graphicFrameLocks noGrp="1"/>
          </p:cNvGraphicFramePr>
          <p:nvPr>
            <p:extLst>
              <p:ext uri="{D42A27DB-BD31-4B8C-83A1-F6EECF244321}">
                <p14:modId xmlns:p14="http://schemas.microsoft.com/office/powerpoint/2010/main" val="2294983087"/>
              </p:ext>
            </p:extLst>
          </p:nvPr>
        </p:nvGraphicFramePr>
        <p:xfrm>
          <a:off x="381000" y="1752600"/>
          <a:ext cx="6019800" cy="4038600"/>
        </p:xfrm>
        <a:graphic>
          <a:graphicData uri="http://schemas.openxmlformats.org/drawingml/2006/table">
            <a:tbl>
              <a:tblPr firstRow="1" bandRow="1">
                <a:tableStyleId>{5C22544A-7EE6-4342-B048-85BDC9FD1C3A}</a:tableStyleId>
              </a:tblPr>
              <a:tblGrid>
                <a:gridCol w="1600200"/>
                <a:gridCol w="4419600"/>
              </a:tblGrid>
              <a:tr h="730045">
                <a:tc gridSpan="2">
                  <a:txBody>
                    <a:bodyPr/>
                    <a:lstStyle/>
                    <a:p>
                      <a:r>
                        <a:rPr lang="en-US" sz="2400" dirty="0" smtClean="0"/>
                        <a:t>User should be able to search for individual recipes by name of recipe</a:t>
                      </a:r>
                      <a:endParaRPr lang="en-US" sz="2400" dirty="0"/>
                    </a:p>
                  </a:txBody>
                  <a:tcPr/>
                </a:tc>
                <a:tc hMerge="1">
                  <a:txBody>
                    <a:bodyPr/>
                    <a:lstStyle/>
                    <a:p>
                      <a:endParaRPr lang="en-US" dirty="0"/>
                    </a:p>
                  </a:txBody>
                  <a:tcPr/>
                </a:tc>
              </a:tr>
              <a:tr h="1234440">
                <a:tc>
                  <a:txBody>
                    <a:bodyPr/>
                    <a:lstStyle/>
                    <a:p>
                      <a:r>
                        <a:rPr lang="en-US" smtClean="0"/>
                        <a:t>Description</a:t>
                      </a:r>
                      <a:endParaRPr lang="en-US" dirty="0"/>
                    </a:p>
                  </a:txBody>
                  <a:tcPr/>
                </a:tc>
                <a:tc>
                  <a:txBody>
                    <a:bodyPr/>
                    <a:lstStyle/>
                    <a:p>
                      <a:r>
                        <a:rPr lang="en-US" dirty="0" smtClean="0"/>
                        <a:t>A text</a:t>
                      </a:r>
                      <a:r>
                        <a:rPr lang="en-US" baseline="0" dirty="0" smtClean="0"/>
                        <a:t> field near the top of the home page should allow the user to type keywords, which will search for recipes in the database based on those keywords.</a:t>
                      </a:r>
                      <a:endParaRPr lang="en-US" dirty="0"/>
                    </a:p>
                  </a:txBody>
                  <a:tcPr/>
                </a:tc>
              </a:tr>
              <a:tr h="381000">
                <a:tc>
                  <a:txBody>
                    <a:bodyPr/>
                    <a:lstStyle/>
                    <a:p>
                      <a:r>
                        <a:rPr lang="en-US" smtClean="0"/>
                        <a:t>Requires</a:t>
                      </a:r>
                      <a:endParaRPr lang="en-US" dirty="0"/>
                    </a:p>
                  </a:txBody>
                  <a:tcPr/>
                </a:tc>
                <a:tc>
                  <a:txBody>
                    <a:bodyPr/>
                    <a:lstStyle/>
                    <a:p>
                      <a:r>
                        <a:rPr lang="en-US" dirty="0" smtClean="0"/>
                        <a:t>Access to</a:t>
                      </a:r>
                      <a:r>
                        <a:rPr lang="en-US" baseline="0" dirty="0" smtClean="0"/>
                        <a:t> the local database and a text field.</a:t>
                      </a:r>
                      <a:endParaRPr lang="en-US" dirty="0"/>
                    </a:p>
                  </a:txBody>
                  <a:tcPr/>
                </a:tc>
              </a:tr>
              <a:tr h="567813">
                <a:tc>
                  <a:txBody>
                    <a:bodyPr/>
                    <a:lstStyle/>
                    <a:p>
                      <a:r>
                        <a:rPr lang="en-US" smtClean="0"/>
                        <a:t>Pre-Condition</a:t>
                      </a:r>
                      <a:endParaRPr lang="en-US" dirty="0"/>
                    </a:p>
                  </a:txBody>
                  <a:tcPr/>
                </a:tc>
                <a:tc>
                  <a:txBody>
                    <a:bodyPr/>
                    <a:lstStyle/>
                    <a:p>
                      <a:r>
                        <a:rPr lang="en-US" baseline="0" dirty="0" smtClean="0"/>
                        <a:t>A pre-existing recipe.</a:t>
                      </a:r>
                      <a:endParaRPr lang="en-US" dirty="0"/>
                    </a:p>
                  </a:txBody>
                  <a:tcPr/>
                </a:tc>
              </a:tr>
              <a:tr h="651387">
                <a:tc>
                  <a:txBody>
                    <a:bodyPr/>
                    <a:lstStyle/>
                    <a:p>
                      <a:r>
                        <a:rPr lang="en-US" smtClean="0"/>
                        <a:t>Post-Condition</a:t>
                      </a:r>
                      <a:endParaRPr lang="en-US" dirty="0"/>
                    </a:p>
                  </a:txBody>
                  <a:tcPr/>
                </a:tc>
                <a:tc>
                  <a:txBody>
                    <a:bodyPr/>
                    <a:lstStyle/>
                    <a:p>
                      <a:r>
                        <a:rPr lang="en-US" dirty="0" smtClean="0"/>
                        <a:t>A</a:t>
                      </a:r>
                      <a:r>
                        <a:rPr lang="en-US" baseline="0" dirty="0" smtClean="0"/>
                        <a:t> list of cards showing the results of the search, if there are any.</a:t>
                      </a:r>
                      <a:endParaRPr lang="en-US" dirty="0"/>
                    </a:p>
                  </a:txBody>
                  <a:tcPr/>
                </a:tc>
              </a:tr>
              <a:tr h="381000">
                <a:tc>
                  <a:txBody>
                    <a:bodyPr/>
                    <a:lstStyle/>
                    <a:p>
                      <a:r>
                        <a:rPr lang="en-US" smtClean="0"/>
                        <a:t>Side</a:t>
                      </a:r>
                      <a:r>
                        <a:rPr lang="en-US" baseline="0" smtClean="0"/>
                        <a:t> </a:t>
                      </a:r>
                      <a:r>
                        <a:rPr lang="en-US" smtClean="0"/>
                        <a:t>Effects</a:t>
                      </a:r>
                      <a:endParaRPr lang="en-US" dirty="0"/>
                    </a:p>
                  </a:txBody>
                  <a:tcPr/>
                </a:tc>
                <a:tc>
                  <a:txBody>
                    <a:bodyPr/>
                    <a:lstStyle/>
                    <a:p>
                      <a:r>
                        <a:rPr lang="en-US" dirty="0" smtClean="0"/>
                        <a:t>None.</a:t>
                      </a:r>
                      <a:endParaRPr lang="en-US" dirty="0"/>
                    </a:p>
                  </a:txBody>
                  <a:tcPr/>
                </a:tc>
              </a:tr>
            </a:tbl>
          </a:graphicData>
        </a:graphic>
      </p:graphicFrame>
    </p:spTree>
    <p:extLst>
      <p:ext uri="{BB962C8B-B14F-4D97-AF65-F5344CB8AC3E}">
        <p14:creationId xmlns:p14="http://schemas.microsoft.com/office/powerpoint/2010/main" val="3491543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a:t>
            </a:r>
            <a:endParaRPr lang="en-US" dirty="0"/>
          </a:p>
        </p:txBody>
      </p:sp>
      <p:sp>
        <p:nvSpPr>
          <p:cNvPr id="4" name="AutoShape 2" descr="Image result for zip file icon"/>
          <p:cNvSpPr>
            <a:spLocks noChangeAspect="1" noChangeArrowheads="1"/>
          </p:cNvSpPr>
          <p:nvPr/>
        </p:nvSpPr>
        <p:spPr bwMode="auto">
          <a:xfrm>
            <a:off x="2374106" y="412274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pic>
        <p:nvPicPr>
          <p:cNvPr id="10244" name="Picture 4" descr="Image result for zip fil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599" y="5867400"/>
            <a:ext cx="683419" cy="8013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298018004"/>
              </p:ext>
            </p:extLst>
          </p:nvPr>
        </p:nvGraphicFramePr>
        <p:xfrm>
          <a:off x="457200" y="1676400"/>
          <a:ext cx="8229600" cy="4114800"/>
        </p:xfrm>
        <a:graphic>
          <a:graphicData uri="http://schemas.openxmlformats.org/drawingml/2006/table">
            <a:tbl>
              <a:tblPr firstRow="1" bandRow="1">
                <a:tableStyleId>{5C22544A-7EE6-4342-B048-85BDC9FD1C3A}</a:tableStyleId>
              </a:tblPr>
              <a:tblGrid>
                <a:gridCol w="2187615"/>
                <a:gridCol w="6041985"/>
              </a:tblGrid>
              <a:tr h="807432">
                <a:tc gridSpan="2">
                  <a:txBody>
                    <a:bodyPr/>
                    <a:lstStyle/>
                    <a:p>
                      <a:r>
                        <a:rPr lang="en-US" sz="2400" dirty="0" smtClean="0"/>
                        <a:t>User should be able to back up stored recipes and retrieve recipes in case of data loss</a:t>
                      </a:r>
                      <a:endParaRPr lang="en-US" sz="2400" dirty="0"/>
                    </a:p>
                  </a:txBody>
                  <a:tcPr/>
                </a:tc>
                <a:tc hMerge="1">
                  <a:txBody>
                    <a:bodyPr/>
                    <a:lstStyle/>
                    <a:p>
                      <a:endParaRPr lang="en-US" dirty="0"/>
                    </a:p>
                  </a:txBody>
                  <a:tcPr/>
                </a:tc>
              </a:tr>
              <a:tr h="1211149">
                <a:tc>
                  <a:txBody>
                    <a:bodyPr/>
                    <a:lstStyle/>
                    <a:p>
                      <a:r>
                        <a:rPr lang="en-US" smtClean="0"/>
                        <a:t>Description</a:t>
                      </a:r>
                      <a:endParaRPr lang="en-US" dirty="0"/>
                    </a:p>
                  </a:txBody>
                  <a:tcPr/>
                </a:tc>
                <a:tc>
                  <a:txBody>
                    <a:bodyPr/>
                    <a:lstStyle/>
                    <a:p>
                      <a:r>
                        <a:rPr lang="en-US" dirty="0" smtClean="0"/>
                        <a:t>A</a:t>
                      </a:r>
                      <a:r>
                        <a:rPr lang="en-US" baseline="0" dirty="0" smtClean="0"/>
                        <a:t> friendly interface within the settings of the app should allow the user to back up the local database to the location of their choice so that they may copy it to another device in case of device failure.</a:t>
                      </a:r>
                      <a:endParaRPr lang="en-US" dirty="0"/>
                    </a:p>
                  </a:txBody>
                  <a:tcPr/>
                </a:tc>
              </a:tr>
              <a:tr h="373811">
                <a:tc>
                  <a:txBody>
                    <a:bodyPr/>
                    <a:lstStyle/>
                    <a:p>
                      <a:r>
                        <a:rPr lang="en-US" smtClean="0"/>
                        <a:t>Requires</a:t>
                      </a:r>
                      <a:endParaRPr lang="en-US" dirty="0"/>
                    </a:p>
                  </a:txBody>
                  <a:tcPr/>
                </a:tc>
                <a:tc>
                  <a:txBody>
                    <a:bodyPr/>
                    <a:lstStyle/>
                    <a:p>
                      <a:r>
                        <a:rPr lang="en-US" dirty="0" smtClean="0"/>
                        <a:t>The local database</a:t>
                      </a:r>
                      <a:r>
                        <a:rPr lang="en-US" baseline="0" dirty="0" smtClean="0"/>
                        <a:t> and</a:t>
                      </a:r>
                      <a:r>
                        <a:rPr lang="en-US" dirty="0" smtClean="0"/>
                        <a:t> file access permissions</a:t>
                      </a:r>
                      <a:r>
                        <a:rPr lang="en-US" baseline="0" dirty="0" smtClean="0"/>
                        <a:t> from the user.</a:t>
                      </a:r>
                      <a:endParaRPr lang="en-US" dirty="0"/>
                    </a:p>
                  </a:txBody>
                  <a:tcPr/>
                </a:tc>
              </a:tr>
              <a:tr h="411480">
                <a:tc>
                  <a:txBody>
                    <a:bodyPr/>
                    <a:lstStyle/>
                    <a:p>
                      <a:r>
                        <a:rPr lang="en-US" smtClean="0"/>
                        <a:t>Pre-Condition</a:t>
                      </a:r>
                      <a:endParaRPr lang="en-US" dirty="0"/>
                    </a:p>
                  </a:txBody>
                  <a:tcPr/>
                </a:tc>
                <a:tc>
                  <a:txBody>
                    <a:bodyPr/>
                    <a:lstStyle/>
                    <a:p>
                      <a:r>
                        <a:rPr lang="en-US" baseline="0" dirty="0" smtClean="0"/>
                        <a:t>An existing database.</a:t>
                      </a:r>
                      <a:endParaRPr lang="en-US" dirty="0"/>
                    </a:p>
                  </a:txBody>
                  <a:tcPr/>
                </a:tc>
              </a:tr>
              <a:tr h="381000">
                <a:tc>
                  <a:txBody>
                    <a:bodyPr/>
                    <a:lstStyle/>
                    <a:p>
                      <a:r>
                        <a:rPr lang="en-US" smtClean="0"/>
                        <a:t>Post-Condition</a:t>
                      </a:r>
                      <a:endParaRPr lang="en-US" dirty="0"/>
                    </a:p>
                  </a:txBody>
                  <a:tcPr/>
                </a:tc>
                <a:tc>
                  <a:txBody>
                    <a:bodyPr/>
                    <a:lstStyle/>
                    <a:p>
                      <a:r>
                        <a:rPr lang="en-US" dirty="0" smtClean="0"/>
                        <a:t>A copy</a:t>
                      </a:r>
                      <a:r>
                        <a:rPr lang="en-US" baseline="0" dirty="0" smtClean="0"/>
                        <a:t> of the database that is in the desired location.</a:t>
                      </a:r>
                      <a:endParaRPr lang="en-US" dirty="0"/>
                    </a:p>
                  </a:txBody>
                  <a:tcPr/>
                </a:tc>
              </a:tr>
              <a:tr h="373811">
                <a:tc>
                  <a:txBody>
                    <a:bodyPr/>
                    <a:lstStyle/>
                    <a:p>
                      <a:r>
                        <a:rPr lang="en-US" smtClean="0"/>
                        <a:t>Side</a:t>
                      </a:r>
                      <a:r>
                        <a:rPr lang="en-US" baseline="0" smtClean="0"/>
                        <a:t> </a:t>
                      </a:r>
                      <a:r>
                        <a:rPr lang="en-US" smtClean="0"/>
                        <a:t>Effects</a:t>
                      </a:r>
                      <a:endParaRPr lang="en-US" dirty="0"/>
                    </a:p>
                  </a:txBody>
                  <a:tcPr/>
                </a:tc>
                <a:tc>
                  <a:txBody>
                    <a:bodyPr/>
                    <a:lstStyle/>
                    <a:p>
                      <a:r>
                        <a:rPr lang="en-US" dirty="0" smtClean="0"/>
                        <a:t>Depending</a:t>
                      </a:r>
                      <a:r>
                        <a:rPr lang="en-US" baseline="0" dirty="0" smtClean="0"/>
                        <a:t> on how the database system serves information, it may leave the database in read-only mode if we have to close existing connections.</a:t>
                      </a:r>
                      <a:endParaRPr lang="en-US" dirty="0"/>
                    </a:p>
                  </a:txBody>
                  <a:tcPr/>
                </a:tc>
              </a:tr>
            </a:tbl>
          </a:graphicData>
        </a:graphic>
      </p:graphicFrame>
    </p:spTree>
    <p:extLst>
      <p:ext uri="{BB962C8B-B14F-4D97-AF65-F5344CB8AC3E}">
        <p14:creationId xmlns:p14="http://schemas.microsoft.com/office/powerpoint/2010/main" val="40691422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311</Words>
  <Application>Microsoft Office PowerPoint</Application>
  <PresentationFormat>On-screen Show (4:3)</PresentationFormat>
  <Paragraphs>36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Median</vt:lpstr>
      <vt:lpstr>System Requirement</vt:lpstr>
      <vt:lpstr>System Requirement</vt:lpstr>
      <vt:lpstr>System Requirement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Requirement</dc:title>
  <dc:creator>Max Kirkby</dc:creator>
  <cp:lastModifiedBy>Max Kirkby</cp:lastModifiedBy>
  <cp:revision>2</cp:revision>
  <dcterms:created xsi:type="dcterms:W3CDTF">2017-03-24T20:28:17Z</dcterms:created>
  <dcterms:modified xsi:type="dcterms:W3CDTF">2017-03-24T20:42:32Z</dcterms:modified>
</cp:coreProperties>
</file>