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65" r:id="rId3"/>
    <p:sldId id="267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4F00-89A7-44DB-A622-336EAEDCB99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70E4-00F6-4026-A28F-3E030582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4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4F00-89A7-44DB-A622-336EAEDCB99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70E4-00F6-4026-A28F-3E030582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4F00-89A7-44DB-A622-336EAEDCB99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70E4-00F6-4026-A28F-3E030582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3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4F00-89A7-44DB-A622-336EAEDCB99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70E4-00F6-4026-A28F-3E030582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4F00-89A7-44DB-A622-336EAEDCB99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70E4-00F6-4026-A28F-3E030582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4F00-89A7-44DB-A622-336EAEDCB99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70E4-00F6-4026-A28F-3E030582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4F00-89A7-44DB-A622-336EAEDCB99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70E4-00F6-4026-A28F-3E030582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0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4F00-89A7-44DB-A622-336EAEDCB99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70E4-00F6-4026-A28F-3E030582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4F00-89A7-44DB-A622-336EAEDCB99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70E4-00F6-4026-A28F-3E030582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3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4F00-89A7-44DB-A622-336EAEDCB99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70E4-00F6-4026-A28F-3E030582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4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4F00-89A7-44DB-A622-336EAEDCB99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70E4-00F6-4026-A28F-3E030582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C4F00-89A7-44DB-A622-336EAEDCB99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70E4-00F6-4026-A28F-3E030582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2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489" y="196948"/>
            <a:ext cx="115214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Gloucester MT Extra Condensed" panose="02030808020601010101" pitchFamily="18" charset="0"/>
              </a:rPr>
              <a:t>Team Harlequin</a:t>
            </a:r>
          </a:p>
          <a:p>
            <a:pPr algn="ctr"/>
            <a:endParaRPr lang="en-US" sz="4800" dirty="0" smtClean="0">
              <a:latin typeface="Gloucester MT Extra Condensed" panose="02030808020601010101" pitchFamily="18" charset="0"/>
            </a:endParaRPr>
          </a:p>
          <a:p>
            <a:pPr algn="ctr"/>
            <a:r>
              <a:rPr lang="en-US" sz="4400" dirty="0" smtClean="0">
                <a:latin typeface="Gloucester MT Extra Condensed" panose="02030808020601010101" pitchFamily="18" charset="0"/>
              </a:rPr>
              <a:t>Kristi Belcher, Jared </a:t>
            </a:r>
            <a:r>
              <a:rPr lang="en-US" sz="4400" dirty="0" err="1" smtClean="0">
                <a:latin typeface="Gloucester MT Extra Condensed" panose="02030808020601010101" pitchFamily="18" charset="0"/>
              </a:rPr>
              <a:t>Coplin</a:t>
            </a:r>
            <a:r>
              <a:rPr lang="en-US" sz="4400" dirty="0" smtClean="0">
                <a:latin typeface="Gloucester MT Extra Condensed" panose="02030808020601010101" pitchFamily="18" charset="0"/>
              </a:rPr>
              <a:t>, Eric Rhyne, Esther Conrad, Richard P-Ferry, Eric Johnson</a:t>
            </a:r>
            <a:endParaRPr lang="en-US" sz="4400" dirty="0">
              <a:latin typeface="Gloucester MT Extra Condensed" panose="02030808020601010101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272" y="5447367"/>
            <a:ext cx="828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Gloucester MT Extra Condensed" panose="02030808020601010101" pitchFamily="18" charset="0"/>
              </a:rPr>
              <a:t>Sentiment Analysis tool for City of Austin, TX</a:t>
            </a:r>
            <a:endParaRPr lang="en-US" sz="2800" dirty="0">
              <a:latin typeface="Gloucester MT Extra Condensed" panose="020308080206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93" y="122829"/>
            <a:ext cx="10515600" cy="853561"/>
          </a:xfrm>
        </p:spPr>
        <p:txBody>
          <a:bodyPr/>
          <a:lstStyle/>
          <a:p>
            <a:r>
              <a:rPr lang="en-US" dirty="0" smtClean="0">
                <a:latin typeface="Gloucester MT Extra Condensed" panose="02030808020601010101" pitchFamily="18" charset="0"/>
              </a:rPr>
              <a:t>Burndown Chart</a:t>
            </a:r>
            <a:endParaRPr lang="en-US" dirty="0">
              <a:latin typeface="Gloucester MT Extra Condensed" panose="02030808020601010101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3" y="976390"/>
            <a:ext cx="11917888" cy="579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loucester MT Extra Condensed" panose="02030808020601010101" pitchFamily="18" charset="0"/>
              </a:rPr>
              <a:t>UML Applications</a:t>
            </a:r>
            <a:endParaRPr lang="en-US" dirty="0">
              <a:latin typeface="Gloucester MT Extra Condensed" panose="020308080206010101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loucester MT Extra Condensed" panose="02030808020601010101" pitchFamily="18" charset="0"/>
              </a:rPr>
              <a:t>Use Case Diagram</a:t>
            </a:r>
          </a:p>
          <a:p>
            <a:pPr lvl="1"/>
            <a:r>
              <a:rPr lang="en-US" dirty="0" smtClean="0">
                <a:latin typeface="Gloucester MT Extra Condensed" panose="02030808020601010101" pitchFamily="18" charset="0"/>
              </a:rPr>
              <a:t>Shows relationship between actors and functionalities, and the relationship between the two</a:t>
            </a:r>
          </a:p>
          <a:p>
            <a:pPr lvl="1"/>
            <a:endParaRPr lang="en-US" dirty="0">
              <a:latin typeface="Gloucester MT Extra Condensed" panose="02030808020601010101" pitchFamily="18" charset="0"/>
            </a:endParaRPr>
          </a:p>
          <a:p>
            <a:r>
              <a:rPr lang="en-US" dirty="0" smtClean="0">
                <a:latin typeface="Gloucester MT Extra Condensed" panose="02030808020601010101" pitchFamily="18" charset="0"/>
              </a:rPr>
              <a:t>Class Diagram</a:t>
            </a:r>
          </a:p>
          <a:p>
            <a:pPr lvl="1"/>
            <a:r>
              <a:rPr lang="en-US" dirty="0" smtClean="0">
                <a:latin typeface="Gloucester MT Extra Condensed" panose="02030808020601010101" pitchFamily="18" charset="0"/>
              </a:rPr>
              <a:t>Shows more in-depth look at the application in terms of classes used in implementation</a:t>
            </a:r>
          </a:p>
          <a:p>
            <a:pPr lvl="1"/>
            <a:r>
              <a:rPr lang="en-US" dirty="0" smtClean="0">
                <a:latin typeface="Gloucester MT Extra Condensed" panose="02030808020601010101" pitchFamily="18" charset="0"/>
              </a:rPr>
              <a:t>Defines levels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288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93" y="122829"/>
            <a:ext cx="10515600" cy="85356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loucester MT Extra Condensed" panose="02030808020601010101" pitchFamily="18" charset="0"/>
              </a:rPr>
              <a:t>Example: Class Diagram of Our Project</a:t>
            </a:r>
            <a:endParaRPr lang="en-US" dirty="0">
              <a:latin typeface="Gloucester MT Extra Condensed" panose="02030808020601010101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916" y="1197735"/>
            <a:ext cx="10393251" cy="54864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Positive Sentiment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1380" y="1674254"/>
            <a:ext cx="2975020" cy="17901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1380" y="4185635"/>
            <a:ext cx="2975020" cy="17901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73155" y="1906073"/>
            <a:ext cx="2975020" cy="133699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73155" y="3406462"/>
            <a:ext cx="2975020" cy="12854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73155" y="4855335"/>
            <a:ext cx="2975020" cy="13716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6200000">
            <a:off x="5357611" y="2408348"/>
            <a:ext cx="579549" cy="321972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76541" y="3464417"/>
            <a:ext cx="0" cy="72121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5" idx="3"/>
          </p:cNvCxnSpPr>
          <p:nvPr/>
        </p:nvCxnSpPr>
        <p:spPr>
          <a:xfrm flipH="1" flipV="1">
            <a:off x="5808372" y="2569334"/>
            <a:ext cx="1564783" cy="523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413679" y="3940935"/>
            <a:ext cx="959477" cy="120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439437" y="5541135"/>
            <a:ext cx="959477" cy="120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6413680" y="2564529"/>
            <a:ext cx="6438" cy="29766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38281" y="3385186"/>
            <a:ext cx="21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95861" y="3872180"/>
            <a:ext cx="23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57874" y="1721407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Resident Sentiment Report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71832" y="1962072"/>
            <a:ext cx="198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Sentiment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009822" y="3444749"/>
            <a:ext cx="1959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Neutral </a:t>
            </a:r>
            <a:r>
              <a:rPr lang="en-US" dirty="0"/>
              <a:t>Sentiment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74909" y="4901996"/>
            <a:ext cx="2029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Negative </a:t>
            </a:r>
            <a:r>
              <a:rPr lang="en-US" dirty="0"/>
              <a:t>Sentiment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78558" y="4303297"/>
            <a:ext cx="2500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City of Austin Employees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61744" y="3365868"/>
            <a:ext cx="986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Classes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385079" y="1398241"/>
            <a:ext cx="986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-  Classes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105876" y="1947276"/>
            <a:ext cx="347730" cy="3693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264346" y="1992997"/>
            <a:ext cx="378521" cy="15768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0270901" y="2044572"/>
            <a:ext cx="555857" cy="31456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773963" y="2097137"/>
            <a:ext cx="1064509" cy="12636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789405" y="4000969"/>
            <a:ext cx="864222" cy="6716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511380" y="2090739"/>
            <a:ext cx="2975019" cy="63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95283" y="2833901"/>
            <a:ext cx="2975019" cy="63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485624" y="5421804"/>
            <a:ext cx="2975019" cy="63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495282" y="4694188"/>
            <a:ext cx="2975019" cy="63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373041" y="2323353"/>
            <a:ext cx="2975019" cy="63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366719" y="3814081"/>
            <a:ext cx="2975019" cy="63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360279" y="2822001"/>
            <a:ext cx="2975019" cy="63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376772" y="4265250"/>
            <a:ext cx="2975019" cy="63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366719" y="5761195"/>
            <a:ext cx="2975019" cy="63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62077" y="5267864"/>
            <a:ext cx="2975019" cy="63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9494" y="3001630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44703" y="2161413"/>
            <a:ext cx="1625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Date: string</a:t>
            </a:r>
          </a:p>
          <a:p>
            <a:r>
              <a:rPr lang="en-US" dirty="0" smtClean="0"/>
              <a:t>Location: string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16177" y="4747516"/>
            <a:ext cx="1625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Date: string</a:t>
            </a:r>
          </a:p>
          <a:p>
            <a:r>
              <a:rPr lang="en-US" dirty="0" smtClean="0"/>
              <a:t>Location: string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45497" y="553892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Collect()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43449" y="2354356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Date: String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16802" y="3845961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Date: String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10364" y="5310423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Date: String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56118" y="2874097"/>
            <a:ext cx="106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Analyze()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09266" y="4275984"/>
            <a:ext cx="106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Analyze()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28666" y="5822146"/>
            <a:ext cx="106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loucester MT Extra Condensed" panose="02030808020601010101" pitchFamily="18" charset="0"/>
              </a:rPr>
              <a:t>Next Steps:</a:t>
            </a:r>
            <a:endParaRPr lang="en-US" dirty="0">
              <a:latin typeface="Gloucester MT Extra Condensed" panose="020308080206010101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loucester MT Extra Condensed" panose="02030808020601010101" pitchFamily="18" charset="0"/>
              </a:rPr>
              <a:t>Continue learning about development tools</a:t>
            </a:r>
          </a:p>
          <a:p>
            <a:pPr lvl="1"/>
            <a:r>
              <a:rPr lang="en-US" dirty="0" smtClean="0">
                <a:latin typeface="Gloucester MT Extra Condensed" panose="02030808020601010101" pitchFamily="18" charset="0"/>
              </a:rPr>
              <a:t>Django</a:t>
            </a:r>
          </a:p>
          <a:p>
            <a:pPr lvl="1"/>
            <a:r>
              <a:rPr lang="en-US" dirty="0" smtClean="0">
                <a:latin typeface="Gloucester MT Extra Condensed" panose="02030808020601010101" pitchFamily="18" charset="0"/>
              </a:rPr>
              <a:t>Python</a:t>
            </a:r>
          </a:p>
          <a:p>
            <a:pPr lvl="1"/>
            <a:r>
              <a:rPr lang="en-US" dirty="0" smtClean="0">
                <a:latin typeface="Gloucester MT Extra Condensed" panose="02030808020601010101" pitchFamily="18" charset="0"/>
              </a:rPr>
              <a:t>Etc. </a:t>
            </a:r>
          </a:p>
          <a:p>
            <a:pPr marL="457200" lvl="1" indent="0">
              <a:buNone/>
            </a:pPr>
            <a:endParaRPr lang="en-US" dirty="0" smtClean="0">
              <a:latin typeface="Gloucester MT Extra Condensed" panose="02030808020601010101" pitchFamily="18" charset="0"/>
            </a:endParaRPr>
          </a:p>
          <a:p>
            <a:r>
              <a:rPr lang="en-US" dirty="0" smtClean="0">
                <a:latin typeface="Gloucester MT Extra Condensed" panose="02030808020601010101" pitchFamily="18" charset="0"/>
              </a:rPr>
              <a:t>Build and Release</a:t>
            </a:r>
          </a:p>
          <a:p>
            <a:pPr lvl="1"/>
            <a:r>
              <a:rPr lang="en-US" dirty="0" smtClean="0">
                <a:latin typeface="Gloucester MT Extra Condensed" panose="02030808020601010101" pitchFamily="18" charset="0"/>
              </a:rPr>
              <a:t>Project details to Sarah and Ashley</a:t>
            </a:r>
          </a:p>
          <a:p>
            <a:pPr lvl="1"/>
            <a:r>
              <a:rPr lang="en-US" dirty="0" smtClean="0">
                <a:latin typeface="Gloucester MT Extra Condensed" panose="02030808020601010101" pitchFamily="18" charset="0"/>
              </a:rPr>
              <a:t>UX and UI improvement</a:t>
            </a:r>
          </a:p>
          <a:p>
            <a:pPr lvl="2"/>
            <a:r>
              <a:rPr lang="en-US" dirty="0" smtClean="0">
                <a:latin typeface="Gloucester MT Extra Condensed" panose="02030808020601010101" pitchFamily="18" charset="0"/>
              </a:rPr>
              <a:t>User testing</a:t>
            </a:r>
          </a:p>
        </p:txBody>
      </p:sp>
    </p:spTree>
    <p:extLst>
      <p:ext uri="{BB962C8B-B14F-4D97-AF65-F5344CB8AC3E}">
        <p14:creationId xmlns:p14="http://schemas.microsoft.com/office/powerpoint/2010/main" val="4976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7876</TotalTime>
  <Words>155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Gloucester MT Extra Condensed</vt:lpstr>
      <vt:lpstr>Office Theme</vt:lpstr>
      <vt:lpstr>PowerPoint Presentation</vt:lpstr>
      <vt:lpstr>Burndown Chart</vt:lpstr>
      <vt:lpstr>UML Applications</vt:lpstr>
      <vt:lpstr>Example: Class Diagram of Our Project</vt:lpstr>
      <vt:lpstr>Next Steps: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</dc:creator>
  <cp:lastModifiedBy>Kristi</cp:lastModifiedBy>
  <cp:revision>21</cp:revision>
  <dcterms:created xsi:type="dcterms:W3CDTF">2015-11-15T18:51:28Z</dcterms:created>
  <dcterms:modified xsi:type="dcterms:W3CDTF">2015-11-23T22:53:23Z</dcterms:modified>
</cp:coreProperties>
</file>