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1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5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3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7F9C-569B-4599-9FBE-7BDEA28EC73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AB83-7F70-4574-BC12-FAEA582A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2.wdp"/><Relationship Id="rId18" Type="http://schemas.openxmlformats.org/officeDocument/2006/relationships/image" Target="../media/image32.png"/><Relationship Id="rId3" Type="http://schemas.microsoft.com/office/2007/relationships/hdphoto" Target="../media/hdphoto4.wdp"/><Relationship Id="rId7" Type="http://schemas.openxmlformats.org/officeDocument/2006/relationships/image" Target="../media/image21.jpeg"/><Relationship Id="rId12" Type="http://schemas.openxmlformats.org/officeDocument/2006/relationships/image" Target="../media/image12.png"/><Relationship Id="rId17" Type="http://schemas.openxmlformats.org/officeDocument/2006/relationships/image" Target="../media/image28.jpeg"/><Relationship Id="rId2" Type="http://schemas.openxmlformats.org/officeDocument/2006/relationships/image" Target="../media/image17.png"/><Relationship Id="rId16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microsoft.com/office/2007/relationships/hdphoto" Target="../media/hdphoto1.wdp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4.png"/><Relationship Id="rId19" Type="http://schemas.openxmlformats.org/officeDocument/2006/relationships/image" Target="../media/image33.png"/><Relationship Id="rId4" Type="http://schemas.openxmlformats.org/officeDocument/2006/relationships/image" Target="../media/image19.jpeg"/><Relationship Id="rId9" Type="http://schemas.microsoft.com/office/2007/relationships/hdphoto" Target="../media/hdphoto7.wdp"/><Relationship Id="rId1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yptographic_key" TargetMode="External"/><Relationship Id="rId2" Type="http://schemas.openxmlformats.org/officeDocument/2006/relationships/hyperlink" Target="https://en.wikipedia.org/wiki/Crypto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3.wdp"/><Relationship Id="rId5" Type="http://schemas.openxmlformats.org/officeDocument/2006/relationships/image" Target="../media/image11.jpe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3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jpeg"/><Relationship Id="rId18" Type="http://schemas.openxmlformats.org/officeDocument/2006/relationships/image" Target="../media/image24.png"/><Relationship Id="rId3" Type="http://schemas.microsoft.com/office/2007/relationships/hdphoto" Target="../media/hdphoto4.wdp"/><Relationship Id="rId21" Type="http://schemas.microsoft.com/office/2007/relationships/hdphoto" Target="../media/hdphoto9.wdp"/><Relationship Id="rId7" Type="http://schemas.microsoft.com/office/2007/relationships/hdphoto" Target="../media/hdphoto5.wdp"/><Relationship Id="rId12" Type="http://schemas.microsoft.com/office/2007/relationships/hdphoto" Target="../media/hdphoto6.wdp"/><Relationship Id="rId17" Type="http://schemas.openxmlformats.org/officeDocument/2006/relationships/image" Target="../media/image11.jpeg"/><Relationship Id="rId2" Type="http://schemas.openxmlformats.org/officeDocument/2006/relationships/image" Target="../media/image17.png"/><Relationship Id="rId16" Type="http://schemas.openxmlformats.org/officeDocument/2006/relationships/image" Target="../media/image23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9.jpeg"/><Relationship Id="rId19" Type="http://schemas.microsoft.com/office/2007/relationships/hdphoto" Target="../media/hdphoto8.wdp"/><Relationship Id="rId4" Type="http://schemas.openxmlformats.org/officeDocument/2006/relationships/image" Target="../media/image10.png"/><Relationship Id="rId9" Type="http://schemas.openxmlformats.org/officeDocument/2006/relationships/image" Target="../media/image1.jpeg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22.png"/><Relationship Id="rId18" Type="http://schemas.microsoft.com/office/2007/relationships/hdphoto" Target="../media/hdphoto12.wdp"/><Relationship Id="rId3" Type="http://schemas.openxmlformats.org/officeDocument/2006/relationships/image" Target="../media/image10.png"/><Relationship Id="rId21" Type="http://schemas.microsoft.com/office/2007/relationships/hdphoto" Target="../media/hdphoto5.wdp"/><Relationship Id="rId7" Type="http://schemas.microsoft.com/office/2007/relationships/hdphoto" Target="../media/hdphoto10.wdp"/><Relationship Id="rId12" Type="http://schemas.openxmlformats.org/officeDocument/2006/relationships/image" Target="../media/image21.jpeg"/><Relationship Id="rId17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microsoft.com/office/2007/relationships/hdphoto" Target="../media/hdphoto11.wd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6.wdp"/><Relationship Id="rId5" Type="http://schemas.openxmlformats.org/officeDocument/2006/relationships/image" Target="../media/image11.jpeg"/><Relationship Id="rId15" Type="http://schemas.openxmlformats.org/officeDocument/2006/relationships/image" Target="../media/image29.pn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image" Target="../media/image19.jpeg"/><Relationship Id="rId14" Type="http://schemas.microsoft.com/office/2007/relationships/hdphoto" Target="../media/hdphoto7.wdp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1.wdp"/><Relationship Id="rId18" Type="http://schemas.openxmlformats.org/officeDocument/2006/relationships/image" Target="../media/image10.png"/><Relationship Id="rId3" Type="http://schemas.openxmlformats.org/officeDocument/2006/relationships/image" Target="../media/image27.png"/><Relationship Id="rId21" Type="http://schemas.microsoft.com/office/2007/relationships/hdphoto" Target="../media/hdphoto5.wdp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microsoft.com/office/2007/relationships/hdphoto" Target="../media/hdphoto7.wdp"/><Relationship Id="rId5" Type="http://schemas.openxmlformats.org/officeDocument/2006/relationships/image" Target="../media/image28.jpeg"/><Relationship Id="rId15" Type="http://schemas.microsoft.com/office/2007/relationships/hdphoto" Target="../media/hdphoto12.wdp"/><Relationship Id="rId10" Type="http://schemas.openxmlformats.org/officeDocument/2006/relationships/image" Target="../media/image22.png"/><Relationship Id="rId19" Type="http://schemas.microsoft.com/office/2007/relationships/hdphoto" Target="../media/hdphoto2.wdp"/><Relationship Id="rId4" Type="http://schemas.microsoft.com/office/2007/relationships/hdphoto" Target="../media/hdphoto10.wdp"/><Relationship Id="rId9" Type="http://schemas.openxmlformats.org/officeDocument/2006/relationships/image" Target="../media/image21.jpeg"/><Relationship Id="rId14" Type="http://schemas.openxmlformats.org/officeDocument/2006/relationships/image" Target="../media/image30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3550, Fall 2019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B. Ricks, @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bricksphd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4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09090" y="4036791"/>
            <a:ext cx="3936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9090" y="4024749"/>
            <a:ext cx="0" cy="1612122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Browser Parses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browser deciphers the certificate with the CA’s public key.</a:t>
            </a:r>
          </a:p>
          <a:p>
            <a:r>
              <a:rPr lang="en-US" dirty="0"/>
              <a:t>The browser deciphers the message with the server’s public key, ensuring server’s identity</a:t>
            </a:r>
          </a:p>
        </p:txBody>
      </p:sp>
      <p:pic>
        <p:nvPicPr>
          <p:cNvPr id="60" name="Picture 8" descr="http://ts1.mm.bing.net/th?id=HN.608024428380555544&amp;w=98&amp;h=108&amp;c=8&amp;pid=3.1&amp;qlt=90&amp;rm=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8" y="3731892"/>
            <a:ext cx="667545" cy="7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678871" y="3715080"/>
            <a:ext cx="986942" cy="752475"/>
            <a:chOff x="6762750" y="4238625"/>
            <a:chExt cx="1724025" cy="1314450"/>
          </a:xfrm>
        </p:grpSpPr>
        <p:grpSp>
          <p:nvGrpSpPr>
            <p:cNvPr id="91" name="Group 90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121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92" name="Group 91"/>
            <p:cNvGrpSpPr/>
            <p:nvPr/>
          </p:nvGrpSpPr>
          <p:grpSpPr>
            <a:xfrm>
              <a:off x="6762750" y="4238625"/>
              <a:ext cx="546577" cy="500860"/>
              <a:chOff x="6762750" y="4333875"/>
              <a:chExt cx="546577" cy="5008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3" y="4421729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7" name="Picture 2" descr="http://ts1.mm.bing.net/th?id=HN.607999298530511375&amp;w=207&amp;h=207&amp;c=8&amp;pid=3.1&amp;qlt=90&amp;rm=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" b="88406" l="4831" r="956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05" y="3797763"/>
            <a:ext cx="601663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4766266" y="3812775"/>
            <a:ext cx="905151" cy="515508"/>
            <a:chOff x="5953125" y="4652567"/>
            <a:chExt cx="1581150" cy="900508"/>
          </a:xfrm>
        </p:grpSpPr>
        <p:sp>
          <p:nvSpPr>
            <p:cNvPr id="101" name="Rectangle 100"/>
            <p:cNvSpPr/>
            <p:nvPr/>
          </p:nvSpPr>
          <p:spPr>
            <a:xfrm>
              <a:off x="5953125" y="4652567"/>
              <a:ext cx="1581150" cy="9005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804" y="4783732"/>
              <a:ext cx="598486" cy="598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Group 102"/>
            <p:cNvGrpSpPr/>
            <p:nvPr/>
          </p:nvGrpSpPr>
          <p:grpSpPr>
            <a:xfrm>
              <a:off x="6755805" y="4793457"/>
              <a:ext cx="639765" cy="608808"/>
              <a:chOff x="1638299" y="4786312"/>
              <a:chExt cx="639765" cy="608808"/>
            </a:xfrm>
          </p:grpSpPr>
          <p:pic>
            <p:nvPicPr>
              <p:cNvPr id="104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1" y="4793457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8299" y="4786312"/>
                <a:ext cx="229394" cy="229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>
            <a:off x="809090" y="5636871"/>
            <a:ext cx="5313918" cy="2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464043" y="4032701"/>
            <a:ext cx="13629" cy="125988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138739" y="5372351"/>
            <a:ext cx="639765" cy="608808"/>
            <a:chOff x="1638299" y="4786312"/>
            <a:chExt cx="639765" cy="608808"/>
          </a:xfrm>
        </p:grpSpPr>
        <p:grpSp>
          <p:nvGrpSpPr>
            <p:cNvPr id="109" name="Group 108"/>
            <p:cNvGrpSpPr/>
            <p:nvPr/>
          </p:nvGrpSpPr>
          <p:grpSpPr>
            <a:xfrm>
              <a:off x="1676401" y="4793457"/>
              <a:ext cx="601663" cy="601663"/>
              <a:chOff x="550862" y="3970734"/>
              <a:chExt cx="601663" cy="601663"/>
            </a:xfrm>
          </p:grpSpPr>
          <p:pic>
            <p:nvPicPr>
              <p:cNvPr id="111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2" y="3970734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776287" y="4258864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Pu</a:t>
                </a:r>
              </a:p>
            </p:txBody>
          </p:sp>
        </p:grpSp>
        <p:pic>
          <p:nvPicPr>
            <p:cNvPr id="110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299" y="4786312"/>
              <a:ext cx="229394" cy="22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Group 112"/>
          <p:cNvGrpSpPr/>
          <p:nvPr/>
        </p:nvGrpSpPr>
        <p:grpSpPr>
          <a:xfrm>
            <a:off x="1506868" y="5149993"/>
            <a:ext cx="2271704" cy="741266"/>
            <a:chOff x="4895850" y="4792367"/>
            <a:chExt cx="2271704" cy="741266"/>
          </a:xfrm>
        </p:grpSpPr>
        <p:sp>
          <p:nvSpPr>
            <p:cNvPr id="114" name="Rectangle 113"/>
            <p:cNvSpPr/>
            <p:nvPr/>
          </p:nvSpPr>
          <p:spPr>
            <a:xfrm>
              <a:off x="5051908" y="5066591"/>
              <a:ext cx="2115646" cy="4670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OK, here’s a protocol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895850" y="4792367"/>
              <a:ext cx="419100" cy="351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972504" y="4872126"/>
              <a:ext cx="280040" cy="277193"/>
              <a:chOff x="685006" y="4769644"/>
              <a:chExt cx="624682" cy="618331"/>
            </a:xfrm>
          </p:grpSpPr>
          <p:pic>
            <p:nvPicPr>
              <p:cNvPr id="117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006" y="4769644"/>
                <a:ext cx="229394" cy="229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5" name="Rectangle 124"/>
          <p:cNvSpPr/>
          <p:nvPr/>
        </p:nvSpPr>
        <p:spPr>
          <a:xfrm>
            <a:off x="6133327" y="5413783"/>
            <a:ext cx="2115646" cy="4670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OK, here’s a protocol</a:t>
            </a:r>
          </a:p>
        </p:txBody>
      </p:sp>
      <p:pic>
        <p:nvPicPr>
          <p:cNvPr id="41" name="Picture 2" descr="Image result for digicert icon">
            <a:extLst>
              <a:ext uri="{FF2B5EF4-FFF2-40B4-BE49-F238E27FC236}">
                <a16:creationId xmlns:a16="http://schemas.microsoft.com/office/drawing/2014/main" id="{C2F19076-AE3F-4023-9002-2D9A08D1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18" y="3750578"/>
            <a:ext cx="98039" cy="9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digicert icon">
            <a:extLst>
              <a:ext uri="{FF2B5EF4-FFF2-40B4-BE49-F238E27FC236}">
                <a16:creationId xmlns:a16="http://schemas.microsoft.com/office/drawing/2014/main" id="{5FABEDAC-79E9-4CCC-996E-C6C2EB14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98" y="3789823"/>
            <a:ext cx="162224" cy="1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Browser and Server Communicate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browser knows the server’s public key, it can safely communicate with the browser.</a:t>
            </a:r>
          </a:p>
          <a:p>
            <a:r>
              <a:rPr lang="en-US" dirty="0"/>
              <a:t>The browser can then send its own public key and/or establish a long, safe key (one-time pad).</a:t>
            </a:r>
          </a:p>
        </p:txBody>
      </p:sp>
      <p:pic>
        <p:nvPicPr>
          <p:cNvPr id="60" name="Picture 8" descr="http://ts1.mm.bing.net/th?id=HN.608024428380555544&amp;w=98&amp;h=108&amp;c=8&amp;pid=3.1&amp;qlt=90&amp;rm=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08" y="4507396"/>
            <a:ext cx="667545" cy="7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9" y="4459301"/>
            <a:ext cx="831850" cy="8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60" idx="3"/>
            <a:endCxn id="41" idx="1"/>
          </p:cNvCxnSpPr>
          <p:nvPr/>
        </p:nvCxnSpPr>
        <p:spPr>
          <a:xfrm flipV="1">
            <a:off x="3388353" y="4875227"/>
            <a:ext cx="191105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Kerckhoffs's</a:t>
            </a:r>
            <a:r>
              <a:rPr lang="en-US" b="1" dirty="0"/>
              <a:t> principle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 tooltip="Cryptosystem"/>
              </a:rPr>
              <a:t>cryptosystem</a:t>
            </a:r>
            <a:r>
              <a:rPr lang="en-US" dirty="0"/>
              <a:t> should be secure even if everything about the system, except the </a:t>
            </a:r>
            <a:r>
              <a:rPr lang="en-US" dirty="0">
                <a:hlinkClick r:id="rId3" tooltip="Cryptographic key"/>
              </a:rPr>
              <a:t>key</a:t>
            </a:r>
            <a:r>
              <a:rPr lang="en-US" dirty="0"/>
              <a:t>, is public knowledge.</a:t>
            </a:r>
          </a:p>
          <a:p>
            <a:pPr marL="0" indent="0">
              <a:buNone/>
            </a:pPr>
            <a:r>
              <a:rPr lang="en-US" sz="2000" dirty="0"/>
              <a:t>[Right off Wikipedia]</a:t>
            </a:r>
          </a:p>
        </p:txBody>
      </p:sp>
    </p:spTree>
    <p:extLst>
      <p:ext uri="{BB962C8B-B14F-4D97-AF65-F5344CB8AC3E}">
        <p14:creationId xmlns:p14="http://schemas.microsoft.com/office/powerpoint/2010/main" val="4966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883400" cy="2890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SSL encryption has three actors:</a:t>
            </a:r>
          </a:p>
          <a:p>
            <a:r>
              <a:rPr lang="en-US" dirty="0"/>
              <a:t>The Certificate Authority or CA (e.g. DigiCert)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server, or the website you visit (e.g. Bank.com)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You, interacting through a browser (e.g. Chrome)</a:t>
            </a:r>
          </a:p>
        </p:txBody>
      </p:sp>
      <p:pic>
        <p:nvPicPr>
          <p:cNvPr id="1028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192463"/>
            <a:ext cx="1020762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s1.mm.bing.net/th?id=HN.608024428380555544&amp;w=98&amp;h=108&amp;c=8&amp;pid=3.1&amp;qlt=90&amp;rm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656" y="4453049"/>
            <a:ext cx="9334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digicert icon">
            <a:extLst>
              <a:ext uri="{FF2B5EF4-FFF2-40B4-BE49-F238E27FC236}">
                <a16:creationId xmlns:a16="http://schemas.microsoft.com/office/drawing/2014/main" id="{DC8DAD88-C4BE-40F8-B37E-3C5DBC3F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656" y="1825625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9692" y="2274069"/>
            <a:ext cx="3364616" cy="9005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Message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9692" y="3573721"/>
            <a:ext cx="3364616" cy="9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Signed Message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9692" y="4879264"/>
            <a:ext cx="3364616" cy="1030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Message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3184" y="3323291"/>
            <a:ext cx="1246931" cy="500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3183" y="4649809"/>
            <a:ext cx="1246931" cy="4589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354927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long, long time 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 generated a long public and private key.</a:t>
            </a:r>
          </a:p>
          <a:p>
            <a:r>
              <a:rPr lang="en-US" dirty="0"/>
              <a:t>This was distributed publicly.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03760" y="4372267"/>
            <a:ext cx="601663" cy="601663"/>
            <a:chOff x="550862" y="3970734"/>
            <a:chExt cx="601663" cy="601663"/>
          </a:xfrm>
        </p:grpSpPr>
        <p:pic>
          <p:nvPicPr>
            <p:cNvPr id="2050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3" b="88406" l="4831" r="956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970734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76287" y="4258864"/>
              <a:ext cx="37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5384" y="4365122"/>
            <a:ext cx="601663" cy="601663"/>
            <a:chOff x="1300162" y="4000498"/>
            <a:chExt cx="601663" cy="601663"/>
          </a:xfrm>
        </p:grpSpPr>
        <p:pic>
          <p:nvPicPr>
            <p:cNvPr id="10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3" b="88406" l="4831" r="95652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62" y="4000498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525587" y="4288628"/>
              <a:ext cx="37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</a:t>
              </a:r>
              <a:endParaRPr lang="en-US" sz="1400" dirty="0"/>
            </a:p>
          </p:txBody>
        </p:sp>
      </p:grpSp>
      <p:cxnSp>
        <p:nvCxnSpPr>
          <p:cNvPr id="16" name="Straight Arrow Connector 15"/>
          <p:cNvCxnSpPr>
            <a:cxnSpLocks/>
            <a:endCxn id="10" idx="0"/>
          </p:cNvCxnSpPr>
          <p:nvPr/>
        </p:nvCxnSpPr>
        <p:spPr>
          <a:xfrm flipH="1">
            <a:off x="2336216" y="4002379"/>
            <a:ext cx="429418" cy="36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050" idx="0"/>
          </p:cNvCxnSpPr>
          <p:nvPr/>
        </p:nvCxnSpPr>
        <p:spPr>
          <a:xfrm>
            <a:off x="2765634" y="4002379"/>
            <a:ext cx="538958" cy="36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http://ts1.mm.bing.net/th?id=HN.608052749398050348&amp;w=207&amp;h=207&amp;c=8&amp;pid=3.1&amp;qlt=90&amp;rm=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21" y="3191960"/>
            <a:ext cx="706438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ts1.mm.bing.net/th?id=HN.608024428380555544&amp;w=98&amp;h=108&amp;c=8&amp;pid=3.1&amp;qlt=90&amp;rm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21" y="3998409"/>
            <a:ext cx="706438" cy="77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s1.mm.bing.net/th?id=HN.608041870245168344&amp;w=207&amp;h=207&amp;c=8&amp;pid=3.1&amp;qlt=90&amp;rm=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46" y="4939145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ts1.mm.bing.net/th?id=HN.608019295891099091&amp;w=207&amp;h=207&amp;c=8&amp;pid=3.1&amp;qlt=90&amp;rm=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46" y="5810970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2050" idx="3"/>
            <a:endCxn id="2052" idx="1"/>
          </p:cNvCxnSpPr>
          <p:nvPr/>
        </p:nvCxnSpPr>
        <p:spPr>
          <a:xfrm flipV="1">
            <a:off x="3605423" y="3545179"/>
            <a:ext cx="1587498" cy="112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50" idx="3"/>
            <a:endCxn id="25" idx="1"/>
          </p:cNvCxnSpPr>
          <p:nvPr/>
        </p:nvCxnSpPr>
        <p:spPr>
          <a:xfrm flipV="1">
            <a:off x="3605423" y="4387671"/>
            <a:ext cx="1587498" cy="28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50" idx="3"/>
            <a:endCxn id="2056" idx="1"/>
          </p:cNvCxnSpPr>
          <p:nvPr/>
        </p:nvCxnSpPr>
        <p:spPr>
          <a:xfrm>
            <a:off x="3605423" y="4673099"/>
            <a:ext cx="1584323" cy="62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50" idx="3"/>
            <a:endCxn id="2058" idx="1"/>
          </p:cNvCxnSpPr>
          <p:nvPr/>
        </p:nvCxnSpPr>
        <p:spPr>
          <a:xfrm>
            <a:off x="3605423" y="4673099"/>
            <a:ext cx="1584323" cy="1492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" descr="Image result for digicert icon">
            <a:extLst>
              <a:ext uri="{FF2B5EF4-FFF2-40B4-BE49-F238E27FC236}">
                <a16:creationId xmlns:a16="http://schemas.microsoft.com/office/drawing/2014/main" id="{E30F8630-D965-487D-B63F-F8A72D9B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09" y="297497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igicert icon">
            <a:extLst>
              <a:ext uri="{FF2B5EF4-FFF2-40B4-BE49-F238E27FC236}">
                <a16:creationId xmlns:a16="http://schemas.microsoft.com/office/drawing/2014/main" id="{6C0FC444-6099-430D-B8E4-B66EF02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0" y="4365122"/>
            <a:ext cx="259989" cy="25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igicert icon">
            <a:extLst>
              <a:ext uri="{FF2B5EF4-FFF2-40B4-BE49-F238E27FC236}">
                <a16:creationId xmlns:a16="http://schemas.microsoft.com/office/drawing/2014/main" id="{4AF8FB57-DD8A-4225-8884-BE57C1DF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85" y="4372267"/>
            <a:ext cx="259989" cy="25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>
            <a:stCxn id="2050" idx="3"/>
            <a:endCxn id="22" idx="1"/>
          </p:cNvCxnSpPr>
          <p:nvPr/>
        </p:nvCxnSpPr>
        <p:spPr>
          <a:xfrm>
            <a:off x="2278064" y="5094289"/>
            <a:ext cx="4627561" cy="8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time 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created a public and private key.</a:t>
            </a:r>
          </a:p>
          <a:p>
            <a:r>
              <a:rPr lang="en-US" dirty="0"/>
              <a:t>The server requested a certificate from a CA.</a:t>
            </a:r>
          </a:p>
          <a:p>
            <a:r>
              <a:rPr lang="en-US" dirty="0"/>
              <a:t>The CA signed the server’s name and key with the CA’s private key.  This is the server’s certificate.</a:t>
            </a: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1008857" y="4423569"/>
            <a:ext cx="429418" cy="36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50" idx="0"/>
          </p:cNvCxnSpPr>
          <p:nvPr/>
        </p:nvCxnSpPr>
        <p:spPr>
          <a:xfrm>
            <a:off x="1438275" y="4423569"/>
            <a:ext cx="538958" cy="36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" y="3577132"/>
            <a:ext cx="831850" cy="8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85006" y="4769644"/>
            <a:ext cx="624682" cy="618331"/>
            <a:chOff x="685006" y="4769644"/>
            <a:chExt cx="624682" cy="618331"/>
          </a:xfrm>
        </p:grpSpPr>
        <p:grpSp>
          <p:nvGrpSpPr>
            <p:cNvPr id="6" name="Group 5"/>
            <p:cNvGrpSpPr/>
            <p:nvPr/>
          </p:nvGrpSpPr>
          <p:grpSpPr>
            <a:xfrm>
              <a:off x="708025" y="4786312"/>
              <a:ext cx="601663" cy="601663"/>
              <a:chOff x="708025" y="4786312"/>
              <a:chExt cx="601663" cy="601663"/>
            </a:xfrm>
          </p:grpSpPr>
          <p:pic>
            <p:nvPicPr>
              <p:cNvPr id="10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933450" y="5074442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Pr</a:t>
                </a:r>
                <a:endParaRPr lang="en-US" sz="1400" dirty="0"/>
              </a:p>
            </p:txBody>
          </p:sp>
        </p:grpSp>
        <p:pic>
          <p:nvPicPr>
            <p:cNvPr id="24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06" y="4769644"/>
              <a:ext cx="229394" cy="22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638299" y="4786312"/>
            <a:ext cx="639765" cy="608808"/>
            <a:chOff x="1638299" y="4786312"/>
            <a:chExt cx="639765" cy="608808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1" y="4793457"/>
              <a:ext cx="601663" cy="601663"/>
              <a:chOff x="550862" y="3970734"/>
              <a:chExt cx="601663" cy="601663"/>
            </a:xfrm>
          </p:grpSpPr>
          <p:pic>
            <p:nvPicPr>
              <p:cNvPr id="2050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2" y="3970734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76287" y="4258864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Pu</a:t>
                </a:r>
              </a:p>
            </p:txBody>
          </p:sp>
        </p:grpSp>
        <p:pic>
          <p:nvPicPr>
            <p:cNvPr id="27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299" y="4786312"/>
              <a:ext cx="229394" cy="22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989910" y="4794648"/>
            <a:ext cx="601663" cy="601663"/>
            <a:chOff x="1300162" y="4000498"/>
            <a:chExt cx="601663" cy="601663"/>
          </a:xfrm>
        </p:grpSpPr>
        <p:pic>
          <p:nvPicPr>
            <p:cNvPr id="32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83" b="88406" l="4831" r="95652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62" y="4000498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525587" y="4288628"/>
              <a:ext cx="37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</a:t>
              </a:r>
              <a:endParaRPr lang="en-US" sz="1400" dirty="0"/>
            </a:p>
          </p:txBody>
        </p:sp>
      </p:grpSp>
      <p:grpSp>
        <p:nvGrpSpPr>
          <p:cNvPr id="2066" name="Group 2065"/>
          <p:cNvGrpSpPr/>
          <p:nvPr/>
        </p:nvGrpSpPr>
        <p:grpSpPr>
          <a:xfrm>
            <a:off x="6762750" y="4238625"/>
            <a:ext cx="1724025" cy="1314450"/>
            <a:chOff x="6762750" y="4238625"/>
            <a:chExt cx="1724025" cy="1314450"/>
          </a:xfrm>
        </p:grpSpPr>
        <p:grpSp>
          <p:nvGrpSpPr>
            <p:cNvPr id="26" name="Group 25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Group 40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676401" y="4793457"/>
                  <a:ext cx="601663" cy="601663"/>
                  <a:chOff x="550862" y="3970734"/>
                  <a:chExt cx="601663" cy="601663"/>
                </a:xfrm>
              </p:grpSpPr>
              <p:pic>
                <p:nvPicPr>
                  <p:cNvPr id="44" name="Picture 2" descr="http://ts1.mm.bing.net/th?id=HN.607999298530511375&amp;w=207&amp;h=207&amp;c=8&amp;pid=3.1&amp;qlt=90&amp;rm=2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83" b="88406" l="4831" r="95652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0862" y="3970734"/>
                    <a:ext cx="601663" cy="6016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76287" y="4258864"/>
                    <a:ext cx="376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Pu</a:t>
                    </a:r>
                  </a:p>
                </p:txBody>
              </p:sp>
            </p:grpSp>
            <p:pic>
              <p:nvPicPr>
                <p:cNvPr id="43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7" name="Group 46"/>
            <p:cNvGrpSpPr/>
            <p:nvPr/>
          </p:nvGrpSpPr>
          <p:grpSpPr>
            <a:xfrm>
              <a:off x="6762750" y="4238625"/>
              <a:ext cx="546576" cy="500860"/>
              <a:chOff x="6762750" y="4333875"/>
              <a:chExt cx="546576" cy="50086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2" y="4421732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061" name="Straight Connector 2060"/>
          <p:cNvCxnSpPr/>
          <p:nvPr/>
        </p:nvCxnSpPr>
        <p:spPr>
          <a:xfrm>
            <a:off x="7496175" y="5553075"/>
            <a:ext cx="0" cy="790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438275" y="6343650"/>
            <a:ext cx="6057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67" name="Rectangle 2066"/>
          <p:cNvSpPr/>
          <p:nvPr/>
        </p:nvSpPr>
        <p:spPr>
          <a:xfrm>
            <a:off x="2743200" y="4652567"/>
            <a:ext cx="1632030" cy="9005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5" name="Straight Arrow Connector 2064"/>
          <p:cNvCxnSpPr/>
          <p:nvPr/>
        </p:nvCxnSpPr>
        <p:spPr>
          <a:xfrm flipV="1">
            <a:off x="1438275" y="5382219"/>
            <a:ext cx="0" cy="961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4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36" y="4783732"/>
            <a:ext cx="598486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ts1.mm.bing.net/th?id=HN.607999298530511375&amp;w=207&amp;h=207&amp;c=8&amp;pid=3.1&amp;qlt=90&amp;rm=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" b="88406" l="4831" r="956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39" y="4800602"/>
            <a:ext cx="601663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65364" y="5088732"/>
            <a:ext cx="37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</a:t>
            </a:r>
          </a:p>
        </p:txBody>
      </p:sp>
      <p:pic>
        <p:nvPicPr>
          <p:cNvPr id="87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37" y="4793457"/>
            <a:ext cx="229394" cy="2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digicert icon">
            <a:extLst>
              <a:ext uri="{FF2B5EF4-FFF2-40B4-BE49-F238E27FC236}">
                <a16:creationId xmlns:a16="http://schemas.microsoft.com/office/drawing/2014/main" id="{ED55FA21-A1DA-4C11-81DE-6491AFE8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14" y="4786802"/>
            <a:ext cx="259989" cy="25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igicert icon">
            <a:extLst>
              <a:ext uri="{FF2B5EF4-FFF2-40B4-BE49-F238E27FC236}">
                <a16:creationId xmlns:a16="http://schemas.microsoft.com/office/drawing/2014/main" id="{7E8EFB88-E0FE-42C3-BFD4-51285ED4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48" y="4001294"/>
            <a:ext cx="672400" cy="6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digicert icon">
            <a:extLst>
              <a:ext uri="{FF2B5EF4-FFF2-40B4-BE49-F238E27FC236}">
                <a16:creationId xmlns:a16="http://schemas.microsoft.com/office/drawing/2014/main" id="{BE2104C2-D9A7-426F-9198-8D5F805E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12" y="4278990"/>
            <a:ext cx="189826" cy="18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Initiating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securely communicate with the server</a:t>
            </a:r>
          </a:p>
          <a:p>
            <a:r>
              <a:rPr lang="en-US" dirty="0"/>
              <a:t>Your browser creates a public and private key</a:t>
            </a:r>
          </a:p>
          <a:p>
            <a:r>
              <a:rPr lang="en-US" dirty="0"/>
              <a:t>Your browsers sends a request to the server.</a:t>
            </a: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1008857" y="4423569"/>
            <a:ext cx="429418" cy="36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50" idx="0"/>
          </p:cNvCxnSpPr>
          <p:nvPr/>
        </p:nvCxnSpPr>
        <p:spPr>
          <a:xfrm>
            <a:off x="1438275" y="4423569"/>
            <a:ext cx="538958" cy="36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9" name="Picture 8" descr="http://ts1.mm.bing.net/th?id=HN.608024428380555544&amp;w=98&amp;h=108&amp;c=8&amp;pid=3.1&amp;qlt=90&amp;rm=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" y="3689049"/>
            <a:ext cx="667545" cy="7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86652" y="4786312"/>
            <a:ext cx="623036" cy="601663"/>
            <a:chOff x="686652" y="4786312"/>
            <a:chExt cx="623036" cy="601663"/>
          </a:xfrm>
        </p:grpSpPr>
        <p:grpSp>
          <p:nvGrpSpPr>
            <p:cNvPr id="6" name="Group 5"/>
            <p:cNvGrpSpPr/>
            <p:nvPr/>
          </p:nvGrpSpPr>
          <p:grpSpPr>
            <a:xfrm>
              <a:off x="708025" y="4786312"/>
              <a:ext cx="601663" cy="601663"/>
              <a:chOff x="708025" y="4786312"/>
              <a:chExt cx="601663" cy="601663"/>
            </a:xfrm>
          </p:grpSpPr>
          <p:pic>
            <p:nvPicPr>
              <p:cNvPr id="10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933450" y="5074442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Pr</a:t>
                </a:r>
                <a:endParaRPr lang="en-US" sz="1400" dirty="0"/>
              </a:p>
            </p:txBody>
          </p:sp>
        </p:grpSp>
        <p:pic>
          <p:nvPicPr>
            <p:cNvPr id="49" name="Picture 8" descr="http://ts1.mm.bing.net/th?id=HN.608024428380555544&amp;w=98&amp;h=108&amp;c=8&amp;pid=3.1&amp;qlt=90&amp;rm=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52" y="4786312"/>
              <a:ext cx="193618" cy="21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651002" y="4786312"/>
            <a:ext cx="627062" cy="608808"/>
            <a:chOff x="1651002" y="4786312"/>
            <a:chExt cx="627062" cy="608808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1" y="4793457"/>
              <a:ext cx="601663" cy="601663"/>
              <a:chOff x="550862" y="3970734"/>
              <a:chExt cx="601663" cy="601663"/>
            </a:xfrm>
          </p:grpSpPr>
          <p:pic>
            <p:nvPicPr>
              <p:cNvPr id="2050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2" y="3970734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76287" y="4258864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Pu</a:t>
                </a:r>
              </a:p>
            </p:txBody>
          </p:sp>
        </p:grpSp>
        <p:pic>
          <p:nvPicPr>
            <p:cNvPr id="50" name="Picture 8" descr="http://ts1.mm.bing.net/th?id=HN.608024428380555544&amp;w=98&amp;h=108&amp;c=8&amp;pid=3.1&amp;qlt=90&amp;rm=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002" y="4786312"/>
              <a:ext cx="193618" cy="21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941" y="3785479"/>
            <a:ext cx="831850" cy="8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6131916" y="4617331"/>
            <a:ext cx="986942" cy="752475"/>
            <a:chOff x="6762750" y="4238625"/>
            <a:chExt cx="1724025" cy="1314450"/>
          </a:xfrm>
        </p:grpSpPr>
        <p:grpSp>
          <p:nvGrpSpPr>
            <p:cNvPr id="57" name="Group 56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Group 64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68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8" name="Group 57"/>
            <p:cNvGrpSpPr/>
            <p:nvPr/>
          </p:nvGrpSpPr>
          <p:grpSpPr>
            <a:xfrm>
              <a:off x="6762750" y="4238625"/>
              <a:ext cx="546576" cy="500860"/>
              <a:chOff x="6762750" y="4333875"/>
              <a:chExt cx="546576" cy="50086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6835298" y="4416827"/>
                <a:ext cx="474028" cy="417908"/>
                <a:chOff x="1211262" y="3993353"/>
                <a:chExt cx="690563" cy="608808"/>
              </a:xfrm>
            </p:grpSpPr>
            <p:pic>
              <p:nvPicPr>
                <p:cNvPr id="61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483" b="88406" l="4831" r="95652"/>
                          </a14:imgEffect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162" y="4000498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Verisign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1262" y="3993353"/>
                  <a:ext cx="295275" cy="295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70" name="Group 69"/>
          <p:cNvGrpSpPr/>
          <p:nvPr/>
        </p:nvGrpSpPr>
        <p:grpSpPr>
          <a:xfrm>
            <a:off x="7481292" y="4791525"/>
            <a:ext cx="624682" cy="618331"/>
            <a:chOff x="685006" y="4769644"/>
            <a:chExt cx="624682" cy="618331"/>
          </a:xfrm>
        </p:grpSpPr>
        <p:pic>
          <p:nvPicPr>
            <p:cNvPr id="73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3" b="88406" l="4831" r="95652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86312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06" y="4769644"/>
              <a:ext cx="229394" cy="22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8256387" y="4759755"/>
            <a:ext cx="639765" cy="608808"/>
            <a:chOff x="1638299" y="4786312"/>
            <a:chExt cx="639765" cy="608808"/>
          </a:xfrm>
        </p:grpSpPr>
        <p:pic>
          <p:nvPicPr>
            <p:cNvPr id="79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3" b="88406" l="4831" r="956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1" y="4793457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299" y="4786312"/>
              <a:ext cx="229394" cy="22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/>
          <p:cNvCxnSpPr>
            <a:stCxn id="39" idx="3"/>
          </p:cNvCxnSpPr>
          <p:nvPr/>
        </p:nvCxnSpPr>
        <p:spPr>
          <a:xfrm>
            <a:off x="1771651" y="4056881"/>
            <a:ext cx="5576290" cy="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38425" y="3689049"/>
            <a:ext cx="2476500" cy="570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794002" y="3854473"/>
            <a:ext cx="416952" cy="404814"/>
            <a:chOff x="1651002" y="4786312"/>
            <a:chExt cx="627062" cy="608808"/>
          </a:xfrm>
        </p:grpSpPr>
        <p:pic>
          <p:nvPicPr>
            <p:cNvPr id="84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83" b="88406" l="4831" r="956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1" y="4793457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 descr="http://ts1.mm.bing.net/th?id=HN.608024428380555544&amp;w=98&amp;h=108&amp;c=8&amp;pid=3.1&amp;qlt=90&amp;rm=2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002" y="4786312"/>
              <a:ext cx="193618" cy="21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3210953" y="3778273"/>
            <a:ext cx="20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Talk Privately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31916" y="4617331"/>
            <a:ext cx="986942" cy="752475"/>
            <a:chOff x="6762750" y="4238625"/>
            <a:chExt cx="1724025" cy="1314450"/>
          </a:xfrm>
        </p:grpSpPr>
        <p:grpSp>
          <p:nvGrpSpPr>
            <p:cNvPr id="45" name="Group 44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55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6" name="Group 45"/>
            <p:cNvGrpSpPr/>
            <p:nvPr/>
          </p:nvGrpSpPr>
          <p:grpSpPr>
            <a:xfrm>
              <a:off x="6762750" y="4238625"/>
              <a:ext cx="546577" cy="500860"/>
              <a:chOff x="6762750" y="4333875"/>
              <a:chExt cx="546577" cy="5008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3" y="4421729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9" name="Picture 2" descr="Image result for digicert icon">
            <a:extLst>
              <a:ext uri="{FF2B5EF4-FFF2-40B4-BE49-F238E27FC236}">
                <a16:creationId xmlns:a16="http://schemas.microsoft.com/office/drawing/2014/main" id="{9AA11D39-A1F9-421D-B1FC-C9E480CC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24" y="4645544"/>
            <a:ext cx="116032" cy="1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flipV="1">
            <a:off x="661983" y="6107002"/>
            <a:ext cx="4830306" cy="1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" idx="2"/>
          </p:cNvCxnSpPr>
          <p:nvPr/>
        </p:nvCxnSpPr>
        <p:spPr>
          <a:xfrm>
            <a:off x="1328936" y="4285795"/>
            <a:ext cx="0" cy="1593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2289" y="5610621"/>
            <a:ext cx="3494557" cy="1030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The Server’s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generates its response and signs it</a:t>
            </a:r>
          </a:p>
          <a:p>
            <a:r>
              <a:rPr lang="en-US" dirty="0"/>
              <a:t>It combines that with its certificate</a:t>
            </a:r>
          </a:p>
          <a:p>
            <a:r>
              <a:rPr lang="en-US" dirty="0"/>
              <a:t>Then it encrypts that with your public key</a:t>
            </a:r>
          </a:p>
        </p:txBody>
      </p:sp>
      <p:pic>
        <p:nvPicPr>
          <p:cNvPr id="54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1" y="3453943"/>
            <a:ext cx="831850" cy="8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1030153" y="5010944"/>
            <a:ext cx="624682" cy="618331"/>
            <a:chOff x="685006" y="4769644"/>
            <a:chExt cx="624682" cy="618331"/>
          </a:xfrm>
        </p:grpSpPr>
        <p:pic>
          <p:nvPicPr>
            <p:cNvPr id="73" name="Picture 2" descr="http://ts1.mm.bing.net/th?id=HN.607999298530511375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3" b="88406" l="4831" r="95652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86312"/>
              <a:ext cx="601663" cy="60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ts1.mm.bing.net/th?id=HN.608039851612176530&amp;w=207&amp;h=207&amp;c=8&amp;pid=3.1&amp;qlt=90&amp;rm=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06" y="4769644"/>
              <a:ext cx="229394" cy="22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angle 41"/>
          <p:cNvSpPr/>
          <p:nvPr/>
        </p:nvSpPr>
        <p:spPr>
          <a:xfrm>
            <a:off x="252593" y="4420731"/>
            <a:ext cx="2152686" cy="3546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OK, here’s a 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71030" y="5785995"/>
            <a:ext cx="2271704" cy="741266"/>
            <a:chOff x="4895850" y="4792367"/>
            <a:chExt cx="2271704" cy="741266"/>
          </a:xfrm>
        </p:grpSpPr>
        <p:sp>
          <p:nvSpPr>
            <p:cNvPr id="43" name="Rectangle 42"/>
            <p:cNvSpPr/>
            <p:nvPr/>
          </p:nvSpPr>
          <p:spPr>
            <a:xfrm>
              <a:off x="5051908" y="5066591"/>
              <a:ext cx="2115646" cy="4670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OK, here’s a protocol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5850" y="4792367"/>
              <a:ext cx="419100" cy="351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972504" y="4872126"/>
              <a:ext cx="280040" cy="277193"/>
              <a:chOff x="685006" y="4769644"/>
              <a:chExt cx="624682" cy="618331"/>
            </a:xfrm>
          </p:grpSpPr>
          <p:pic>
            <p:nvPicPr>
              <p:cNvPr id="45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006" y="4769644"/>
                <a:ext cx="229394" cy="229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7904769" y="5763659"/>
            <a:ext cx="986942" cy="752475"/>
            <a:chOff x="6762750" y="4238625"/>
            <a:chExt cx="1724025" cy="1314450"/>
          </a:xfrm>
        </p:grpSpPr>
        <p:grpSp>
          <p:nvGrpSpPr>
            <p:cNvPr id="55" name="Group 54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80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6" name="Group 65"/>
            <p:cNvGrpSpPr/>
            <p:nvPr/>
          </p:nvGrpSpPr>
          <p:grpSpPr>
            <a:xfrm>
              <a:off x="6762750" y="4238625"/>
              <a:ext cx="546577" cy="500860"/>
              <a:chOff x="6762750" y="4333875"/>
              <a:chExt cx="546577" cy="50086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3" y="4421729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5357821" y="5256887"/>
            <a:ext cx="624086" cy="458909"/>
            <a:chOff x="4748221" y="5256887"/>
            <a:chExt cx="624086" cy="458909"/>
          </a:xfrm>
        </p:grpSpPr>
        <p:sp>
          <p:nvSpPr>
            <p:cNvPr id="18" name="Rectangle 17"/>
            <p:cNvSpPr/>
            <p:nvPr/>
          </p:nvSpPr>
          <p:spPr>
            <a:xfrm>
              <a:off x="4748221" y="5256887"/>
              <a:ext cx="624086" cy="4589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833946" y="5298003"/>
              <a:ext cx="427430" cy="417462"/>
              <a:chOff x="1622035" y="4754391"/>
              <a:chExt cx="656029" cy="640729"/>
            </a:xfrm>
          </p:grpSpPr>
          <p:pic>
            <p:nvPicPr>
              <p:cNvPr id="88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1" y="4793457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" descr="http://ts1.mm.bing.net/th?id=HN.608024428380555544&amp;w=98&amp;h=108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35" y="4754391"/>
                <a:ext cx="270367" cy="2979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5" name="Group 94"/>
          <p:cNvGrpSpPr/>
          <p:nvPr/>
        </p:nvGrpSpPr>
        <p:grpSpPr>
          <a:xfrm>
            <a:off x="242883" y="5605283"/>
            <a:ext cx="2632558" cy="741266"/>
            <a:chOff x="4895850" y="4792367"/>
            <a:chExt cx="2632558" cy="741266"/>
          </a:xfrm>
        </p:grpSpPr>
        <p:sp>
          <p:nvSpPr>
            <p:cNvPr id="96" name="Rectangle 95"/>
            <p:cNvSpPr/>
            <p:nvPr/>
          </p:nvSpPr>
          <p:spPr>
            <a:xfrm>
              <a:off x="5051908" y="5066591"/>
              <a:ext cx="2476500" cy="4670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OK, here’s a protocol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95850" y="4792367"/>
              <a:ext cx="419100" cy="351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972504" y="4872126"/>
              <a:ext cx="280040" cy="277193"/>
              <a:chOff x="685006" y="4769644"/>
              <a:chExt cx="624682" cy="618331"/>
            </a:xfrm>
          </p:grpSpPr>
          <p:pic>
            <p:nvPicPr>
              <p:cNvPr id="99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006" y="4769644"/>
                <a:ext cx="229394" cy="229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" name="Group 101"/>
          <p:cNvGrpSpPr/>
          <p:nvPr/>
        </p:nvGrpSpPr>
        <p:grpSpPr>
          <a:xfrm>
            <a:off x="3151048" y="5580178"/>
            <a:ext cx="986942" cy="752475"/>
            <a:chOff x="6762750" y="4238625"/>
            <a:chExt cx="1724025" cy="1314450"/>
          </a:xfrm>
        </p:grpSpPr>
        <p:grpSp>
          <p:nvGrpSpPr>
            <p:cNvPr id="104" name="Group 103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oup 109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111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5" name="Group 104"/>
            <p:cNvGrpSpPr/>
            <p:nvPr/>
          </p:nvGrpSpPr>
          <p:grpSpPr>
            <a:xfrm>
              <a:off x="6762750" y="4238625"/>
              <a:ext cx="546577" cy="500860"/>
              <a:chOff x="6762750" y="4333875"/>
              <a:chExt cx="546577" cy="50086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3" y="4421729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3" name="Group 112"/>
          <p:cNvGrpSpPr/>
          <p:nvPr/>
        </p:nvGrpSpPr>
        <p:grpSpPr>
          <a:xfrm>
            <a:off x="4442409" y="5834694"/>
            <a:ext cx="627062" cy="608808"/>
            <a:chOff x="1651002" y="4786312"/>
            <a:chExt cx="627062" cy="608808"/>
          </a:xfrm>
        </p:grpSpPr>
        <p:grpSp>
          <p:nvGrpSpPr>
            <p:cNvPr id="114" name="Group 113"/>
            <p:cNvGrpSpPr/>
            <p:nvPr/>
          </p:nvGrpSpPr>
          <p:grpSpPr>
            <a:xfrm>
              <a:off x="1676401" y="4793457"/>
              <a:ext cx="601663" cy="601663"/>
              <a:chOff x="550862" y="3970734"/>
              <a:chExt cx="601663" cy="601663"/>
            </a:xfrm>
          </p:grpSpPr>
          <p:pic>
            <p:nvPicPr>
              <p:cNvPr id="116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2" y="3970734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776287" y="4258864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Pu</a:t>
                </a:r>
              </a:p>
            </p:txBody>
          </p:sp>
        </p:grpSp>
        <p:pic>
          <p:nvPicPr>
            <p:cNvPr id="115" name="Picture 8" descr="http://ts1.mm.bing.net/th?id=HN.608024428380555544&amp;w=98&amp;h=108&amp;c=8&amp;pid=3.1&amp;qlt=90&amp;rm=2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002" y="4786312"/>
              <a:ext cx="193618" cy="21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Plus 25"/>
          <p:cNvSpPr/>
          <p:nvPr/>
        </p:nvSpPr>
        <p:spPr>
          <a:xfrm>
            <a:off x="2875441" y="5922331"/>
            <a:ext cx="352073" cy="3523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Image result for digicert icon">
            <a:extLst>
              <a:ext uri="{FF2B5EF4-FFF2-40B4-BE49-F238E27FC236}">
                <a16:creationId xmlns:a16="http://schemas.microsoft.com/office/drawing/2014/main" id="{7C74BF63-A72B-47DF-AF1B-A20AC21F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5" y="5625693"/>
            <a:ext cx="117140" cy="11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digicert icon">
            <a:extLst>
              <a:ext uri="{FF2B5EF4-FFF2-40B4-BE49-F238E27FC236}">
                <a16:creationId xmlns:a16="http://schemas.microsoft.com/office/drawing/2014/main" id="{7AA63DD9-A149-4306-B1AD-C7F9B102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56" y="5790847"/>
            <a:ext cx="133260" cy="13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/>
          <p:nvPr/>
        </p:nvCxnSpPr>
        <p:spPr>
          <a:xfrm flipV="1">
            <a:off x="431716" y="5176211"/>
            <a:ext cx="6362623" cy="22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3925" y="4707281"/>
            <a:ext cx="3494557" cy="1030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Browser Receives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sends its response to your browser</a:t>
            </a:r>
          </a:p>
          <a:p>
            <a:r>
              <a:rPr lang="en-US" dirty="0"/>
              <a:t>Your browser deciphers the message with its private key.</a:t>
            </a:r>
          </a:p>
          <a:p>
            <a:pPr lvl="1"/>
            <a:r>
              <a:rPr lang="en-US" dirty="0"/>
              <a:t>This has ensured the message’s privacy on the way to the browser</a:t>
            </a:r>
          </a:p>
        </p:txBody>
      </p:sp>
      <p:pic>
        <p:nvPicPr>
          <p:cNvPr id="54" name="Picture 4" descr="http://ts1.mm.bing.net/th?id=HN.608039851612176530&amp;w=207&amp;h=207&amp;c=8&amp;pid=3.1&amp;qlt=90&amp;rm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" y="4783101"/>
            <a:ext cx="831850" cy="8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152666" y="4882655"/>
            <a:ext cx="2271704" cy="741266"/>
            <a:chOff x="4895850" y="4792367"/>
            <a:chExt cx="2271704" cy="741266"/>
          </a:xfrm>
        </p:grpSpPr>
        <p:sp>
          <p:nvSpPr>
            <p:cNvPr id="43" name="Rectangle 42"/>
            <p:cNvSpPr/>
            <p:nvPr/>
          </p:nvSpPr>
          <p:spPr>
            <a:xfrm>
              <a:off x="5051908" y="5066591"/>
              <a:ext cx="2115646" cy="4670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OK, here’s a protocol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5850" y="4792367"/>
              <a:ext cx="419100" cy="351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972504" y="4872126"/>
              <a:ext cx="280040" cy="277193"/>
              <a:chOff x="685006" y="4769644"/>
              <a:chExt cx="624682" cy="618331"/>
            </a:xfrm>
          </p:grpSpPr>
          <p:pic>
            <p:nvPicPr>
              <p:cNvPr id="45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006" y="4769644"/>
                <a:ext cx="229394" cy="229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3486405" y="4860319"/>
            <a:ext cx="986942" cy="752475"/>
            <a:chOff x="6762750" y="4238625"/>
            <a:chExt cx="1724025" cy="1314450"/>
          </a:xfrm>
        </p:grpSpPr>
        <p:grpSp>
          <p:nvGrpSpPr>
            <p:cNvPr id="55" name="Group 54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80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6" name="Group 65"/>
            <p:cNvGrpSpPr/>
            <p:nvPr/>
          </p:nvGrpSpPr>
          <p:grpSpPr>
            <a:xfrm>
              <a:off x="6762750" y="4238625"/>
              <a:ext cx="546577" cy="500860"/>
              <a:chOff x="6762750" y="4333875"/>
              <a:chExt cx="546577" cy="50086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3" y="4421729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939457" y="4353547"/>
            <a:ext cx="624086" cy="458909"/>
            <a:chOff x="4748221" y="5256887"/>
            <a:chExt cx="624086" cy="458909"/>
          </a:xfrm>
        </p:grpSpPr>
        <p:sp>
          <p:nvSpPr>
            <p:cNvPr id="18" name="Rectangle 17"/>
            <p:cNvSpPr/>
            <p:nvPr/>
          </p:nvSpPr>
          <p:spPr>
            <a:xfrm>
              <a:off x="4748221" y="5256887"/>
              <a:ext cx="624086" cy="4589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833946" y="5298003"/>
              <a:ext cx="427430" cy="417462"/>
              <a:chOff x="1622035" y="4754391"/>
              <a:chExt cx="656029" cy="640729"/>
            </a:xfrm>
          </p:grpSpPr>
          <p:pic>
            <p:nvPicPr>
              <p:cNvPr id="88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83" b="88406" l="4831" r="956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1" y="4793457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" descr="http://ts1.mm.bing.net/th?id=HN.608024428380555544&amp;w=98&amp;h=108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35" y="4754391"/>
                <a:ext cx="270367" cy="2979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0" name="Picture 8" descr="http://ts1.mm.bing.net/th?id=HN.608024428380555544&amp;w=98&amp;h=108&amp;c=8&amp;pid=3.1&amp;qlt=90&amp;rm=2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18" y="4044201"/>
            <a:ext cx="667545" cy="7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4971518" y="4913322"/>
            <a:ext cx="623036" cy="601663"/>
            <a:chOff x="686652" y="4786312"/>
            <a:chExt cx="623036" cy="601663"/>
          </a:xfrm>
        </p:grpSpPr>
        <p:grpSp>
          <p:nvGrpSpPr>
            <p:cNvPr id="62" name="Group 61"/>
            <p:cNvGrpSpPr/>
            <p:nvPr/>
          </p:nvGrpSpPr>
          <p:grpSpPr>
            <a:xfrm>
              <a:off x="708025" y="4786312"/>
              <a:ext cx="601663" cy="601663"/>
              <a:chOff x="708025" y="4786312"/>
              <a:chExt cx="601663" cy="601663"/>
            </a:xfrm>
          </p:grpSpPr>
          <p:pic>
            <p:nvPicPr>
              <p:cNvPr id="64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933450" y="5074442"/>
                <a:ext cx="376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Pr</a:t>
                </a:r>
                <a:endParaRPr lang="en-US" sz="1400" dirty="0"/>
              </a:p>
            </p:txBody>
          </p:sp>
        </p:grpSp>
        <p:pic>
          <p:nvPicPr>
            <p:cNvPr id="63" name="Picture 8" descr="http://ts1.mm.bing.net/th?id=HN.608024428380555544&amp;w=98&amp;h=108&amp;c=8&amp;pid=3.1&amp;qlt=90&amp;rm=2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52" y="4786312"/>
              <a:ext cx="193618" cy="21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6088013" y="4291989"/>
            <a:ext cx="2271704" cy="741266"/>
            <a:chOff x="4895850" y="4792367"/>
            <a:chExt cx="2271704" cy="741266"/>
          </a:xfrm>
        </p:grpSpPr>
        <p:sp>
          <p:nvSpPr>
            <p:cNvPr id="77" name="Rectangle 76"/>
            <p:cNvSpPr/>
            <p:nvPr/>
          </p:nvSpPr>
          <p:spPr>
            <a:xfrm>
              <a:off x="5051908" y="5066591"/>
              <a:ext cx="2115646" cy="4670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OK, here’s a protocol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95850" y="4792367"/>
              <a:ext cx="419100" cy="351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972504" y="4872126"/>
              <a:ext cx="280040" cy="277193"/>
              <a:chOff x="685006" y="4769644"/>
              <a:chExt cx="624682" cy="618331"/>
            </a:xfrm>
          </p:grpSpPr>
          <p:pic>
            <p:nvPicPr>
              <p:cNvPr id="83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025" y="4786312"/>
                <a:ext cx="601663" cy="601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006" y="4769644"/>
                <a:ext cx="229394" cy="229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9" name="Group 88"/>
          <p:cNvGrpSpPr/>
          <p:nvPr/>
        </p:nvGrpSpPr>
        <p:grpSpPr>
          <a:xfrm>
            <a:off x="6563387" y="5276959"/>
            <a:ext cx="986942" cy="752475"/>
            <a:chOff x="6762750" y="4238625"/>
            <a:chExt cx="1724025" cy="1314450"/>
          </a:xfrm>
        </p:grpSpPr>
        <p:grpSp>
          <p:nvGrpSpPr>
            <p:cNvPr id="91" name="Group 90"/>
            <p:cNvGrpSpPr/>
            <p:nvPr/>
          </p:nvGrpSpPr>
          <p:grpSpPr>
            <a:xfrm>
              <a:off x="6905625" y="4652567"/>
              <a:ext cx="1581150" cy="900508"/>
              <a:chOff x="5953125" y="4652567"/>
              <a:chExt cx="1581150" cy="90050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5953125" y="4652567"/>
                <a:ext cx="1581150" cy="9005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Picture 4" descr="http://ts1.mm.bing.net/th?id=HN.608039851612176530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804" y="4783732"/>
                <a:ext cx="598486" cy="59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6755805" y="4793457"/>
                <a:ext cx="639765" cy="608808"/>
                <a:chOff x="1638299" y="4786312"/>
                <a:chExt cx="639765" cy="608808"/>
              </a:xfrm>
            </p:grpSpPr>
            <p:pic>
              <p:nvPicPr>
                <p:cNvPr id="121" name="Picture 2" descr="http://ts1.mm.bing.net/th?id=HN.607999298530511375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483" b="88406" l="4831" r="9565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1" y="4793457"/>
                  <a:ext cx="601663" cy="601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4" descr="http://ts1.mm.bing.net/th?id=HN.608039851612176530&amp;w=207&amp;h=207&amp;c=8&amp;pid=3.1&amp;qlt=90&amp;rm=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299" y="4786312"/>
                  <a:ext cx="229394" cy="22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92" name="Group 91"/>
            <p:cNvGrpSpPr/>
            <p:nvPr/>
          </p:nvGrpSpPr>
          <p:grpSpPr>
            <a:xfrm>
              <a:off x="6762750" y="4238625"/>
              <a:ext cx="546577" cy="500860"/>
              <a:chOff x="6762750" y="4333875"/>
              <a:chExt cx="546577" cy="5008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762750" y="4333875"/>
                <a:ext cx="546576" cy="5008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2" descr="http://ts1.mm.bing.net/th?id=HN.607999298530511375&amp;w=207&amp;h=207&amp;c=8&amp;pid=3.1&amp;qlt=90&amp;rm=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83" b="88406" l="4831" r="95652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323" y="4421729"/>
                <a:ext cx="413004" cy="41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3" name="Plus 122"/>
          <p:cNvSpPr/>
          <p:nvPr/>
        </p:nvSpPr>
        <p:spPr>
          <a:xfrm>
            <a:off x="7029138" y="5077609"/>
            <a:ext cx="352073" cy="3523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Image result for digicert icon">
            <a:extLst>
              <a:ext uri="{FF2B5EF4-FFF2-40B4-BE49-F238E27FC236}">
                <a16:creationId xmlns:a16="http://schemas.microsoft.com/office/drawing/2014/main" id="{1C9D7096-6986-4D3E-86FF-43C9416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32" y="4888695"/>
            <a:ext cx="98039" cy="9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digicert icon">
            <a:extLst>
              <a:ext uri="{FF2B5EF4-FFF2-40B4-BE49-F238E27FC236}">
                <a16:creationId xmlns:a16="http://schemas.microsoft.com/office/drawing/2014/main" id="{DE8BB84F-7DFC-487F-9304-5400A322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93" y="5286202"/>
            <a:ext cx="98039" cy="9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382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Security Slides</vt:lpstr>
      <vt:lpstr>Kerckhoffs's principle </vt:lpstr>
      <vt:lpstr>The Players</vt:lpstr>
      <vt:lpstr>Types of Messages</vt:lpstr>
      <vt:lpstr>A long, long time ago</vt:lpstr>
      <vt:lpstr>A long time ago</vt:lpstr>
      <vt:lpstr>Today – Initiating Communication</vt:lpstr>
      <vt:lpstr>Today – The Server’s Response</vt:lpstr>
      <vt:lpstr>Today – Browser Receives Response</vt:lpstr>
      <vt:lpstr>Today – Browser Parses Response</vt:lpstr>
      <vt:lpstr>Today – Browser and Server Communicate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25</dc:title>
  <dc:creator>Brian Ricks</dc:creator>
  <cp:lastModifiedBy>Brian Ricks</cp:lastModifiedBy>
  <cp:revision>10</cp:revision>
  <dcterms:created xsi:type="dcterms:W3CDTF">2015-11-23T17:02:31Z</dcterms:created>
  <dcterms:modified xsi:type="dcterms:W3CDTF">2019-10-24T11:51:21Z</dcterms:modified>
</cp:coreProperties>
</file>