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9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7F9C-569B-4599-9FBE-7BDEA28EC73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8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4.sv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5" Type="http://schemas.openxmlformats.org/officeDocument/2006/relationships/image" Target="../media/image28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2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28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28.svg"/><Relationship Id="rId12" Type="http://schemas.openxmlformats.org/officeDocument/2006/relationships/image" Target="../media/image5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 Layer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3550, Fall 2020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B. Ricks, PhD, @bricksphd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7D183CE-5A53-4A05-A73A-0D307D22E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500" y="6297658"/>
            <a:ext cx="1143000" cy="40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39748-854E-4EE3-9B38-DC1015C2BEA7}"/>
              </a:ext>
            </a:extLst>
          </p:cNvPr>
          <p:cNvSpPr txBox="1"/>
          <p:nvPr/>
        </p:nvSpPr>
        <p:spPr>
          <a:xfrm>
            <a:off x="7862278" y="6266821"/>
            <a:ext cx="2938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No, I didn’t make these fonts myself. Fonts courtesy my pro license of fontawesome.com </a:t>
            </a:r>
          </a:p>
        </p:txBody>
      </p:sp>
    </p:spTree>
    <p:extLst>
      <p:ext uri="{BB962C8B-B14F-4D97-AF65-F5344CB8AC3E}">
        <p14:creationId xmlns:p14="http://schemas.microsoft.com/office/powerpoint/2010/main" val="302214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1296770" y="4024749"/>
            <a:ext cx="5388413" cy="6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6770" y="4024749"/>
            <a:ext cx="0" cy="1612122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Browser Parses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browser deciphers the certificate with the CA’s public key.</a:t>
            </a:r>
          </a:p>
          <a:p>
            <a:r>
              <a:rPr lang="en-US" dirty="0"/>
              <a:t>The browser deciphers the message with the server’s public key, ensuring server’s identity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63409" y="3825264"/>
            <a:ext cx="1370793" cy="5155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cxnSpLocks/>
          </p:cNvCxnSpPr>
          <p:nvPr/>
        </p:nvCxnSpPr>
        <p:spPr>
          <a:xfrm>
            <a:off x="1296770" y="5601558"/>
            <a:ext cx="7984390" cy="2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</p:cNvCxnSpPr>
          <p:nvPr/>
        </p:nvCxnSpPr>
        <p:spPr>
          <a:xfrm>
            <a:off x="7287066" y="4414295"/>
            <a:ext cx="9636" cy="890779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509759" y="5413783"/>
            <a:ext cx="1512893" cy="4670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TLS Params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F6D476-4DF5-44AE-A63E-F8FFFEBD34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263" y="3641161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A158B0D-75A8-41D7-97F1-FEFC2201D908}"/>
              </a:ext>
            </a:extLst>
          </p:cNvPr>
          <p:cNvGrpSpPr/>
          <p:nvPr/>
        </p:nvGrpSpPr>
        <p:grpSpPr>
          <a:xfrm>
            <a:off x="4673667" y="3599497"/>
            <a:ext cx="1161732" cy="919342"/>
            <a:chOff x="3170413" y="4453213"/>
            <a:chExt cx="1161732" cy="919342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924C16A6-9586-4B38-B481-4C5A1489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17745" y="4458155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9CDB8E53-80FA-4A71-945A-F2238C26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70413" y="4453213"/>
              <a:ext cx="457200" cy="365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CA16A3-8219-4545-B8D0-1BEE9E727C2B}"/>
              </a:ext>
            </a:extLst>
          </p:cNvPr>
          <p:cNvGrpSpPr/>
          <p:nvPr/>
        </p:nvGrpSpPr>
        <p:grpSpPr>
          <a:xfrm>
            <a:off x="7115884" y="3856393"/>
            <a:ext cx="986232" cy="451626"/>
            <a:chOff x="6704978" y="3780502"/>
            <a:chExt cx="1497605" cy="685800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CB4FB06D-98F9-40ED-8AB7-96C8A898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04978" y="3780502"/>
              <a:ext cx="685800" cy="68580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7DDE06F-05EB-4F62-B7A8-72F912ADE6FA}"/>
                </a:ext>
              </a:extLst>
            </p:cNvPr>
            <p:cNvGrpSpPr/>
            <p:nvPr/>
          </p:nvGrpSpPr>
          <p:grpSpPr>
            <a:xfrm>
              <a:off x="7434057" y="3815426"/>
              <a:ext cx="768526" cy="620183"/>
              <a:chOff x="1467404" y="4779466"/>
              <a:chExt cx="1133117" cy="914400"/>
            </a:xfrm>
          </p:grpSpPr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0E88EBEA-F3FC-4E42-9BB7-1307E6F0C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86121" y="477946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04A2B38B-5654-4757-B198-6F22B686D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67404" y="477946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099D5E3-76BE-4E71-8BED-FE4AAE78107B}"/>
              </a:ext>
            </a:extLst>
          </p:cNvPr>
          <p:cNvGrpSpPr/>
          <p:nvPr/>
        </p:nvGrpSpPr>
        <p:grpSpPr>
          <a:xfrm>
            <a:off x="6685183" y="5301535"/>
            <a:ext cx="1133117" cy="914400"/>
            <a:chOff x="1467404" y="4779466"/>
            <a:chExt cx="1133117" cy="914400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4DA5086-8D0E-41A6-9A09-1AC1DF4A7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6121" y="4779466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B1E778A8-803B-4020-AB42-B10D34B32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7404" y="4779466"/>
              <a:ext cx="457200" cy="4572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A5B7A2-D904-4FE3-B08A-E37A2EE381EF}"/>
              </a:ext>
            </a:extLst>
          </p:cNvPr>
          <p:cNvGrpSpPr/>
          <p:nvPr/>
        </p:nvGrpSpPr>
        <p:grpSpPr>
          <a:xfrm>
            <a:off x="2041359" y="5147942"/>
            <a:ext cx="1695048" cy="741266"/>
            <a:chOff x="548760" y="5568520"/>
            <a:chExt cx="1695048" cy="74126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111ABDD-4AC3-49B4-AAF6-0FE335ACB708}"/>
                </a:ext>
              </a:extLst>
            </p:cNvPr>
            <p:cNvGrpSpPr/>
            <p:nvPr/>
          </p:nvGrpSpPr>
          <p:grpSpPr>
            <a:xfrm>
              <a:off x="548760" y="5568520"/>
              <a:ext cx="1695048" cy="741266"/>
              <a:chOff x="242883" y="5605283"/>
              <a:chExt cx="1695048" cy="741266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6717CFF-FA1F-43B6-87C3-A81891F51ED4}"/>
                  </a:ext>
                </a:extLst>
              </p:cNvPr>
              <p:cNvGrpSpPr/>
              <p:nvPr/>
            </p:nvGrpSpPr>
            <p:grpSpPr>
              <a:xfrm>
                <a:off x="242883" y="5605283"/>
                <a:ext cx="1695048" cy="741266"/>
                <a:chOff x="4895850" y="4792367"/>
                <a:chExt cx="1695048" cy="741266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D45F1BB-5E59-4A4C-B406-E7916DF93E04}"/>
                    </a:ext>
                  </a:extLst>
                </p:cNvPr>
                <p:cNvSpPr/>
                <p:nvPr/>
              </p:nvSpPr>
              <p:spPr>
                <a:xfrm>
                  <a:off x="5051908" y="5066591"/>
                  <a:ext cx="1538990" cy="46704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TLS Params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99CE1EA-BDE2-4ACD-A3DD-E5F053ED9F55}"/>
                    </a:ext>
                  </a:extLst>
                </p:cNvPr>
                <p:cNvSpPr/>
                <p:nvPr/>
              </p:nvSpPr>
              <p:spPr>
                <a:xfrm>
                  <a:off x="4895850" y="4792367"/>
                  <a:ext cx="419100" cy="3511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D30FF0F-413D-45C6-90D8-6B3B007D9B33}"/>
                  </a:ext>
                </a:extLst>
              </p:cNvPr>
              <p:cNvGrpSpPr/>
              <p:nvPr/>
            </p:nvGrpSpPr>
            <p:grpSpPr>
              <a:xfrm>
                <a:off x="311485" y="5634335"/>
                <a:ext cx="289368" cy="267554"/>
                <a:chOff x="347663" y="4785420"/>
                <a:chExt cx="997645" cy="922437"/>
              </a:xfrm>
            </p:grpSpPr>
            <p:pic>
              <p:nvPicPr>
                <p:cNvPr id="86" name="Graphic 85">
                  <a:extLst>
                    <a:ext uri="{FF2B5EF4-FFF2-40B4-BE49-F238E27FC236}">
                      <a16:creationId xmlns:a16="http://schemas.microsoft.com/office/drawing/2014/main" id="{EB4A5041-A08F-4733-B13A-2E88348007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908" y="479345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7" name="Graphic 86">
                  <a:extLst>
                    <a:ext uri="{FF2B5EF4-FFF2-40B4-BE49-F238E27FC236}">
                      <a16:creationId xmlns:a16="http://schemas.microsoft.com/office/drawing/2014/main" id="{16669E08-1640-4B65-97B9-469668A8C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7663" y="4785420"/>
                  <a:ext cx="457200" cy="4572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915ACCE0-AAE5-40FE-9312-FAB7ED5DF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1799" y="5945227"/>
              <a:ext cx="377511" cy="30200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40AAC6E-4B17-4003-8707-736626FDFFB9}"/>
              </a:ext>
            </a:extLst>
          </p:cNvPr>
          <p:cNvGrpSpPr/>
          <p:nvPr/>
        </p:nvGrpSpPr>
        <p:grpSpPr>
          <a:xfrm>
            <a:off x="2119213" y="3419271"/>
            <a:ext cx="1859500" cy="1026445"/>
            <a:chOff x="8286750" y="4807192"/>
            <a:chExt cx="2381248" cy="131445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9E59E35-CF2D-4F2F-8992-4DBEA5168538}"/>
                </a:ext>
              </a:extLst>
            </p:cNvPr>
            <p:cNvSpPr/>
            <p:nvPr/>
          </p:nvSpPr>
          <p:spPr>
            <a:xfrm>
              <a:off x="8429625" y="5221134"/>
              <a:ext cx="2238373" cy="9005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F0AE543-A50F-4FA2-9104-7FDD7563CC74}"/>
                </a:ext>
              </a:extLst>
            </p:cNvPr>
            <p:cNvSpPr/>
            <p:nvPr/>
          </p:nvSpPr>
          <p:spPr>
            <a:xfrm>
              <a:off x="8286750" y="4807192"/>
              <a:ext cx="546576" cy="5008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2B31D7B-99C5-4573-B76B-AC7693EA788B}"/>
                </a:ext>
              </a:extLst>
            </p:cNvPr>
            <p:cNvGrpSpPr/>
            <p:nvPr/>
          </p:nvGrpSpPr>
          <p:grpSpPr>
            <a:xfrm>
              <a:off x="8401050" y="4902047"/>
              <a:ext cx="350726" cy="319529"/>
              <a:chOff x="1139183" y="4406913"/>
              <a:chExt cx="1003676" cy="914400"/>
            </a:xfrm>
          </p:grpSpPr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FE6100C3-FCA4-46F4-9921-9994B0DD6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28459" y="44069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0" name="Graphic 129">
                <a:extLst>
                  <a:ext uri="{FF2B5EF4-FFF2-40B4-BE49-F238E27FC236}">
                    <a16:creationId xmlns:a16="http://schemas.microsoft.com/office/drawing/2014/main" id="{7C3A7846-1AF1-43F9-981F-844B0779E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9183" y="4458155"/>
                <a:ext cx="457200" cy="365760"/>
              </a:xfrm>
              <a:prstGeom prst="rect">
                <a:avLst/>
              </a:prstGeom>
            </p:spPr>
          </p:pic>
        </p:grp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C2814397-7AE1-4F72-A497-D512BCE4A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63690" y="5327100"/>
              <a:ext cx="685800" cy="685800"/>
            </a:xfrm>
            <a:prstGeom prst="rect">
              <a:avLst/>
            </a:prstGeom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A985330-E1E6-471E-82C9-77BC6CE49FB3}"/>
                </a:ext>
              </a:extLst>
            </p:cNvPr>
            <p:cNvGrpSpPr/>
            <p:nvPr/>
          </p:nvGrpSpPr>
          <p:grpSpPr>
            <a:xfrm>
              <a:off x="9592769" y="5362025"/>
              <a:ext cx="768526" cy="620183"/>
              <a:chOff x="1467404" y="4779466"/>
              <a:chExt cx="1133117" cy="914400"/>
            </a:xfrm>
          </p:grpSpPr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C403149C-9B90-4BA6-A8D1-EF1E33871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86121" y="477946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8" name="Graphic 127">
                <a:extLst>
                  <a:ext uri="{FF2B5EF4-FFF2-40B4-BE49-F238E27FC236}">
                    <a16:creationId xmlns:a16="http://schemas.microsoft.com/office/drawing/2014/main" id="{1C96C7D3-6B59-43D6-B1B8-D86B28E22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67404" y="4779466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72620395-BA93-4CAE-985B-7810B7D9F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04841" y="5502966"/>
              <a:ext cx="548640" cy="438912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66D2083B-FC2C-454E-A778-877F054A71F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97876" y="5482880"/>
            <a:ext cx="341970" cy="30397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31F2E3E-6466-4E72-9927-2ED2F04E913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2915" y="3896072"/>
            <a:ext cx="341970" cy="3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Browser and Server Communicate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browser knows the server’s public key, it can safely communicate with the browser.</a:t>
            </a:r>
          </a:p>
          <a:p>
            <a:r>
              <a:rPr lang="en-US" dirty="0"/>
              <a:t>The browser can then send its own public key and/or establish a long, safe key (~one-time pad).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912353" y="4875228"/>
            <a:ext cx="1911056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96AACDDB-9A60-45CD-B451-3F3D63E08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810" y="4418027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D95A518-4EFC-4DA1-84CF-120AA67134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5552" y="44180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2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Kerckhoffs's</a:t>
            </a:r>
            <a:r>
              <a:rPr lang="en-US" b="1" dirty="0"/>
              <a:t> principle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cryptosystem should be secure even if everything about the system, except the key, is public knowledge.</a:t>
            </a:r>
          </a:p>
          <a:p>
            <a:pPr marL="0" indent="0">
              <a:buNone/>
            </a:pPr>
            <a:r>
              <a:rPr lang="en-US" sz="2000" dirty="0"/>
              <a:t>[Wikipedia contributors. "</a:t>
            </a:r>
            <a:r>
              <a:rPr lang="en-US" sz="2000" dirty="0" err="1"/>
              <a:t>Kerckhoffs's</a:t>
            </a:r>
            <a:r>
              <a:rPr lang="en-US" sz="2000" dirty="0"/>
              <a:t> principle." Wikipedia, The Free Encyclopedia. Wikipedia, The Free Encyclopedia, 27 Jun. 2020. Web. 27 Oct. 2020.]</a:t>
            </a:r>
          </a:p>
        </p:txBody>
      </p:sp>
    </p:spTree>
    <p:extLst>
      <p:ext uri="{BB962C8B-B14F-4D97-AF65-F5344CB8AC3E}">
        <p14:creationId xmlns:p14="http://schemas.microsoft.com/office/powerpoint/2010/main" val="49661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- The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197850" cy="28903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TLS encryption has three actors:</a:t>
            </a:r>
          </a:p>
          <a:p>
            <a:r>
              <a:rPr lang="en-US" dirty="0"/>
              <a:t>The Certificate Authority (e.g. DigiCert)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server (e.g. YourSecureBank.com)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browser(e.g. Chrome)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B5CF5B4-206E-4EE6-8189-6816D059C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2704" y="2784538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ECCC30A-CBDE-4F5F-844A-5192F82E93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2703" y="1803235"/>
            <a:ext cx="914400" cy="7315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456113B-4B0D-4C04-982B-C5E19BDA55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2703" y="3948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8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Messages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3692" y="2274069"/>
            <a:ext cx="3364616" cy="9005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 Message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3692" y="3573721"/>
            <a:ext cx="3364616" cy="9005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Signed Message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3692" y="4879264"/>
            <a:ext cx="3364616" cy="10308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Encrypted Message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7185" y="3323291"/>
            <a:ext cx="1737447" cy="500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Private Key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7184" y="4649810"/>
            <a:ext cx="1737447" cy="458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Public Key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ECA48A-6E6A-45E0-9446-63A6829BA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4114" y="3436561"/>
            <a:ext cx="274320" cy="27432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FBB21B4-0B99-4651-9523-A9AB62B10B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4114" y="4736213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3695E35-BC87-4B2D-BD36-CE8EF5D21F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1778" y="5214423"/>
            <a:ext cx="523828" cy="59866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FA806D0-FBB8-4D10-A82F-08C20D2BA0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4158" y="2420228"/>
            <a:ext cx="713232" cy="63398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01D21A-EF23-4107-8912-9EBF561AF24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6454" y="3911487"/>
            <a:ext cx="548640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7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long, long time 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 generated a       public and       private key.</a:t>
            </a:r>
          </a:p>
          <a:p>
            <a:r>
              <a:rPr lang="en-US" dirty="0"/>
              <a:t>The public key was distributed publicly.</a:t>
            </a:r>
          </a:p>
        </p:txBody>
      </p:sp>
      <p:cxnSp>
        <p:nvCxnSpPr>
          <p:cNvPr id="16" name="Straight Arrow Connector 15"/>
          <p:cNvCxnSpPr>
            <a:cxnSpLocks/>
            <a:stCxn id="30" idx="2"/>
          </p:cNvCxnSpPr>
          <p:nvPr/>
        </p:nvCxnSpPr>
        <p:spPr>
          <a:xfrm flipH="1">
            <a:off x="3666859" y="3959569"/>
            <a:ext cx="704532" cy="44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30" idx="2"/>
            <a:endCxn id="36" idx="0"/>
          </p:cNvCxnSpPr>
          <p:nvPr/>
        </p:nvCxnSpPr>
        <p:spPr>
          <a:xfrm>
            <a:off x="4371391" y="3959569"/>
            <a:ext cx="1027554" cy="498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36" idx="3"/>
            <a:endCxn id="8" idx="1"/>
          </p:cNvCxnSpPr>
          <p:nvPr/>
        </p:nvCxnSpPr>
        <p:spPr>
          <a:xfrm flipV="1">
            <a:off x="5856146" y="3087979"/>
            <a:ext cx="2488999" cy="1827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36" idx="3"/>
            <a:endCxn id="14" idx="1"/>
          </p:cNvCxnSpPr>
          <p:nvPr/>
        </p:nvCxnSpPr>
        <p:spPr>
          <a:xfrm flipV="1">
            <a:off x="5856146" y="4110573"/>
            <a:ext cx="2488999" cy="804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36" idx="3"/>
            <a:endCxn id="17" idx="1"/>
          </p:cNvCxnSpPr>
          <p:nvPr/>
        </p:nvCxnSpPr>
        <p:spPr>
          <a:xfrm>
            <a:off x="5856146" y="4915356"/>
            <a:ext cx="2488999" cy="217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6" idx="3"/>
            <a:endCxn id="20" idx="1"/>
          </p:cNvCxnSpPr>
          <p:nvPr/>
        </p:nvCxnSpPr>
        <p:spPr>
          <a:xfrm>
            <a:off x="5856146" y="4915355"/>
            <a:ext cx="2488999" cy="1225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3346236-F159-4F63-9BE1-4EDA8C75C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144" y="2630779"/>
            <a:ext cx="914400" cy="9144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999C2E2-E1DF-40DE-9953-E3693EEB90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5144" y="3638624"/>
            <a:ext cx="914400" cy="94389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743F4DC-BB31-492F-B07E-3670110D22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144" y="4675964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9E9CACF-ADD0-4B83-925B-AD234BB0C7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5144" y="5683809"/>
            <a:ext cx="914400" cy="9144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50B37AE-28C7-4122-9AC6-BA3D2BF5403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4191" y="3228049"/>
            <a:ext cx="914400" cy="731520"/>
          </a:xfrm>
          <a:prstGeom prst="rect">
            <a:avLst/>
          </a:prstGeom>
        </p:spPr>
      </p:pic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622713DB-FD2D-4281-83C5-A2D169A58A13}"/>
              </a:ext>
            </a:extLst>
          </p:cNvPr>
          <p:cNvGrpSpPr/>
          <p:nvPr/>
        </p:nvGrpSpPr>
        <p:grpSpPr>
          <a:xfrm>
            <a:off x="2663183" y="4406913"/>
            <a:ext cx="1003676" cy="914400"/>
            <a:chOff x="1139183" y="4406913"/>
            <a:chExt cx="1003676" cy="914400"/>
          </a:xfrm>
        </p:grpSpPr>
        <p:pic>
          <p:nvPicPr>
            <p:cNvPr id="2048" name="Graphic 2047">
              <a:extLst>
                <a:ext uri="{FF2B5EF4-FFF2-40B4-BE49-F238E27FC236}">
                  <a16:creationId xmlns:a16="http://schemas.microsoft.com/office/drawing/2014/main" id="{45B4CA88-E43B-41AE-AA0C-DBEFF96A5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28459" y="4406913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14B5FE72-A523-46B9-8621-D6A0C1F3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39183" y="4458155"/>
              <a:ext cx="457200" cy="365760"/>
            </a:xfrm>
            <a:prstGeom prst="rect">
              <a:avLst/>
            </a:prstGeom>
          </p:spPr>
        </p:pic>
      </p:grp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044ECC14-C709-404D-B5BA-F5949A586674}"/>
              </a:ext>
            </a:extLst>
          </p:cNvPr>
          <p:cNvGrpSpPr/>
          <p:nvPr/>
        </p:nvGrpSpPr>
        <p:grpSpPr>
          <a:xfrm>
            <a:off x="4694413" y="4453213"/>
            <a:ext cx="1161732" cy="919342"/>
            <a:chOff x="3170413" y="4453213"/>
            <a:chExt cx="1161732" cy="919342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DAE9393-8711-4965-9CE0-27EE69B2E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17745" y="4458155"/>
              <a:ext cx="914400" cy="914400"/>
            </a:xfrm>
            <a:prstGeom prst="rect">
              <a:avLst/>
            </a:prstGeom>
          </p:spPr>
        </p:pic>
        <p:pic>
          <p:nvPicPr>
            <p:cNvPr id="2053" name="Graphic 2052">
              <a:extLst>
                <a:ext uri="{FF2B5EF4-FFF2-40B4-BE49-F238E27FC236}">
                  <a16:creationId xmlns:a16="http://schemas.microsoft.com/office/drawing/2014/main" id="{6EE31B69-AA2C-4642-B34A-60E6EEC6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70413" y="4453213"/>
              <a:ext cx="457200" cy="365760"/>
            </a:xfrm>
            <a:prstGeom prst="rect">
              <a:avLst/>
            </a:prstGeom>
          </p:spPr>
        </p:pic>
      </p:grpSp>
      <p:pic>
        <p:nvPicPr>
          <p:cNvPr id="2057" name="Graphic 2056">
            <a:extLst>
              <a:ext uri="{FF2B5EF4-FFF2-40B4-BE49-F238E27FC236}">
                <a16:creationId xmlns:a16="http://schemas.microsoft.com/office/drawing/2014/main" id="{F7F42940-EC87-4A13-8C68-FDA53303517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7144" y="1797594"/>
            <a:ext cx="457200" cy="457200"/>
          </a:xfrm>
          <a:prstGeom prst="rect">
            <a:avLst/>
          </a:prstGeom>
        </p:spPr>
      </p:pic>
      <p:pic>
        <p:nvPicPr>
          <p:cNvPr id="2059" name="Graphic 2058">
            <a:extLst>
              <a:ext uri="{FF2B5EF4-FFF2-40B4-BE49-F238E27FC236}">
                <a16:creationId xmlns:a16="http://schemas.microsoft.com/office/drawing/2014/main" id="{57D932A6-B055-48A5-B849-DBEF4FF48C9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40822" y="180967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694436" y="5671388"/>
            <a:ext cx="35046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 time 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9174480" cy="1474421"/>
          </a:xfrm>
        </p:spPr>
        <p:txBody>
          <a:bodyPr/>
          <a:lstStyle/>
          <a:p>
            <a:r>
              <a:rPr lang="en-US" dirty="0"/>
              <a:t>A server created a public and private key.</a:t>
            </a:r>
          </a:p>
          <a:p>
            <a:r>
              <a:rPr lang="en-US" dirty="0"/>
              <a:t>The CA signed the server’s name and key with the CA’s private key.  This is the server’s certificate.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532857" y="4992137"/>
            <a:ext cx="429418" cy="362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2962275" y="4992136"/>
            <a:ext cx="538958" cy="369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429625" y="5221134"/>
            <a:ext cx="2238373" cy="9005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86750" y="4807192"/>
            <a:ext cx="546576" cy="500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35D826-B92C-4E35-BD3C-9F64ADEE7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4122981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E06E0-DCC0-454F-A48A-F44660EBBC21}"/>
              </a:ext>
            </a:extLst>
          </p:cNvPr>
          <p:cNvGrpSpPr/>
          <p:nvPr/>
        </p:nvGrpSpPr>
        <p:grpSpPr>
          <a:xfrm>
            <a:off x="1871664" y="5353988"/>
            <a:ext cx="997645" cy="922437"/>
            <a:chOff x="347663" y="4785420"/>
            <a:chExt cx="997645" cy="92243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F8837F4-F78F-4971-A89B-D0FA468A8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0908" y="4793457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8A56C08-496A-454D-BC78-44FF2685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663" y="4785420"/>
              <a:ext cx="457200" cy="4572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B8A878-AC10-4AA4-8088-29B35FFD2F4D}"/>
              </a:ext>
            </a:extLst>
          </p:cNvPr>
          <p:cNvGrpSpPr/>
          <p:nvPr/>
        </p:nvGrpSpPr>
        <p:grpSpPr>
          <a:xfrm>
            <a:off x="3370135" y="5353987"/>
            <a:ext cx="1133117" cy="914400"/>
            <a:chOff x="1467404" y="4779466"/>
            <a:chExt cx="1133117" cy="914400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E501B6BA-DA3C-4D5D-9E7A-36F2D821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6121" y="4779466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DBD30BA-2B25-45CA-AC69-66B8214C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7404" y="4779466"/>
              <a:ext cx="457200" cy="4572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8F3E7D-E7F9-40EA-8D93-60E37E325863}"/>
              </a:ext>
            </a:extLst>
          </p:cNvPr>
          <p:cNvGrpSpPr/>
          <p:nvPr/>
        </p:nvGrpSpPr>
        <p:grpSpPr>
          <a:xfrm>
            <a:off x="5917318" y="5173507"/>
            <a:ext cx="1003676" cy="914400"/>
            <a:chOff x="1139183" y="4406913"/>
            <a:chExt cx="1003676" cy="914400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5FB3914-389F-4FBA-BA9F-2C02E00A1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8459" y="4406913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1561F94-182F-4E79-9B60-8747E415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39183" y="4458155"/>
              <a:ext cx="457200" cy="3657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2B1D4A-E362-491C-BC1E-80E49B76AF7B}"/>
              </a:ext>
            </a:extLst>
          </p:cNvPr>
          <p:cNvGrpSpPr/>
          <p:nvPr/>
        </p:nvGrpSpPr>
        <p:grpSpPr>
          <a:xfrm>
            <a:off x="8401050" y="4902047"/>
            <a:ext cx="350726" cy="319529"/>
            <a:chOff x="1139183" y="4406913"/>
            <a:chExt cx="1003676" cy="914400"/>
          </a:xfrm>
        </p:grpSpPr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71F0C30-5F8D-43E1-8E96-C18CA18F7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8459" y="4406913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CA82662-B2B2-46C7-8D53-BC9DDFD3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39183" y="4458155"/>
              <a:ext cx="457200" cy="365760"/>
            </a:xfrm>
            <a:prstGeom prst="rect">
              <a:avLst/>
            </a:prstGeom>
          </p:spPr>
        </p:pic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A5CD76E-C161-4836-A5D0-FB49B1727D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690" y="5327100"/>
            <a:ext cx="685800" cy="6858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D076CAED-C42F-4C0C-ADB7-CE654E7DDC71}"/>
              </a:ext>
            </a:extLst>
          </p:cNvPr>
          <p:cNvGrpSpPr/>
          <p:nvPr/>
        </p:nvGrpSpPr>
        <p:grpSpPr>
          <a:xfrm>
            <a:off x="9592769" y="5362025"/>
            <a:ext cx="768526" cy="620183"/>
            <a:chOff x="1467404" y="4779466"/>
            <a:chExt cx="1133117" cy="914400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9CEE3B1-B6D3-4BAE-8FBA-1A80DBFB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6121" y="4779466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779E20E8-CA46-4DEB-80A3-25F5601C6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7404" y="4779466"/>
              <a:ext cx="457200" cy="457200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C525DAC-9759-4D2F-887D-4FD1465D7491}"/>
              </a:ext>
            </a:extLst>
          </p:cNvPr>
          <p:cNvCxnSpPr>
            <a:cxnSpLocks/>
          </p:cNvCxnSpPr>
          <p:nvPr/>
        </p:nvCxnSpPr>
        <p:spPr>
          <a:xfrm flipH="1" flipV="1">
            <a:off x="9531810" y="4349367"/>
            <a:ext cx="1" cy="8241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1E38BE-B902-451C-AE21-FD6E11C2DE9E}"/>
              </a:ext>
            </a:extLst>
          </p:cNvPr>
          <p:cNvCxnSpPr>
            <a:cxnSpLocks/>
          </p:cNvCxnSpPr>
          <p:nvPr/>
        </p:nvCxnSpPr>
        <p:spPr>
          <a:xfrm flipH="1">
            <a:off x="3526509" y="4349367"/>
            <a:ext cx="6005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D5705C0-B1EF-4ACA-B36A-4BEE667656A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4841" y="5502966"/>
            <a:ext cx="548640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Initiating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browser creates a public and private key</a:t>
            </a:r>
          </a:p>
          <a:p>
            <a:r>
              <a:rPr lang="en-US" dirty="0"/>
              <a:t>Your browsers sends a request to the server.</a:t>
            </a:r>
          </a:p>
        </p:txBody>
      </p:sp>
      <p:cxnSp>
        <p:nvCxnSpPr>
          <p:cNvPr id="16" name="Straight Arrow Connector 15"/>
          <p:cNvCxnSpPr>
            <a:endCxn id="10" idx="0"/>
          </p:cNvCxnSpPr>
          <p:nvPr/>
        </p:nvCxnSpPr>
        <p:spPr>
          <a:xfrm flipH="1">
            <a:off x="2532857" y="4423570"/>
            <a:ext cx="429418" cy="362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50" idx="0"/>
          </p:cNvCxnSpPr>
          <p:nvPr/>
        </p:nvCxnSpPr>
        <p:spPr>
          <a:xfrm>
            <a:off x="2962275" y="4423569"/>
            <a:ext cx="538958" cy="369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93" idx="1"/>
          </p:cNvCxnSpPr>
          <p:nvPr/>
        </p:nvCxnSpPr>
        <p:spPr>
          <a:xfrm>
            <a:off x="3740475" y="4031184"/>
            <a:ext cx="465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32960" y="3689049"/>
            <a:ext cx="2005965" cy="570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73530" y="3778273"/>
            <a:ext cx="90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Init TLS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5D5AC9D-287A-4AB7-B62B-729AE56C26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8485" y="3511154"/>
            <a:ext cx="914400" cy="9144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FB2985E-4B22-4B1F-BCB0-9E880C12E419}"/>
              </a:ext>
            </a:extLst>
          </p:cNvPr>
          <p:cNvGrpSpPr/>
          <p:nvPr/>
        </p:nvGrpSpPr>
        <p:grpSpPr>
          <a:xfrm>
            <a:off x="1743392" y="4867727"/>
            <a:ext cx="1016069" cy="914400"/>
            <a:chOff x="225253" y="4791525"/>
            <a:chExt cx="1016069" cy="914400"/>
          </a:xfrm>
        </p:grpSpPr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447C653A-8E17-4CB6-A92E-0A4BC38B2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922" y="4791525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5595F4CD-892A-4321-A1A5-592B252ED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253" y="4792320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235059-5346-4DB4-8C36-1648227F0019}"/>
              </a:ext>
            </a:extLst>
          </p:cNvPr>
          <p:cNvGrpSpPr/>
          <p:nvPr/>
        </p:nvGrpSpPr>
        <p:grpSpPr>
          <a:xfrm>
            <a:off x="2980790" y="4875091"/>
            <a:ext cx="1177127" cy="914400"/>
            <a:chOff x="1462651" y="4798889"/>
            <a:chExt cx="1177127" cy="914400"/>
          </a:xfrm>
        </p:grpSpPr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54D8CAC7-02DA-49CA-9617-F14F5A36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5378" y="4798889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C66713A-AC7C-4BAC-96D3-EA15BF71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2651" y="4799654"/>
              <a:ext cx="457200" cy="4572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F63B39C-D565-4314-99B4-0D98C0E45AB2}"/>
              </a:ext>
            </a:extLst>
          </p:cNvPr>
          <p:cNvGrpSpPr/>
          <p:nvPr/>
        </p:nvGrpSpPr>
        <p:grpSpPr>
          <a:xfrm>
            <a:off x="5120294" y="3728522"/>
            <a:ext cx="632452" cy="491292"/>
            <a:chOff x="1462651" y="4798889"/>
            <a:chExt cx="1177127" cy="914400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59678DB-8EE7-489C-A19C-82602EE91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5378" y="4798889"/>
              <a:ext cx="914400" cy="914400"/>
            </a:xfrm>
            <a:prstGeom prst="rect">
              <a:avLst/>
            </a:prstGeom>
          </p:spPr>
        </p:pic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2AEAC2A9-AF5A-420B-8B9F-8E3531C33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2651" y="4799654"/>
              <a:ext cx="457200" cy="457200"/>
            </a:xfrm>
            <a:prstGeom prst="rect">
              <a:avLst/>
            </a:prstGeom>
          </p:spPr>
        </p:pic>
      </p:grpSp>
      <p:pic>
        <p:nvPicPr>
          <p:cNvPr id="93" name="Graphic 92">
            <a:extLst>
              <a:ext uri="{FF2B5EF4-FFF2-40B4-BE49-F238E27FC236}">
                <a16:creationId xmlns:a16="http://schemas.microsoft.com/office/drawing/2014/main" id="{E2CE2E0A-8B21-486D-8261-FE5A74BEA2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92861" y="3573984"/>
            <a:ext cx="914400" cy="91440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254CA82C-D148-4718-BD75-FCAA6D1D84A2}"/>
              </a:ext>
            </a:extLst>
          </p:cNvPr>
          <p:cNvGrpSpPr/>
          <p:nvPr/>
        </p:nvGrpSpPr>
        <p:grpSpPr>
          <a:xfrm>
            <a:off x="7759450" y="4804991"/>
            <a:ext cx="997645" cy="922437"/>
            <a:chOff x="347663" y="4785420"/>
            <a:chExt cx="997645" cy="922437"/>
          </a:xfrm>
        </p:grpSpPr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EA0C5B60-1704-4AE3-BC49-F620CD2C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0908" y="4793457"/>
              <a:ext cx="914400" cy="914400"/>
            </a:xfrm>
            <a:prstGeom prst="rect">
              <a:avLst/>
            </a:prstGeom>
          </p:spPr>
        </p:pic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57F81760-DA82-4580-9DA4-01879EE2C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663" y="4785420"/>
              <a:ext cx="457200" cy="45720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28E894E-5D4F-4A71-A0AE-717E166E10E5}"/>
              </a:ext>
            </a:extLst>
          </p:cNvPr>
          <p:cNvGrpSpPr/>
          <p:nvPr/>
        </p:nvGrpSpPr>
        <p:grpSpPr>
          <a:xfrm>
            <a:off x="9257921" y="4804990"/>
            <a:ext cx="1133117" cy="914400"/>
            <a:chOff x="1467404" y="4779466"/>
            <a:chExt cx="1133117" cy="914400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63D481D7-8B12-4361-BD66-36E51FA0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6121" y="4779466"/>
              <a:ext cx="914400" cy="914400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8CA28421-51D8-471A-A50C-4A9039E84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7404" y="4779466"/>
              <a:ext cx="457200" cy="4572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AD51FE-DB8C-4AA6-A591-01A67C1AEAC5}"/>
              </a:ext>
            </a:extLst>
          </p:cNvPr>
          <p:cNvGrpSpPr/>
          <p:nvPr/>
        </p:nvGrpSpPr>
        <p:grpSpPr>
          <a:xfrm>
            <a:off x="8660020" y="5538849"/>
            <a:ext cx="1859500" cy="1026445"/>
            <a:chOff x="8286750" y="4807192"/>
            <a:chExt cx="2381248" cy="131445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2682605-0996-4FA8-B007-A2C0F62EFB9D}"/>
                </a:ext>
              </a:extLst>
            </p:cNvPr>
            <p:cNvSpPr/>
            <p:nvPr/>
          </p:nvSpPr>
          <p:spPr>
            <a:xfrm>
              <a:off x="8429625" y="5221134"/>
              <a:ext cx="2238373" cy="9005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D2017A-C11B-4964-A91C-DB86EDD047D8}"/>
                </a:ext>
              </a:extLst>
            </p:cNvPr>
            <p:cNvSpPr/>
            <p:nvPr/>
          </p:nvSpPr>
          <p:spPr>
            <a:xfrm>
              <a:off x="8286750" y="4807192"/>
              <a:ext cx="546576" cy="5008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7D14371-D10E-4715-AECF-EEF578EA80C1}"/>
                </a:ext>
              </a:extLst>
            </p:cNvPr>
            <p:cNvGrpSpPr/>
            <p:nvPr/>
          </p:nvGrpSpPr>
          <p:grpSpPr>
            <a:xfrm>
              <a:off x="8401050" y="4902047"/>
              <a:ext cx="350726" cy="319529"/>
              <a:chOff x="1139183" y="4406913"/>
              <a:chExt cx="1003676" cy="914400"/>
            </a:xfrm>
          </p:grpSpPr>
          <p:pic>
            <p:nvPicPr>
              <p:cNvPr id="122" name="Graphic 121">
                <a:extLst>
                  <a:ext uri="{FF2B5EF4-FFF2-40B4-BE49-F238E27FC236}">
                    <a16:creationId xmlns:a16="http://schemas.microsoft.com/office/drawing/2014/main" id="{C559BF96-4A81-44EC-8FAE-6DD109EBB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28459" y="44069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B25E0ADB-ADAD-4C1B-AD9D-D9E74CF30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39183" y="4458155"/>
                <a:ext cx="457200" cy="365760"/>
              </a:xfrm>
              <a:prstGeom prst="rect">
                <a:avLst/>
              </a:prstGeom>
            </p:spPr>
          </p:pic>
        </p:grp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293CA84B-0B7F-49E1-8E4B-4358DD72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63690" y="5327100"/>
              <a:ext cx="685800" cy="685800"/>
            </a:xfrm>
            <a:prstGeom prst="rect">
              <a:avLst/>
            </a:prstGeom>
          </p:spPr>
        </p:pic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9868245-69A8-4D17-A82B-13E9B8FA32DE}"/>
                </a:ext>
              </a:extLst>
            </p:cNvPr>
            <p:cNvGrpSpPr/>
            <p:nvPr/>
          </p:nvGrpSpPr>
          <p:grpSpPr>
            <a:xfrm>
              <a:off x="9592769" y="5362025"/>
              <a:ext cx="768526" cy="620183"/>
              <a:chOff x="1467404" y="4779466"/>
              <a:chExt cx="1133117" cy="914400"/>
            </a:xfrm>
          </p:grpSpPr>
          <p:pic>
            <p:nvPicPr>
              <p:cNvPr id="126" name="Graphic 125">
                <a:extLst>
                  <a:ext uri="{FF2B5EF4-FFF2-40B4-BE49-F238E27FC236}">
                    <a16:creationId xmlns:a16="http://schemas.microsoft.com/office/drawing/2014/main" id="{0056DBD8-8BE1-4E2D-B1CB-A3E20C8E5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86121" y="477946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A5CADCC-F192-46FB-B80F-9F2A25465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67404" y="4779466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8C5F30B1-5131-4FB4-81B1-F3862CC0F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04841" y="5502966"/>
              <a:ext cx="548640" cy="438912"/>
            </a:xfrm>
            <a:prstGeom prst="rect">
              <a:avLst/>
            </a:prstGeom>
          </p:spPr>
        </p:pic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AAFED913-6002-4A06-AF97-2E2D1B8674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2019" y="3715133"/>
            <a:ext cx="577654" cy="5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7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285627" y="6118078"/>
            <a:ext cx="4900033" cy="7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34813" y="4249032"/>
            <a:ext cx="0" cy="1593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The Server’s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5389"/>
          </a:xfrm>
        </p:spPr>
        <p:txBody>
          <a:bodyPr/>
          <a:lstStyle/>
          <a:p>
            <a:r>
              <a:rPr lang="en-US" dirty="0"/>
              <a:t>The server generates its response and signs it</a:t>
            </a:r>
          </a:p>
          <a:p>
            <a:r>
              <a:rPr lang="en-US" dirty="0"/>
              <a:t>It combines that with its certificate</a:t>
            </a:r>
          </a:p>
          <a:p>
            <a:r>
              <a:rPr lang="en-US" dirty="0"/>
              <a:t>Then it encrypts that with your public key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51560" y="4383969"/>
            <a:ext cx="1352748" cy="3546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TLS Params</a:t>
            </a:r>
          </a:p>
        </p:txBody>
      </p:sp>
      <p:sp>
        <p:nvSpPr>
          <p:cNvPr id="26" name="Plus 25"/>
          <p:cNvSpPr/>
          <p:nvPr/>
        </p:nvSpPr>
        <p:spPr>
          <a:xfrm>
            <a:off x="2339937" y="5885550"/>
            <a:ext cx="352073" cy="352359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8958120-26D3-48A7-9976-023E34275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613" y="3334632"/>
            <a:ext cx="914400" cy="9144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44A0BF8-FF56-4F6C-AE65-03EA630C5835}"/>
              </a:ext>
            </a:extLst>
          </p:cNvPr>
          <p:cNvGrpSpPr/>
          <p:nvPr/>
        </p:nvGrpSpPr>
        <p:grpSpPr>
          <a:xfrm>
            <a:off x="1174531" y="4812923"/>
            <a:ext cx="997645" cy="922437"/>
            <a:chOff x="347663" y="4785420"/>
            <a:chExt cx="997645" cy="922437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3538ED50-03D2-4489-A9CA-765472C66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0908" y="479345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73362C85-A05D-4F41-896A-7E75DD498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663" y="4785420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D2D130C-FF9E-43D2-859D-C017AE416629}"/>
              </a:ext>
            </a:extLst>
          </p:cNvPr>
          <p:cNvGrpSpPr/>
          <p:nvPr/>
        </p:nvGrpSpPr>
        <p:grpSpPr>
          <a:xfrm>
            <a:off x="5385952" y="5593181"/>
            <a:ext cx="1177127" cy="914400"/>
            <a:chOff x="1462651" y="4798889"/>
            <a:chExt cx="1177127" cy="914400"/>
          </a:xfrm>
        </p:grpSpPr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26B80FBF-6B1D-4BB4-A258-F3DEF2FD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5378" y="4798889"/>
              <a:ext cx="914400" cy="914400"/>
            </a:xfrm>
            <a:prstGeom prst="rect">
              <a:avLst/>
            </a:prstGeom>
          </p:spPr>
        </p:pic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4C234AC3-B4D4-4123-89BB-043764E30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2651" y="4799654"/>
              <a:ext cx="457200" cy="4572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4D6714-1492-4F08-AEFF-1FD8500EAD96}"/>
              </a:ext>
            </a:extLst>
          </p:cNvPr>
          <p:cNvGrpSpPr/>
          <p:nvPr/>
        </p:nvGrpSpPr>
        <p:grpSpPr>
          <a:xfrm>
            <a:off x="548760" y="5568520"/>
            <a:ext cx="1622950" cy="741266"/>
            <a:chOff x="548760" y="5568520"/>
            <a:chExt cx="1622950" cy="741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AF5C69-84AE-471E-8C51-D7CF4CDB407E}"/>
                </a:ext>
              </a:extLst>
            </p:cNvPr>
            <p:cNvGrpSpPr/>
            <p:nvPr/>
          </p:nvGrpSpPr>
          <p:grpSpPr>
            <a:xfrm>
              <a:off x="548760" y="5568520"/>
              <a:ext cx="1622950" cy="741266"/>
              <a:chOff x="242883" y="5605283"/>
              <a:chExt cx="1622950" cy="74126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242883" y="5605283"/>
                <a:ext cx="1622950" cy="741266"/>
                <a:chOff x="4895850" y="4792367"/>
                <a:chExt cx="1622950" cy="741266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5051908" y="5066591"/>
                  <a:ext cx="1466892" cy="46704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/>
                    <a:t>TLS Params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4895850" y="4792367"/>
                  <a:ext cx="419100" cy="3511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183AAB5-D397-4F8D-8169-1FD09AAE790F}"/>
                  </a:ext>
                </a:extLst>
              </p:cNvPr>
              <p:cNvGrpSpPr/>
              <p:nvPr/>
            </p:nvGrpSpPr>
            <p:grpSpPr>
              <a:xfrm>
                <a:off x="311485" y="5634335"/>
                <a:ext cx="289368" cy="267554"/>
                <a:chOff x="347663" y="4785420"/>
                <a:chExt cx="997645" cy="922437"/>
              </a:xfrm>
            </p:grpSpPr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DA0A1E18-8825-4973-AF72-8880B3C20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908" y="479345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7" name="Graphic 66">
                  <a:extLst>
                    <a:ext uri="{FF2B5EF4-FFF2-40B4-BE49-F238E27FC236}">
                      <a16:creationId xmlns:a16="http://schemas.microsoft.com/office/drawing/2014/main" id="{702F08D3-C2FD-41F1-8D69-259DC3B388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7663" y="4785420"/>
                  <a:ext cx="457200" cy="4572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9AC92DB-106E-4CD0-9902-429E9F9D5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799" y="5945227"/>
              <a:ext cx="377511" cy="302009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584C7CD-178D-4D2A-B67D-7A3B85455EF2}"/>
              </a:ext>
            </a:extLst>
          </p:cNvPr>
          <p:cNvGrpSpPr/>
          <p:nvPr/>
        </p:nvGrpSpPr>
        <p:grpSpPr>
          <a:xfrm>
            <a:off x="2861281" y="5411632"/>
            <a:ext cx="1859500" cy="1026445"/>
            <a:chOff x="8286750" y="4807192"/>
            <a:chExt cx="2381248" cy="131445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18BC3B8-8D68-41F7-8DAE-020AC9E8FABD}"/>
                </a:ext>
              </a:extLst>
            </p:cNvPr>
            <p:cNvSpPr/>
            <p:nvPr/>
          </p:nvSpPr>
          <p:spPr>
            <a:xfrm>
              <a:off x="8429625" y="5221134"/>
              <a:ext cx="2238373" cy="9005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A3963FA-F83E-4698-8FE8-CA9527468F3F}"/>
                </a:ext>
              </a:extLst>
            </p:cNvPr>
            <p:cNvSpPr/>
            <p:nvPr/>
          </p:nvSpPr>
          <p:spPr>
            <a:xfrm>
              <a:off x="8286750" y="4807192"/>
              <a:ext cx="546576" cy="5008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491C458-0C94-46C5-A384-3723224E2147}"/>
                </a:ext>
              </a:extLst>
            </p:cNvPr>
            <p:cNvGrpSpPr/>
            <p:nvPr/>
          </p:nvGrpSpPr>
          <p:grpSpPr>
            <a:xfrm>
              <a:off x="8401050" y="4902047"/>
              <a:ext cx="350726" cy="319529"/>
              <a:chOff x="1139183" y="4406913"/>
              <a:chExt cx="1003676" cy="914400"/>
            </a:xfrm>
          </p:grpSpPr>
          <p:pic>
            <p:nvPicPr>
              <p:cNvPr id="148" name="Graphic 147">
                <a:extLst>
                  <a:ext uri="{FF2B5EF4-FFF2-40B4-BE49-F238E27FC236}">
                    <a16:creationId xmlns:a16="http://schemas.microsoft.com/office/drawing/2014/main" id="{EA964665-530B-4CC8-B56A-801A2B03D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28459" y="44069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9" name="Graphic 148">
                <a:extLst>
                  <a:ext uri="{FF2B5EF4-FFF2-40B4-BE49-F238E27FC236}">
                    <a16:creationId xmlns:a16="http://schemas.microsoft.com/office/drawing/2014/main" id="{DAA30B9C-83D0-41D8-A2C3-042BC5E40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9183" y="4458155"/>
                <a:ext cx="457200" cy="365760"/>
              </a:xfrm>
              <a:prstGeom prst="rect">
                <a:avLst/>
              </a:prstGeom>
            </p:spPr>
          </p:pic>
        </p:grp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2BB4888E-FD1B-4F8D-9F5B-1C52225A0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63690" y="5327100"/>
              <a:ext cx="685800" cy="685800"/>
            </a:xfrm>
            <a:prstGeom prst="rect">
              <a:avLst/>
            </a:prstGeom>
          </p:spPr>
        </p:pic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ED9728D-C81A-4C09-8B3B-9BB02561919D}"/>
                </a:ext>
              </a:extLst>
            </p:cNvPr>
            <p:cNvGrpSpPr/>
            <p:nvPr/>
          </p:nvGrpSpPr>
          <p:grpSpPr>
            <a:xfrm>
              <a:off x="9592769" y="5362025"/>
              <a:ext cx="768526" cy="620183"/>
              <a:chOff x="1467404" y="4779466"/>
              <a:chExt cx="1133117" cy="914400"/>
            </a:xfrm>
          </p:grpSpPr>
          <p:pic>
            <p:nvPicPr>
              <p:cNvPr id="146" name="Graphic 145">
                <a:extLst>
                  <a:ext uri="{FF2B5EF4-FFF2-40B4-BE49-F238E27FC236}">
                    <a16:creationId xmlns:a16="http://schemas.microsoft.com/office/drawing/2014/main" id="{E5B1F002-CC8B-4E46-8638-46D420512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86121" y="477946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7" name="Graphic 146">
                <a:extLst>
                  <a:ext uri="{FF2B5EF4-FFF2-40B4-BE49-F238E27FC236}">
                    <a16:creationId xmlns:a16="http://schemas.microsoft.com/office/drawing/2014/main" id="{012AD255-595F-44D7-B564-EA9F4AEEA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67404" y="4779466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BB188F28-CBB1-44F4-B075-958F9BD29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4841" y="5502966"/>
              <a:ext cx="548640" cy="43891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F4F8E5-3073-4DF7-85AF-2279C2E4FBFD}"/>
              </a:ext>
            </a:extLst>
          </p:cNvPr>
          <p:cNvGrpSpPr/>
          <p:nvPr/>
        </p:nvGrpSpPr>
        <p:grpSpPr>
          <a:xfrm>
            <a:off x="7469145" y="5256888"/>
            <a:ext cx="3952759" cy="1384595"/>
            <a:chOff x="7469145" y="5256888"/>
            <a:chExt cx="3952759" cy="1384595"/>
          </a:xfrm>
        </p:grpSpPr>
        <p:sp>
          <p:nvSpPr>
            <p:cNvPr id="14" name="Rectangle 13"/>
            <p:cNvSpPr/>
            <p:nvPr/>
          </p:nvSpPr>
          <p:spPr>
            <a:xfrm>
              <a:off x="7603614" y="5610621"/>
              <a:ext cx="3818290" cy="10308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69145" y="5256888"/>
              <a:ext cx="624086" cy="458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7012B90-9B74-450F-B730-9085CC862905}"/>
                </a:ext>
              </a:extLst>
            </p:cNvPr>
            <p:cNvGrpSpPr/>
            <p:nvPr/>
          </p:nvGrpSpPr>
          <p:grpSpPr>
            <a:xfrm>
              <a:off x="7578105" y="5332490"/>
              <a:ext cx="406167" cy="315513"/>
              <a:chOff x="1462651" y="4798889"/>
              <a:chExt cx="1177127" cy="914400"/>
            </a:xfrm>
          </p:grpSpPr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DF6BD0D8-3627-45B0-BD80-B4EC043BE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25378" y="47988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" name="Graphic 102">
                <a:extLst>
                  <a:ext uri="{FF2B5EF4-FFF2-40B4-BE49-F238E27FC236}">
                    <a16:creationId xmlns:a16="http://schemas.microsoft.com/office/drawing/2014/main" id="{B8664697-D7A0-478E-BB08-9A6A3B851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62651" y="4799654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98E85B6-3F72-45FF-8194-73C2ACEE593A}"/>
                </a:ext>
              </a:extLst>
            </p:cNvPr>
            <p:cNvGrpSpPr/>
            <p:nvPr/>
          </p:nvGrpSpPr>
          <p:grpSpPr>
            <a:xfrm>
              <a:off x="7863581" y="5766315"/>
              <a:ext cx="1602709" cy="741266"/>
              <a:chOff x="548760" y="5568520"/>
              <a:chExt cx="1602709" cy="741266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01327240-0DF4-4A90-BC72-B88AA68DA5C1}"/>
                  </a:ext>
                </a:extLst>
              </p:cNvPr>
              <p:cNvGrpSpPr/>
              <p:nvPr/>
            </p:nvGrpSpPr>
            <p:grpSpPr>
              <a:xfrm>
                <a:off x="548760" y="5568520"/>
                <a:ext cx="1602709" cy="741266"/>
                <a:chOff x="242883" y="5605283"/>
                <a:chExt cx="1602709" cy="741266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F98168E9-B802-4258-A6B1-EC2A6D805051}"/>
                    </a:ext>
                  </a:extLst>
                </p:cNvPr>
                <p:cNvGrpSpPr/>
                <p:nvPr/>
              </p:nvGrpSpPr>
              <p:grpSpPr>
                <a:xfrm>
                  <a:off x="242883" y="5605283"/>
                  <a:ext cx="1602709" cy="741266"/>
                  <a:chOff x="4895850" y="4792367"/>
                  <a:chExt cx="1602709" cy="741266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C9C0DC86-0F6E-4CD7-A61A-8AB5955F524B}"/>
                      </a:ext>
                    </a:extLst>
                  </p:cNvPr>
                  <p:cNvSpPr/>
                  <p:nvPr/>
                </p:nvSpPr>
                <p:spPr>
                  <a:xfrm>
                    <a:off x="5051908" y="5066591"/>
                    <a:ext cx="1446651" cy="46704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dirty="0"/>
                      <a:t>TLS Params</a:t>
                    </a:r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CC9CB1E0-B97E-421E-92EF-51BB75491758}"/>
                      </a:ext>
                    </a:extLst>
                  </p:cNvPr>
                  <p:cNvSpPr/>
                  <p:nvPr/>
                </p:nvSpPr>
                <p:spPr>
                  <a:xfrm>
                    <a:off x="4895850" y="4792367"/>
                    <a:ext cx="419100" cy="35113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8516C52E-F4A1-4461-8B98-3D803194BCA0}"/>
                    </a:ext>
                  </a:extLst>
                </p:cNvPr>
                <p:cNvGrpSpPr/>
                <p:nvPr/>
              </p:nvGrpSpPr>
              <p:grpSpPr>
                <a:xfrm>
                  <a:off x="311485" y="5634335"/>
                  <a:ext cx="289368" cy="267554"/>
                  <a:chOff x="347663" y="4785420"/>
                  <a:chExt cx="997645" cy="922437"/>
                </a:xfrm>
              </p:grpSpPr>
              <p:pic>
                <p:nvPicPr>
                  <p:cNvPr id="162" name="Graphic 161">
                    <a:extLst>
                      <a:ext uri="{FF2B5EF4-FFF2-40B4-BE49-F238E27FC236}">
                        <a16:creationId xmlns:a16="http://schemas.microsoft.com/office/drawing/2014/main" id="{17A585B5-9867-4A83-A0F3-425CE5D8C7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0908" y="479345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63" name="Graphic 162">
                    <a:extLst>
                      <a:ext uri="{FF2B5EF4-FFF2-40B4-BE49-F238E27FC236}">
                        <a16:creationId xmlns:a16="http://schemas.microsoft.com/office/drawing/2014/main" id="{30E0D911-EEF5-4F1D-97FF-047AA0CD31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663" y="4785420"/>
                    <a:ext cx="457200" cy="45720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59" name="Graphic 158">
                <a:extLst>
                  <a:ext uri="{FF2B5EF4-FFF2-40B4-BE49-F238E27FC236}">
                    <a16:creationId xmlns:a16="http://schemas.microsoft.com/office/drawing/2014/main" id="{E8A4DC6C-7580-416C-A740-5004AA2EE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91799" y="5945227"/>
                <a:ext cx="377511" cy="302009"/>
              </a:xfrm>
              <a:prstGeom prst="rect">
                <a:avLst/>
              </a:prstGeom>
            </p:spPr>
          </p:pic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8B5963C-8215-42F3-87D1-486C7DCC1BEC}"/>
                </a:ext>
              </a:extLst>
            </p:cNvPr>
            <p:cNvGrpSpPr/>
            <p:nvPr/>
          </p:nvGrpSpPr>
          <p:grpSpPr>
            <a:xfrm>
              <a:off x="9714687" y="5671469"/>
              <a:ext cx="1538990" cy="849523"/>
              <a:chOff x="8286750" y="4807192"/>
              <a:chExt cx="2381248" cy="1314450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57BCDF1-8813-46F3-8328-1A66E1422211}"/>
                  </a:ext>
                </a:extLst>
              </p:cNvPr>
              <p:cNvSpPr/>
              <p:nvPr/>
            </p:nvSpPr>
            <p:spPr>
              <a:xfrm>
                <a:off x="8429625" y="5221134"/>
                <a:ext cx="2238373" cy="9005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CEBBB60-34F2-4F96-A908-482665AD1EFE}"/>
                  </a:ext>
                </a:extLst>
              </p:cNvPr>
              <p:cNvSpPr/>
              <p:nvPr/>
            </p:nvSpPr>
            <p:spPr>
              <a:xfrm>
                <a:off x="8286750" y="4807192"/>
                <a:ext cx="546576" cy="5008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3ED270E-3D55-4A34-9AB4-64ADCFF087B1}"/>
                  </a:ext>
                </a:extLst>
              </p:cNvPr>
              <p:cNvGrpSpPr/>
              <p:nvPr/>
            </p:nvGrpSpPr>
            <p:grpSpPr>
              <a:xfrm>
                <a:off x="8401050" y="4902047"/>
                <a:ext cx="350726" cy="319529"/>
                <a:chOff x="1139183" y="4406913"/>
                <a:chExt cx="1003676" cy="914400"/>
              </a:xfrm>
            </p:grpSpPr>
            <p:pic>
              <p:nvPicPr>
                <p:cNvPr id="175" name="Graphic 174">
                  <a:extLst>
                    <a:ext uri="{FF2B5EF4-FFF2-40B4-BE49-F238E27FC236}">
                      <a16:creationId xmlns:a16="http://schemas.microsoft.com/office/drawing/2014/main" id="{A1700B9D-C0F4-4B00-A1F6-8BB6F8E0E3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8459" y="440691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6" name="Graphic 175">
                  <a:extLst>
                    <a:ext uri="{FF2B5EF4-FFF2-40B4-BE49-F238E27FC236}">
                      <a16:creationId xmlns:a16="http://schemas.microsoft.com/office/drawing/2014/main" id="{AD9E14BC-6CA3-454B-A3BD-4C0AB81777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9183" y="4458155"/>
                  <a:ext cx="457200" cy="365760"/>
                </a:xfrm>
                <a:prstGeom prst="rect">
                  <a:avLst/>
                </a:prstGeom>
              </p:spPr>
            </p:pic>
          </p:grpSp>
          <p:pic>
            <p:nvPicPr>
              <p:cNvPr id="170" name="Graphic 169">
                <a:extLst>
                  <a:ext uri="{FF2B5EF4-FFF2-40B4-BE49-F238E27FC236}">
                    <a16:creationId xmlns:a16="http://schemas.microsoft.com/office/drawing/2014/main" id="{59BDCD9D-E1CD-46A6-9F16-87952D12B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63690" y="5327100"/>
                <a:ext cx="685800" cy="685800"/>
              </a:xfrm>
              <a:prstGeom prst="rect">
                <a:avLst/>
              </a:prstGeom>
            </p:spPr>
          </p:pic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B95C165F-52BF-466B-B5E8-DE12FBD5DA68}"/>
                  </a:ext>
                </a:extLst>
              </p:cNvPr>
              <p:cNvGrpSpPr/>
              <p:nvPr/>
            </p:nvGrpSpPr>
            <p:grpSpPr>
              <a:xfrm>
                <a:off x="9592769" y="5362025"/>
                <a:ext cx="768526" cy="620183"/>
                <a:chOff x="1467404" y="4779466"/>
                <a:chExt cx="1133117" cy="914400"/>
              </a:xfrm>
            </p:grpSpPr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281EB94D-2777-4AD8-ACFC-45CA62D05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6121" y="477946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4" name="Graphic 173">
                  <a:extLst>
                    <a:ext uri="{FF2B5EF4-FFF2-40B4-BE49-F238E27FC236}">
                      <a16:creationId xmlns:a16="http://schemas.microsoft.com/office/drawing/2014/main" id="{38800066-BC6B-41EE-A6EC-AC380073F4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7404" y="4779466"/>
                  <a:ext cx="457200" cy="457200"/>
                </a:xfrm>
                <a:prstGeom prst="rect">
                  <a:avLst/>
                </a:prstGeom>
              </p:spPr>
            </p:pic>
          </p:grpSp>
          <p:pic>
            <p:nvPicPr>
              <p:cNvPr id="172" name="Graphic 171">
                <a:extLst>
                  <a:ext uri="{FF2B5EF4-FFF2-40B4-BE49-F238E27FC236}">
                    <a16:creationId xmlns:a16="http://schemas.microsoft.com/office/drawing/2014/main" id="{D248E93B-D9E4-4723-A8C2-BB00DF517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04841" y="5502966"/>
                <a:ext cx="548640" cy="438912"/>
              </a:xfrm>
              <a:prstGeom prst="rect">
                <a:avLst/>
              </a:prstGeom>
            </p:spPr>
          </p:pic>
        </p:grp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58AD17D-E630-4913-BD8E-C5D98977AE6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44229" y="5856241"/>
            <a:ext cx="523828" cy="59866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1EBEBF5-5CE7-485D-A4E8-667FB70178A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9710" y="4410298"/>
            <a:ext cx="309137" cy="2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4418251-FDA3-45C0-9923-3C0AC33388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610" y="4684270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1983010" y="5124980"/>
            <a:ext cx="6734270" cy="41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Browser Receives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2169062"/>
          </a:xfrm>
        </p:spPr>
        <p:txBody>
          <a:bodyPr/>
          <a:lstStyle/>
          <a:p>
            <a:r>
              <a:rPr lang="en-US" dirty="0"/>
              <a:t>The server sends its response to your browser</a:t>
            </a:r>
          </a:p>
          <a:p>
            <a:r>
              <a:rPr lang="en-US" dirty="0"/>
              <a:t>Your browser deciphers the message with its private key.</a:t>
            </a:r>
          </a:p>
          <a:p>
            <a:pPr lvl="1"/>
            <a:r>
              <a:rPr lang="en-US" dirty="0"/>
              <a:t>This has ensured the message’s privacy on the way to the browser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166AF1D-59CD-482F-BB97-EF8D6EB9624A}"/>
              </a:ext>
            </a:extLst>
          </p:cNvPr>
          <p:cNvGrpSpPr/>
          <p:nvPr/>
        </p:nvGrpSpPr>
        <p:grpSpPr>
          <a:xfrm>
            <a:off x="6668149" y="4701853"/>
            <a:ext cx="1016069" cy="914400"/>
            <a:chOff x="225253" y="4791525"/>
            <a:chExt cx="1016069" cy="914400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BB28D9F8-8500-41DD-9F55-F7C701949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922" y="4791525"/>
              <a:ext cx="914400" cy="914400"/>
            </a:xfrm>
            <a:prstGeom prst="rect">
              <a:avLst/>
            </a:prstGeom>
          </p:spPr>
        </p:pic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77CBFC3D-339D-4617-9842-B03011D6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5253" y="4792320"/>
              <a:ext cx="457200" cy="4572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886766-3858-4AA3-815A-99C014A7C0E6}"/>
              </a:ext>
            </a:extLst>
          </p:cNvPr>
          <p:cNvGrpSpPr/>
          <p:nvPr/>
        </p:nvGrpSpPr>
        <p:grpSpPr>
          <a:xfrm>
            <a:off x="2379488" y="4313590"/>
            <a:ext cx="3952759" cy="1384595"/>
            <a:chOff x="7469145" y="5256888"/>
            <a:chExt cx="3952759" cy="1384595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0F2EF86-79EF-401B-98EC-97911CF15237}"/>
                </a:ext>
              </a:extLst>
            </p:cNvPr>
            <p:cNvSpPr/>
            <p:nvPr/>
          </p:nvSpPr>
          <p:spPr>
            <a:xfrm>
              <a:off x="7603614" y="5610621"/>
              <a:ext cx="3818290" cy="10308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F97BA79-A43C-4B23-A8C5-8B6EDB39113D}"/>
                </a:ext>
              </a:extLst>
            </p:cNvPr>
            <p:cNvSpPr/>
            <p:nvPr/>
          </p:nvSpPr>
          <p:spPr>
            <a:xfrm>
              <a:off x="7469145" y="5256888"/>
              <a:ext cx="624086" cy="458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A6A7FE5-3A5C-4354-B040-FE46E15BA6FE}"/>
                </a:ext>
              </a:extLst>
            </p:cNvPr>
            <p:cNvGrpSpPr/>
            <p:nvPr/>
          </p:nvGrpSpPr>
          <p:grpSpPr>
            <a:xfrm>
              <a:off x="7578105" y="5332490"/>
              <a:ext cx="406167" cy="315513"/>
              <a:chOff x="1462651" y="4798889"/>
              <a:chExt cx="1177127" cy="914400"/>
            </a:xfrm>
          </p:grpSpPr>
          <p:pic>
            <p:nvPicPr>
              <p:cNvPr id="159" name="Graphic 158">
                <a:extLst>
                  <a:ext uri="{FF2B5EF4-FFF2-40B4-BE49-F238E27FC236}">
                    <a16:creationId xmlns:a16="http://schemas.microsoft.com/office/drawing/2014/main" id="{16E03709-A852-40AC-AD83-7FA5C7A12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25378" y="47988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0" name="Graphic 159">
                <a:extLst>
                  <a:ext uri="{FF2B5EF4-FFF2-40B4-BE49-F238E27FC236}">
                    <a16:creationId xmlns:a16="http://schemas.microsoft.com/office/drawing/2014/main" id="{CEB61A1E-4015-4DA8-8192-0B0575D1B6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62651" y="4799654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110C892-BD32-4E42-9724-50A82D28F1B7}"/>
                </a:ext>
              </a:extLst>
            </p:cNvPr>
            <p:cNvGrpSpPr/>
            <p:nvPr/>
          </p:nvGrpSpPr>
          <p:grpSpPr>
            <a:xfrm>
              <a:off x="7863581" y="5766315"/>
              <a:ext cx="1695048" cy="741266"/>
              <a:chOff x="548760" y="5568520"/>
              <a:chExt cx="1695048" cy="74126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CFD8D7E-91CD-4AD0-9C87-151F793FD1A7}"/>
                  </a:ext>
                </a:extLst>
              </p:cNvPr>
              <p:cNvGrpSpPr/>
              <p:nvPr/>
            </p:nvGrpSpPr>
            <p:grpSpPr>
              <a:xfrm>
                <a:off x="548760" y="5568520"/>
                <a:ext cx="1695048" cy="741266"/>
                <a:chOff x="242883" y="5605283"/>
                <a:chExt cx="1695048" cy="741266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7D7DC93F-E981-4F51-A926-B6E2F7F4BE5B}"/>
                    </a:ext>
                  </a:extLst>
                </p:cNvPr>
                <p:cNvGrpSpPr/>
                <p:nvPr/>
              </p:nvGrpSpPr>
              <p:grpSpPr>
                <a:xfrm>
                  <a:off x="242883" y="5605283"/>
                  <a:ext cx="1695048" cy="741266"/>
                  <a:chOff x="4895850" y="4792367"/>
                  <a:chExt cx="1695048" cy="741266"/>
                </a:xfrm>
              </p:grpSpPr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264D3B3-1924-4CA3-B5BB-8FD32ACEE852}"/>
                      </a:ext>
                    </a:extLst>
                  </p:cNvPr>
                  <p:cNvSpPr/>
                  <p:nvPr/>
                </p:nvSpPr>
                <p:spPr>
                  <a:xfrm>
                    <a:off x="5051908" y="5066591"/>
                    <a:ext cx="1538990" cy="46704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TLS Params</a:t>
                    </a: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9D8D3127-0666-41F9-B1B9-021AEEB1DDED}"/>
                      </a:ext>
                    </a:extLst>
                  </p:cNvPr>
                  <p:cNvSpPr/>
                  <p:nvPr/>
                </p:nvSpPr>
                <p:spPr>
                  <a:xfrm>
                    <a:off x="4895850" y="4792367"/>
                    <a:ext cx="419100" cy="35113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1D40AD8B-6D0C-47CA-B14C-FD0A018D8868}"/>
                    </a:ext>
                  </a:extLst>
                </p:cNvPr>
                <p:cNvGrpSpPr/>
                <p:nvPr/>
              </p:nvGrpSpPr>
              <p:grpSpPr>
                <a:xfrm>
                  <a:off x="311485" y="5634335"/>
                  <a:ext cx="289368" cy="267554"/>
                  <a:chOff x="347663" y="4785420"/>
                  <a:chExt cx="997645" cy="922437"/>
                </a:xfrm>
              </p:grpSpPr>
              <p:pic>
                <p:nvPicPr>
                  <p:cNvPr id="155" name="Graphic 154">
                    <a:extLst>
                      <a:ext uri="{FF2B5EF4-FFF2-40B4-BE49-F238E27FC236}">
                        <a16:creationId xmlns:a16="http://schemas.microsoft.com/office/drawing/2014/main" id="{0F4EEF77-908A-4994-91C5-80D047BAD9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0908" y="479345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56" name="Graphic 155">
                    <a:extLst>
                      <a:ext uri="{FF2B5EF4-FFF2-40B4-BE49-F238E27FC236}">
                        <a16:creationId xmlns:a16="http://schemas.microsoft.com/office/drawing/2014/main" id="{C7274FDC-DA37-450C-BE61-D2CDCAA310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663" y="4785420"/>
                    <a:ext cx="457200" cy="45720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52" name="Graphic 151">
                <a:extLst>
                  <a:ext uri="{FF2B5EF4-FFF2-40B4-BE49-F238E27FC236}">
                    <a16:creationId xmlns:a16="http://schemas.microsoft.com/office/drawing/2014/main" id="{77DF264C-855A-4019-8F80-0D342352C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91799" y="5945227"/>
                <a:ext cx="377511" cy="302009"/>
              </a:xfrm>
              <a:prstGeom prst="rect">
                <a:avLst/>
              </a:prstGeom>
            </p:spPr>
          </p:pic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1D81F9B-0485-442E-8014-B722DF6676F3}"/>
                </a:ext>
              </a:extLst>
            </p:cNvPr>
            <p:cNvGrpSpPr/>
            <p:nvPr/>
          </p:nvGrpSpPr>
          <p:grpSpPr>
            <a:xfrm>
              <a:off x="9714687" y="5671469"/>
              <a:ext cx="1538990" cy="849523"/>
              <a:chOff x="8286750" y="4807192"/>
              <a:chExt cx="2381248" cy="131445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80A70B5-F673-4EDE-A6A0-F5BE84ACC6FC}"/>
                  </a:ext>
                </a:extLst>
              </p:cNvPr>
              <p:cNvSpPr/>
              <p:nvPr/>
            </p:nvSpPr>
            <p:spPr>
              <a:xfrm>
                <a:off x="8429625" y="5221134"/>
                <a:ext cx="2238373" cy="9005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22AABAD-A9BD-462E-A056-A95197B85466}"/>
                  </a:ext>
                </a:extLst>
              </p:cNvPr>
              <p:cNvSpPr/>
              <p:nvPr/>
            </p:nvSpPr>
            <p:spPr>
              <a:xfrm>
                <a:off x="8286750" y="4807192"/>
                <a:ext cx="546576" cy="5008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9DD18E0A-C445-4CBC-AAC2-6C0EECE91D54}"/>
                  </a:ext>
                </a:extLst>
              </p:cNvPr>
              <p:cNvGrpSpPr/>
              <p:nvPr/>
            </p:nvGrpSpPr>
            <p:grpSpPr>
              <a:xfrm>
                <a:off x="8401050" y="4902047"/>
                <a:ext cx="350726" cy="319529"/>
                <a:chOff x="1139183" y="4406913"/>
                <a:chExt cx="1003676" cy="914400"/>
              </a:xfrm>
            </p:grpSpPr>
            <p:pic>
              <p:nvPicPr>
                <p:cNvPr id="149" name="Graphic 148">
                  <a:extLst>
                    <a:ext uri="{FF2B5EF4-FFF2-40B4-BE49-F238E27FC236}">
                      <a16:creationId xmlns:a16="http://schemas.microsoft.com/office/drawing/2014/main" id="{6EBCB044-65B4-411B-B024-18E38C69B1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8459" y="440691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0" name="Graphic 149">
                  <a:extLst>
                    <a:ext uri="{FF2B5EF4-FFF2-40B4-BE49-F238E27FC236}">
                      <a16:creationId xmlns:a16="http://schemas.microsoft.com/office/drawing/2014/main" id="{5DD6584B-1F00-4230-973C-46AA3E2D70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9183" y="4458155"/>
                  <a:ext cx="457200" cy="365760"/>
                </a:xfrm>
                <a:prstGeom prst="rect">
                  <a:avLst/>
                </a:prstGeom>
              </p:spPr>
            </p:pic>
          </p:grpSp>
          <p:pic>
            <p:nvPicPr>
              <p:cNvPr id="144" name="Graphic 143">
                <a:extLst>
                  <a:ext uri="{FF2B5EF4-FFF2-40B4-BE49-F238E27FC236}">
                    <a16:creationId xmlns:a16="http://schemas.microsoft.com/office/drawing/2014/main" id="{8490F4D0-2CAD-455C-BA30-501E3FA17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63690" y="5327100"/>
                <a:ext cx="685800" cy="685800"/>
              </a:xfrm>
              <a:prstGeom prst="rect">
                <a:avLst/>
              </a:prstGeom>
            </p:spPr>
          </p:pic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8735F4E-AB74-41EA-9426-8355C0CB3C14}"/>
                  </a:ext>
                </a:extLst>
              </p:cNvPr>
              <p:cNvGrpSpPr/>
              <p:nvPr/>
            </p:nvGrpSpPr>
            <p:grpSpPr>
              <a:xfrm>
                <a:off x="9592769" y="5362025"/>
                <a:ext cx="768526" cy="620183"/>
                <a:chOff x="1467404" y="4779466"/>
                <a:chExt cx="1133117" cy="914400"/>
              </a:xfrm>
            </p:grpSpPr>
            <p:pic>
              <p:nvPicPr>
                <p:cNvPr id="147" name="Graphic 146">
                  <a:extLst>
                    <a:ext uri="{FF2B5EF4-FFF2-40B4-BE49-F238E27FC236}">
                      <a16:creationId xmlns:a16="http://schemas.microsoft.com/office/drawing/2014/main" id="{FC34EC54-AF72-4D0A-904A-BA7325A949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6121" y="477946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8" name="Graphic 147">
                  <a:extLst>
                    <a:ext uri="{FF2B5EF4-FFF2-40B4-BE49-F238E27FC236}">
                      <a16:creationId xmlns:a16="http://schemas.microsoft.com/office/drawing/2014/main" id="{164A4FB0-4355-447F-A87D-D96A4C22F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7404" y="4779466"/>
                  <a:ext cx="457200" cy="457200"/>
                </a:xfrm>
                <a:prstGeom prst="rect">
                  <a:avLst/>
                </a:prstGeom>
              </p:spPr>
            </p:pic>
          </p:grpSp>
          <p:pic>
            <p:nvPicPr>
              <p:cNvPr id="146" name="Graphic 145">
                <a:extLst>
                  <a:ext uri="{FF2B5EF4-FFF2-40B4-BE49-F238E27FC236}">
                    <a16:creationId xmlns:a16="http://schemas.microsoft.com/office/drawing/2014/main" id="{A3285739-9A4B-40D9-89CF-52ACA47BD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04841" y="5502966"/>
                <a:ext cx="548640" cy="438912"/>
              </a:xfrm>
              <a:prstGeom prst="rect">
                <a:avLst/>
              </a:prstGeom>
            </p:spPr>
          </p:pic>
        </p:grp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330B844B-3C68-4C79-80DC-5B56130C265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46537" y="4918374"/>
            <a:ext cx="523828" cy="59866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95A18A8-E43B-4429-A1F4-CD4E30DCFE7B}"/>
              </a:ext>
            </a:extLst>
          </p:cNvPr>
          <p:cNvGrpSpPr/>
          <p:nvPr/>
        </p:nvGrpSpPr>
        <p:grpSpPr>
          <a:xfrm>
            <a:off x="8964988" y="4129624"/>
            <a:ext cx="1695048" cy="741266"/>
            <a:chOff x="548760" y="5568520"/>
            <a:chExt cx="1695048" cy="741266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59E435B-6050-4E79-94DF-4B63687C49AC}"/>
                </a:ext>
              </a:extLst>
            </p:cNvPr>
            <p:cNvGrpSpPr/>
            <p:nvPr/>
          </p:nvGrpSpPr>
          <p:grpSpPr>
            <a:xfrm>
              <a:off x="548760" y="5568520"/>
              <a:ext cx="1695048" cy="741266"/>
              <a:chOff x="242883" y="5605283"/>
              <a:chExt cx="1695048" cy="741266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5C79C414-F466-4B4E-B9B8-82A3F79E2B16}"/>
                  </a:ext>
                </a:extLst>
              </p:cNvPr>
              <p:cNvGrpSpPr/>
              <p:nvPr/>
            </p:nvGrpSpPr>
            <p:grpSpPr>
              <a:xfrm>
                <a:off x="242883" y="5605283"/>
                <a:ext cx="1695048" cy="741266"/>
                <a:chOff x="4895850" y="4792367"/>
                <a:chExt cx="1695048" cy="741266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67B1709C-4FDA-4842-A801-369B328AB96B}"/>
                    </a:ext>
                  </a:extLst>
                </p:cNvPr>
                <p:cNvSpPr/>
                <p:nvPr/>
              </p:nvSpPr>
              <p:spPr>
                <a:xfrm>
                  <a:off x="5051908" y="5066591"/>
                  <a:ext cx="1538990" cy="46704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TLS Params</a:t>
                  </a: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18F0EB4-1A7E-4479-92DA-7C656E1C4971}"/>
                    </a:ext>
                  </a:extLst>
                </p:cNvPr>
                <p:cNvSpPr/>
                <p:nvPr/>
              </p:nvSpPr>
              <p:spPr>
                <a:xfrm>
                  <a:off x="4895850" y="4792367"/>
                  <a:ext cx="419100" cy="3511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CCE2CBC6-2ABA-4A8D-8987-43C5A86482EE}"/>
                  </a:ext>
                </a:extLst>
              </p:cNvPr>
              <p:cNvGrpSpPr/>
              <p:nvPr/>
            </p:nvGrpSpPr>
            <p:grpSpPr>
              <a:xfrm>
                <a:off x="311485" y="5634335"/>
                <a:ext cx="289368" cy="267554"/>
                <a:chOff x="347663" y="4785420"/>
                <a:chExt cx="997645" cy="922437"/>
              </a:xfrm>
            </p:grpSpPr>
            <p:pic>
              <p:nvPicPr>
                <p:cNvPr id="167" name="Graphic 166">
                  <a:extLst>
                    <a:ext uri="{FF2B5EF4-FFF2-40B4-BE49-F238E27FC236}">
                      <a16:creationId xmlns:a16="http://schemas.microsoft.com/office/drawing/2014/main" id="{4AE15411-6EEA-46E9-9E43-CC75D2077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908" y="479345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8" name="Graphic 167">
                  <a:extLst>
                    <a:ext uri="{FF2B5EF4-FFF2-40B4-BE49-F238E27FC236}">
                      <a16:creationId xmlns:a16="http://schemas.microsoft.com/office/drawing/2014/main" id="{4975ABD1-9173-4238-82E4-18D8D7BCB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7663" y="4785420"/>
                  <a:ext cx="457200" cy="4572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B487DB46-494B-434F-8CB6-92B98FA93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799" y="5945227"/>
              <a:ext cx="377511" cy="302009"/>
            </a:xfrm>
            <a:prstGeom prst="rect">
              <a:avLst/>
            </a:prstGeom>
          </p:spPr>
        </p:pic>
      </p:grpSp>
      <p:sp>
        <p:nvSpPr>
          <p:cNvPr id="171" name="Plus 25">
            <a:extLst>
              <a:ext uri="{FF2B5EF4-FFF2-40B4-BE49-F238E27FC236}">
                <a16:creationId xmlns:a16="http://schemas.microsoft.com/office/drawing/2014/main" id="{23C69A1B-A92C-479C-9FA6-0CD2797DFCDE}"/>
              </a:ext>
            </a:extLst>
          </p:cNvPr>
          <p:cNvSpPr/>
          <p:nvPr/>
        </p:nvSpPr>
        <p:spPr>
          <a:xfrm>
            <a:off x="9732600" y="5013368"/>
            <a:ext cx="352073" cy="352359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301344D-1873-4BC9-8B95-B835F0F30F94}"/>
              </a:ext>
            </a:extLst>
          </p:cNvPr>
          <p:cNvGrpSpPr/>
          <p:nvPr/>
        </p:nvGrpSpPr>
        <p:grpSpPr>
          <a:xfrm>
            <a:off x="8888776" y="5184962"/>
            <a:ext cx="1859500" cy="1026445"/>
            <a:chOff x="8286750" y="4807192"/>
            <a:chExt cx="2381248" cy="131445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AD3D844-D3ED-468E-A8F3-4E9BA64E3BD2}"/>
                </a:ext>
              </a:extLst>
            </p:cNvPr>
            <p:cNvSpPr/>
            <p:nvPr/>
          </p:nvSpPr>
          <p:spPr>
            <a:xfrm>
              <a:off x="8429625" y="5221134"/>
              <a:ext cx="2238373" cy="9005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E5843D6-9797-48D2-B6B6-FF1E9FA64BFB}"/>
                </a:ext>
              </a:extLst>
            </p:cNvPr>
            <p:cNvSpPr/>
            <p:nvPr/>
          </p:nvSpPr>
          <p:spPr>
            <a:xfrm>
              <a:off x="8286750" y="4807192"/>
              <a:ext cx="546576" cy="5008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A0B34A1-DD8F-4C12-A175-7A3B72AFCA9C}"/>
                </a:ext>
              </a:extLst>
            </p:cNvPr>
            <p:cNvGrpSpPr/>
            <p:nvPr/>
          </p:nvGrpSpPr>
          <p:grpSpPr>
            <a:xfrm>
              <a:off x="8401050" y="4902047"/>
              <a:ext cx="350726" cy="319529"/>
              <a:chOff x="1139183" y="4406913"/>
              <a:chExt cx="1003676" cy="914400"/>
            </a:xfrm>
          </p:grpSpPr>
          <p:pic>
            <p:nvPicPr>
              <p:cNvPr id="181" name="Graphic 180">
                <a:extLst>
                  <a:ext uri="{FF2B5EF4-FFF2-40B4-BE49-F238E27FC236}">
                    <a16:creationId xmlns:a16="http://schemas.microsoft.com/office/drawing/2014/main" id="{4089ACAA-8B9F-48BA-8743-2C7621F6E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28459" y="44069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2" name="Graphic 181">
                <a:extLst>
                  <a:ext uri="{FF2B5EF4-FFF2-40B4-BE49-F238E27FC236}">
                    <a16:creationId xmlns:a16="http://schemas.microsoft.com/office/drawing/2014/main" id="{1650C954-3848-4724-A1B8-FE527507E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9183" y="4458155"/>
                <a:ext cx="457200" cy="365760"/>
              </a:xfrm>
              <a:prstGeom prst="rect">
                <a:avLst/>
              </a:prstGeom>
            </p:spPr>
          </p:pic>
        </p:grpSp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FF41E952-3EA2-4BA1-ABE3-868B630F1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63690" y="5327100"/>
              <a:ext cx="685800" cy="685800"/>
            </a:xfrm>
            <a:prstGeom prst="rect">
              <a:avLst/>
            </a:prstGeom>
          </p:spPr>
        </p:pic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4935C2E7-A641-4B23-980D-745F1C536AC7}"/>
                </a:ext>
              </a:extLst>
            </p:cNvPr>
            <p:cNvGrpSpPr/>
            <p:nvPr/>
          </p:nvGrpSpPr>
          <p:grpSpPr>
            <a:xfrm>
              <a:off x="9592769" y="5362025"/>
              <a:ext cx="768526" cy="620183"/>
              <a:chOff x="1467404" y="4779466"/>
              <a:chExt cx="1133117" cy="914400"/>
            </a:xfrm>
          </p:grpSpPr>
          <p:pic>
            <p:nvPicPr>
              <p:cNvPr id="179" name="Graphic 178">
                <a:extLst>
                  <a:ext uri="{FF2B5EF4-FFF2-40B4-BE49-F238E27FC236}">
                    <a16:creationId xmlns:a16="http://schemas.microsoft.com/office/drawing/2014/main" id="{35A0F15E-9E87-4C1A-A326-82F38DD45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686121" y="477946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0" name="Graphic 179">
                <a:extLst>
                  <a:ext uri="{FF2B5EF4-FFF2-40B4-BE49-F238E27FC236}">
                    <a16:creationId xmlns:a16="http://schemas.microsoft.com/office/drawing/2014/main" id="{61EE30A7-F628-48C3-A050-40AC1D5BF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67404" y="4779466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id="{7BDFC307-05D3-479C-8BF2-085790C18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4841" y="5502966"/>
              <a:ext cx="548640" cy="43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371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Transport Layer Security</vt:lpstr>
      <vt:lpstr>Kerckhoffs's principle </vt:lpstr>
      <vt:lpstr>TLS - The Players</vt:lpstr>
      <vt:lpstr>Types of Messages</vt:lpstr>
      <vt:lpstr>A long, long time ago</vt:lpstr>
      <vt:lpstr>A long time ago</vt:lpstr>
      <vt:lpstr>Today – Initiating Communication</vt:lpstr>
      <vt:lpstr>Today – The Server’s Response</vt:lpstr>
      <vt:lpstr>Today – Browser Receives Response</vt:lpstr>
      <vt:lpstr>Today – Browser Parses Response</vt:lpstr>
      <vt:lpstr>Today – Browser and Server Communicate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25</dc:title>
  <dc:creator>Brian Ricks</dc:creator>
  <cp:lastModifiedBy>Brian Ricks</cp:lastModifiedBy>
  <cp:revision>20</cp:revision>
  <dcterms:created xsi:type="dcterms:W3CDTF">2015-11-23T17:02:31Z</dcterms:created>
  <dcterms:modified xsi:type="dcterms:W3CDTF">2020-10-27T18:19:15Z</dcterms:modified>
</cp:coreProperties>
</file>